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0" r:id="rId4"/>
    <p:sldId id="261" r:id="rId5"/>
    <p:sldId id="268" r:id="rId6"/>
    <p:sldId id="269" r:id="rId7"/>
    <p:sldId id="265" r:id="rId8"/>
    <p:sldId id="264" r:id="rId9"/>
    <p:sldId id="276" r:id="rId10"/>
    <p:sldId id="280" r:id="rId11"/>
    <p:sldId id="278" r:id="rId12"/>
    <p:sldId id="281" r:id="rId13"/>
    <p:sldId id="279" r:id="rId14"/>
    <p:sldId id="266" r:id="rId15"/>
    <p:sldId id="282" r:id="rId16"/>
    <p:sldId id="283" r:id="rId17"/>
    <p:sldId id="284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4660"/>
  </p:normalViewPr>
  <p:slideViewPr>
    <p:cSldViewPr>
      <p:cViewPr varScale="1">
        <p:scale>
          <a:sx n="81" d="100"/>
          <a:sy n="81" d="100"/>
        </p:scale>
        <p:origin x="605" y="67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72291-2D0B-425C-8321-E2B339F48AB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BDFEF-0657-45E5-B54A-9F7B8F69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2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BDFEF-0657-45E5-B54A-9F7B8F6935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F84B-A632-4453-925A-C73302A360E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89FA-C1F1-4DC0-A3C8-8208A7A7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2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F84B-A632-4453-925A-C73302A360E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89FA-C1F1-4DC0-A3C8-8208A7A7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2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F84B-A632-4453-925A-C73302A360E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89FA-C1F1-4DC0-A3C8-8208A7A7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7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F84B-A632-4453-925A-C73302A360E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89FA-C1F1-4DC0-A3C8-8208A7A7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1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F84B-A632-4453-925A-C73302A360E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89FA-C1F1-4DC0-A3C8-8208A7A7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F84B-A632-4453-925A-C73302A360E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89FA-C1F1-4DC0-A3C8-8208A7A7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F84B-A632-4453-925A-C73302A360E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89FA-C1F1-4DC0-A3C8-8208A7A7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4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F84B-A632-4453-925A-C73302A360E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89FA-C1F1-4DC0-A3C8-8208A7A7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7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F84B-A632-4453-925A-C73302A360E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89FA-C1F1-4DC0-A3C8-8208A7A7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7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F84B-A632-4453-925A-C73302A360E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89FA-C1F1-4DC0-A3C8-8208A7A7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3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F84B-A632-4453-925A-C73302A360E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89FA-C1F1-4DC0-A3C8-8208A7A7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7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4F84B-A632-4453-925A-C73302A360E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89FA-C1F1-4DC0-A3C8-8208A7A7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7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20060830110444826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4" y="0"/>
            <a:ext cx="9024937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20060830110444826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75920" y="15902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303AFA"/>
                </a:solidFill>
              </a:rPr>
              <a:t>TOÁN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3712" y="282332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C00000"/>
                </a:solidFill>
              </a:rPr>
              <a:t>(Trang 167 – 168 Sách </a:t>
            </a:r>
            <a:r>
              <a:rPr lang="en-US" sz="2400" i="1" dirty="0" err="1">
                <a:solidFill>
                  <a:srgbClr val="C00000"/>
                </a:solidFill>
              </a:rPr>
              <a:t>giáo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khoa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Toán</a:t>
            </a:r>
            <a:r>
              <a:rPr lang="en-US" sz="2400" i="1" dirty="0">
                <a:solidFill>
                  <a:srgbClr val="C00000"/>
                </a:solidFill>
              </a:rPr>
              <a:t> 4 )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8327" y="1528741"/>
            <a:ext cx="873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303AFA"/>
                </a:solidFill>
              </a:rPr>
              <a:t>ÔN TẬP CÁC PHÉP TÍNH VỚI PHÂN </a:t>
            </a:r>
            <a:r>
              <a:rPr lang="en-US" sz="4000" b="1" dirty="0">
                <a:solidFill>
                  <a:srgbClr val="303AFA"/>
                </a:solidFill>
              </a:rPr>
              <a:t>SỐ</a:t>
            </a:r>
          </a:p>
        </p:txBody>
      </p:sp>
    </p:spTree>
    <p:extLst>
      <p:ext uri="{BB962C8B-B14F-4D97-AF65-F5344CB8AC3E}">
        <p14:creationId xmlns:p14="http://schemas.microsoft.com/office/powerpoint/2010/main" val="180185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9122" y="2780928"/>
            <a:ext cx="8407357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FFFF00"/>
                </a:solidFill>
              </a:rPr>
              <a:t>	</a:t>
            </a:r>
            <a:r>
              <a:rPr lang="en-US" sz="3600" i="1" dirty="0" err="1">
                <a:solidFill>
                  <a:srgbClr val="FFFF00"/>
                </a:solidFill>
              </a:rPr>
              <a:t>Muốn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cộng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hai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phân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err="1">
                <a:solidFill>
                  <a:srgbClr val="FFFF00"/>
                </a:solidFill>
              </a:rPr>
              <a:t>số</a:t>
            </a:r>
            <a:r>
              <a:rPr lang="en-US" sz="3600" i="1">
                <a:solidFill>
                  <a:srgbClr val="FFFF00"/>
                </a:solidFill>
              </a:rPr>
              <a:t> khác </a:t>
            </a:r>
            <a:r>
              <a:rPr lang="en-US" sz="3600" i="1" dirty="0" err="1">
                <a:solidFill>
                  <a:srgbClr val="FFFF00"/>
                </a:solidFill>
              </a:rPr>
              <a:t>mẫu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số</a:t>
            </a:r>
            <a:r>
              <a:rPr lang="en-US" sz="3600" i="1" dirty="0">
                <a:solidFill>
                  <a:srgbClr val="FFFF00"/>
                </a:solidFill>
              </a:rPr>
              <a:t>, </a:t>
            </a:r>
            <a:r>
              <a:rPr lang="en-US" sz="3600" i="1">
                <a:solidFill>
                  <a:srgbClr val="FFFF00"/>
                </a:solidFill>
              </a:rPr>
              <a:t>ta quy đồng mẫu số hai phân số, rồi cộng hai phân số đó.</a:t>
            </a:r>
            <a:endParaRPr lang="en-US" sz="3600" i="1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CBE932-F8C1-48AE-929B-6AF895B7BDA1}"/>
              </a:ext>
            </a:extLst>
          </p:cNvPr>
          <p:cNvSpPr/>
          <p:nvPr/>
        </p:nvSpPr>
        <p:spPr>
          <a:xfrm>
            <a:off x="2066054" y="684312"/>
            <a:ext cx="8136904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FFFF00"/>
                </a:solidFill>
              </a:rPr>
              <a:t>	</a:t>
            </a:r>
            <a:r>
              <a:rPr lang="en-US" sz="3600" i="1" dirty="0" err="1">
                <a:solidFill>
                  <a:schemeClr val="bg1"/>
                </a:solidFill>
              </a:rPr>
              <a:t>Muốn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cộng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hai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phân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err="1">
                <a:solidFill>
                  <a:schemeClr val="bg1"/>
                </a:solidFill>
              </a:rPr>
              <a:t>số</a:t>
            </a:r>
            <a:r>
              <a:rPr lang="en-US" sz="3600" i="1">
                <a:solidFill>
                  <a:schemeClr val="bg1"/>
                </a:solidFill>
              </a:rPr>
              <a:t> khác </a:t>
            </a:r>
            <a:r>
              <a:rPr lang="en-US" sz="3600" i="1" dirty="0" err="1">
                <a:solidFill>
                  <a:schemeClr val="bg1"/>
                </a:solidFill>
              </a:rPr>
              <a:t>mẫu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số</a:t>
            </a:r>
            <a:r>
              <a:rPr lang="en-US" sz="3600" i="1" dirty="0">
                <a:solidFill>
                  <a:schemeClr val="bg1"/>
                </a:solidFill>
              </a:rPr>
              <a:t>, </a:t>
            </a:r>
            <a:r>
              <a:rPr lang="en-US" sz="3600" i="1">
                <a:solidFill>
                  <a:schemeClr val="bg1"/>
                </a:solidFill>
              </a:rPr>
              <a:t>ta làm như thế nào?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344" y="1595860"/>
            <a:ext cx="2016224" cy="7486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Bài 2. </a:t>
            </a:r>
            <a:r>
              <a:rPr lang="en-US" dirty="0" err="1">
                <a:solidFill>
                  <a:schemeClr val="bg1"/>
                </a:solidFill>
              </a:rPr>
              <a:t>Tính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5240665" y="1606365"/>
            <a:ext cx="57550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964645" y="1542558"/>
            <a:ext cx="608649" cy="482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  <a:endParaRPr lang="en-US" sz="2800" dirty="0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5413594" y="2069096"/>
            <a:ext cx="266656" cy="954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223252" y="2096550"/>
            <a:ext cx="616302" cy="40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35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617179" y="1854909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6423" y="1801924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19268" y="1590137"/>
            <a:ext cx="583319" cy="400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31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032104" y="2060848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852084" y="2132856"/>
            <a:ext cx="684638" cy="416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35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863752" y="1656144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946364" y="2069096"/>
            <a:ext cx="3209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63752" y="208819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9640" y="1646619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53491" y="2078667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9639" y="2078666"/>
            <a:ext cx="588095" cy="453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002163" y="1800158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6214" y="1790519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75137" y="1800158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a</a:t>
            </a:r>
            <a:r>
              <a:rPr lang="en-US" sz="2800">
                <a:solidFill>
                  <a:srgbClr val="FFFF00"/>
                </a:solidFill>
              </a:rPr>
              <a:t>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72735" y="2851587"/>
            <a:ext cx="642884" cy="433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  <a:r>
              <a:rPr lang="en-US" sz="2800" dirty="0"/>
              <a:t>1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917247" y="3265887"/>
            <a:ext cx="3621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872735" y="3284984"/>
            <a:ext cx="652312" cy="46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35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4545749" y="285293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</a:t>
            </a:r>
            <a:endParaRPr lang="en-US" sz="28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667225" y="3284984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545749" y="335699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05231" y="3020087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82120" y="2987311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95912" y="4266560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493218" y="4005064"/>
            <a:ext cx="92018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6758314" y="4509120"/>
            <a:ext cx="417806" cy="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697775" y="4540934"/>
            <a:ext cx="591297" cy="406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35</a:t>
            </a:r>
            <a:endParaRPr lang="en-US" sz="2800" dirty="0"/>
          </a:p>
        </p:txBody>
      </p:sp>
      <p:sp>
        <p:nvSpPr>
          <p:cNvPr id="49" name="Rectangle 48"/>
          <p:cNvSpPr/>
          <p:nvPr/>
        </p:nvSpPr>
        <p:spPr>
          <a:xfrm>
            <a:off x="3849475" y="4129912"/>
            <a:ext cx="616729" cy="418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31</a:t>
            </a:r>
            <a:endParaRPr lang="en-US" sz="28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3914055" y="4529257"/>
            <a:ext cx="35317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849475" y="4528170"/>
            <a:ext cx="62571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35</a:t>
            </a:r>
            <a:endParaRPr lang="en-US" sz="2800" dirty="0"/>
          </a:p>
        </p:txBody>
      </p:sp>
      <p:sp>
        <p:nvSpPr>
          <p:cNvPr id="52" name="Rectangle 51"/>
          <p:cNvSpPr/>
          <p:nvPr/>
        </p:nvSpPr>
        <p:spPr>
          <a:xfrm>
            <a:off x="4604023" y="409725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4675893" y="4529304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565922" y="4529304"/>
            <a:ext cx="601811" cy="41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  <a:endParaRPr lang="en-US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5034930" y="4263495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99992" y="4241156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520700" y="5566448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816080" y="5380133"/>
            <a:ext cx="71200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31</a:t>
            </a:r>
            <a:endParaRPr lang="en-US" sz="2800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6942170" y="5836559"/>
            <a:ext cx="594552" cy="10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896160" y="5812181"/>
            <a:ext cx="64056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35</a:t>
            </a:r>
            <a:endParaRPr lang="en-US" sz="2800" dirty="0"/>
          </a:p>
        </p:txBody>
      </p:sp>
      <p:sp>
        <p:nvSpPr>
          <p:cNvPr id="67" name="Rectangle 66"/>
          <p:cNvSpPr/>
          <p:nvPr/>
        </p:nvSpPr>
        <p:spPr>
          <a:xfrm>
            <a:off x="3763146" y="5445224"/>
            <a:ext cx="64056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  <a:endParaRPr lang="en-US" sz="28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3845758" y="5858175"/>
            <a:ext cx="42144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721581" y="5877272"/>
            <a:ext cx="68351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  <a:endParaRPr lang="en-US" sz="2800" dirty="0"/>
          </a:p>
        </p:txBody>
      </p:sp>
      <p:sp>
        <p:nvSpPr>
          <p:cNvPr id="70" name="Rectangle 69"/>
          <p:cNvSpPr/>
          <p:nvPr/>
        </p:nvSpPr>
        <p:spPr>
          <a:xfrm>
            <a:off x="4633053" y="5416649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4732824" y="5848697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568555" y="5848697"/>
            <a:ext cx="64056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7</a:t>
            </a:r>
            <a:endParaRPr lang="en-US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5114903" y="5565424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296356" y="5579599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58712" y="4274044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218415" y="4019291"/>
            <a:ext cx="92018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7527104" y="4548352"/>
            <a:ext cx="417806" cy="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7479479" y="4581128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C6E3EED-48FA-4B33-8EA7-E7FDEA8E1115}"/>
              </a:ext>
            </a:extLst>
          </p:cNvPr>
          <p:cNvCxnSpPr/>
          <p:nvPr/>
        </p:nvCxnSpPr>
        <p:spPr>
          <a:xfrm>
            <a:off x="6138736" y="2060848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3D49BA98-BCED-4F1B-907E-7F83125E7E6F}"/>
              </a:ext>
            </a:extLst>
          </p:cNvPr>
          <p:cNvSpPr/>
          <p:nvPr/>
        </p:nvSpPr>
        <p:spPr>
          <a:xfrm>
            <a:off x="5983754" y="2084226"/>
            <a:ext cx="616302" cy="40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35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67D178A-0519-431A-9A3E-A835FF84DF80}"/>
                  </a:ext>
                </a:extLst>
              </p:cNvPr>
              <p:cNvSpPr txBox="1"/>
              <p:nvPr/>
            </p:nvSpPr>
            <p:spPr>
              <a:xfrm>
                <a:off x="5377616" y="2915442"/>
                <a:ext cx="47929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67D178A-0519-431A-9A3E-A835FF84D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616" y="2915442"/>
                <a:ext cx="479298" cy="8066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BBD6C651-AA86-42A3-AE75-CB5533A9435B}"/>
              </a:ext>
            </a:extLst>
          </p:cNvPr>
          <p:cNvSpPr txBox="1"/>
          <p:nvPr/>
        </p:nvSpPr>
        <p:spPr>
          <a:xfrm>
            <a:off x="5903245" y="3073612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9C6EF00-D0AB-48A9-808C-A0AD1BFEEFA2}"/>
                  </a:ext>
                </a:extLst>
              </p:cNvPr>
              <p:cNvSpPr txBox="1"/>
              <p:nvPr/>
            </p:nvSpPr>
            <p:spPr>
              <a:xfrm>
                <a:off x="6216674" y="2923417"/>
                <a:ext cx="47929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9C6EF00-D0AB-48A9-808C-A0AD1BFEE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674" y="2923417"/>
                <a:ext cx="479298" cy="806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DA2EE905-5220-4FB4-A03C-F9D1AF6F3F7D}"/>
              </a:ext>
            </a:extLst>
          </p:cNvPr>
          <p:cNvSpPr txBox="1"/>
          <p:nvPr/>
        </p:nvSpPr>
        <p:spPr>
          <a:xfrm>
            <a:off x="6726102" y="3096808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DA75BEF-12B2-4318-B3C9-2C3EEB362CDF}"/>
                  </a:ext>
                </a:extLst>
              </p:cNvPr>
              <p:cNvSpPr txBox="1"/>
              <p:nvPr/>
            </p:nvSpPr>
            <p:spPr>
              <a:xfrm>
                <a:off x="7056172" y="2911479"/>
                <a:ext cx="47929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DA75BEF-12B2-4318-B3C9-2C3EEB362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172" y="2911479"/>
                <a:ext cx="479298" cy="806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00E0430-935C-49FB-AF37-76715D562DAF}"/>
                  </a:ext>
                </a:extLst>
              </p:cNvPr>
              <p:cNvSpPr txBox="1"/>
              <p:nvPr/>
            </p:nvSpPr>
            <p:spPr>
              <a:xfrm>
                <a:off x="5379935" y="5380133"/>
                <a:ext cx="479297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00E0430-935C-49FB-AF37-76715D562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935" y="5380133"/>
                <a:ext cx="479297" cy="806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8C2F1C22-722F-4D96-872D-DFA5BC4AEC68}"/>
              </a:ext>
            </a:extLst>
          </p:cNvPr>
          <p:cNvSpPr txBox="1"/>
          <p:nvPr/>
        </p:nvSpPr>
        <p:spPr>
          <a:xfrm>
            <a:off x="5877818" y="5517232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5B2485C-94EE-41DE-B968-AE064BF2CA11}"/>
                  </a:ext>
                </a:extLst>
              </p:cNvPr>
              <p:cNvSpPr txBox="1"/>
              <p:nvPr/>
            </p:nvSpPr>
            <p:spPr>
              <a:xfrm>
                <a:off x="6142861" y="5416649"/>
                <a:ext cx="47929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5B2485C-94EE-41DE-B968-AE064BF2C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861" y="5416649"/>
                <a:ext cx="479298" cy="8066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itle 1">
            <a:extLst>
              <a:ext uri="{FF2B5EF4-FFF2-40B4-BE49-F238E27FC236}">
                <a16:creationId xmlns:a16="http://schemas.microsoft.com/office/drawing/2014/main" id="{7D1834B2-4963-45E6-BA9B-F4A72A1C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958" y="-243408"/>
            <a:ext cx="7486099" cy="922114"/>
          </a:xfrm>
        </p:spPr>
        <p:txBody>
          <a:bodyPr>
            <a:noAutofit/>
          </a:bodyPr>
          <a:lstStyle/>
          <a:p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96" name="Title 1">
            <a:extLst>
              <a:ext uri="{FF2B5EF4-FFF2-40B4-BE49-F238E27FC236}">
                <a16:creationId xmlns:a16="http://schemas.microsoft.com/office/drawing/2014/main" id="{B643BED4-D7F6-458A-9559-E1003319E121}"/>
              </a:ext>
            </a:extLst>
          </p:cNvPr>
          <p:cNvSpPr txBox="1">
            <a:spLocks/>
          </p:cNvSpPr>
          <p:nvPr/>
        </p:nvSpPr>
        <p:spPr>
          <a:xfrm>
            <a:off x="3575720" y="368631"/>
            <a:ext cx="5184576" cy="488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solidFill>
                  <a:schemeClr val="bg1"/>
                </a:solidFill>
              </a:rPr>
              <a:t>TOÁN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BEE6E06-D68D-42EA-820C-8EB788A626BA}"/>
              </a:ext>
            </a:extLst>
          </p:cNvPr>
          <p:cNvSpPr txBox="1"/>
          <p:nvPr/>
        </p:nvSpPr>
        <p:spPr>
          <a:xfrm>
            <a:off x="1771360" y="768364"/>
            <a:ext cx="8735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ÔN TẬP CÁC PHÉP TÍNH VỚI PHÂN </a:t>
            </a:r>
            <a:r>
              <a:rPr lang="en-US" sz="2800" b="1" dirty="0">
                <a:solidFill>
                  <a:srgbClr val="FFFF00"/>
                </a:solidFill>
              </a:rPr>
              <a:t>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DF4B2EB-1E50-4902-ADA0-D3B037EB4D32}"/>
                  </a:ext>
                </a:extLst>
              </p:cNvPr>
              <p:cNvSpPr txBox="1"/>
              <p:nvPr/>
            </p:nvSpPr>
            <p:spPr>
              <a:xfrm>
                <a:off x="7833895" y="2911479"/>
                <a:ext cx="28052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DF4B2EB-1E50-4902-ADA0-D3B037EB4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895" y="2911479"/>
                <a:ext cx="280526" cy="8094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F7957031-D6FD-4C3D-86C9-635B678EEB8F}"/>
              </a:ext>
            </a:extLst>
          </p:cNvPr>
          <p:cNvSpPr txBox="1"/>
          <p:nvPr/>
        </p:nvSpPr>
        <p:spPr>
          <a:xfrm>
            <a:off x="7464337" y="3089712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E386F1-236C-4715-8173-7781EA93074A}"/>
                  </a:ext>
                </a:extLst>
              </p:cNvPr>
              <p:cNvSpPr txBox="1"/>
              <p:nvPr/>
            </p:nvSpPr>
            <p:spPr>
              <a:xfrm>
                <a:off x="5336402" y="4058174"/>
                <a:ext cx="47929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E386F1-236C-4715-8173-7781EA930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402" y="4058174"/>
                <a:ext cx="479298" cy="8066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C381EFB5-4295-495B-AD84-6F22664E9F2E}"/>
              </a:ext>
            </a:extLst>
          </p:cNvPr>
          <p:cNvSpPr txBox="1"/>
          <p:nvPr/>
        </p:nvSpPr>
        <p:spPr>
          <a:xfrm>
            <a:off x="5795502" y="4208615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5BDC543-7D71-4650-B5E6-5B45074A8A61}"/>
                  </a:ext>
                </a:extLst>
              </p:cNvPr>
              <p:cNvSpPr txBox="1"/>
              <p:nvPr/>
            </p:nvSpPr>
            <p:spPr>
              <a:xfrm>
                <a:off x="6023561" y="4051129"/>
                <a:ext cx="47929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5BDC543-7D71-4650-B5E6-5B45074A8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561" y="4051129"/>
                <a:ext cx="479298" cy="8066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8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2" grpId="0"/>
      <p:bldP spid="19" grpId="0"/>
      <p:bldP spid="37" grpId="0"/>
      <p:bldP spid="44" grpId="0"/>
      <p:bldP spid="46" grpId="0"/>
      <p:bldP spid="48" grpId="0"/>
      <p:bldP spid="55" grpId="0"/>
      <p:bldP spid="62" grpId="0"/>
      <p:bldP spid="64" grpId="0"/>
      <p:bldP spid="66" grpId="0"/>
      <p:bldP spid="73" grpId="0"/>
      <p:bldP spid="81" grpId="0"/>
      <p:bldP spid="82" grpId="0"/>
      <p:bldP spid="84" grpId="0"/>
      <p:bldP spid="86" grpId="0"/>
      <p:bldP spid="80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75" grpId="0"/>
      <p:bldP spid="76" grpId="0"/>
      <p:bldP spid="77" grpId="0"/>
      <p:bldP spid="78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9122" y="2780928"/>
            <a:ext cx="8407357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FFFF00"/>
                </a:solidFill>
              </a:rPr>
              <a:t>	</a:t>
            </a:r>
            <a:r>
              <a:rPr lang="en-US" sz="3600" i="1" err="1">
                <a:solidFill>
                  <a:srgbClr val="FFFF00"/>
                </a:solidFill>
              </a:rPr>
              <a:t>Muốn</a:t>
            </a:r>
            <a:r>
              <a:rPr lang="en-US" sz="3600" i="1">
                <a:solidFill>
                  <a:srgbClr val="FFFF00"/>
                </a:solidFill>
              </a:rPr>
              <a:t> trừ </a:t>
            </a:r>
            <a:r>
              <a:rPr lang="en-US" sz="3600" i="1" dirty="0" err="1">
                <a:solidFill>
                  <a:srgbClr val="FFFF00"/>
                </a:solidFill>
              </a:rPr>
              <a:t>hai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phân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err="1">
                <a:solidFill>
                  <a:srgbClr val="FFFF00"/>
                </a:solidFill>
              </a:rPr>
              <a:t>số</a:t>
            </a:r>
            <a:r>
              <a:rPr lang="en-US" sz="3600" i="1">
                <a:solidFill>
                  <a:srgbClr val="FFFF00"/>
                </a:solidFill>
              </a:rPr>
              <a:t> khác </a:t>
            </a:r>
            <a:r>
              <a:rPr lang="en-US" sz="3600" i="1" dirty="0" err="1">
                <a:solidFill>
                  <a:srgbClr val="FFFF00"/>
                </a:solidFill>
              </a:rPr>
              <a:t>mẫu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số</a:t>
            </a:r>
            <a:r>
              <a:rPr lang="en-US" sz="3600" i="1" dirty="0">
                <a:solidFill>
                  <a:srgbClr val="FFFF00"/>
                </a:solidFill>
              </a:rPr>
              <a:t>, </a:t>
            </a:r>
            <a:r>
              <a:rPr lang="en-US" sz="3600" i="1">
                <a:solidFill>
                  <a:srgbClr val="FFFF00"/>
                </a:solidFill>
              </a:rPr>
              <a:t>ta quy đồng mẫu số hai phân số, rồi trừ hai phân số đó.</a:t>
            </a:r>
            <a:endParaRPr lang="en-US" sz="3600" i="1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CBE932-F8C1-48AE-929B-6AF895B7BDA1}"/>
              </a:ext>
            </a:extLst>
          </p:cNvPr>
          <p:cNvSpPr/>
          <p:nvPr/>
        </p:nvSpPr>
        <p:spPr>
          <a:xfrm>
            <a:off x="2066054" y="684312"/>
            <a:ext cx="8136904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FFFF00"/>
                </a:solidFill>
              </a:rPr>
              <a:t>	</a:t>
            </a:r>
            <a:r>
              <a:rPr lang="en-US" sz="3600" i="1" err="1">
                <a:solidFill>
                  <a:schemeClr val="bg1"/>
                </a:solidFill>
              </a:rPr>
              <a:t>Muốn</a:t>
            </a:r>
            <a:r>
              <a:rPr lang="en-US" sz="3600" i="1">
                <a:solidFill>
                  <a:schemeClr val="bg1"/>
                </a:solidFill>
              </a:rPr>
              <a:t> trừ </a:t>
            </a:r>
            <a:r>
              <a:rPr lang="en-US" sz="3600" i="1" dirty="0" err="1">
                <a:solidFill>
                  <a:schemeClr val="bg1"/>
                </a:solidFill>
              </a:rPr>
              <a:t>hai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phân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err="1">
                <a:solidFill>
                  <a:schemeClr val="bg1"/>
                </a:solidFill>
              </a:rPr>
              <a:t>số</a:t>
            </a:r>
            <a:r>
              <a:rPr lang="en-US" sz="3600" i="1">
                <a:solidFill>
                  <a:schemeClr val="bg1"/>
                </a:solidFill>
              </a:rPr>
              <a:t> khác </a:t>
            </a:r>
            <a:r>
              <a:rPr lang="en-US" sz="3600" i="1" dirty="0" err="1">
                <a:solidFill>
                  <a:schemeClr val="bg1"/>
                </a:solidFill>
              </a:rPr>
              <a:t>mẫu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số</a:t>
            </a:r>
            <a:r>
              <a:rPr lang="en-US" sz="3600" i="1" dirty="0">
                <a:solidFill>
                  <a:schemeClr val="bg1"/>
                </a:solidFill>
              </a:rPr>
              <a:t>, </a:t>
            </a:r>
            <a:r>
              <a:rPr lang="en-US" sz="3600" i="1">
                <a:solidFill>
                  <a:schemeClr val="bg1"/>
                </a:solidFill>
              </a:rPr>
              <a:t>ta làm như thế nào?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344" y="1595860"/>
            <a:ext cx="2016224" cy="7486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Bài 2. </a:t>
            </a:r>
            <a:r>
              <a:rPr lang="en-US" dirty="0" err="1">
                <a:solidFill>
                  <a:schemeClr val="bg1"/>
                </a:solidFill>
              </a:rPr>
              <a:t>Tính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5240665" y="1606365"/>
            <a:ext cx="57550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964645" y="1542558"/>
            <a:ext cx="608649" cy="482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  <a:endParaRPr lang="en-US" sz="2800" dirty="0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5413594" y="2069096"/>
            <a:ext cx="266656" cy="954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223252" y="2096550"/>
            <a:ext cx="616302" cy="40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617179" y="1854909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6423" y="1801924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19268" y="1590137"/>
            <a:ext cx="583319" cy="400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032104" y="2060848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852084" y="2132856"/>
            <a:ext cx="684638" cy="416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863752" y="1656144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946364" y="2069096"/>
            <a:ext cx="3209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63752" y="208819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9640" y="1646619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53491" y="2078667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9639" y="2078666"/>
            <a:ext cx="588095" cy="453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6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002163" y="1800158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6214" y="1790519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75137" y="1800158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b</a:t>
            </a:r>
            <a:r>
              <a:rPr lang="en-US" sz="2800">
                <a:solidFill>
                  <a:srgbClr val="FFFF00"/>
                </a:solidFill>
              </a:rPr>
              <a:t>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72735" y="2851587"/>
            <a:ext cx="642884" cy="433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  <a:endParaRPr lang="en-US" sz="28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917247" y="3265887"/>
            <a:ext cx="3621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872735" y="3284984"/>
            <a:ext cx="652312" cy="46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4545749" y="285293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  <a:endParaRPr lang="en-US" sz="28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667225" y="3284984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545749" y="335699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05231" y="3020087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82120" y="2987311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95912" y="4266560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493218" y="4005064"/>
            <a:ext cx="92018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9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6758314" y="4509120"/>
            <a:ext cx="417806" cy="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697775" y="4540934"/>
            <a:ext cx="591297" cy="406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  <a:endParaRPr lang="en-US" sz="2800" dirty="0"/>
          </a:p>
        </p:txBody>
      </p:sp>
      <p:sp>
        <p:nvSpPr>
          <p:cNvPr id="49" name="Rectangle 48"/>
          <p:cNvSpPr/>
          <p:nvPr/>
        </p:nvSpPr>
        <p:spPr>
          <a:xfrm>
            <a:off x="3849475" y="4129912"/>
            <a:ext cx="616729" cy="418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  <a:endParaRPr lang="en-US" sz="28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3914055" y="4529257"/>
            <a:ext cx="35317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849475" y="4528170"/>
            <a:ext cx="62571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  <a:endParaRPr lang="en-US" sz="2800" dirty="0"/>
          </a:p>
        </p:txBody>
      </p:sp>
      <p:sp>
        <p:nvSpPr>
          <p:cNvPr id="52" name="Rectangle 51"/>
          <p:cNvSpPr/>
          <p:nvPr/>
        </p:nvSpPr>
        <p:spPr>
          <a:xfrm>
            <a:off x="4604023" y="409725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4675893" y="4529304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565922" y="4529304"/>
            <a:ext cx="601811" cy="41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6</a:t>
            </a:r>
            <a:endParaRPr lang="en-US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5034930" y="4263495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99992" y="4241156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520700" y="5566448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816080" y="5380133"/>
            <a:ext cx="71200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  <a:endParaRPr lang="en-US" sz="2800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6942170" y="5836559"/>
            <a:ext cx="594552" cy="10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896160" y="5812181"/>
            <a:ext cx="64056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  <a:endParaRPr lang="en-US" sz="2800" dirty="0"/>
          </a:p>
        </p:txBody>
      </p:sp>
      <p:sp>
        <p:nvSpPr>
          <p:cNvPr id="67" name="Rectangle 66"/>
          <p:cNvSpPr/>
          <p:nvPr/>
        </p:nvSpPr>
        <p:spPr>
          <a:xfrm>
            <a:off x="3763146" y="5445224"/>
            <a:ext cx="64056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  <a:endParaRPr lang="en-US" sz="28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3845758" y="5858175"/>
            <a:ext cx="42144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721581" y="5877272"/>
            <a:ext cx="68351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6</a:t>
            </a:r>
            <a:endParaRPr lang="en-US" sz="2800" dirty="0"/>
          </a:p>
        </p:txBody>
      </p:sp>
      <p:sp>
        <p:nvSpPr>
          <p:cNvPr id="70" name="Rectangle 69"/>
          <p:cNvSpPr/>
          <p:nvPr/>
        </p:nvSpPr>
        <p:spPr>
          <a:xfrm>
            <a:off x="4633053" y="5416649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4732824" y="5848697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568555" y="5848697"/>
            <a:ext cx="64056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  <a:endParaRPr lang="en-US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5114903" y="5565424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296356" y="5579599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58712" y="4274044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218415" y="4019291"/>
            <a:ext cx="92018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7527104" y="4548352"/>
            <a:ext cx="417806" cy="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7479479" y="4581128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C6E3EED-48FA-4B33-8EA7-E7FDEA8E1115}"/>
              </a:ext>
            </a:extLst>
          </p:cNvPr>
          <p:cNvCxnSpPr/>
          <p:nvPr/>
        </p:nvCxnSpPr>
        <p:spPr>
          <a:xfrm>
            <a:off x="6138736" y="2060848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3D49BA98-BCED-4F1B-907E-7F83125E7E6F}"/>
              </a:ext>
            </a:extLst>
          </p:cNvPr>
          <p:cNvSpPr/>
          <p:nvPr/>
        </p:nvSpPr>
        <p:spPr>
          <a:xfrm>
            <a:off x="5983754" y="2084226"/>
            <a:ext cx="616302" cy="40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67D178A-0519-431A-9A3E-A835FF84DF80}"/>
                  </a:ext>
                </a:extLst>
              </p:cNvPr>
              <p:cNvSpPr txBox="1"/>
              <p:nvPr/>
            </p:nvSpPr>
            <p:spPr>
              <a:xfrm>
                <a:off x="5377616" y="2915442"/>
                <a:ext cx="47929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67D178A-0519-431A-9A3E-A835FF84D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616" y="2915442"/>
                <a:ext cx="479298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BBD6C651-AA86-42A3-AE75-CB5533A9435B}"/>
              </a:ext>
            </a:extLst>
          </p:cNvPr>
          <p:cNvSpPr txBox="1"/>
          <p:nvPr/>
        </p:nvSpPr>
        <p:spPr>
          <a:xfrm>
            <a:off x="5903245" y="3073612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9C6EF00-D0AB-48A9-808C-A0AD1BFEEFA2}"/>
                  </a:ext>
                </a:extLst>
              </p:cNvPr>
              <p:cNvSpPr txBox="1"/>
              <p:nvPr/>
            </p:nvSpPr>
            <p:spPr>
              <a:xfrm>
                <a:off x="6216674" y="2923417"/>
                <a:ext cx="47929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9C6EF00-D0AB-48A9-808C-A0AD1BFEE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674" y="2923417"/>
                <a:ext cx="479298" cy="806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DA2EE905-5220-4FB4-A03C-F9D1AF6F3F7D}"/>
              </a:ext>
            </a:extLst>
          </p:cNvPr>
          <p:cNvSpPr txBox="1"/>
          <p:nvPr/>
        </p:nvSpPr>
        <p:spPr>
          <a:xfrm>
            <a:off x="6726102" y="3096808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DA75BEF-12B2-4318-B3C9-2C3EEB362CDF}"/>
                  </a:ext>
                </a:extLst>
              </p:cNvPr>
              <p:cNvSpPr txBox="1"/>
              <p:nvPr/>
            </p:nvSpPr>
            <p:spPr>
              <a:xfrm>
                <a:off x="7056172" y="2911479"/>
                <a:ext cx="47929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DA75BEF-12B2-4318-B3C9-2C3EEB362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172" y="2911479"/>
                <a:ext cx="479298" cy="806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00E0430-935C-49FB-AF37-76715D562DAF}"/>
                  </a:ext>
                </a:extLst>
              </p:cNvPr>
              <p:cNvSpPr txBox="1"/>
              <p:nvPr/>
            </p:nvSpPr>
            <p:spPr>
              <a:xfrm>
                <a:off x="5379935" y="5380133"/>
                <a:ext cx="479298" cy="805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00E0430-935C-49FB-AF37-76715D562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935" y="5380133"/>
                <a:ext cx="479298" cy="8050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8C2F1C22-722F-4D96-872D-DFA5BC4AEC68}"/>
              </a:ext>
            </a:extLst>
          </p:cNvPr>
          <p:cNvSpPr txBox="1"/>
          <p:nvPr/>
        </p:nvSpPr>
        <p:spPr>
          <a:xfrm>
            <a:off x="5877818" y="5517232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5B2485C-94EE-41DE-B968-AE064BF2CA11}"/>
                  </a:ext>
                </a:extLst>
              </p:cNvPr>
              <p:cNvSpPr txBox="1"/>
              <p:nvPr/>
            </p:nvSpPr>
            <p:spPr>
              <a:xfrm>
                <a:off x="6142861" y="5416649"/>
                <a:ext cx="47929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5B2485C-94EE-41DE-B968-AE064BF2C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861" y="5416649"/>
                <a:ext cx="479298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itle 1">
            <a:extLst>
              <a:ext uri="{FF2B5EF4-FFF2-40B4-BE49-F238E27FC236}">
                <a16:creationId xmlns:a16="http://schemas.microsoft.com/office/drawing/2014/main" id="{7D1834B2-4963-45E6-BA9B-F4A72A1C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958" y="-243408"/>
            <a:ext cx="7486099" cy="922114"/>
          </a:xfrm>
        </p:spPr>
        <p:txBody>
          <a:bodyPr>
            <a:noAutofit/>
          </a:bodyPr>
          <a:lstStyle/>
          <a:p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96" name="Title 1">
            <a:extLst>
              <a:ext uri="{FF2B5EF4-FFF2-40B4-BE49-F238E27FC236}">
                <a16:creationId xmlns:a16="http://schemas.microsoft.com/office/drawing/2014/main" id="{B643BED4-D7F6-458A-9559-E1003319E121}"/>
              </a:ext>
            </a:extLst>
          </p:cNvPr>
          <p:cNvSpPr txBox="1">
            <a:spLocks/>
          </p:cNvSpPr>
          <p:nvPr/>
        </p:nvSpPr>
        <p:spPr>
          <a:xfrm>
            <a:off x="3575720" y="368631"/>
            <a:ext cx="5184576" cy="488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solidFill>
                  <a:schemeClr val="bg1"/>
                </a:solidFill>
              </a:rPr>
              <a:t>TOÁN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BEE6E06-D68D-42EA-820C-8EB788A626BA}"/>
              </a:ext>
            </a:extLst>
          </p:cNvPr>
          <p:cNvSpPr txBox="1"/>
          <p:nvPr/>
        </p:nvSpPr>
        <p:spPr>
          <a:xfrm>
            <a:off x="1771360" y="768364"/>
            <a:ext cx="8735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ÔN TẬP CÁC PHÉP TÍNH VỚI PHÂN </a:t>
            </a:r>
            <a:r>
              <a:rPr lang="en-US" sz="2800" b="1" dirty="0">
                <a:solidFill>
                  <a:srgbClr val="FFFF00"/>
                </a:solidFill>
              </a:rPr>
              <a:t>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DF4B2EB-1E50-4902-ADA0-D3B037EB4D32}"/>
                  </a:ext>
                </a:extLst>
              </p:cNvPr>
              <p:cNvSpPr txBox="1"/>
              <p:nvPr/>
            </p:nvSpPr>
            <p:spPr>
              <a:xfrm>
                <a:off x="7833895" y="2911479"/>
                <a:ext cx="280525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DF4B2EB-1E50-4902-ADA0-D3B037EB4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895" y="2911479"/>
                <a:ext cx="280525" cy="8094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F7957031-D6FD-4C3D-86C9-635B678EEB8F}"/>
              </a:ext>
            </a:extLst>
          </p:cNvPr>
          <p:cNvSpPr txBox="1"/>
          <p:nvPr/>
        </p:nvSpPr>
        <p:spPr>
          <a:xfrm>
            <a:off x="7464337" y="3089712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E386F1-236C-4715-8173-7781EA93074A}"/>
                  </a:ext>
                </a:extLst>
              </p:cNvPr>
              <p:cNvSpPr txBox="1"/>
              <p:nvPr/>
            </p:nvSpPr>
            <p:spPr>
              <a:xfrm>
                <a:off x="5336402" y="4058174"/>
                <a:ext cx="479297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E386F1-236C-4715-8173-7781EA930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402" y="4058174"/>
                <a:ext cx="479297" cy="8094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C381EFB5-4295-495B-AD84-6F22664E9F2E}"/>
              </a:ext>
            </a:extLst>
          </p:cNvPr>
          <p:cNvSpPr txBox="1"/>
          <p:nvPr/>
        </p:nvSpPr>
        <p:spPr>
          <a:xfrm>
            <a:off x="5795502" y="4208615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5BDC543-7D71-4650-B5E6-5B45074A8A61}"/>
                  </a:ext>
                </a:extLst>
              </p:cNvPr>
              <p:cNvSpPr txBox="1"/>
              <p:nvPr/>
            </p:nvSpPr>
            <p:spPr>
              <a:xfrm>
                <a:off x="6023561" y="4051129"/>
                <a:ext cx="47929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5BDC543-7D71-4650-B5E6-5B45074A8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561" y="4051129"/>
                <a:ext cx="479298" cy="8066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FEA364E-F3A4-49AC-BB7C-3B8681EED1CE}"/>
                  </a:ext>
                </a:extLst>
              </p:cNvPr>
              <p:cNvSpPr txBox="1"/>
              <p:nvPr/>
            </p:nvSpPr>
            <p:spPr>
              <a:xfrm>
                <a:off x="7951647" y="1637833"/>
                <a:ext cx="47929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FEA364E-F3A4-49AC-BB7C-3B8681EED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647" y="1637833"/>
                <a:ext cx="479298" cy="8094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id="{9955EB39-A4FF-44B3-BD46-DA171CD99C40}"/>
              </a:ext>
            </a:extLst>
          </p:cNvPr>
          <p:cNvSpPr txBox="1"/>
          <p:nvPr/>
        </p:nvSpPr>
        <p:spPr>
          <a:xfrm>
            <a:off x="7444795" y="1811744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C8FFD2D-1B8E-42EC-8FB2-558F70E1D01F}"/>
              </a:ext>
            </a:extLst>
          </p:cNvPr>
          <p:cNvSpPr txBox="1"/>
          <p:nvPr/>
        </p:nvSpPr>
        <p:spPr>
          <a:xfrm>
            <a:off x="7527104" y="5533838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A0D9E61-F3FF-472C-A996-BB5E808C4CA2}"/>
                  </a:ext>
                </a:extLst>
              </p:cNvPr>
              <p:cNvSpPr txBox="1"/>
              <p:nvPr/>
            </p:nvSpPr>
            <p:spPr>
              <a:xfrm>
                <a:off x="7877405" y="5369631"/>
                <a:ext cx="280525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A0D9E61-F3FF-472C-A996-BB5E808C4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405" y="5369631"/>
                <a:ext cx="280525" cy="8094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97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2" grpId="0"/>
      <p:bldP spid="19" grpId="0"/>
      <p:bldP spid="37" grpId="0"/>
      <p:bldP spid="44" grpId="0"/>
      <p:bldP spid="46" grpId="0"/>
      <p:bldP spid="48" grpId="0"/>
      <p:bldP spid="55" grpId="0"/>
      <p:bldP spid="62" grpId="0"/>
      <p:bldP spid="64" grpId="0"/>
      <p:bldP spid="66" grpId="0"/>
      <p:bldP spid="73" grpId="0"/>
      <p:bldP spid="81" grpId="0"/>
      <p:bldP spid="82" grpId="0"/>
      <p:bldP spid="84" grpId="0"/>
      <p:bldP spid="86" grpId="0"/>
      <p:bldP spid="80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75" grpId="0"/>
      <p:bldP spid="76" grpId="0"/>
      <p:bldP spid="77" grpId="0"/>
      <p:bldP spid="78" grpId="0"/>
      <p:bldP spid="79" grpId="0"/>
      <p:bldP spid="87" grpId="0"/>
      <p:bldP spid="98" grpId="0"/>
      <p:bldP spid="99" grpId="0"/>
      <p:bldP spid="1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EB53FBC3-47B3-436A-9FEB-30FCA4C0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958" y="-243408"/>
            <a:ext cx="7486099" cy="922114"/>
          </a:xfrm>
        </p:spPr>
        <p:txBody>
          <a:bodyPr>
            <a:noAutofit/>
          </a:bodyPr>
          <a:lstStyle/>
          <a:p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C31EEAD5-4376-46FE-9649-7D20C9B93DD0}"/>
              </a:ext>
            </a:extLst>
          </p:cNvPr>
          <p:cNvSpPr txBox="1">
            <a:spLocks/>
          </p:cNvSpPr>
          <p:nvPr/>
        </p:nvSpPr>
        <p:spPr>
          <a:xfrm>
            <a:off x="3575720" y="368631"/>
            <a:ext cx="5184576" cy="488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solidFill>
                  <a:schemeClr val="bg1"/>
                </a:solidFill>
              </a:rPr>
              <a:t>TOÁN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E99C7E-5D13-4A4E-8909-B028FF877310}"/>
              </a:ext>
            </a:extLst>
          </p:cNvPr>
          <p:cNvSpPr txBox="1"/>
          <p:nvPr/>
        </p:nvSpPr>
        <p:spPr>
          <a:xfrm>
            <a:off x="1771360" y="768364"/>
            <a:ext cx="8735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ÔN TẬP CÁC PHÉP TÍNH VỚI PHÂN </a:t>
            </a:r>
            <a:r>
              <a:rPr lang="en-US" sz="2800" b="1" dirty="0">
                <a:solidFill>
                  <a:srgbClr val="FFFF00"/>
                </a:solidFill>
              </a:rPr>
              <a:t>SỐ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FB05BB-DD8F-4E29-B3D6-5B7111698A05}"/>
              </a:ext>
            </a:extLst>
          </p:cNvPr>
          <p:cNvSpPr txBox="1"/>
          <p:nvPr/>
        </p:nvSpPr>
        <p:spPr>
          <a:xfrm>
            <a:off x="695400" y="1381242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Bài 3: Tìm 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10208B-F952-4D34-BAE2-C74A8FCA70B7}"/>
              </a:ext>
            </a:extLst>
          </p:cNvPr>
          <p:cNvSpPr txBox="1"/>
          <p:nvPr/>
        </p:nvSpPr>
        <p:spPr>
          <a:xfrm>
            <a:off x="1253245" y="2529421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a.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7B26E9-9B4C-47A8-A87D-7DE96D49A3E7}"/>
                  </a:ext>
                </a:extLst>
              </p:cNvPr>
              <p:cNvSpPr txBox="1"/>
              <p:nvPr/>
            </p:nvSpPr>
            <p:spPr>
              <a:xfrm>
                <a:off x="1847528" y="2328436"/>
                <a:ext cx="32060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7B26E9-9B4C-47A8-A87D-7DE96D49A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2328436"/>
                <a:ext cx="320601" cy="9251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A09139D-AFE1-4CA7-9D00-5089DB15102D}"/>
              </a:ext>
            </a:extLst>
          </p:cNvPr>
          <p:cNvSpPr txBox="1"/>
          <p:nvPr/>
        </p:nvSpPr>
        <p:spPr>
          <a:xfrm>
            <a:off x="2242857" y="252942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381DF6-E81B-4500-8611-07325D6587F0}"/>
              </a:ext>
            </a:extLst>
          </p:cNvPr>
          <p:cNvSpPr txBox="1"/>
          <p:nvPr/>
        </p:nvSpPr>
        <p:spPr>
          <a:xfrm>
            <a:off x="2638770" y="2467865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2FEC03-5CC7-4E42-96B0-782480511123}"/>
              </a:ext>
            </a:extLst>
          </p:cNvPr>
          <p:cNvSpPr txBox="1"/>
          <p:nvPr/>
        </p:nvSpPr>
        <p:spPr>
          <a:xfrm>
            <a:off x="3159170" y="249864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CFB652-9136-4A58-BAED-262CC325365C}"/>
              </a:ext>
            </a:extLst>
          </p:cNvPr>
          <p:cNvSpPr txBox="1"/>
          <p:nvPr/>
        </p:nvSpPr>
        <p:spPr>
          <a:xfrm>
            <a:off x="3487850" y="246786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023878-71D4-47FA-AB01-1AB997217C64}"/>
              </a:ext>
            </a:extLst>
          </p:cNvPr>
          <p:cNvSpPr txBox="1"/>
          <p:nvPr/>
        </p:nvSpPr>
        <p:spPr>
          <a:xfrm>
            <a:off x="2638770" y="3253626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0FAD827-81CA-4A9C-B075-941AD963923C}"/>
              </a:ext>
            </a:extLst>
          </p:cNvPr>
          <p:cNvSpPr txBox="1"/>
          <p:nvPr/>
        </p:nvSpPr>
        <p:spPr>
          <a:xfrm>
            <a:off x="3104603" y="332979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C15299D-8B18-42FF-A96D-6F258A258B32}"/>
              </a:ext>
            </a:extLst>
          </p:cNvPr>
          <p:cNvSpPr txBox="1"/>
          <p:nvPr/>
        </p:nvSpPr>
        <p:spPr>
          <a:xfrm>
            <a:off x="8059458" y="2520413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CEF3A69-0FBD-4FA3-B558-69CD945BB869}"/>
              </a:ext>
            </a:extLst>
          </p:cNvPr>
          <p:cNvSpPr txBox="1"/>
          <p:nvPr/>
        </p:nvSpPr>
        <p:spPr>
          <a:xfrm>
            <a:off x="3188424" y="460968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9D2E2A0-6253-473F-9110-30C1B3E73898}"/>
              </a:ext>
            </a:extLst>
          </p:cNvPr>
          <p:cNvSpPr txBox="1"/>
          <p:nvPr/>
        </p:nvSpPr>
        <p:spPr>
          <a:xfrm>
            <a:off x="3479350" y="333560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22125AA-8798-4B49-9AF3-838A6DDC8C32}"/>
                  </a:ext>
                </a:extLst>
              </p:cNvPr>
              <p:cNvSpPr txBox="1"/>
              <p:nvPr/>
            </p:nvSpPr>
            <p:spPr>
              <a:xfrm>
                <a:off x="4249025" y="3159588"/>
                <a:ext cx="32060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22125AA-8798-4B49-9AF3-838A6DDC8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025" y="3159588"/>
                <a:ext cx="320601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8B7EE61D-DE4C-47CF-9FCB-861F9D7C6CA4}"/>
              </a:ext>
            </a:extLst>
          </p:cNvPr>
          <p:cNvSpPr txBox="1"/>
          <p:nvPr/>
        </p:nvSpPr>
        <p:spPr>
          <a:xfrm>
            <a:off x="2607059" y="4548127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D79710F-B6E9-4574-83BF-585C973531E4}"/>
                  </a:ext>
                </a:extLst>
              </p:cNvPr>
              <p:cNvSpPr txBox="1"/>
              <p:nvPr/>
            </p:nvSpPr>
            <p:spPr>
              <a:xfrm>
                <a:off x="3575720" y="4407941"/>
                <a:ext cx="320601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D79710F-B6E9-4574-83BF-585C97353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20" y="4407941"/>
                <a:ext cx="320601" cy="921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51F3CDFA-E3A3-4C14-B8C9-687C7F9EA2A5}"/>
              </a:ext>
            </a:extLst>
          </p:cNvPr>
          <p:cNvSpPr txBox="1"/>
          <p:nvPr/>
        </p:nvSpPr>
        <p:spPr>
          <a:xfrm>
            <a:off x="6960096" y="2560197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b.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B47DBB-696C-401C-87C2-4FD878EA2DC2}"/>
                  </a:ext>
                </a:extLst>
              </p:cNvPr>
              <p:cNvSpPr txBox="1"/>
              <p:nvPr/>
            </p:nvSpPr>
            <p:spPr>
              <a:xfrm>
                <a:off x="9424640" y="4554723"/>
                <a:ext cx="548227" cy="920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B47DBB-696C-401C-87C2-4FD878EA2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640" y="4554723"/>
                <a:ext cx="548227" cy="9201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9A2B7C9-2FCF-462E-9DF2-AD9A2B5D9E29}"/>
                  </a:ext>
                </a:extLst>
              </p:cNvPr>
              <p:cNvSpPr txBox="1"/>
              <p:nvPr/>
            </p:nvSpPr>
            <p:spPr>
              <a:xfrm>
                <a:off x="9335153" y="2297657"/>
                <a:ext cx="32060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9A2B7C9-2FCF-462E-9DF2-AD9A2B5D9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153" y="2297657"/>
                <a:ext cx="320601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FB7F34C-D495-46D0-A93D-431B01F2471D}"/>
                  </a:ext>
                </a:extLst>
              </p:cNvPr>
              <p:cNvSpPr txBox="1"/>
              <p:nvPr/>
            </p:nvSpPr>
            <p:spPr>
              <a:xfrm>
                <a:off x="7622376" y="2328436"/>
                <a:ext cx="320601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FB7F34C-D495-46D0-A93D-431B01F24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376" y="2328436"/>
                <a:ext cx="320601" cy="9233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BF9195B5-2393-44A5-8DE9-2B16A6E2B73A}"/>
              </a:ext>
            </a:extLst>
          </p:cNvPr>
          <p:cNvSpPr txBox="1"/>
          <p:nvPr/>
        </p:nvSpPr>
        <p:spPr>
          <a:xfrm>
            <a:off x="3876551" y="3372103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FC9B623-2B7D-4DE4-AC21-EDFD75E10D6E}"/>
              </a:ext>
            </a:extLst>
          </p:cNvPr>
          <p:cNvSpPr txBox="1"/>
          <p:nvPr/>
        </p:nvSpPr>
        <p:spPr>
          <a:xfrm>
            <a:off x="8389107" y="2464675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89521DD-9F23-4D8C-B8B7-4B6F50AF0634}"/>
              </a:ext>
            </a:extLst>
          </p:cNvPr>
          <p:cNvSpPr txBox="1"/>
          <p:nvPr/>
        </p:nvSpPr>
        <p:spPr>
          <a:xfrm>
            <a:off x="8857814" y="474515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58EF365-3E55-467D-9539-FF00AACF271E}"/>
              </a:ext>
            </a:extLst>
          </p:cNvPr>
          <p:cNvSpPr txBox="1"/>
          <p:nvPr/>
        </p:nvSpPr>
        <p:spPr>
          <a:xfrm>
            <a:off x="8867898" y="350000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8439B95-572A-4AC9-AD9C-A2946096457A}"/>
              </a:ext>
            </a:extLst>
          </p:cNvPr>
          <p:cNvSpPr txBox="1"/>
          <p:nvPr/>
        </p:nvSpPr>
        <p:spPr>
          <a:xfrm>
            <a:off x="8867898" y="252941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109710A-6C1C-4BC0-A798-3F18841886C6}"/>
              </a:ext>
            </a:extLst>
          </p:cNvPr>
          <p:cNvSpPr txBox="1"/>
          <p:nvPr/>
        </p:nvSpPr>
        <p:spPr>
          <a:xfrm>
            <a:off x="8400256" y="3429000"/>
            <a:ext cx="28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1841E31-F8E2-4D95-B3D3-159CCC579968}"/>
              </a:ext>
            </a:extLst>
          </p:cNvPr>
          <p:cNvSpPr txBox="1"/>
          <p:nvPr/>
        </p:nvSpPr>
        <p:spPr>
          <a:xfrm>
            <a:off x="8301200" y="4676617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98F2323-0835-4C55-81E7-E2553CEE000B}"/>
                  </a:ext>
                </a:extLst>
              </p:cNvPr>
              <p:cNvSpPr txBox="1"/>
              <p:nvPr/>
            </p:nvSpPr>
            <p:spPr>
              <a:xfrm>
                <a:off x="9337857" y="3317687"/>
                <a:ext cx="320601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98F2323-0835-4C55-81E7-E2553CEE0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857" y="3317687"/>
                <a:ext cx="320601" cy="9233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7BEC6205-356C-4D98-9E07-7BC50D339886}"/>
              </a:ext>
            </a:extLst>
          </p:cNvPr>
          <p:cNvSpPr txBox="1"/>
          <p:nvPr/>
        </p:nvSpPr>
        <p:spPr>
          <a:xfrm>
            <a:off x="9738567" y="3500003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9E0218E-E004-42BE-8D5B-08A17EEBEC72}"/>
                  </a:ext>
                </a:extLst>
              </p:cNvPr>
              <p:cNvSpPr txBox="1"/>
              <p:nvPr/>
            </p:nvSpPr>
            <p:spPr>
              <a:xfrm>
                <a:off x="10120366" y="3289570"/>
                <a:ext cx="32060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9E0218E-E004-42BE-8D5B-08A17EEBE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366" y="3289570"/>
                <a:ext cx="320601" cy="9251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4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9" grpId="0"/>
      <p:bldP spid="70" grpId="0"/>
      <p:bldP spid="77" grpId="0"/>
      <p:bldP spid="79" grpId="0"/>
      <p:bldP spid="80" grpId="0"/>
      <p:bldP spid="83" grpId="0"/>
      <p:bldP spid="86" grpId="0"/>
      <p:bldP spid="89" grpId="0"/>
      <p:bldP spid="90" grpId="0"/>
      <p:bldP spid="92" grpId="0"/>
      <p:bldP spid="93" grpId="0"/>
      <p:bldP spid="95" grpId="0"/>
      <p:bldP spid="96" grpId="0"/>
      <p:bldP spid="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DEFC34-D900-4C06-BFF2-009DB5C1C9D8}"/>
                  </a:ext>
                </a:extLst>
              </p:cNvPr>
              <p:cNvSpPr txBox="1"/>
              <p:nvPr/>
            </p:nvSpPr>
            <p:spPr>
              <a:xfrm>
                <a:off x="328545" y="1469671"/>
                <a:ext cx="11415199" cy="4759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Bài 4: Diện tích của v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ờn hoa nhà tr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ờng đ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ợc s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̉ dụng nh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diện tích vườn hoa dùng để trồng các loại hoa,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diện tích vườn hoa để làm đường đi, diện tích phần còn lại của vườn hoa </a:t>
                </a:r>
              </a:p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Để xây bể n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ớc nh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hình vẽ.</a:t>
                </a:r>
              </a:p>
              <a:p>
                <a:pPr marL="342900" indent="-342900">
                  <a:buAutoNum type="alphaLcPeriod"/>
                </a:pP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Hỏi diện tích để xây bể n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ớc chiếm </a:t>
                </a:r>
              </a:p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 nhiêu phần diện tích v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ờn hoa?</a:t>
                </a:r>
              </a:p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Biết v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ờn hoa là hình chữ nhật có </a:t>
                </a:r>
              </a:p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chiều dài 20m, chiều rộng 15m. </a:t>
                </a:r>
              </a:p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Hỏi diện tích để xây bể n</a:t>
                </a:r>
                <a:r>
                  <a:rPr lang="vi-VN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ớc</a:t>
                </a:r>
              </a:p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bao nhiêu mét vuông?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DEFC34-D900-4C06-BFF2-009DB5C1C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45" y="1469671"/>
                <a:ext cx="11415199" cy="4759765"/>
              </a:xfrm>
              <a:prstGeom prst="rect">
                <a:avLst/>
              </a:prstGeom>
              <a:blipFill>
                <a:blip r:embed="rId2"/>
                <a:stretch>
                  <a:fillRect l="-1122" t="-1280" b="-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6F388305-BAC7-4682-AD97-AA292FCA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958" y="-243408"/>
            <a:ext cx="7486099" cy="922114"/>
          </a:xfrm>
        </p:spPr>
        <p:txBody>
          <a:bodyPr>
            <a:noAutofit/>
          </a:bodyPr>
          <a:lstStyle/>
          <a:p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7002AE-9F73-4D33-9AA2-253AA70147CF}"/>
              </a:ext>
            </a:extLst>
          </p:cNvPr>
          <p:cNvSpPr txBox="1">
            <a:spLocks/>
          </p:cNvSpPr>
          <p:nvPr/>
        </p:nvSpPr>
        <p:spPr>
          <a:xfrm>
            <a:off x="3575720" y="368631"/>
            <a:ext cx="5184576" cy="488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solidFill>
                  <a:schemeClr val="bg1"/>
                </a:solidFill>
              </a:rPr>
              <a:t>TOÁN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03E83-45CB-4DAE-92A7-A07DD0512A7C}"/>
              </a:ext>
            </a:extLst>
          </p:cNvPr>
          <p:cNvSpPr txBox="1"/>
          <p:nvPr/>
        </p:nvSpPr>
        <p:spPr>
          <a:xfrm>
            <a:off x="1771360" y="768364"/>
            <a:ext cx="8735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ÔN TẬP CÁC PHÉP TÍNH VỚI PHÂN </a:t>
            </a:r>
            <a:r>
              <a:rPr lang="en-US" sz="2800" b="1" dirty="0">
                <a:solidFill>
                  <a:srgbClr val="FFFF00"/>
                </a:solidFill>
              </a:rPr>
              <a:t>SỐ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5E7B10-D62E-4163-B654-F553256BF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74" t="13697" r="22339" b="5088"/>
          <a:stretch/>
        </p:blipFill>
        <p:spPr>
          <a:xfrm rot="169204">
            <a:off x="6621289" y="3338062"/>
            <a:ext cx="5165063" cy="326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94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FDCADC-61B7-4ADB-81D1-8B1BCD35D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958" y="-243408"/>
            <a:ext cx="7486099" cy="922114"/>
          </a:xfrm>
        </p:spPr>
        <p:txBody>
          <a:bodyPr>
            <a:noAutofit/>
          </a:bodyPr>
          <a:lstStyle/>
          <a:p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8941A8-BC36-4688-BACC-5AA6F558BC70}"/>
              </a:ext>
            </a:extLst>
          </p:cNvPr>
          <p:cNvSpPr txBox="1">
            <a:spLocks/>
          </p:cNvSpPr>
          <p:nvPr/>
        </p:nvSpPr>
        <p:spPr>
          <a:xfrm>
            <a:off x="3575720" y="368631"/>
            <a:ext cx="5184576" cy="488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solidFill>
                  <a:schemeClr val="bg1"/>
                </a:solidFill>
              </a:rPr>
              <a:t>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3C8EB8-5473-4702-93D0-D0257714F931}"/>
              </a:ext>
            </a:extLst>
          </p:cNvPr>
          <p:cNvSpPr txBox="1"/>
          <p:nvPr/>
        </p:nvSpPr>
        <p:spPr>
          <a:xfrm>
            <a:off x="1771360" y="768364"/>
            <a:ext cx="8735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ÔN TẬP CÁC PHÉP TÍNH VỚI PHÂN </a:t>
            </a:r>
            <a:r>
              <a:rPr lang="en-US" sz="2800" b="1" dirty="0">
                <a:solidFill>
                  <a:srgbClr val="FFFF00"/>
                </a:solidFill>
              </a:rPr>
              <a:t>SỐ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721936-411C-45E3-84BA-6A56F3F34D0F}"/>
              </a:ext>
            </a:extLst>
          </p:cNvPr>
          <p:cNvSpPr txBox="1"/>
          <p:nvPr/>
        </p:nvSpPr>
        <p:spPr>
          <a:xfrm>
            <a:off x="411231" y="1786921"/>
            <a:ext cx="6328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 phần diện tích để trồng hoa và làm đ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ờng đi là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82EC4-1D0B-40CA-AA66-24561FCA0205}"/>
              </a:ext>
            </a:extLst>
          </p:cNvPr>
          <p:cNvSpPr txBox="1"/>
          <p:nvPr/>
        </p:nvSpPr>
        <p:spPr>
          <a:xfrm>
            <a:off x="2630292" y="2611022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8F7EEB-8C2F-4AEB-BE61-11A2D8085F2D}"/>
                  </a:ext>
                </a:extLst>
              </p:cNvPr>
              <p:cNvSpPr txBox="1"/>
              <p:nvPr/>
            </p:nvSpPr>
            <p:spPr>
              <a:xfrm>
                <a:off x="1487488" y="2431390"/>
                <a:ext cx="280526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8F7EEB-8C2F-4AEB-BE61-11A2D8085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2431390"/>
                <a:ext cx="280526" cy="8066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4E4A16E-6F29-490A-B03A-ECDA30977D81}"/>
              </a:ext>
            </a:extLst>
          </p:cNvPr>
          <p:cNvSpPr txBox="1"/>
          <p:nvPr/>
        </p:nvSpPr>
        <p:spPr>
          <a:xfrm>
            <a:off x="1852171" y="2585253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274CEA-21B5-47B6-8779-C9647B33ECDD}"/>
                  </a:ext>
                </a:extLst>
              </p:cNvPr>
              <p:cNvSpPr txBox="1"/>
              <p:nvPr/>
            </p:nvSpPr>
            <p:spPr>
              <a:xfrm>
                <a:off x="2250414" y="2420888"/>
                <a:ext cx="280525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274CEA-21B5-47B6-8779-C9647B33E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414" y="2420888"/>
                <a:ext cx="280525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39173B-9F5A-4AC1-846E-CECF07F81DDE}"/>
                  </a:ext>
                </a:extLst>
              </p:cNvPr>
              <p:cNvSpPr txBox="1"/>
              <p:nvPr/>
            </p:nvSpPr>
            <p:spPr>
              <a:xfrm>
                <a:off x="3091760" y="2431390"/>
                <a:ext cx="47929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39173B-9F5A-4AC1-846E-CECF07F81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760" y="2431390"/>
                <a:ext cx="479298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51C2E29-CD03-4FAA-B69C-9914A49D93E4}"/>
              </a:ext>
            </a:extLst>
          </p:cNvPr>
          <p:cNvSpPr txBox="1"/>
          <p:nvPr/>
        </p:nvSpPr>
        <p:spPr>
          <a:xfrm>
            <a:off x="3571058" y="2669522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v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ờn hoa)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2A7199-A6E3-4012-9DF8-30747A763485}"/>
              </a:ext>
            </a:extLst>
          </p:cNvPr>
          <p:cNvSpPr txBox="1"/>
          <p:nvPr/>
        </p:nvSpPr>
        <p:spPr>
          <a:xfrm>
            <a:off x="610139" y="3544823"/>
            <a:ext cx="4663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 phần diện tích để xây bể n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ớc là: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9F3DBC-834A-4D40-BA2C-0D6A96BAA119}"/>
              </a:ext>
            </a:extLst>
          </p:cNvPr>
          <p:cNvSpPr txBox="1"/>
          <p:nvPr/>
        </p:nvSpPr>
        <p:spPr>
          <a:xfrm>
            <a:off x="2724717" y="4248090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2C5C3D-CAAB-49B5-81A3-60C5953EED63}"/>
              </a:ext>
            </a:extLst>
          </p:cNvPr>
          <p:cNvSpPr txBox="1"/>
          <p:nvPr/>
        </p:nvSpPr>
        <p:spPr>
          <a:xfrm>
            <a:off x="1482493" y="4294257"/>
            <a:ext cx="18274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3889F2-FADD-4928-9CE7-2FD859B54A56}"/>
              </a:ext>
            </a:extLst>
          </p:cNvPr>
          <p:cNvSpPr txBox="1"/>
          <p:nvPr/>
        </p:nvSpPr>
        <p:spPr>
          <a:xfrm>
            <a:off x="1847176" y="4213571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40F85E-B3D5-4C4C-B4D6-2CF8799841AF}"/>
                  </a:ext>
                </a:extLst>
              </p:cNvPr>
              <p:cNvSpPr txBox="1"/>
              <p:nvPr/>
            </p:nvSpPr>
            <p:spPr>
              <a:xfrm>
                <a:off x="2245419" y="4049206"/>
                <a:ext cx="47929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40F85E-B3D5-4C4C-B4D6-2CF879984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419" y="4049206"/>
                <a:ext cx="479298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BF9B2F-5F6A-42D1-8903-C1DC8ADF8CF0}"/>
                  </a:ext>
                </a:extLst>
              </p:cNvPr>
              <p:cNvSpPr txBox="1"/>
              <p:nvPr/>
            </p:nvSpPr>
            <p:spPr>
              <a:xfrm>
                <a:off x="3086765" y="4059708"/>
                <a:ext cx="47929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BF9B2F-5F6A-42D1-8903-C1DC8ADF8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765" y="4059708"/>
                <a:ext cx="479298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C5BC3E0-FAA2-45AB-90A0-1CF5276D74B5}"/>
              </a:ext>
            </a:extLst>
          </p:cNvPr>
          <p:cNvSpPr txBox="1"/>
          <p:nvPr/>
        </p:nvSpPr>
        <p:spPr>
          <a:xfrm>
            <a:off x="3566063" y="4297840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v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ờn hoa)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C02C7C-BEA8-4404-AE40-E78F71200215}"/>
              </a:ext>
            </a:extLst>
          </p:cNvPr>
          <p:cNvSpPr txBox="1"/>
          <p:nvPr/>
        </p:nvSpPr>
        <p:spPr>
          <a:xfrm>
            <a:off x="5735960" y="1340768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highlight>
                  <a:srgbClr val="FFFF00"/>
                </a:highlight>
              </a:rPr>
              <a:t>Bài giải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2EDFEA-E2DA-48FC-AA91-C86B61E06AD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740208" y="2017754"/>
            <a:ext cx="27649" cy="349947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4B7E6F3-3445-4AAE-BAE0-C767E231C74A}"/>
              </a:ext>
            </a:extLst>
          </p:cNvPr>
          <p:cNvSpPr txBox="1"/>
          <p:nvPr/>
        </p:nvSpPr>
        <p:spPr>
          <a:xfrm>
            <a:off x="7117313" y="1802433"/>
            <a:ext cx="293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Diên tích v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ờn hoa là: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941CB1B-26B6-4D55-A280-B205A90D6598}"/>
                  </a:ext>
                </a:extLst>
              </p:cNvPr>
              <p:cNvSpPr txBox="1"/>
              <p:nvPr/>
            </p:nvSpPr>
            <p:spPr>
              <a:xfrm>
                <a:off x="7282211" y="2544114"/>
                <a:ext cx="26873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x 15 = 300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941CB1B-26B6-4D55-A280-B205A90D6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211" y="2544114"/>
                <a:ext cx="2687339" cy="461665"/>
              </a:xfrm>
              <a:prstGeom prst="rect">
                <a:avLst/>
              </a:prstGeom>
              <a:blipFill>
                <a:blip r:embed="rId7"/>
                <a:stretch>
                  <a:fillRect l="-3636" t="-10526" r="-113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011E8152-33B8-4061-BB57-BF11D3958D51}"/>
              </a:ext>
            </a:extLst>
          </p:cNvPr>
          <p:cNvSpPr txBox="1"/>
          <p:nvPr/>
        </p:nvSpPr>
        <p:spPr>
          <a:xfrm>
            <a:off x="7136380" y="3238021"/>
            <a:ext cx="365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Diên tích để xây bể n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ớc là: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C89F85-163F-4069-BB6E-5971E93ABD7C}"/>
              </a:ext>
            </a:extLst>
          </p:cNvPr>
          <p:cNvSpPr txBox="1"/>
          <p:nvPr/>
        </p:nvSpPr>
        <p:spPr>
          <a:xfrm>
            <a:off x="8164856" y="4084600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300 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E59F4EE-1169-4C69-9DCF-67065322D033}"/>
                  </a:ext>
                </a:extLst>
              </p:cNvPr>
              <p:cNvSpPr txBox="1"/>
              <p:nvPr/>
            </p:nvSpPr>
            <p:spPr>
              <a:xfrm>
                <a:off x="9007746" y="3834614"/>
                <a:ext cx="47929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E59F4EE-1169-4C69-9DCF-67065322D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746" y="3834614"/>
                <a:ext cx="479298" cy="8094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92E5BFA0-58DE-4F80-A1FF-69ADE2BC4669}"/>
              </a:ext>
            </a:extLst>
          </p:cNvPr>
          <p:cNvSpPr txBox="1"/>
          <p:nvPr/>
        </p:nvSpPr>
        <p:spPr>
          <a:xfrm>
            <a:off x="9520367" y="4016606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=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C51D56-B4A3-4821-A52D-7DF48058A6A6}"/>
              </a:ext>
            </a:extLst>
          </p:cNvPr>
          <p:cNvSpPr txBox="1"/>
          <p:nvPr/>
        </p:nvSpPr>
        <p:spPr>
          <a:xfrm>
            <a:off x="9864612" y="4084600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15</a:t>
            </a:r>
            <a:r>
              <a:rPr lang="en-US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680C8B-9672-4211-AA8C-94EF29CF66BF}"/>
                  </a:ext>
                </a:extLst>
              </p:cNvPr>
              <p:cNvSpPr/>
              <p:nvPr/>
            </p:nvSpPr>
            <p:spPr>
              <a:xfrm>
                <a:off x="10358201" y="4137651"/>
                <a:ext cx="8983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680C8B-9672-4211-AA8C-94EF29CF6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201" y="4137651"/>
                <a:ext cx="898387" cy="461665"/>
              </a:xfrm>
              <a:prstGeom prst="rect">
                <a:avLst/>
              </a:prstGeom>
              <a:blipFill>
                <a:blip r:embed="rId9"/>
                <a:stretch>
                  <a:fillRect l="-10135" t="-12000" r="-473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3D99F831-CA62-4962-BC13-F8AAB0ACD8C6}"/>
              </a:ext>
            </a:extLst>
          </p:cNvPr>
          <p:cNvSpPr txBox="1"/>
          <p:nvPr/>
        </p:nvSpPr>
        <p:spPr>
          <a:xfrm>
            <a:off x="7247155" y="5184458"/>
            <a:ext cx="109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Đáp số</a:t>
            </a:r>
            <a:r>
              <a:rPr lang="en-US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96555F0-61CB-4B7C-A580-C38AD484FFB0}"/>
                  </a:ext>
                </a:extLst>
              </p:cNvPr>
              <p:cNvSpPr txBox="1"/>
              <p:nvPr/>
            </p:nvSpPr>
            <p:spPr>
              <a:xfrm>
                <a:off x="8528448" y="4981699"/>
                <a:ext cx="47929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96555F0-61CB-4B7C-A580-C38AD484F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448" y="4981699"/>
                <a:ext cx="479298" cy="8094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3767C523-8A58-40D8-9B17-BF70AB31218A}"/>
              </a:ext>
            </a:extLst>
          </p:cNvPr>
          <p:cNvSpPr txBox="1"/>
          <p:nvPr/>
        </p:nvSpPr>
        <p:spPr>
          <a:xfrm>
            <a:off x="9007746" y="5219831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v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ờn hoa)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76E0A0-3422-4E79-B06F-8AB37C830A5B}"/>
              </a:ext>
            </a:extLst>
          </p:cNvPr>
          <p:cNvSpPr txBox="1"/>
          <p:nvPr/>
        </p:nvSpPr>
        <p:spPr>
          <a:xfrm>
            <a:off x="8514157" y="6077617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15</a:t>
            </a:r>
            <a:r>
              <a:rPr lang="en-US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32A1446-6E8B-4A77-8B48-2E9E7D63D32C}"/>
                  </a:ext>
                </a:extLst>
              </p:cNvPr>
              <p:cNvSpPr/>
              <p:nvPr/>
            </p:nvSpPr>
            <p:spPr>
              <a:xfrm>
                <a:off x="9007746" y="6130668"/>
                <a:ext cx="8983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32A1446-6E8B-4A77-8B48-2E9E7D63D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746" y="6130668"/>
                <a:ext cx="898387" cy="461665"/>
              </a:xfrm>
              <a:prstGeom prst="rect">
                <a:avLst/>
              </a:prstGeom>
              <a:blipFill>
                <a:blip r:embed="rId11"/>
                <a:stretch>
                  <a:fillRect l="-10884" t="-12000" r="-4762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27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1D54FB-B672-4625-92E2-2708461C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958" y="-243408"/>
            <a:ext cx="7486099" cy="922114"/>
          </a:xfrm>
        </p:spPr>
        <p:txBody>
          <a:bodyPr>
            <a:noAutofit/>
          </a:bodyPr>
          <a:lstStyle/>
          <a:p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A68AC1-0984-47CA-9099-034B10E20C27}"/>
              </a:ext>
            </a:extLst>
          </p:cNvPr>
          <p:cNvSpPr txBox="1">
            <a:spLocks/>
          </p:cNvSpPr>
          <p:nvPr/>
        </p:nvSpPr>
        <p:spPr>
          <a:xfrm>
            <a:off x="3575720" y="368631"/>
            <a:ext cx="5184576" cy="488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solidFill>
                  <a:schemeClr val="bg1"/>
                </a:solidFill>
              </a:rPr>
              <a:t>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BF816-6F19-430E-9617-00B451252E06}"/>
              </a:ext>
            </a:extLst>
          </p:cNvPr>
          <p:cNvSpPr txBox="1"/>
          <p:nvPr/>
        </p:nvSpPr>
        <p:spPr>
          <a:xfrm>
            <a:off x="1771360" y="768364"/>
            <a:ext cx="8735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ÔN TẬP CÁC PHÉP TÍNH VỚI PHÂN </a:t>
            </a:r>
            <a:r>
              <a:rPr lang="en-US" sz="2800" b="1" dirty="0">
                <a:solidFill>
                  <a:srgbClr val="FFFF00"/>
                </a:solidFill>
              </a:rPr>
              <a:t>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6FC0BA-29A4-4814-ADF5-60F3CBF36688}"/>
                  </a:ext>
                </a:extLst>
              </p:cNvPr>
              <p:cNvSpPr txBox="1"/>
              <p:nvPr/>
            </p:nvSpPr>
            <p:spPr>
              <a:xfrm>
                <a:off x="191344" y="1370813"/>
                <a:ext cx="11516294" cy="1487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Bài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5: Con sên thứ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nhất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15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phút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bò đ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ợc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m. Con sên thứ hai </a:t>
                </a:r>
              </a:p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giờ bò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được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45 cm.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Hỏi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sên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nào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bò nhanh hơn?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6FC0BA-29A4-4814-ADF5-60F3CBF36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1370813"/>
                <a:ext cx="11516294" cy="1487202"/>
              </a:xfrm>
              <a:prstGeom prst="rect">
                <a:avLst/>
              </a:prstGeom>
              <a:blipFill>
                <a:blip r:embed="rId2"/>
                <a:stretch>
                  <a:fillRect l="-1323" r="-370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45CC47E-9DF1-4401-AEC8-A0F8E7A48243}"/>
              </a:ext>
            </a:extLst>
          </p:cNvPr>
          <p:cNvSpPr txBox="1"/>
          <p:nvPr/>
        </p:nvSpPr>
        <p:spPr>
          <a:xfrm>
            <a:off x="5466661" y="2858015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Bài giải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2913D8-7A05-47F2-A5F2-EFA64BB69340}"/>
                  </a:ext>
                </a:extLst>
              </p:cNvPr>
              <p:cNvSpPr txBox="1"/>
              <p:nvPr/>
            </p:nvSpPr>
            <p:spPr>
              <a:xfrm>
                <a:off x="3576049" y="3315619"/>
                <a:ext cx="5338000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Đổi: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 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giờ = 15 phút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2913D8-7A05-47F2-A5F2-EFA64BB69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049" y="3315619"/>
                <a:ext cx="5338000" cy="704295"/>
              </a:xfrm>
              <a:prstGeom prst="rect">
                <a:avLst/>
              </a:prstGeom>
              <a:blipFill>
                <a:blip r:embed="rId3"/>
                <a:stretch>
                  <a:fillRect l="-2400" r="-1143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D6BDDC7-EDC4-4F3E-9CD7-86DB0824E243}"/>
              </a:ext>
            </a:extLst>
          </p:cNvPr>
          <p:cNvSpPr txBox="1"/>
          <p:nvPr/>
        </p:nvSpPr>
        <p:spPr>
          <a:xfrm>
            <a:off x="2969779" y="4144049"/>
            <a:ext cx="6907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15 phút con sên thứ nhất bò đ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ợc 40 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4E6774-45B6-4481-A840-B1993F4B18DE}"/>
              </a:ext>
            </a:extLst>
          </p:cNvPr>
          <p:cNvSpPr txBox="1"/>
          <p:nvPr/>
        </p:nvSpPr>
        <p:spPr>
          <a:xfrm>
            <a:off x="2969779" y="4782728"/>
            <a:ext cx="6777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15 phút con sên thứ hai bò đ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ợc 45cm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F2145B-2738-48B0-A151-2ADC7DE721F6}"/>
              </a:ext>
            </a:extLst>
          </p:cNvPr>
          <p:cNvSpPr txBox="1"/>
          <p:nvPr/>
        </p:nvSpPr>
        <p:spPr>
          <a:xfrm>
            <a:off x="2207568" y="5307018"/>
            <a:ext cx="8654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vậy, con sên thứ hai bò nhanh h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con sên thứ nhất.</a:t>
            </a:r>
          </a:p>
        </p:txBody>
      </p:sp>
    </p:spTree>
    <p:extLst>
      <p:ext uri="{BB962C8B-B14F-4D97-AF65-F5344CB8AC3E}">
        <p14:creationId xmlns:p14="http://schemas.microsoft.com/office/powerpoint/2010/main" val="134168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3"/>
          <p:cNvSpPr>
            <a:spLocks noChangeArrowheads="1" noChangeShapeType="1" noTextEdit="1"/>
          </p:cNvSpPr>
          <p:nvPr/>
        </p:nvSpPr>
        <p:spPr bwMode="auto">
          <a:xfrm>
            <a:off x="2567608" y="1341439"/>
            <a:ext cx="6984380" cy="309567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Giờ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học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đến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đây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là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kết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thúc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các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em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4761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2818656" cy="926976"/>
          </a:xfrm>
        </p:spPr>
        <p:txBody>
          <a:bodyPr>
            <a:normAutofit/>
          </a:bodyPr>
          <a:lstStyle/>
          <a:p>
            <a:r>
              <a:rPr lang="en-US" sz="3200" i="1" u="sng" dirty="0">
                <a:solidFill>
                  <a:schemeClr val="bg1"/>
                </a:solidFill>
              </a:rPr>
              <a:t>KHỞI ĐỘNG</a:t>
            </a:r>
          </a:p>
        </p:txBody>
      </p:sp>
      <p:sp>
        <p:nvSpPr>
          <p:cNvPr id="6" name="Flowchart: Or 5"/>
          <p:cNvSpPr/>
          <p:nvPr/>
        </p:nvSpPr>
        <p:spPr>
          <a:xfrm>
            <a:off x="3366974" y="2286166"/>
            <a:ext cx="1728192" cy="1728192"/>
          </a:xfrm>
          <a:prstGeom prst="flowChar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Or 36"/>
          <p:cNvSpPr/>
          <p:nvPr/>
        </p:nvSpPr>
        <p:spPr>
          <a:xfrm rot="2553003">
            <a:off x="3363738" y="2273636"/>
            <a:ext cx="1728192" cy="1728192"/>
          </a:xfrm>
          <a:prstGeom prst="flowChar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908720"/>
            <a:ext cx="8229600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1. </a:t>
            </a:r>
            <a:r>
              <a:rPr lang="en-US" sz="2800" dirty="0" err="1">
                <a:solidFill>
                  <a:schemeClr val="bg1"/>
                </a:solidFill>
              </a:rPr>
              <a:t>Tìm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phân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chỉ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phần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đã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màu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đỏ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trong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mỗi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hình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dưới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Hexagon 6"/>
          <p:cNvSpPr/>
          <p:nvPr/>
        </p:nvSpPr>
        <p:spPr>
          <a:xfrm>
            <a:off x="7377743" y="2292638"/>
            <a:ext cx="1837644" cy="1584176"/>
          </a:xfrm>
          <a:prstGeom prst="hexagon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4"/>
            <a:endCxn id="7" idx="1"/>
          </p:cNvCxnSpPr>
          <p:nvPr/>
        </p:nvCxnSpPr>
        <p:spPr>
          <a:xfrm>
            <a:off x="7773787" y="2292638"/>
            <a:ext cx="1045556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4"/>
            <a:endCxn id="7" idx="1"/>
          </p:cNvCxnSpPr>
          <p:nvPr/>
        </p:nvCxnSpPr>
        <p:spPr>
          <a:xfrm>
            <a:off x="7773787" y="2292638"/>
            <a:ext cx="1045556" cy="15841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>
            <a:off x="7365043" y="2292638"/>
            <a:ext cx="918822" cy="792088"/>
          </a:xfrm>
          <a:prstGeom prst="triangle">
            <a:avLst>
              <a:gd name="adj" fmla="val 43089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8295846" y="2321982"/>
            <a:ext cx="919542" cy="762744"/>
          </a:xfrm>
          <a:prstGeom prst="triangle">
            <a:avLst>
              <a:gd name="adj" fmla="val 57205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7773788" y="3097426"/>
            <a:ext cx="1044116" cy="792088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719736" y="409753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96200" y="4158577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00B050"/>
              </a:clrFrom>
              <a:clrTo>
                <a:srgbClr val="00B05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37" y="3150493"/>
            <a:ext cx="1857634" cy="9335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00B050"/>
              </a:clrFrom>
              <a:clrTo>
                <a:srgbClr val="00B05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1058">
            <a:off x="3220291" y="2773353"/>
            <a:ext cx="945151" cy="5553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00B050"/>
              </a:clrFrom>
              <a:clrTo>
                <a:srgbClr val="00B05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057" y="4589070"/>
            <a:ext cx="600159" cy="790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00B050"/>
              </a:clrFrom>
              <a:clrTo>
                <a:srgbClr val="00B05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430" y="4558154"/>
            <a:ext cx="485843" cy="743054"/>
          </a:xfrm>
          <a:prstGeom prst="rect">
            <a:avLst/>
          </a:prstGeom>
        </p:spPr>
      </p:pic>
      <p:sp>
        <p:nvSpPr>
          <p:cNvPr id="16" name="6-Point Star 15"/>
          <p:cNvSpPr/>
          <p:nvPr/>
        </p:nvSpPr>
        <p:spPr>
          <a:xfrm>
            <a:off x="2135560" y="391964"/>
            <a:ext cx="216024" cy="216024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1052736"/>
            <a:ext cx="4801486" cy="850106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2: </a:t>
            </a:r>
            <a:r>
              <a:rPr lang="en-US" sz="2800" dirty="0" err="1">
                <a:solidFill>
                  <a:schemeClr val="bg1"/>
                </a:solidFill>
              </a:rPr>
              <a:t>Chọn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trả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lời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đúng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199" y="1916832"/>
            <a:ext cx="8579296" cy="96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chemeClr val="bg1"/>
                </a:solidFill>
              </a:rPr>
              <a:t>Rút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gọn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phân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         ta </a:t>
            </a:r>
            <a:r>
              <a:rPr lang="en-US" sz="2800" dirty="0" err="1">
                <a:solidFill>
                  <a:schemeClr val="bg1"/>
                </a:solidFill>
              </a:rPr>
              <a:t>được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phân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tối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giản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là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68860" y="1861716"/>
            <a:ext cx="65480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24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45478" y="2274667"/>
            <a:ext cx="5548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439816" y="2293764"/>
            <a:ext cx="65480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5640" y="314096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0199" y="321297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 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69495" y="436510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3912" y="436510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 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89810" y="3140968"/>
            <a:ext cx="7200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366428" y="3553919"/>
            <a:ext cx="5548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163682" y="3573016"/>
            <a:ext cx="93610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82107" y="3140968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954115" y="3573016"/>
            <a:ext cx="3219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882107" y="357301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31490" y="429309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429278" y="4721813"/>
            <a:ext cx="5548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415724" y="4725144"/>
            <a:ext cx="60280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37828" y="429309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872552" y="4706047"/>
            <a:ext cx="5548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37828" y="4725144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07706" y="3169996"/>
            <a:ext cx="65480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24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7184324" y="3582947"/>
            <a:ext cx="5548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104112" y="3602044"/>
            <a:ext cx="65480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83682" y="3327964"/>
            <a:ext cx="34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52496" y="3155482"/>
            <a:ext cx="163147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24: 12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8217146" y="3610775"/>
            <a:ext cx="1050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896200" y="3645024"/>
            <a:ext cx="14401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36: 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27126" y="3327964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916580" y="3184510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9851304" y="3597461"/>
            <a:ext cx="5548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916580" y="3616558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24439" y="3265820"/>
            <a:ext cx="65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dirty="0" err="1">
                <a:solidFill>
                  <a:schemeClr val="bg1"/>
                </a:solidFill>
              </a:rPr>
              <a:t>vì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344472" y="3271153"/>
            <a:ext cx="422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7" name="Oval 16"/>
          <p:cNvSpPr/>
          <p:nvPr/>
        </p:nvSpPr>
        <p:spPr>
          <a:xfrm>
            <a:off x="5183719" y="3155482"/>
            <a:ext cx="695702" cy="69570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981200" y="116632"/>
            <a:ext cx="2818656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u="sng">
                <a:solidFill>
                  <a:schemeClr val="bg1"/>
                </a:solidFill>
              </a:rPr>
              <a:t>KHỞI ĐỘNG</a:t>
            </a:r>
            <a:endParaRPr lang="en-US" sz="3200" i="1" u="sng" dirty="0">
              <a:solidFill>
                <a:schemeClr val="bg1"/>
              </a:solidFill>
            </a:endParaRPr>
          </a:p>
        </p:txBody>
      </p:sp>
      <p:sp>
        <p:nvSpPr>
          <p:cNvPr id="41" name="6-Point Star 40"/>
          <p:cNvSpPr/>
          <p:nvPr/>
        </p:nvSpPr>
        <p:spPr>
          <a:xfrm>
            <a:off x="2135560" y="391964"/>
            <a:ext cx="216024" cy="216024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484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2" grpId="0"/>
      <p:bldP spid="34" grpId="0"/>
      <p:bldP spid="35" grpId="0"/>
      <p:bldP spid="37" grpId="0"/>
      <p:bldP spid="40" grpId="0"/>
      <p:bldP spid="38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608" y="1340768"/>
            <a:ext cx="7344816" cy="778098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3: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tự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nhiên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thích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hợp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vào</a:t>
            </a:r>
            <a:r>
              <a:rPr lang="en-US" sz="2800" dirty="0">
                <a:solidFill>
                  <a:schemeClr val="bg1"/>
                </a:solidFill>
              </a:rPr>
              <a:t> ô </a:t>
            </a:r>
            <a:r>
              <a:rPr lang="en-US" sz="2800" dirty="0" err="1">
                <a:solidFill>
                  <a:schemeClr val="bg1"/>
                </a:solidFill>
              </a:rPr>
              <a:t>trống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6220" y="3226928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9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40944" y="3639879"/>
            <a:ext cx="5548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77192" y="3717032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7" name="Rectangle 6"/>
          <p:cNvSpPr/>
          <p:nvPr/>
        </p:nvSpPr>
        <p:spPr>
          <a:xfrm>
            <a:off x="4344184" y="344295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=</a:t>
            </a:r>
          </a:p>
        </p:txBody>
      </p:sp>
      <p:sp>
        <p:nvSpPr>
          <p:cNvPr id="8" name="Rectangle 7"/>
          <p:cNvSpPr/>
          <p:nvPr/>
        </p:nvSpPr>
        <p:spPr>
          <a:xfrm>
            <a:off x="4657870" y="3379143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4943872" y="3462908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;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40110" y="322511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15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505460" y="3652579"/>
            <a:ext cx="5548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498728" y="367167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23992" y="3413051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=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66892" y="3197027"/>
            <a:ext cx="12241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15 : 5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540228" y="3652321"/>
            <a:ext cx="818014" cy="578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436167" y="3642930"/>
            <a:ext cx="107731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 : 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28528" y="3369509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10167" y="3226055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786456" y="3639006"/>
            <a:ext cx="5548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810167" y="3658103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273008" y="3408764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=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60356" y="3400351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110480" y="332656"/>
            <a:ext cx="332963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</a:rPr>
              <a:t>   KHỞI ĐỘNG </a:t>
            </a:r>
          </a:p>
        </p:txBody>
      </p:sp>
      <p:sp>
        <p:nvSpPr>
          <p:cNvPr id="17" name="6-Point Star 16"/>
          <p:cNvSpPr/>
          <p:nvPr/>
        </p:nvSpPr>
        <p:spPr>
          <a:xfrm>
            <a:off x="2207568" y="404664"/>
            <a:ext cx="241104" cy="288032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409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0.24757 -1.48148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-1.48148E-6 L 0.24306 -1.4814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30" grpId="0"/>
      <p:bldP spid="31" grpId="0"/>
      <p:bldP spid="32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608" y="1340768"/>
            <a:ext cx="7344816" cy="778098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3: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tự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nhiên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thích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hợp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vào</a:t>
            </a:r>
            <a:r>
              <a:rPr lang="en-US" sz="2800" dirty="0">
                <a:solidFill>
                  <a:schemeClr val="bg1"/>
                </a:solidFill>
              </a:rPr>
              <a:t> ô </a:t>
            </a:r>
            <a:r>
              <a:rPr lang="en-US" sz="2800" dirty="0" err="1">
                <a:solidFill>
                  <a:schemeClr val="bg1"/>
                </a:solidFill>
              </a:rPr>
              <a:t>trống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6220" y="3226928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9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40944" y="3639879"/>
            <a:ext cx="5548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77192" y="3717032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7" name="Rectangle 6"/>
          <p:cNvSpPr/>
          <p:nvPr/>
        </p:nvSpPr>
        <p:spPr>
          <a:xfrm>
            <a:off x="4344184" y="344295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=</a:t>
            </a:r>
          </a:p>
        </p:txBody>
      </p:sp>
      <p:sp>
        <p:nvSpPr>
          <p:cNvPr id="8" name="Rectangle 7"/>
          <p:cNvSpPr/>
          <p:nvPr/>
        </p:nvSpPr>
        <p:spPr>
          <a:xfrm>
            <a:off x="4657870" y="3379143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4943872" y="3462908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;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40110" y="322511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15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505460" y="3652579"/>
            <a:ext cx="5548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498728" y="367167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23992" y="3413051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=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60356" y="3197027"/>
            <a:ext cx="11306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15 : 5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540228" y="3652321"/>
            <a:ext cx="818014" cy="578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436167" y="3642930"/>
            <a:ext cx="107731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 : 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28528" y="3369509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10167" y="3226055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786456" y="3639006"/>
            <a:ext cx="5548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810167" y="3658103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273008" y="3408764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=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01936" y="3415352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110480" y="332656"/>
            <a:ext cx="332963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</a:rPr>
              <a:t>   KHỞI ĐỘNG </a:t>
            </a:r>
          </a:p>
        </p:txBody>
      </p:sp>
      <p:sp>
        <p:nvSpPr>
          <p:cNvPr id="17" name="6-Point Star 16"/>
          <p:cNvSpPr/>
          <p:nvPr/>
        </p:nvSpPr>
        <p:spPr>
          <a:xfrm>
            <a:off x="2207568" y="404664"/>
            <a:ext cx="241104" cy="288032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688288" y="3416300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0066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18125 -0.0016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30" grpId="0"/>
      <p:bldP spid="31" grpId="0"/>
      <p:bldP spid="32" grpId="0" animBg="1"/>
      <p:bldP spid="32" grpId="1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958" y="103647"/>
            <a:ext cx="7486099" cy="922114"/>
          </a:xfrm>
        </p:spPr>
        <p:txBody>
          <a:bodyPr>
            <a:noAutofit/>
          </a:bodyPr>
          <a:lstStyle/>
          <a:p>
            <a:r>
              <a:rPr lang="en-US" sz="3200" i="1" dirty="0" err="1">
                <a:solidFill>
                  <a:schemeClr val="bg1"/>
                </a:solidFill>
              </a:rPr>
              <a:t>Thư</a:t>
            </a:r>
            <a:r>
              <a:rPr lang="en-US" sz="3200" i="1" dirty="0">
                <a:solidFill>
                  <a:schemeClr val="bg1"/>
                </a:solidFill>
              </a:rPr>
              <a:t>́ </a:t>
            </a:r>
            <a:r>
              <a:rPr lang="en-US" sz="3200" i="1" dirty="0" err="1">
                <a:solidFill>
                  <a:schemeClr val="bg1"/>
                </a:solidFill>
              </a:rPr>
              <a:t>sáu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ngày</a:t>
            </a:r>
            <a:r>
              <a:rPr lang="en-US" sz="3200" i="1" dirty="0">
                <a:solidFill>
                  <a:schemeClr val="bg1"/>
                </a:solidFill>
              </a:rPr>
              <a:t> 29 </a:t>
            </a:r>
            <a:r>
              <a:rPr lang="en-US" sz="3200" i="1" dirty="0" err="1">
                <a:solidFill>
                  <a:schemeClr val="bg1"/>
                </a:solidFill>
              </a:rPr>
              <a:t>tháng</a:t>
            </a:r>
            <a:r>
              <a:rPr lang="en-US" sz="3200" i="1" dirty="0">
                <a:solidFill>
                  <a:schemeClr val="bg1"/>
                </a:solidFill>
              </a:rPr>
              <a:t> 4 </a:t>
            </a:r>
            <a:r>
              <a:rPr lang="en-US" sz="3200" i="1" dirty="0" err="1">
                <a:solidFill>
                  <a:schemeClr val="bg1"/>
                </a:solidFill>
              </a:rPr>
              <a:t>năm</a:t>
            </a:r>
            <a:r>
              <a:rPr lang="en-US" sz="3200" i="1" dirty="0">
                <a:solidFill>
                  <a:schemeClr val="bg1"/>
                </a:solidFill>
              </a:rPr>
              <a:t>  2022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75720" y="620688"/>
            <a:ext cx="51845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>
                <a:solidFill>
                  <a:schemeClr val="bg1"/>
                </a:solidFill>
              </a:rPr>
              <a:t>TOÁN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E99B6C-CFC0-4187-A52B-C8CF27224C9D}"/>
              </a:ext>
            </a:extLst>
          </p:cNvPr>
          <p:cNvSpPr txBox="1"/>
          <p:nvPr/>
        </p:nvSpPr>
        <p:spPr>
          <a:xfrm>
            <a:off x="3561454" y="234888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chemeClr val="bg1"/>
                </a:solidFill>
              </a:rPr>
              <a:t>(Trang 167 – 168 Sách </a:t>
            </a:r>
            <a:r>
              <a:rPr lang="en-US" sz="2400" i="1" dirty="0" err="1">
                <a:solidFill>
                  <a:schemeClr val="bg1"/>
                </a:solidFill>
              </a:rPr>
              <a:t>giáo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khoa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Toán</a:t>
            </a:r>
            <a:r>
              <a:rPr lang="en-US" sz="2400" i="1" dirty="0">
                <a:solidFill>
                  <a:schemeClr val="bg1"/>
                </a:solidFill>
              </a:rPr>
              <a:t> 4 )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BA7CC0-2B5B-4666-8B2C-FF21AAD75A4D}"/>
              </a:ext>
            </a:extLst>
          </p:cNvPr>
          <p:cNvSpPr txBox="1"/>
          <p:nvPr/>
        </p:nvSpPr>
        <p:spPr>
          <a:xfrm>
            <a:off x="1728327" y="1528741"/>
            <a:ext cx="873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</a:rPr>
              <a:t>ÔN TẬP CÁC PHÉP TÍNH VỚI PHÂN </a:t>
            </a:r>
            <a:r>
              <a:rPr lang="en-US" sz="4000" b="1" dirty="0">
                <a:solidFill>
                  <a:srgbClr val="FFFF00"/>
                </a:solidFill>
              </a:rPr>
              <a:t>SỐ</a:t>
            </a:r>
          </a:p>
        </p:txBody>
      </p:sp>
    </p:spTree>
    <p:extLst>
      <p:ext uri="{BB962C8B-B14F-4D97-AF65-F5344CB8AC3E}">
        <p14:creationId xmlns:p14="http://schemas.microsoft.com/office/powerpoint/2010/main" val="1943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37" y="1360789"/>
            <a:ext cx="2016224" cy="7486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Bài 1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Tính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5242536" y="1660341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5835981" y="1660343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413594" y="2078639"/>
            <a:ext cx="700895" cy="137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581857" y="211677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7446" y="1813882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9308" y="1660341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56040" y="165614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577516" y="2088190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456040" y="2088190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63752" y="1656144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946364" y="2069096"/>
            <a:ext cx="3209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63752" y="208819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9640" y="1646619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53491" y="2078667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9640" y="2078667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2163" y="1800158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6214" y="1790519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75137" y="1800158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a)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43758" y="2895233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22264" y="2895235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407386" y="3313531"/>
            <a:ext cx="685956" cy="137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15182" y="3312425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72196" y="3033918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01469" y="2881419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321630" y="2891034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443106" y="3323082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321630" y="332308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72735" y="285293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917247" y="3265887"/>
            <a:ext cx="3621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872735" y="3284984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45749" y="285293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667225" y="3284984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545749" y="3284984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05231" y="3020087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82120" y="2987311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27866" y="4120503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806372" y="4130030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5372444" y="4538801"/>
            <a:ext cx="827876" cy="955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552248" y="4548359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98307" y="4268713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04163" y="4077072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424430" y="4116304"/>
            <a:ext cx="92018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6687484" y="4548352"/>
            <a:ext cx="417806" cy="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600056" y="454835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49476" y="411630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3914055" y="4529257"/>
            <a:ext cx="35317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849476" y="4528170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604023" y="409725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4675893" y="4529304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565923" y="4529304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34930" y="4263495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99992" y="4241156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374169" y="5422432"/>
            <a:ext cx="652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6139033" y="5422434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5450105" y="5840730"/>
            <a:ext cx="1014844" cy="137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603646" y="5874791"/>
            <a:ext cx="6840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7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6520700" y="5566448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872066" y="5422432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816080" y="5380133"/>
            <a:ext cx="71200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6</a:t>
            </a:r>
            <a:endParaRPr lang="en-US" sz="2800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6942170" y="5836559"/>
            <a:ext cx="594552" cy="10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896160" y="5812181"/>
            <a:ext cx="64056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7</a:t>
            </a:r>
            <a:endParaRPr lang="en-US" sz="2800" dirty="0"/>
          </a:p>
        </p:txBody>
      </p:sp>
      <p:sp>
        <p:nvSpPr>
          <p:cNvPr id="67" name="Rectangle 66"/>
          <p:cNvSpPr/>
          <p:nvPr/>
        </p:nvSpPr>
        <p:spPr>
          <a:xfrm>
            <a:off x="3763146" y="5445224"/>
            <a:ext cx="64056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  <a:endParaRPr lang="en-US" sz="28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3845758" y="5858175"/>
            <a:ext cx="42144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721581" y="5877272"/>
            <a:ext cx="68351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7</a:t>
            </a:r>
            <a:endParaRPr lang="en-US" sz="2800" dirty="0"/>
          </a:p>
        </p:txBody>
      </p:sp>
      <p:sp>
        <p:nvSpPr>
          <p:cNvPr id="70" name="Rectangle 69"/>
          <p:cNvSpPr/>
          <p:nvPr/>
        </p:nvSpPr>
        <p:spPr>
          <a:xfrm>
            <a:off x="4633053" y="5416649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4732824" y="5848697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568555" y="5848697"/>
            <a:ext cx="64056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7</a:t>
            </a:r>
            <a:endParaRPr lang="en-US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5114903" y="5565424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296356" y="5579599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07331106-1A1C-4CB3-BC18-38095DCD0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958" y="-243408"/>
            <a:ext cx="7486099" cy="922114"/>
          </a:xfrm>
        </p:spPr>
        <p:txBody>
          <a:bodyPr>
            <a:noAutofit/>
          </a:bodyPr>
          <a:lstStyle/>
          <a:p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B68BB1F1-1726-402B-A5AC-C86FEA9DEBEF}"/>
              </a:ext>
            </a:extLst>
          </p:cNvPr>
          <p:cNvSpPr txBox="1">
            <a:spLocks/>
          </p:cNvSpPr>
          <p:nvPr/>
        </p:nvSpPr>
        <p:spPr>
          <a:xfrm>
            <a:off x="3575720" y="368631"/>
            <a:ext cx="5184576" cy="488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solidFill>
                  <a:schemeClr val="bg1"/>
                </a:solidFill>
              </a:rPr>
              <a:t>TOÁN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BAFB5FF-0324-4839-AF8B-A83E708C1938}"/>
              </a:ext>
            </a:extLst>
          </p:cNvPr>
          <p:cNvSpPr txBox="1"/>
          <p:nvPr/>
        </p:nvSpPr>
        <p:spPr>
          <a:xfrm>
            <a:off x="1771360" y="768364"/>
            <a:ext cx="8735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ÔN TẬP CÁC PHÉP TÍNH VỚI PHÂN </a:t>
            </a:r>
            <a:r>
              <a:rPr lang="en-US" sz="2800" b="1" dirty="0">
                <a:solidFill>
                  <a:srgbClr val="FFFF00"/>
                </a:solidFill>
              </a:rPr>
              <a:t>SỐ</a:t>
            </a:r>
          </a:p>
        </p:txBody>
      </p:sp>
    </p:spTree>
    <p:extLst>
      <p:ext uri="{BB962C8B-B14F-4D97-AF65-F5344CB8AC3E}">
        <p14:creationId xmlns:p14="http://schemas.microsoft.com/office/powerpoint/2010/main" val="21546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2" grpId="0"/>
      <p:bldP spid="19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7" grpId="0"/>
      <p:bldP spid="40" grpId="0"/>
      <p:bldP spid="41" grpId="0"/>
      <p:bldP spid="43" grpId="0"/>
      <p:bldP spid="44" grpId="0"/>
      <p:bldP spid="45" grpId="0"/>
      <p:bldP spid="46" grpId="0"/>
      <p:bldP spid="48" grpId="0"/>
      <p:bldP spid="55" grpId="0"/>
      <p:bldP spid="58" grpId="0"/>
      <p:bldP spid="59" grpId="0"/>
      <p:bldP spid="61" grpId="0"/>
      <p:bldP spid="62" grpId="0"/>
      <p:bldP spid="63" grpId="0"/>
      <p:bldP spid="64" grpId="0"/>
      <p:bldP spid="66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9123" y="2780928"/>
            <a:ext cx="8136904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FFFF00"/>
                </a:solidFill>
              </a:rPr>
              <a:t>	</a:t>
            </a:r>
            <a:r>
              <a:rPr lang="en-US" sz="3600" i="1" dirty="0" err="1">
                <a:solidFill>
                  <a:srgbClr val="FFFF00"/>
                </a:solidFill>
              </a:rPr>
              <a:t>Muốn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cộng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hai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phân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số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cùng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mẫu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số</a:t>
            </a:r>
            <a:r>
              <a:rPr lang="en-US" sz="3600" i="1" dirty="0">
                <a:solidFill>
                  <a:srgbClr val="FFFF00"/>
                </a:solidFill>
              </a:rPr>
              <a:t>, ta </a:t>
            </a:r>
            <a:r>
              <a:rPr lang="en-US" sz="3600" i="1" dirty="0" err="1">
                <a:solidFill>
                  <a:srgbClr val="FFFF00"/>
                </a:solidFill>
              </a:rPr>
              <a:t>cộng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hai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tử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số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với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nhau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và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giữ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nguyên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mẫu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số</a:t>
            </a:r>
            <a:endParaRPr lang="en-US" sz="3600" i="1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CBE932-F8C1-48AE-929B-6AF895B7BDA1}"/>
              </a:ext>
            </a:extLst>
          </p:cNvPr>
          <p:cNvSpPr/>
          <p:nvPr/>
        </p:nvSpPr>
        <p:spPr>
          <a:xfrm>
            <a:off x="2066054" y="684312"/>
            <a:ext cx="8136904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FFFF00"/>
                </a:solidFill>
              </a:rPr>
              <a:t>	</a:t>
            </a:r>
            <a:r>
              <a:rPr lang="en-US" sz="3600" i="1" dirty="0" err="1">
                <a:solidFill>
                  <a:schemeClr val="bg1"/>
                </a:solidFill>
              </a:rPr>
              <a:t>Muốn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cộng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hai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phân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số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cùng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mẫu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số</a:t>
            </a:r>
            <a:r>
              <a:rPr lang="en-US" sz="3600" i="1" dirty="0">
                <a:solidFill>
                  <a:schemeClr val="bg1"/>
                </a:solidFill>
              </a:rPr>
              <a:t>, </a:t>
            </a:r>
            <a:r>
              <a:rPr lang="en-US" sz="3600" i="1">
                <a:solidFill>
                  <a:schemeClr val="bg1"/>
                </a:solidFill>
              </a:rPr>
              <a:t>ta làm như thế nào?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344" y="1595860"/>
            <a:ext cx="2016224" cy="7486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Bài 1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Tính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5240666" y="1606365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5964646" y="1593395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5413594" y="2069096"/>
            <a:ext cx="266656" cy="954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223252" y="2096550"/>
            <a:ext cx="616302" cy="40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617179" y="1854909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6423" y="1801924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96160" y="1667460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032104" y="2132856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852084" y="2183577"/>
            <a:ext cx="684638" cy="416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863752" y="1656144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946364" y="2069096"/>
            <a:ext cx="3209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63752" y="208819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9640" y="1646619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53491" y="2078667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9639" y="2078666"/>
            <a:ext cx="588095" cy="453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  <a:r>
              <a:rPr lang="en-US" sz="28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2163" y="1800158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6214" y="1790519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75137" y="1800158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b</a:t>
            </a:r>
            <a:r>
              <a:rPr lang="en-US" sz="2800">
                <a:solidFill>
                  <a:srgbClr val="FFFF00"/>
                </a:solidFill>
              </a:rPr>
              <a:t>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72735" y="285293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917247" y="3265887"/>
            <a:ext cx="3621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872735" y="3284984"/>
            <a:ext cx="652312" cy="46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  <a:r>
              <a:rPr lang="en-US" sz="2800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45749" y="285293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  <a:endParaRPr lang="en-US" sz="28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667225" y="3284984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545749" y="335699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05231" y="3020087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82120" y="2987311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27866" y="4120503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806372" y="4130030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5372444" y="4538801"/>
            <a:ext cx="827876" cy="955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552247" y="4548358"/>
            <a:ext cx="584243" cy="45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6298307" y="4268713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04163" y="4077072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424430" y="4116304"/>
            <a:ext cx="92018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6687484" y="4548352"/>
            <a:ext cx="417806" cy="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622246" y="4653136"/>
            <a:ext cx="591297" cy="406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  <a:endParaRPr lang="en-US" sz="2800" dirty="0"/>
          </a:p>
        </p:txBody>
      </p:sp>
      <p:sp>
        <p:nvSpPr>
          <p:cNvPr id="49" name="Rectangle 48"/>
          <p:cNvSpPr/>
          <p:nvPr/>
        </p:nvSpPr>
        <p:spPr>
          <a:xfrm>
            <a:off x="3849476" y="411630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3914055" y="4529257"/>
            <a:ext cx="35317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849475" y="4528170"/>
            <a:ext cx="62571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  <a:r>
              <a:rPr lang="en-US" sz="2800" dirty="0"/>
              <a:t>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604023" y="409725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4675893" y="4529304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565922" y="4529304"/>
            <a:ext cx="601811" cy="41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  <a:r>
              <a:rPr lang="en-US" sz="2800" dirty="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34930" y="4263495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99992" y="4241156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520700" y="5566448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816080" y="5380133"/>
            <a:ext cx="71200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9</a:t>
            </a:r>
            <a:endParaRPr lang="en-US" sz="2800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6942170" y="5836559"/>
            <a:ext cx="594552" cy="10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896160" y="5812181"/>
            <a:ext cx="64056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  <a:endParaRPr lang="en-US" sz="2800" dirty="0"/>
          </a:p>
        </p:txBody>
      </p:sp>
      <p:sp>
        <p:nvSpPr>
          <p:cNvPr id="67" name="Rectangle 66"/>
          <p:cNvSpPr/>
          <p:nvPr/>
        </p:nvSpPr>
        <p:spPr>
          <a:xfrm>
            <a:off x="3763146" y="5445224"/>
            <a:ext cx="64056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  <a:endParaRPr lang="en-US" sz="28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3845758" y="5858175"/>
            <a:ext cx="42144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721581" y="5877272"/>
            <a:ext cx="68351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  <a:endParaRPr lang="en-US" sz="2800" dirty="0"/>
          </a:p>
        </p:txBody>
      </p:sp>
      <p:sp>
        <p:nvSpPr>
          <p:cNvPr id="70" name="Rectangle 69"/>
          <p:cNvSpPr/>
          <p:nvPr/>
        </p:nvSpPr>
        <p:spPr>
          <a:xfrm>
            <a:off x="4633053" y="5416649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4732824" y="5848697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568555" y="5848697"/>
            <a:ext cx="64056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  <a:endParaRPr lang="en-US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5114903" y="5565424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296356" y="5579599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58712" y="4274044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264050" y="4116304"/>
            <a:ext cx="92018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7527104" y="4548352"/>
            <a:ext cx="417806" cy="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7479479" y="4581128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C6E3EED-48FA-4B33-8EA7-E7FDEA8E1115}"/>
              </a:ext>
            </a:extLst>
          </p:cNvPr>
          <p:cNvCxnSpPr/>
          <p:nvPr/>
        </p:nvCxnSpPr>
        <p:spPr>
          <a:xfrm>
            <a:off x="6066728" y="2132856"/>
            <a:ext cx="317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3D49BA98-BCED-4F1B-907E-7F83125E7E6F}"/>
              </a:ext>
            </a:extLst>
          </p:cNvPr>
          <p:cNvSpPr/>
          <p:nvPr/>
        </p:nvSpPr>
        <p:spPr>
          <a:xfrm>
            <a:off x="5911746" y="2084226"/>
            <a:ext cx="616302" cy="40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67D178A-0519-431A-9A3E-A835FF84DF80}"/>
                  </a:ext>
                </a:extLst>
              </p:cNvPr>
              <p:cNvSpPr txBox="1"/>
              <p:nvPr/>
            </p:nvSpPr>
            <p:spPr>
              <a:xfrm>
                <a:off x="5377616" y="2915442"/>
                <a:ext cx="47929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67D178A-0519-431A-9A3E-A835FF84D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616" y="2915442"/>
                <a:ext cx="479298" cy="8066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BBD6C651-AA86-42A3-AE75-CB5533A9435B}"/>
              </a:ext>
            </a:extLst>
          </p:cNvPr>
          <p:cNvSpPr txBox="1"/>
          <p:nvPr/>
        </p:nvSpPr>
        <p:spPr>
          <a:xfrm>
            <a:off x="5903245" y="3073612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9C6EF00-D0AB-48A9-808C-A0AD1BFEEFA2}"/>
                  </a:ext>
                </a:extLst>
              </p:cNvPr>
              <p:cNvSpPr txBox="1"/>
              <p:nvPr/>
            </p:nvSpPr>
            <p:spPr>
              <a:xfrm>
                <a:off x="6216674" y="2923417"/>
                <a:ext cx="479298" cy="805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9C6EF00-D0AB-48A9-808C-A0AD1BFEE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674" y="2923417"/>
                <a:ext cx="479298" cy="8050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DA2EE905-5220-4FB4-A03C-F9D1AF6F3F7D}"/>
              </a:ext>
            </a:extLst>
          </p:cNvPr>
          <p:cNvSpPr txBox="1"/>
          <p:nvPr/>
        </p:nvSpPr>
        <p:spPr>
          <a:xfrm>
            <a:off x="6726102" y="3096808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DA75BEF-12B2-4318-B3C9-2C3EEB362CDF}"/>
                  </a:ext>
                </a:extLst>
              </p:cNvPr>
              <p:cNvSpPr txBox="1"/>
              <p:nvPr/>
            </p:nvSpPr>
            <p:spPr>
              <a:xfrm>
                <a:off x="7056172" y="2911479"/>
                <a:ext cx="479298" cy="843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DA75BEF-12B2-4318-B3C9-2C3EEB362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172" y="2911479"/>
                <a:ext cx="479298" cy="8438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00E0430-935C-49FB-AF37-76715D562DAF}"/>
                  </a:ext>
                </a:extLst>
              </p:cNvPr>
              <p:cNvSpPr txBox="1"/>
              <p:nvPr/>
            </p:nvSpPr>
            <p:spPr>
              <a:xfrm>
                <a:off x="5379935" y="5380133"/>
                <a:ext cx="479298" cy="843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00E0430-935C-49FB-AF37-76715D562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935" y="5380133"/>
                <a:ext cx="479298" cy="8438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8C2F1C22-722F-4D96-872D-DFA5BC4AEC68}"/>
              </a:ext>
            </a:extLst>
          </p:cNvPr>
          <p:cNvSpPr txBox="1"/>
          <p:nvPr/>
        </p:nvSpPr>
        <p:spPr>
          <a:xfrm>
            <a:off x="5877818" y="5517232"/>
            <a:ext cx="4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5B2485C-94EE-41DE-B968-AE064BF2CA11}"/>
                  </a:ext>
                </a:extLst>
              </p:cNvPr>
              <p:cNvSpPr txBox="1"/>
              <p:nvPr/>
            </p:nvSpPr>
            <p:spPr>
              <a:xfrm>
                <a:off x="6142861" y="5416649"/>
                <a:ext cx="479298" cy="805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5B2485C-94EE-41DE-B968-AE064BF2C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861" y="5416649"/>
                <a:ext cx="479298" cy="8050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itle 1">
            <a:extLst>
              <a:ext uri="{FF2B5EF4-FFF2-40B4-BE49-F238E27FC236}">
                <a16:creationId xmlns:a16="http://schemas.microsoft.com/office/drawing/2014/main" id="{7D1834B2-4963-45E6-BA9B-F4A72A1C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958" y="-243408"/>
            <a:ext cx="7486099" cy="922114"/>
          </a:xfrm>
        </p:spPr>
        <p:txBody>
          <a:bodyPr>
            <a:noAutofit/>
          </a:bodyPr>
          <a:lstStyle/>
          <a:p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96" name="Title 1">
            <a:extLst>
              <a:ext uri="{FF2B5EF4-FFF2-40B4-BE49-F238E27FC236}">
                <a16:creationId xmlns:a16="http://schemas.microsoft.com/office/drawing/2014/main" id="{B643BED4-D7F6-458A-9559-E1003319E121}"/>
              </a:ext>
            </a:extLst>
          </p:cNvPr>
          <p:cNvSpPr txBox="1">
            <a:spLocks/>
          </p:cNvSpPr>
          <p:nvPr/>
        </p:nvSpPr>
        <p:spPr>
          <a:xfrm>
            <a:off x="3575720" y="368631"/>
            <a:ext cx="5184576" cy="488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solidFill>
                  <a:schemeClr val="bg1"/>
                </a:solidFill>
              </a:rPr>
              <a:t>TOÁN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BEE6E06-D68D-42EA-820C-8EB788A626BA}"/>
              </a:ext>
            </a:extLst>
          </p:cNvPr>
          <p:cNvSpPr txBox="1"/>
          <p:nvPr/>
        </p:nvSpPr>
        <p:spPr>
          <a:xfrm>
            <a:off x="1771360" y="768364"/>
            <a:ext cx="8735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ÔN TẬP CÁC PHÉP TÍNH VỚI PHÂN </a:t>
            </a:r>
            <a:r>
              <a:rPr lang="en-US" sz="2800" b="1" dirty="0">
                <a:solidFill>
                  <a:srgbClr val="FFFF00"/>
                </a:solidFill>
              </a:rPr>
              <a:t>SỐ</a:t>
            </a:r>
          </a:p>
        </p:txBody>
      </p:sp>
    </p:spTree>
    <p:extLst>
      <p:ext uri="{BB962C8B-B14F-4D97-AF65-F5344CB8AC3E}">
        <p14:creationId xmlns:p14="http://schemas.microsoft.com/office/powerpoint/2010/main" val="16163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2" grpId="0"/>
      <p:bldP spid="19" grpId="0"/>
      <p:bldP spid="37" grpId="0"/>
      <p:bldP spid="40" grpId="0"/>
      <p:bldP spid="41" grpId="0"/>
      <p:bldP spid="43" grpId="0"/>
      <p:bldP spid="44" grpId="0"/>
      <p:bldP spid="45" grpId="0"/>
      <p:bldP spid="46" grpId="0"/>
      <p:bldP spid="48" grpId="0"/>
      <p:bldP spid="55" grpId="0"/>
      <p:bldP spid="62" grpId="0"/>
      <p:bldP spid="64" grpId="0"/>
      <p:bldP spid="66" grpId="0"/>
      <p:bldP spid="73" grpId="0"/>
      <p:bldP spid="81" grpId="0"/>
      <p:bldP spid="82" grpId="0"/>
      <p:bldP spid="84" grpId="0"/>
      <p:bldP spid="86" grpId="0"/>
      <p:bldP spid="80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1000</Words>
  <Application>Microsoft Office PowerPoint</Application>
  <PresentationFormat>Widescreen</PresentationFormat>
  <Paragraphs>397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Impact</vt:lpstr>
      <vt:lpstr>Times New Roman</vt:lpstr>
      <vt:lpstr>Office Theme</vt:lpstr>
      <vt:lpstr>PowerPoint Presentation</vt:lpstr>
      <vt:lpstr>KHỞI ĐỘNG</vt:lpstr>
      <vt:lpstr>Câu 2: Chọn câu trả lời đúng</vt:lpstr>
      <vt:lpstr>Câu 3: Điền số tự nhiên thích hợp vào ô trống</vt:lpstr>
      <vt:lpstr>Câu 3: Điền số tự nhiên thích hợp vào ô trống</vt:lpstr>
      <vt:lpstr>Thứ sáu ngày 29 tháng 4 năm 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gg</cp:lastModifiedBy>
  <cp:revision>119</cp:revision>
  <dcterms:created xsi:type="dcterms:W3CDTF">2020-05-09T12:56:11Z</dcterms:created>
  <dcterms:modified xsi:type="dcterms:W3CDTF">2022-04-28T15:14:58Z</dcterms:modified>
</cp:coreProperties>
</file>