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4"/>
  </p:notesMasterIdLst>
  <p:sldIdLst>
    <p:sldId id="266" r:id="rId2"/>
    <p:sldId id="308" r:id="rId3"/>
    <p:sldId id="256" r:id="rId4"/>
    <p:sldId id="327" r:id="rId5"/>
    <p:sldId id="390" r:id="rId6"/>
    <p:sldId id="391" r:id="rId7"/>
    <p:sldId id="392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12" r:id="rId19"/>
    <p:sldId id="351" r:id="rId20"/>
    <p:sldId id="393" r:id="rId21"/>
    <p:sldId id="394" r:id="rId22"/>
    <p:sldId id="3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9Slide" initials="9Slid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00FF99"/>
    <a:srgbClr val="99FF33"/>
    <a:srgbClr val="A9DA74"/>
    <a:srgbClr val="AFDC7E"/>
    <a:srgbClr val="C4E59F"/>
    <a:srgbClr val="F6C6E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5" autoAdjust="0"/>
    <p:restoredTop sz="88510" autoAdjust="0"/>
  </p:normalViewPr>
  <p:slideViewPr>
    <p:cSldViewPr>
      <p:cViewPr varScale="1">
        <p:scale>
          <a:sx n="65" d="100"/>
          <a:sy n="65" d="100"/>
        </p:scale>
        <p:origin x="-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67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r>
              <a:rPr lang="en-US" baseline="0" dirty="0" smtClean="0"/>
              <a:t>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Lượt</a:t>
            </a:r>
            <a:r>
              <a:rPr lang="en-US" baseline="0" dirty="0" smtClean="0"/>
              <a:t> 1: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“Are there any….in the classroom?” </a:t>
            </a:r>
          </a:p>
          <a:p>
            <a:r>
              <a:rPr lang="en-US" baseline="0" dirty="0" err="1" smtClean="0"/>
              <a:t>Sau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4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6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Lượt</a:t>
            </a:r>
            <a:r>
              <a:rPr lang="en-US" baseline="0" dirty="0" smtClean="0"/>
              <a:t> 2: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 “How many….are there?”</a:t>
            </a:r>
          </a:p>
          <a:p>
            <a:r>
              <a:rPr lang="en-US" baseline="0" dirty="0" err="1" smtClean="0"/>
              <a:t>Sau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86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GV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tổng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kết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bài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học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cho</a:t>
            </a:r>
            <a:r>
              <a:rPr lang="en-US" b="0" baseline="0" dirty="0" smtClean="0"/>
              <a:t> HS </a:t>
            </a:r>
            <a:r>
              <a:rPr lang="en-US" b="0" baseline="0" dirty="0" err="1" smtClean="0"/>
              <a:t>luyện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tập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cả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cấu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trúc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với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từng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từ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vựng</a:t>
            </a:r>
            <a:r>
              <a:rPr lang="en-US" b="0" baseline="0" dirty="0" smtClean="0"/>
              <a:t> 1 </a:t>
            </a:r>
            <a:r>
              <a:rPr lang="en-US" b="0" baseline="0" dirty="0" err="1" smtClean="0"/>
              <a:t>lần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nữa</a:t>
            </a:r>
            <a:r>
              <a:rPr lang="en-US" b="0" baseline="0" smtClean="0"/>
              <a:t>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hát</a:t>
            </a:r>
            <a:r>
              <a:rPr lang="en-US" baseline="0" dirty="0" smtClean="0"/>
              <a:t>. </a:t>
            </a:r>
            <a:endParaRPr lang="en-US" b="1" baseline="0" dirty="0" smtClean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GV </a:t>
            </a:r>
            <a:r>
              <a:rPr lang="en-US" b="0" dirty="0" err="1" smtClean="0"/>
              <a:t>ôn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lại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các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từ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vựng</a:t>
            </a:r>
            <a:r>
              <a:rPr lang="en-US" b="0" baseline="0" dirty="0" smtClean="0"/>
              <a:t>/ </a:t>
            </a:r>
            <a:r>
              <a:rPr lang="en-US" b="0" baseline="0" dirty="0" err="1" smtClean="0"/>
              <a:t>cấu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trúc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của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cả</a:t>
            </a:r>
            <a:r>
              <a:rPr lang="en-US" b="0" baseline="0" dirty="0" smtClean="0"/>
              <a:t>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baseline="0" dirty="0" smtClean="0"/>
              <a:t>GV </a:t>
            </a:r>
            <a:r>
              <a:rPr lang="en-US" b="0" baseline="0" dirty="0" err="1" smtClean="0"/>
              <a:t>chuẩn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bị</a:t>
            </a:r>
            <a:r>
              <a:rPr lang="en-US" b="0" baseline="0" dirty="0" smtClean="0"/>
              <a:t> 1 </a:t>
            </a:r>
            <a:r>
              <a:rPr lang="en-US" b="0" baseline="0" dirty="0" err="1" smtClean="0"/>
              <a:t>quả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bóng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xanh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</a:t>
            </a:r>
            <a:r>
              <a:rPr lang="en-US" b="0" baseline="0" dirty="0" smtClean="0"/>
              <a:t> 1 </a:t>
            </a:r>
            <a:r>
              <a:rPr lang="en-US" b="0" baseline="0" dirty="0" err="1" smtClean="0"/>
              <a:t>quả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đỏ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GV </a:t>
            </a:r>
            <a:r>
              <a:rPr lang="en-US" b="0" baseline="0" dirty="0" err="1" smtClean="0"/>
              <a:t>bật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nhạc</a:t>
            </a:r>
            <a:r>
              <a:rPr lang="en-US" b="0" baseline="0" dirty="0" smtClean="0"/>
              <a:t>, GV </a:t>
            </a:r>
            <a:r>
              <a:rPr lang="en-US" b="0" baseline="0" dirty="0" err="1" smtClean="0"/>
              <a:t>sẽ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truyền</a:t>
            </a:r>
            <a:r>
              <a:rPr lang="en-US" b="0" baseline="0" dirty="0" smtClean="0"/>
              <a:t> 2 </a:t>
            </a:r>
            <a:r>
              <a:rPr lang="en-US" b="0" baseline="0" dirty="0" err="1" smtClean="0"/>
              <a:t>quả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bóng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xung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quanh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lớp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Khi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nhạc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dừng</a:t>
            </a:r>
            <a:r>
              <a:rPr lang="en-US" b="0" baseline="0" dirty="0" smtClean="0"/>
              <a:t>, HS </a:t>
            </a:r>
            <a:r>
              <a:rPr lang="en-US" b="0" baseline="0" dirty="0" err="1" smtClean="0"/>
              <a:t>nào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bóng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sẽ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thực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hiện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yêu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cầu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như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trong</a:t>
            </a:r>
            <a:r>
              <a:rPr lang="en-US" b="0" baseline="0" dirty="0" smtClean="0"/>
              <a:t> slide. </a:t>
            </a:r>
          </a:p>
          <a:p>
            <a:pPr>
              <a:buFontTx/>
              <a:buNone/>
            </a:pPr>
            <a:r>
              <a:rPr lang="en-US" b="0" baseline="0" dirty="0" err="1" smtClean="0"/>
              <a:t>Với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mỗi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hỏi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và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, 2 HS </a:t>
            </a:r>
            <a:r>
              <a:rPr lang="en-US" b="0" baseline="0" dirty="0" err="1" smtClean="0"/>
              <a:t>đó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được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thưởng</a:t>
            </a:r>
            <a:r>
              <a:rPr lang="en-US" b="0" baseline="0" dirty="0" smtClean="0"/>
              <a:t> 1 </a:t>
            </a:r>
            <a:r>
              <a:rPr lang="en-US" b="0" baseline="0" dirty="0" err="1" smtClean="0"/>
              <a:t>điểm</a:t>
            </a:r>
            <a:r>
              <a:rPr lang="en-US" b="0" baseline="0" dirty="0" smtClean="0"/>
              <a:t>/</a:t>
            </a:r>
            <a:r>
              <a:rPr lang="en-US" b="0" baseline="0" dirty="0" err="1" smtClean="0"/>
              <a:t>sao</a:t>
            </a:r>
            <a:r>
              <a:rPr lang="en-US" b="0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6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</a:t>
            </a:r>
          </a:p>
          <a:p>
            <a:r>
              <a:rPr lang="en-US" baseline="0" dirty="0" smtClean="0"/>
              <a:t>Cho HS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5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mất</a:t>
            </a:r>
            <a:r>
              <a:rPr lang="en-US" baseline="0" dirty="0" smtClean="0"/>
              <a:t>. HS </a:t>
            </a:r>
            <a:r>
              <a:rPr lang="en-US" baseline="0" dirty="0" err="1" smtClean="0"/>
              <a:t>giơ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baseline="0" dirty="0" smtClean="0"/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click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7.jpeg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4.jpeg"/><Relationship Id="rId5" Type="http://schemas.openxmlformats.org/officeDocument/2006/relationships/audio" Target="../media/audio4.wav"/><Relationship Id="rId10" Type="http://schemas.openxmlformats.org/officeDocument/2006/relationships/image" Target="../media/image37.jpeg"/><Relationship Id="rId4" Type="http://schemas.openxmlformats.org/officeDocument/2006/relationships/audio" Target="../media/audio3.wav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40.jpeg"/><Relationship Id="rId5" Type="http://schemas.openxmlformats.org/officeDocument/2006/relationships/audio" Target="../media/audio4.wav"/><Relationship Id="rId10" Type="http://schemas.openxmlformats.org/officeDocument/2006/relationships/image" Target="../media/image34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8.png"/><Relationship Id="rId5" Type="http://schemas.openxmlformats.org/officeDocument/2006/relationships/audio" Target="../media/audio4.wav"/><Relationship Id="rId10" Type="http://schemas.openxmlformats.org/officeDocument/2006/relationships/image" Target="../media/image39.jpeg"/><Relationship Id="rId4" Type="http://schemas.openxmlformats.org/officeDocument/2006/relationships/audio" Target="../media/audio3.wav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0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6.pn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4.jpeg"/><Relationship Id="rId5" Type="http://schemas.openxmlformats.org/officeDocument/2006/relationships/audio" Target="../media/audio4.wav"/><Relationship Id="rId10" Type="http://schemas.openxmlformats.org/officeDocument/2006/relationships/image" Target="../media/image39.jpeg"/><Relationship Id="rId4" Type="http://schemas.openxmlformats.org/officeDocument/2006/relationships/audio" Target="../media/audio3.wav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8.png"/><Relationship Id="rId5" Type="http://schemas.openxmlformats.org/officeDocument/2006/relationships/audio" Target="../media/audio4.wav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microsoft.com/office/2007/relationships/hdphoto" Target="../media/hdphoto3.wdp"/><Relationship Id="rId5" Type="http://schemas.openxmlformats.org/officeDocument/2006/relationships/image" Target="../media/image43.jpe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microsoft.com/office/2007/relationships/hdphoto" Target="../media/hdphoto2.wdp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microsoft.com/office/2007/relationships/hdphoto" Target="../media/hdphoto3.wdp"/><Relationship Id="rId5" Type="http://schemas.openxmlformats.org/officeDocument/2006/relationships/image" Target="../media/image43.jpe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microsoft.com/office/2007/relationships/hdphoto" Target="../media/hdphoto2.wdp"/><Relationship Id="rId1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microsoft.com/office/2007/relationships/hdphoto" Target="../media/hdphoto3.wdp"/><Relationship Id="rId5" Type="http://schemas.openxmlformats.org/officeDocument/2006/relationships/image" Target="../media/image43.jpe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microsoft.com/office/2007/relationships/hdphoto" Target="../media/hdphoto2.wdp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W7-X64\Desktop\TH&#218;Y_FILE\6.%20BG&#272;T\CHECK\PAL%203_UNIT%2013_PERIOD%203\I've%20Got%20the%20Rhythm%20_%20Dance%20Along%20_%20Pinkfong%20Songs%20for%20Children.mp4" TargetMode="External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image" Target="../media/image9.jpe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4.jpeg"/><Relationship Id="rId10" Type="http://schemas.openxmlformats.org/officeDocument/2006/relationships/image" Target="../media/image13.jpeg"/><Relationship Id="rId4" Type="http://schemas.openxmlformats.org/officeDocument/2006/relationships/image" Target="../media/image15.jpeg"/><Relationship Id="rId9" Type="http://schemas.openxmlformats.org/officeDocument/2006/relationships/image" Target="../media/image12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audio" Target="../media/audio2.wav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audio" Target="../media/audio1.wav"/><Relationship Id="rId10" Type="http://schemas.openxmlformats.org/officeDocument/2006/relationships/audio" Target="../media/media5.mp3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0" Type="http://schemas.openxmlformats.org/officeDocument/2006/relationships/image" Target="../media/image32.jpeg"/><Relationship Id="rId4" Type="http://schemas.openxmlformats.org/officeDocument/2006/relationships/audio" Target="../media/audio3.wav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29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6200" y="1143000"/>
            <a:ext cx="91440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14: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THERE ANY POSTERS IN THE ROOM?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1266" y="373380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Review</a:t>
            </a:r>
            <a:endParaRPr lang="en-US" sz="6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454463" y="2357738"/>
            <a:ext cx="1320317" cy="138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537" y="2609849"/>
            <a:ext cx="1062897" cy="136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411" y="2563813"/>
            <a:ext cx="1799927" cy="11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242" y="2652168"/>
            <a:ext cx="1514750" cy="132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59455">
            <a:off x="7212736" y="2325618"/>
            <a:ext cx="1773675" cy="116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32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243888" y="2347913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979712" y="5223672"/>
            <a:ext cx="5040413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sofa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738188" y="5887439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5400000">
            <a:off x="585979" y="5433718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 rot="16200000">
            <a:off x="592148" y="5993532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309395" y="5274345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311150" y="5346700"/>
            <a:ext cx="963613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TIME’S UP</a:t>
            </a:r>
            <a:endParaRPr lang="es-ES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4400" b="1">
                <a:solidFill>
                  <a:schemeClr val="bg1"/>
                </a:solidFill>
              </a:rPr>
              <a:t>What’s disappered?</a:t>
            </a:r>
            <a:endParaRPr lang="es-ES" altLang="en-US" sz="4400" b="1">
              <a:solidFill>
                <a:schemeClr val="bg1"/>
              </a:solidFill>
            </a:endParaRPr>
          </a:p>
        </p:txBody>
      </p:sp>
      <p:pic>
        <p:nvPicPr>
          <p:cNvPr id="32" name="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7800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090176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60720">
            <a:off x="625244" y="2520084"/>
            <a:ext cx="908803" cy="15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801" y="2522989"/>
            <a:ext cx="1689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6" name="2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77506">
            <a:off x="7434775" y="2486738"/>
            <a:ext cx="1490798" cy="130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4105" y="2540000"/>
            <a:ext cx="1306791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3946" y="2623002"/>
            <a:ext cx="978829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32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619672" y="5223672"/>
            <a:ext cx="5907574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picture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TIME’S UP</a:t>
            </a:r>
            <a:endParaRPr lang="es-ES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4400" b="1">
                <a:solidFill>
                  <a:schemeClr val="bg1"/>
                </a:solidFill>
              </a:rPr>
              <a:t>What’s disappered?</a:t>
            </a:r>
            <a:endParaRPr lang="es-ES" altLang="en-US" sz="4400" b="1">
              <a:solidFill>
                <a:schemeClr val="bg1"/>
              </a:solidFill>
            </a:endParaRPr>
          </a:p>
        </p:txBody>
      </p:sp>
      <p:pic>
        <p:nvPicPr>
          <p:cNvPr id="32" name="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0462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208652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38355">
            <a:off x="7349609" y="2412430"/>
            <a:ext cx="1051954" cy="135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8835" y="2519935"/>
            <a:ext cx="1669555" cy="176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9259" y="2696366"/>
            <a:ext cx="130440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6122">
            <a:off x="174851" y="2526452"/>
            <a:ext cx="1608595" cy="12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893" y="2536825"/>
            <a:ext cx="1746985" cy="110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059113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565400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051720" y="5223672"/>
            <a:ext cx="5021751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kern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poster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TIME’S UP</a:t>
            </a:r>
            <a:endParaRPr lang="es-ES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4400" b="1">
                <a:solidFill>
                  <a:schemeClr val="bg1"/>
                </a:solidFill>
              </a:rPr>
              <a:t>What’s disappered?</a:t>
            </a:r>
            <a:endParaRPr lang="es-ES" altLang="en-US" sz="4400" b="1">
              <a:solidFill>
                <a:schemeClr val="bg1"/>
              </a:solidFill>
            </a:endParaRPr>
          </a:p>
        </p:txBody>
      </p:sp>
      <p:pic>
        <p:nvPicPr>
          <p:cNvPr id="32" name="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0462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89414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368936" y="2399599"/>
            <a:ext cx="153511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35048">
            <a:off x="7182412" y="2563152"/>
            <a:ext cx="1651000" cy="144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7624" y="2599801"/>
            <a:ext cx="1042389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9" name="2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451" y="2666370"/>
            <a:ext cx="100693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9379" y="2470520"/>
            <a:ext cx="1528762" cy="100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32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123728" y="5223672"/>
            <a:ext cx="4896397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window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TIME’S UP</a:t>
            </a:r>
            <a:endParaRPr lang="es-ES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4400" b="1">
                <a:solidFill>
                  <a:schemeClr val="bg1"/>
                </a:solidFill>
              </a:rPr>
              <a:t>What’s disappered?</a:t>
            </a:r>
            <a:endParaRPr lang="es-ES" altLang="en-US" sz="4400" b="1">
              <a:solidFill>
                <a:schemeClr val="bg1"/>
              </a:solidFill>
            </a:endParaRPr>
          </a:p>
        </p:txBody>
      </p:sp>
      <p:pic>
        <p:nvPicPr>
          <p:cNvPr id="32" name="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0462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86141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450850" y="2458156"/>
            <a:ext cx="1389063" cy="12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2175" y="2457294"/>
            <a:ext cx="1366837" cy="143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738" y="2683292"/>
            <a:ext cx="1665925" cy="131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0667">
            <a:off x="2217565" y="2501020"/>
            <a:ext cx="1253827" cy="125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1289" y="2479675"/>
            <a:ext cx="1454859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2035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93712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677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94475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385521" y="5227224"/>
            <a:ext cx="4811796" cy="129614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kern="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fan</a:t>
            </a:r>
            <a:endParaRPr lang="es-ES" sz="88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TIME’S UP</a:t>
            </a:r>
            <a:endParaRPr lang="es-ES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4400" b="1">
                <a:solidFill>
                  <a:schemeClr val="bg1"/>
                </a:solidFill>
              </a:rPr>
              <a:t>What’s disappered?</a:t>
            </a:r>
            <a:endParaRPr lang="es-ES" altLang="en-US" sz="4400" b="1">
              <a:solidFill>
                <a:schemeClr val="bg1"/>
              </a:solidFill>
            </a:endParaRPr>
          </a:p>
        </p:txBody>
      </p:sp>
      <p:pic>
        <p:nvPicPr>
          <p:cNvPr id="32" name="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0462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55626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44" y="2560851"/>
            <a:ext cx="155072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593610" y="2405063"/>
            <a:ext cx="99559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816" y="2586173"/>
            <a:ext cx="2008837" cy="159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008" y="2478892"/>
            <a:ext cx="1654175" cy="10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101" y="2684724"/>
            <a:ext cx="89188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2035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691680" y="5157192"/>
            <a:ext cx="5363303" cy="129614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wardrobe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TIME’S UP</a:t>
            </a:r>
            <a:endParaRPr lang="es-ES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4400" b="1">
                <a:solidFill>
                  <a:schemeClr val="bg1"/>
                </a:solidFill>
              </a:rPr>
              <a:t>What’s disappered?</a:t>
            </a:r>
            <a:endParaRPr lang="es-ES" altLang="en-US" sz="4400" b="1">
              <a:solidFill>
                <a:schemeClr val="bg1"/>
              </a:solidFill>
            </a:endParaRPr>
          </a:p>
        </p:txBody>
      </p:sp>
      <p:pic>
        <p:nvPicPr>
          <p:cNvPr id="32" name="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0462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664995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372312" y="2400743"/>
            <a:ext cx="1449276" cy="14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838" y="2598105"/>
            <a:ext cx="1120817" cy="18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125" y="2598105"/>
            <a:ext cx="1198262" cy="19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2563" y="2555874"/>
            <a:ext cx="1324465" cy="176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15917">
            <a:off x="2047689" y="2526309"/>
            <a:ext cx="1556348" cy="163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2035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84663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691680" y="5157192"/>
            <a:ext cx="5363303" cy="129614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door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TIME’S UP</a:t>
            </a:r>
            <a:endParaRPr lang="es-ES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4400" b="1">
                <a:solidFill>
                  <a:schemeClr val="bg1"/>
                </a:solidFill>
              </a:rPr>
              <a:t>What’s disappered?</a:t>
            </a:r>
            <a:endParaRPr lang="es-ES" altLang="en-US" sz="4400" b="1">
              <a:solidFill>
                <a:schemeClr val="bg1"/>
              </a:solidFill>
            </a:endParaRPr>
          </a:p>
        </p:txBody>
      </p:sp>
      <p:pic>
        <p:nvPicPr>
          <p:cNvPr id="32" name="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0462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0481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8484" y="2675048"/>
            <a:ext cx="1392238" cy="12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643" y="2525086"/>
            <a:ext cx="1032037" cy="167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467" y="2477231"/>
            <a:ext cx="1608137" cy="10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3878">
            <a:off x="7466644" y="2547575"/>
            <a:ext cx="917554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6457" y="2579688"/>
            <a:ext cx="1319236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2035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84663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1691680" y="5157192"/>
            <a:ext cx="5363303" cy="129614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cupboard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01675" y="5912327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49338" y="5458606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rot="16200000">
            <a:off x="555507" y="6018420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272754" y="5299233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273050" y="5370513"/>
            <a:ext cx="963613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TIME’S UP</a:t>
            </a:r>
            <a:endParaRPr lang="es-ES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7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4400" b="1">
                <a:solidFill>
                  <a:schemeClr val="bg1"/>
                </a:solidFill>
              </a:rPr>
              <a:t>What’s disappered?</a:t>
            </a:r>
            <a:endParaRPr lang="es-ES" altLang="en-US" sz="4400" b="1">
              <a:solidFill>
                <a:schemeClr val="bg1"/>
              </a:solidFill>
            </a:endParaRPr>
          </a:p>
        </p:txBody>
      </p:sp>
      <p:pic>
        <p:nvPicPr>
          <p:cNvPr id="32" name="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7800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269257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6488" y="1219200"/>
            <a:ext cx="868808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667000" y="152400"/>
            <a:ext cx="4131564" cy="839927"/>
            <a:chOff x="1721709" y="0"/>
            <a:chExt cx="4131564" cy="839927"/>
          </a:xfrm>
        </p:grpSpPr>
        <p:sp>
          <p:nvSpPr>
            <p:cNvPr id="10" name="Rectangle 9"/>
            <p:cNvSpPr/>
            <p:nvPr/>
          </p:nvSpPr>
          <p:spPr>
            <a:xfrm>
              <a:off x="1721709" y="0"/>
              <a:ext cx="221567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 14: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7779" y="8930"/>
              <a:ext cx="203549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Review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52400" y="914400"/>
            <a:ext cx="8686800" cy="558117"/>
            <a:chOff x="152400" y="914400"/>
            <a:chExt cx="8097864" cy="558117"/>
          </a:xfrm>
        </p:grpSpPr>
        <p:sp>
          <p:nvSpPr>
            <p:cNvPr id="5" name="Rectangle 4"/>
            <p:cNvSpPr/>
            <p:nvPr/>
          </p:nvSpPr>
          <p:spPr>
            <a:xfrm>
              <a:off x="630264" y="992327"/>
              <a:ext cx="76200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/>
                <a:t>Look at the pictures. </a:t>
              </a:r>
              <a:r>
                <a:rPr lang="en-US" sz="2400" b="1" dirty="0" smtClean="0"/>
                <a:t>Ask and answer the thing in circle.</a:t>
              </a:r>
              <a:endPara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52400" y="914400"/>
              <a:ext cx="558117" cy="55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AutoShape 2" descr="A kid bedroom template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Backpack | Ideias para escola, Dia dos professores, Esc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36576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71814" y="3370311"/>
            <a:ext cx="542572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3100" y="2588198"/>
            <a:ext cx="723900" cy="791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86200" y="4495799"/>
            <a:ext cx="849987" cy="1070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43154" y="2957571"/>
            <a:ext cx="2120743" cy="79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 b="3268"/>
          <a:stretch/>
        </p:blipFill>
        <p:spPr>
          <a:xfrm>
            <a:off x="13647" y="1645004"/>
            <a:ext cx="5952151" cy="5212995"/>
          </a:xfrm>
          <a:prstGeom prst="rect">
            <a:avLst/>
          </a:prstGeom>
        </p:spPr>
      </p:pic>
      <p:sp>
        <p:nvSpPr>
          <p:cNvPr id="21" name="Wave 20"/>
          <p:cNvSpPr/>
          <p:nvPr/>
        </p:nvSpPr>
        <p:spPr>
          <a:xfrm>
            <a:off x="6073996" y="3473695"/>
            <a:ext cx="2905898" cy="838200"/>
          </a:xfrm>
          <a:prstGeom prst="wave">
            <a:avLst>
              <a:gd name="adj1" fmla="val 0"/>
              <a:gd name="adj2" fmla="val -21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How many ....are there?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There are...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Wave 21"/>
          <p:cNvSpPr/>
          <p:nvPr/>
        </p:nvSpPr>
        <p:spPr>
          <a:xfrm>
            <a:off x="6049644" y="1905000"/>
            <a:ext cx="2905898" cy="1434746"/>
          </a:xfrm>
          <a:prstGeom prst="wave">
            <a:avLst>
              <a:gd name="adj1" fmla="val 0"/>
              <a:gd name="adj2" fmla="val 2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 smtClean="0">
                <a:solidFill>
                  <a:schemeClr val="tx1"/>
                </a:solidFill>
              </a:rPr>
              <a:t>Are there any.....in the classroom?</a:t>
            </a:r>
          </a:p>
          <a:p>
            <a:pPr algn="ctr"/>
            <a:r>
              <a:rPr lang="en-US" sz="2000" b="1" spc="-150" dirty="0" smtClean="0">
                <a:solidFill>
                  <a:schemeClr val="tx1"/>
                </a:solidFill>
              </a:rPr>
              <a:t>–Yes, there are/ </a:t>
            </a:r>
          </a:p>
          <a:p>
            <a:pPr algn="ctr"/>
            <a:r>
              <a:rPr lang="en-US" sz="2000" b="1" spc="-150" dirty="0" smtClean="0">
                <a:solidFill>
                  <a:schemeClr val="tx1"/>
                </a:solidFill>
              </a:rPr>
              <a:t>No, there aren’t.</a:t>
            </a:r>
            <a:endParaRPr lang="en-US" sz="2000" b="1" spc="-150" dirty="0">
              <a:solidFill>
                <a:schemeClr val="tx1"/>
              </a:solidFill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5" b="100000" l="3797" r="100000">
                        <a14:backgroundMark x1="6329" y1="39855" x2="21519" y2="40580"/>
                        <a14:backgroundMark x1="72152" y1="39855" x2="92405" y2="35507"/>
                        <a14:backgroundMark x1="62025" y1="73913" x2="77215" y2="74638"/>
                        <a14:backgroundMark x1="39241" y1="76812" x2="18987" y2="70290"/>
                        <a14:backgroundMark x1="16456" y1="73188" x2="2532" y2="80435"/>
                        <a14:backgroundMark x1="79747" y1="73188" x2="98734" y2="73913"/>
                        <a14:backgroundMark x1="93671" y1="78261" x2="93671" y2="89855"/>
                        <a14:backgroundMark x1="68354" y1="84058" x2="73418" y2="83333"/>
                        <a14:backgroundMark x1="25316" y1="81884" x2="22785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86" y="3954902"/>
            <a:ext cx="1056753" cy="1845973"/>
          </a:xfrm>
          <a:prstGeom prst="rect">
            <a:avLst/>
          </a:prstGeom>
        </p:spPr>
      </p:pic>
      <p:pic>
        <p:nvPicPr>
          <p:cNvPr id="24" name="24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04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76" y="2635012"/>
            <a:ext cx="541681" cy="6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21" b="99188" l="2262" r="98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4" y="1587826"/>
            <a:ext cx="2086872" cy="1120244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15917">
            <a:off x="3075318" y="3053801"/>
            <a:ext cx="589575" cy="61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Armchair (leather tub chair) Clipart | k15246363 | Fotosearch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2" y="4451044"/>
            <a:ext cx="1851432" cy="21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2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2264266" y="5754854"/>
            <a:ext cx="1060106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 rot="20502454">
            <a:off x="2944539" y="1630552"/>
            <a:ext cx="393146" cy="212956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7975" y="2612909"/>
            <a:ext cx="541682" cy="160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52211" y="4041527"/>
            <a:ext cx="1793399" cy="160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79800" y="4041527"/>
            <a:ext cx="1887600" cy="235927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80196" y="1733906"/>
            <a:ext cx="1534804" cy="15780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23506" y="5857590"/>
            <a:ext cx="1035479" cy="70557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661049">
            <a:off x="2877571" y="3129980"/>
            <a:ext cx="249832" cy="152563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0615" y="4369293"/>
            <a:ext cx="1735200" cy="2115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29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AutoShape 2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AutoShape 13" descr="Cute Baby Clipart - Clipart Kid | Horse cartoon, Cartoon hor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467497" y="2171303"/>
            <a:ext cx="22098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971800" y="1828800"/>
            <a:ext cx="32004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DIVISION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121999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1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2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21047208">
            <a:off x="1828800" y="2514600"/>
            <a:ext cx="6477000" cy="3962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TRY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YOUR BEST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5302" name="Picture 6" descr="Thumbs Up Star Png , Free Transparent Clipart - ClipartKe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20980330">
            <a:off x="5377574" y="4119016"/>
            <a:ext cx="3622237" cy="1935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667000" y="152400"/>
            <a:ext cx="4131564" cy="839927"/>
            <a:chOff x="1721709" y="0"/>
            <a:chExt cx="4131564" cy="839927"/>
          </a:xfrm>
        </p:grpSpPr>
        <p:sp>
          <p:nvSpPr>
            <p:cNvPr id="10" name="Rectangle 9"/>
            <p:cNvSpPr/>
            <p:nvPr/>
          </p:nvSpPr>
          <p:spPr>
            <a:xfrm>
              <a:off x="1721709" y="0"/>
              <a:ext cx="221567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 14: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7779" y="8930"/>
              <a:ext cx="203549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Review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52400" y="914400"/>
            <a:ext cx="8686800" cy="558117"/>
            <a:chOff x="152400" y="914400"/>
            <a:chExt cx="8097864" cy="558117"/>
          </a:xfrm>
        </p:grpSpPr>
        <p:sp>
          <p:nvSpPr>
            <p:cNvPr id="5" name="Rectangle 4"/>
            <p:cNvSpPr/>
            <p:nvPr/>
          </p:nvSpPr>
          <p:spPr>
            <a:xfrm>
              <a:off x="630264" y="992327"/>
              <a:ext cx="76200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/>
                <a:t>Look at the pictures. </a:t>
              </a:r>
              <a:r>
                <a:rPr lang="en-US" sz="2400" b="1" dirty="0" smtClean="0"/>
                <a:t>Ask and answer the thing in circle.</a:t>
              </a:r>
              <a:endPara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52400" y="914400"/>
              <a:ext cx="558117" cy="55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AutoShape 2" descr="A kid bedroom template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Backpack | Ideias para escola, Dia dos professores, Esc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36576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71814" y="3370311"/>
            <a:ext cx="542572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3100" y="2588198"/>
            <a:ext cx="723900" cy="791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86200" y="4495799"/>
            <a:ext cx="849987" cy="1070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43154" y="2957571"/>
            <a:ext cx="2120743" cy="79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 b="3268"/>
          <a:stretch/>
        </p:blipFill>
        <p:spPr>
          <a:xfrm>
            <a:off x="1" y="1645004"/>
            <a:ext cx="5965798" cy="5212996"/>
          </a:xfrm>
          <a:prstGeom prst="rect">
            <a:avLst/>
          </a:prstGeom>
        </p:spPr>
      </p:pic>
      <p:sp>
        <p:nvSpPr>
          <p:cNvPr id="22" name="Wave 21"/>
          <p:cNvSpPr/>
          <p:nvPr/>
        </p:nvSpPr>
        <p:spPr>
          <a:xfrm>
            <a:off x="6098306" y="2503903"/>
            <a:ext cx="2962670" cy="1460138"/>
          </a:xfrm>
          <a:prstGeom prst="wave">
            <a:avLst>
              <a:gd name="adj1" fmla="val 0"/>
              <a:gd name="adj2" fmla="val 2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Are there any.....in the classroom?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–Yes, there are/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No, there aren’t.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5" b="100000" l="3797" r="100000">
                        <a14:backgroundMark x1="6329" y1="39855" x2="21519" y2="40580"/>
                        <a14:backgroundMark x1="72152" y1="39855" x2="92405" y2="35507"/>
                        <a14:backgroundMark x1="62025" y1="73913" x2="77215" y2="74638"/>
                        <a14:backgroundMark x1="39241" y1="76812" x2="18987" y2="70290"/>
                        <a14:backgroundMark x1="16456" y1="73188" x2="2532" y2="80435"/>
                        <a14:backgroundMark x1="79747" y1="73188" x2="98734" y2="73913"/>
                        <a14:backgroundMark x1="93671" y1="78261" x2="93671" y2="89855"/>
                        <a14:backgroundMark x1="68354" y1="84058" x2="73418" y2="83333"/>
                        <a14:backgroundMark x1="25316" y1="81884" x2="22785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86" y="3954902"/>
            <a:ext cx="1056753" cy="1845973"/>
          </a:xfrm>
          <a:prstGeom prst="rect">
            <a:avLst/>
          </a:prstGeom>
        </p:spPr>
      </p:pic>
      <p:pic>
        <p:nvPicPr>
          <p:cNvPr id="24" name="24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04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76" y="2635012"/>
            <a:ext cx="541681" cy="6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21" b="99188" l="2262" r="98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4" y="1587826"/>
            <a:ext cx="2086872" cy="1120244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15917">
            <a:off x="3075318" y="3053801"/>
            <a:ext cx="589575" cy="61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Armchair (leather tub chair) Clipart | k15246363 | Fotosearch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2" y="4451044"/>
            <a:ext cx="1851432" cy="21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2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2264266" y="5754854"/>
            <a:ext cx="1060106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 rot="20502454">
            <a:off x="2796460" y="1700744"/>
            <a:ext cx="698978" cy="212956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28600" y="2486795"/>
            <a:ext cx="685800" cy="185660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52211" y="3886200"/>
            <a:ext cx="2010189" cy="1981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79800" y="3810001"/>
            <a:ext cx="2040000" cy="2819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14800" y="1600200"/>
            <a:ext cx="18288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33600" y="5791199"/>
            <a:ext cx="1219200" cy="83820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661049">
            <a:off x="2877571" y="3129980"/>
            <a:ext cx="249832" cy="152563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0614" y="4267200"/>
            <a:ext cx="1796785" cy="221711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210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667000" y="152400"/>
            <a:ext cx="4131564" cy="839927"/>
            <a:chOff x="1721709" y="0"/>
            <a:chExt cx="4131564" cy="839927"/>
          </a:xfrm>
        </p:grpSpPr>
        <p:sp>
          <p:nvSpPr>
            <p:cNvPr id="10" name="Rectangle 9"/>
            <p:cNvSpPr/>
            <p:nvPr/>
          </p:nvSpPr>
          <p:spPr>
            <a:xfrm>
              <a:off x="1721709" y="0"/>
              <a:ext cx="221567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 14: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7779" y="8930"/>
              <a:ext cx="203549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Review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52400" y="914400"/>
            <a:ext cx="8686800" cy="558117"/>
            <a:chOff x="152400" y="914400"/>
            <a:chExt cx="8097864" cy="558117"/>
          </a:xfrm>
        </p:grpSpPr>
        <p:sp>
          <p:nvSpPr>
            <p:cNvPr id="5" name="Rectangle 4"/>
            <p:cNvSpPr/>
            <p:nvPr/>
          </p:nvSpPr>
          <p:spPr>
            <a:xfrm>
              <a:off x="630264" y="992327"/>
              <a:ext cx="76200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400" b="1" dirty="0"/>
                <a:t>Look at the pictures. </a:t>
              </a:r>
              <a:r>
                <a:rPr lang="en-US" sz="2400" b="1" dirty="0" smtClean="0"/>
                <a:t>Ask and answer the thing in circle.</a:t>
              </a:r>
              <a:endParaRPr lang="en-US" sz="2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52400" y="914400"/>
              <a:ext cx="558117" cy="55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AutoShape 2" descr="A kid bedroom template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Backpack | Ideias para escola, Dia dos professores, Esc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36576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71814" y="3370311"/>
            <a:ext cx="542572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43100" y="2588198"/>
            <a:ext cx="723900" cy="791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86200" y="4495799"/>
            <a:ext cx="849987" cy="1070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43154" y="2957571"/>
            <a:ext cx="2120743" cy="79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 b="3268"/>
          <a:stretch/>
        </p:blipFill>
        <p:spPr>
          <a:xfrm>
            <a:off x="1" y="1645004"/>
            <a:ext cx="5965798" cy="5212996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5" b="100000" l="3797" r="100000">
                        <a14:backgroundMark x1="6329" y1="39855" x2="21519" y2="40580"/>
                        <a14:backgroundMark x1="72152" y1="39855" x2="92405" y2="35507"/>
                        <a14:backgroundMark x1="62025" y1="73913" x2="77215" y2="74638"/>
                        <a14:backgroundMark x1="39241" y1="76812" x2="18987" y2="70290"/>
                        <a14:backgroundMark x1="16456" y1="73188" x2="2532" y2="80435"/>
                        <a14:backgroundMark x1="79747" y1="73188" x2="98734" y2="73913"/>
                        <a14:backgroundMark x1="93671" y1="78261" x2="93671" y2="89855"/>
                        <a14:backgroundMark x1="68354" y1="84058" x2="73418" y2="83333"/>
                        <a14:backgroundMark x1="25316" y1="81884" x2="22785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86" y="3954902"/>
            <a:ext cx="1056753" cy="1845973"/>
          </a:xfrm>
          <a:prstGeom prst="rect">
            <a:avLst/>
          </a:prstGeom>
        </p:spPr>
      </p:pic>
      <p:pic>
        <p:nvPicPr>
          <p:cNvPr id="24" name="24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04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976" y="2635012"/>
            <a:ext cx="541681" cy="6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21" b="99188" l="2262" r="98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4" y="1587826"/>
            <a:ext cx="2086872" cy="1120244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15917">
            <a:off x="3075318" y="3053801"/>
            <a:ext cx="589575" cy="61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Armchair (leather tub chair) Clipart | k15246363 | Fotosearch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2" y="4451044"/>
            <a:ext cx="1851432" cy="21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2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2264266" y="5754854"/>
            <a:ext cx="1060106" cy="8642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 rot="20502454">
            <a:off x="2944539" y="1630552"/>
            <a:ext cx="393146" cy="212956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7975" y="2612909"/>
            <a:ext cx="541682" cy="160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52211" y="4041527"/>
            <a:ext cx="1793399" cy="1605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79800" y="4041527"/>
            <a:ext cx="1985998" cy="235927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80196" y="1733906"/>
            <a:ext cx="1534804" cy="15780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23506" y="5857590"/>
            <a:ext cx="1035479" cy="7055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661049">
            <a:off x="2877571" y="3129980"/>
            <a:ext cx="249832" cy="152563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0615" y="4369293"/>
            <a:ext cx="1735200" cy="2115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Wave 31"/>
          <p:cNvSpPr/>
          <p:nvPr/>
        </p:nvSpPr>
        <p:spPr>
          <a:xfrm>
            <a:off x="6095999" y="2708070"/>
            <a:ext cx="2905898" cy="838200"/>
          </a:xfrm>
          <a:prstGeom prst="wave">
            <a:avLst>
              <a:gd name="adj1" fmla="val 0"/>
              <a:gd name="adj2" fmla="val -21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How many ....are there?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There are...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3368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0" y="2286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WRAP-UP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" name="Wave 61"/>
          <p:cNvSpPr/>
          <p:nvPr/>
        </p:nvSpPr>
        <p:spPr>
          <a:xfrm>
            <a:off x="152400" y="3395348"/>
            <a:ext cx="5181600" cy="838200"/>
          </a:xfrm>
          <a:prstGeom prst="wave">
            <a:avLst>
              <a:gd name="adj1" fmla="val 0"/>
              <a:gd name="adj2" fmla="val -12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 many ....are there?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There are...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Wave 62"/>
          <p:cNvSpPr/>
          <p:nvPr/>
        </p:nvSpPr>
        <p:spPr>
          <a:xfrm>
            <a:off x="152400" y="1995969"/>
            <a:ext cx="5181600" cy="914400"/>
          </a:xfrm>
          <a:prstGeom prst="wave">
            <a:avLst>
              <a:gd name="adj1" fmla="val 0"/>
              <a:gd name="adj2" fmla="val -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Are there any.....in the room?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–Yes, there are/ No, there aren’t.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45838" y="1901226"/>
            <a:ext cx="1660212" cy="2533817"/>
            <a:chOff x="5334000" y="914400"/>
            <a:chExt cx="1238609" cy="1742420"/>
          </a:xfrm>
        </p:grpSpPr>
        <p:pic>
          <p:nvPicPr>
            <p:cNvPr id="28" name="Picture 27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4000" y="914400"/>
              <a:ext cx="1219200" cy="121920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334000" y="2133600"/>
              <a:ext cx="12386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picture</a:t>
              </a:r>
              <a:endParaRPr lang="en-US" sz="2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01843" y="1788759"/>
            <a:ext cx="2556365" cy="2802927"/>
            <a:chOff x="7236812" y="762000"/>
            <a:chExt cx="1907188" cy="1927478"/>
          </a:xfrm>
        </p:grpSpPr>
        <p:sp>
          <p:nvSpPr>
            <p:cNvPr id="33" name="Rectangle 32"/>
            <p:cNvSpPr/>
            <p:nvPr/>
          </p:nvSpPr>
          <p:spPr>
            <a:xfrm>
              <a:off x="7448006" y="2166258"/>
              <a:ext cx="16324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wardrobe</a:t>
              </a:r>
              <a:endParaRPr lang="en-US" sz="2800" b="1" dirty="0"/>
            </a:p>
          </p:txBody>
        </p:sp>
        <p:pic>
          <p:nvPicPr>
            <p:cNvPr id="35" name="Picture 34" descr="ce188332e7b9bd75ca0cd669b688f5c5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</a:blip>
            <a:srcRect t="8333" b="12500"/>
            <a:stretch>
              <a:fillRect/>
            </a:stretch>
          </p:blipFill>
          <p:spPr>
            <a:xfrm>
              <a:off x="7236812" y="762000"/>
              <a:ext cx="1907188" cy="15098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5719851" y="1910532"/>
            <a:ext cx="2961981" cy="2533817"/>
            <a:chOff x="2362200" y="838200"/>
            <a:chExt cx="2209800" cy="1742420"/>
          </a:xfrm>
        </p:grpSpPr>
        <p:sp>
          <p:nvSpPr>
            <p:cNvPr id="31" name="Rectangle 30"/>
            <p:cNvSpPr/>
            <p:nvPr/>
          </p:nvSpPr>
          <p:spPr>
            <a:xfrm>
              <a:off x="3124200" y="2057400"/>
              <a:ext cx="8467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map</a:t>
              </a:r>
              <a:endParaRPr lang="en-US" sz="2800" b="1" dirty="0"/>
            </a:p>
          </p:txBody>
        </p:sp>
        <p:pic>
          <p:nvPicPr>
            <p:cNvPr id="36" name="Picture 35" descr="52-528878_basketball-free-throw-outline-of-basketball-clipart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11804" t="4701" r="14000" b="5971"/>
            <a:stretch>
              <a:fillRect/>
            </a:stretch>
          </p:blipFill>
          <p:spPr>
            <a:xfrm>
              <a:off x="2362200" y="838200"/>
              <a:ext cx="2209800" cy="1447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058190" y="1747344"/>
            <a:ext cx="2143226" cy="2977056"/>
            <a:chOff x="137160" y="2743200"/>
            <a:chExt cx="1598964" cy="2047220"/>
          </a:xfrm>
        </p:grpSpPr>
        <p:sp>
          <p:nvSpPr>
            <p:cNvPr id="30" name="Rectangle 29"/>
            <p:cNvSpPr/>
            <p:nvPr/>
          </p:nvSpPr>
          <p:spPr>
            <a:xfrm>
              <a:off x="137160" y="4267200"/>
              <a:ext cx="1598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cupboard</a:t>
              </a:r>
              <a:endParaRPr lang="en-US" sz="2800" b="1" dirty="0"/>
            </a:p>
          </p:txBody>
        </p:sp>
        <p:pic>
          <p:nvPicPr>
            <p:cNvPr id="37" name="Picture 36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2743200"/>
              <a:ext cx="990600" cy="16002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953304" y="2070910"/>
            <a:ext cx="2581096" cy="2312198"/>
            <a:chOff x="0" y="990600"/>
            <a:chExt cx="1925639" cy="1590020"/>
          </a:xfrm>
        </p:grpSpPr>
        <p:sp>
          <p:nvSpPr>
            <p:cNvPr id="29" name="Rectangle 28"/>
            <p:cNvSpPr/>
            <p:nvPr/>
          </p:nvSpPr>
          <p:spPr>
            <a:xfrm>
              <a:off x="533400" y="2057400"/>
              <a:ext cx="8056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sofa</a:t>
              </a:r>
              <a:endParaRPr lang="en-US" sz="2800" b="1" dirty="0"/>
            </a:p>
          </p:txBody>
        </p:sp>
        <p:pic>
          <p:nvPicPr>
            <p:cNvPr id="38" name="Picture 37" descr="football-11530979300tugfcmkodr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990600"/>
              <a:ext cx="1925639" cy="122155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339298" y="1901079"/>
            <a:ext cx="1525448" cy="2755436"/>
            <a:chOff x="7650480" y="2819400"/>
            <a:chExt cx="1138068" cy="1894820"/>
          </a:xfrm>
        </p:grpSpPr>
        <p:sp>
          <p:nvSpPr>
            <p:cNvPr id="34" name="Rectangle 33"/>
            <p:cNvSpPr/>
            <p:nvPr/>
          </p:nvSpPr>
          <p:spPr>
            <a:xfrm>
              <a:off x="7650480" y="4191000"/>
              <a:ext cx="11380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poster</a:t>
              </a:r>
              <a:endParaRPr lang="en-US" sz="2800" b="1" dirty="0"/>
            </a:p>
          </p:txBody>
        </p:sp>
        <p:pic>
          <p:nvPicPr>
            <p:cNvPr id="39" name="Picture 38" descr="chess-piece-chessboard-king-clip-art-international-ches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6200" y="2819400"/>
              <a:ext cx="1066800" cy="14224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458105" y="1887932"/>
            <a:ext cx="1192924" cy="2703754"/>
            <a:chOff x="396240" y="4953000"/>
            <a:chExt cx="889987" cy="1859280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 t="16773" b="21885"/>
            <a:stretch>
              <a:fillRect/>
            </a:stretch>
          </p:blipFill>
          <p:spPr bwMode="auto">
            <a:xfrm>
              <a:off x="457200" y="4953000"/>
              <a:ext cx="821531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Rectangle 43"/>
            <p:cNvSpPr/>
            <p:nvPr/>
          </p:nvSpPr>
          <p:spPr>
            <a:xfrm>
              <a:off x="396240" y="6289060"/>
              <a:ext cx="8899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door</a:t>
              </a:r>
              <a:endParaRPr lang="en-US" sz="28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58189" y="1697460"/>
            <a:ext cx="2042745" cy="2991859"/>
            <a:chOff x="2057400" y="4800600"/>
            <a:chExt cx="1524000" cy="2057400"/>
          </a:xfrm>
        </p:grpSpPr>
        <p:pic>
          <p:nvPicPr>
            <p:cNvPr id="42" name="Picture 41" descr="60852058-well-done-decorative-lettering-text-greeting-card1-1024x1024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7400" y="4800600"/>
              <a:ext cx="1524000" cy="160084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2286000" y="6334780"/>
              <a:ext cx="9220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chair</a:t>
              </a:r>
              <a:endParaRPr lang="en-US" sz="28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90779" y="1757158"/>
            <a:ext cx="1974926" cy="2824817"/>
            <a:chOff x="4060847" y="4915469"/>
            <a:chExt cx="1473403" cy="1942531"/>
          </a:xfrm>
        </p:grpSpPr>
        <p:pic>
          <p:nvPicPr>
            <p:cNvPr id="43" name="Picture 42" descr="fac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60847" y="4915469"/>
              <a:ext cx="1473403" cy="1547692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419600" y="6334780"/>
              <a:ext cx="663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fan</a:t>
              </a:r>
              <a:endParaRPr lang="en-US" sz="2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37339" y="2048010"/>
            <a:ext cx="1958048" cy="2548621"/>
            <a:chOff x="7543800" y="5105400"/>
            <a:chExt cx="1460811" cy="1752600"/>
          </a:xfrm>
        </p:grpSpPr>
        <p:pic>
          <p:nvPicPr>
            <p:cNvPr id="41" name="Picture 40" descr="window-clip-art-open-window-png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DDDDDD"/>
                </a:clrFrom>
                <a:clrTo>
                  <a:srgbClr val="DDDDD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3800" y="5105400"/>
              <a:ext cx="1371600" cy="1203579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20000" y="6334780"/>
              <a:ext cx="13846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window</a:t>
              </a:r>
              <a:endParaRPr lang="en-US" sz="28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60565" y="2102207"/>
            <a:ext cx="1524418" cy="2548621"/>
            <a:chOff x="5897880" y="5105400"/>
            <a:chExt cx="1137299" cy="1752600"/>
          </a:xfrm>
        </p:grpSpPr>
        <p:pic>
          <p:nvPicPr>
            <p:cNvPr id="48" name="Picture 47" descr="window-clip-art-open-window-png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13698" y="5105400"/>
              <a:ext cx="926604" cy="120357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5897880" y="6334780"/>
              <a:ext cx="11372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mirror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3023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9000" y="152400"/>
            <a:ext cx="2234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WARM UP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've Got the Rhythm _ Dance Along _ Pinkfong Songs for Childr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1733" y="1191780"/>
            <a:ext cx="8593667" cy="4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0" y="2286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6" name="Picture 55" descr="table-tennis-racket-addicting-games-clip-art-png-favpng-15XBtsFsTkNNEtdGDAVirUKu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914400"/>
            <a:ext cx="1219200" cy="1219200"/>
          </a:xfrm>
          <a:prstGeom prst="rect">
            <a:avLst/>
          </a:prstGeom>
        </p:spPr>
      </p:pic>
      <p:sp>
        <p:nvSpPr>
          <p:cNvPr id="62" name="Wave 61"/>
          <p:cNvSpPr/>
          <p:nvPr/>
        </p:nvSpPr>
        <p:spPr>
          <a:xfrm>
            <a:off x="2057400" y="3733800"/>
            <a:ext cx="5181600" cy="838200"/>
          </a:xfrm>
          <a:prstGeom prst="wave">
            <a:avLst>
              <a:gd name="adj1" fmla="val 0"/>
              <a:gd name="adj2" fmla="val 172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 many ....are there?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There are...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Wave 62"/>
          <p:cNvSpPr/>
          <p:nvPr/>
        </p:nvSpPr>
        <p:spPr>
          <a:xfrm>
            <a:off x="2057400" y="2743200"/>
            <a:ext cx="5181600" cy="914400"/>
          </a:xfrm>
          <a:prstGeom prst="wave">
            <a:avLst>
              <a:gd name="adj1" fmla="val 0"/>
              <a:gd name="adj2" fmla="val -21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Are there any.....in the room?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–Yes, there are/ No, there aren’t.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3400" y="2057400"/>
            <a:ext cx="80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sofa</a:t>
            </a:r>
            <a:endParaRPr lang="en-US" sz="2800" b="1" dirty="0"/>
          </a:p>
        </p:txBody>
      </p:sp>
      <p:sp>
        <p:nvSpPr>
          <p:cNvPr id="70" name="Rectangle 69"/>
          <p:cNvSpPr/>
          <p:nvPr/>
        </p:nvSpPr>
        <p:spPr>
          <a:xfrm>
            <a:off x="137160" y="4267200"/>
            <a:ext cx="1598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cupboard</a:t>
            </a:r>
            <a:endParaRPr lang="en-US" sz="2800" b="1" dirty="0"/>
          </a:p>
        </p:txBody>
      </p:sp>
      <p:sp>
        <p:nvSpPr>
          <p:cNvPr id="71" name="Rectangle 70"/>
          <p:cNvSpPr/>
          <p:nvPr/>
        </p:nvSpPr>
        <p:spPr>
          <a:xfrm>
            <a:off x="3124200" y="2057400"/>
            <a:ext cx="84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map</a:t>
            </a:r>
            <a:endParaRPr lang="en-US" sz="2800" b="1" dirty="0"/>
          </a:p>
        </p:txBody>
      </p:sp>
      <p:sp>
        <p:nvSpPr>
          <p:cNvPr id="72" name="Rectangle 71"/>
          <p:cNvSpPr/>
          <p:nvPr/>
        </p:nvSpPr>
        <p:spPr>
          <a:xfrm>
            <a:off x="5334000" y="2133600"/>
            <a:ext cx="123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picture</a:t>
            </a:r>
            <a:endParaRPr lang="en-US" sz="2800" b="1" dirty="0"/>
          </a:p>
        </p:txBody>
      </p:sp>
      <p:sp>
        <p:nvSpPr>
          <p:cNvPr id="73" name="Rectangle 72"/>
          <p:cNvSpPr/>
          <p:nvPr/>
        </p:nvSpPr>
        <p:spPr>
          <a:xfrm>
            <a:off x="7448006" y="2166258"/>
            <a:ext cx="163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wardrobe</a:t>
            </a:r>
            <a:endParaRPr lang="en-US" sz="2800" b="1" dirty="0"/>
          </a:p>
        </p:txBody>
      </p:sp>
      <p:sp>
        <p:nvSpPr>
          <p:cNvPr id="74" name="Rectangle 73"/>
          <p:cNvSpPr/>
          <p:nvPr/>
        </p:nvSpPr>
        <p:spPr>
          <a:xfrm>
            <a:off x="7650480" y="4191000"/>
            <a:ext cx="1138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poster</a:t>
            </a:r>
            <a:endParaRPr lang="en-US" sz="2800" b="1" dirty="0"/>
          </a:p>
        </p:txBody>
      </p:sp>
      <p:pic>
        <p:nvPicPr>
          <p:cNvPr id="57" name="Picture 56" descr="ce188332e7b9bd75ca0cd669b688f5c5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t="8333" b="12500"/>
          <a:stretch>
            <a:fillRect/>
          </a:stretch>
        </p:blipFill>
        <p:spPr>
          <a:xfrm>
            <a:off x="7236812" y="762000"/>
            <a:ext cx="1907188" cy="150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52-528878_basketball-free-throw-outline-of-basketball-clipart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1804" t="4701" r="14000" b="5971"/>
          <a:stretch>
            <a:fillRect/>
          </a:stretch>
        </p:blipFill>
        <p:spPr>
          <a:xfrm>
            <a:off x="2362200" y="838200"/>
            <a:ext cx="2209800" cy="1447800"/>
          </a:xfrm>
          <a:prstGeom prst="rect">
            <a:avLst/>
          </a:prstGeom>
        </p:spPr>
      </p:pic>
      <p:pic>
        <p:nvPicPr>
          <p:cNvPr id="60" name="Picture 59" descr="table-tennis-racket-addicting-games-clip-art-png-favpng-15XBtsFsTkNNEtdGDAVirUKu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2743200"/>
            <a:ext cx="990600" cy="1600200"/>
          </a:xfrm>
          <a:prstGeom prst="rect">
            <a:avLst/>
          </a:prstGeom>
        </p:spPr>
      </p:pic>
      <p:pic>
        <p:nvPicPr>
          <p:cNvPr id="61" name="Picture 60" descr="football-11530979300tugfcmkodr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90600"/>
            <a:ext cx="1925639" cy="1221556"/>
          </a:xfrm>
          <a:prstGeom prst="rect">
            <a:avLst/>
          </a:prstGeom>
        </p:spPr>
      </p:pic>
      <p:pic>
        <p:nvPicPr>
          <p:cNvPr id="69" name="Picture 68" descr="chess-piece-chessboard-king-clip-art-international-ches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6200" y="2819400"/>
            <a:ext cx="1066800" cy="1422400"/>
          </a:xfrm>
          <a:prstGeom prst="rect">
            <a:avLst/>
          </a:prstGeom>
        </p:spPr>
      </p:pic>
      <p:pic>
        <p:nvPicPr>
          <p:cNvPr id="76" name="Picture 1"/>
          <p:cNvPicPr>
            <a:picLocks noChangeAspect="1" noChangeArrowheads="1"/>
          </p:cNvPicPr>
          <p:nvPr/>
        </p:nvPicPr>
        <p:blipFill>
          <a:blip r:embed="rId10" cstate="print"/>
          <a:srcRect t="16773" b="21885"/>
          <a:stretch>
            <a:fillRect/>
          </a:stretch>
        </p:blipFill>
        <p:spPr bwMode="auto">
          <a:xfrm>
            <a:off x="457200" y="4953000"/>
            <a:ext cx="82153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76" descr="window-clip-art-open-window-png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5105400"/>
            <a:ext cx="1371600" cy="1203579"/>
          </a:xfrm>
          <a:prstGeom prst="rect">
            <a:avLst/>
          </a:prstGeom>
        </p:spPr>
      </p:pic>
      <p:pic>
        <p:nvPicPr>
          <p:cNvPr id="78" name="Picture 77" descr="60852058-well-done-decorative-lettering-text-greeting-card1-1024x1024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4800600"/>
            <a:ext cx="1524000" cy="1600840"/>
          </a:xfrm>
          <a:prstGeom prst="rect">
            <a:avLst/>
          </a:prstGeom>
        </p:spPr>
      </p:pic>
      <p:pic>
        <p:nvPicPr>
          <p:cNvPr id="79" name="Picture 78" descr="fac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847" y="4915469"/>
            <a:ext cx="1473403" cy="1547692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396240" y="6289060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door</a:t>
            </a:r>
            <a:endParaRPr lang="en-US" sz="2800" b="1" dirty="0"/>
          </a:p>
        </p:txBody>
      </p:sp>
      <p:sp>
        <p:nvSpPr>
          <p:cNvPr id="82" name="Rectangle 81"/>
          <p:cNvSpPr/>
          <p:nvPr/>
        </p:nvSpPr>
        <p:spPr>
          <a:xfrm>
            <a:off x="2286000" y="6334780"/>
            <a:ext cx="922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chair</a:t>
            </a:r>
            <a:endParaRPr lang="en-US" sz="2800" b="1" dirty="0"/>
          </a:p>
        </p:txBody>
      </p:sp>
      <p:sp>
        <p:nvSpPr>
          <p:cNvPr id="83" name="Rectangle 82"/>
          <p:cNvSpPr/>
          <p:nvPr/>
        </p:nvSpPr>
        <p:spPr>
          <a:xfrm>
            <a:off x="4419600" y="6334780"/>
            <a:ext cx="663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fan</a:t>
            </a:r>
            <a:endParaRPr lang="en-US" sz="2800" b="1" dirty="0"/>
          </a:p>
        </p:txBody>
      </p:sp>
      <p:sp>
        <p:nvSpPr>
          <p:cNvPr id="85" name="Rectangle 84"/>
          <p:cNvSpPr/>
          <p:nvPr/>
        </p:nvSpPr>
        <p:spPr>
          <a:xfrm>
            <a:off x="7620000" y="6334780"/>
            <a:ext cx="1384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window</a:t>
            </a:r>
            <a:endParaRPr lang="en-US" sz="2800" b="1" dirty="0"/>
          </a:p>
        </p:txBody>
      </p:sp>
      <p:pic>
        <p:nvPicPr>
          <p:cNvPr id="86" name="Picture 85" descr="window-clip-art-open-window-p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13698" y="5105400"/>
            <a:ext cx="926604" cy="1203579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5897880" y="6334780"/>
            <a:ext cx="1137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mirror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2" grpId="0" animBg="1"/>
      <p:bldP spid="63" grpId="0" animBg="1"/>
      <p:bldP spid="68" grpId="0"/>
      <p:bldP spid="70" grpId="0"/>
      <p:bldP spid="71" grpId="0"/>
      <p:bldP spid="72" grpId="0"/>
      <p:bldP spid="73" grpId="0"/>
      <p:bldP spid="74" grpId="0"/>
      <p:bldP spid="81" grpId="0"/>
      <p:bldP spid="82" grpId="0"/>
      <p:bldP spid="83" grpId="0"/>
      <p:bldP spid="85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5000" y="0"/>
            <a:ext cx="5469767" cy="92333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Game: Music ball?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AutoShape 2" descr="Blue Basketball Clipart Free Images - Basketball Clip Art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Blue Basketball Clipart Free Images - Basketball Clip Art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Blue Basketball Clipart Free Images - Basketball Clip Art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73-733380_sticker-kawaii-cute-pink-soft-cat-kawaii-pink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32" y="941527"/>
            <a:ext cx="1332379" cy="1104900"/>
          </a:xfrm>
          <a:prstGeom prst="rect">
            <a:avLst/>
          </a:prstGeom>
        </p:spPr>
      </p:pic>
      <p:pic>
        <p:nvPicPr>
          <p:cNvPr id="14" name="Picture 13" descr="73-733380_sticker-kawaii-cute-pink-soft-cat-kawaii-pink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7580" y="941527"/>
            <a:ext cx="1303244" cy="10807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7800" y="1595021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When you hear the music, you pass 2 balls around.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When the music stops:</a:t>
            </a:r>
          </a:p>
          <a:p>
            <a:pPr>
              <a:lnSpc>
                <a:spcPct val="150000"/>
              </a:lnSpc>
            </a:pPr>
            <a:r>
              <a:rPr lang="en-US" sz="2200" i="1" dirty="0" smtClean="0"/>
              <a:t>If you have the </a:t>
            </a:r>
            <a:r>
              <a:rPr lang="en-US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 BALL</a:t>
            </a:r>
            <a:r>
              <a:rPr lang="en-US" sz="2200" i="1" dirty="0" smtClean="0"/>
              <a:t>, you will ask a question.</a:t>
            </a:r>
          </a:p>
          <a:p>
            <a:pPr>
              <a:lnSpc>
                <a:spcPct val="150000"/>
              </a:lnSpc>
            </a:pPr>
            <a:r>
              <a:rPr lang="en-US" sz="2200" i="1" dirty="0" smtClean="0"/>
              <a:t>If you have the </a:t>
            </a:r>
            <a:r>
              <a:rPr lang="en-US" sz="2200" b="1" i="1" dirty="0" smtClean="0">
                <a:solidFill>
                  <a:srgbClr val="FF0000"/>
                </a:solidFill>
              </a:rPr>
              <a:t>RED BALL</a:t>
            </a:r>
            <a:r>
              <a:rPr lang="en-US" sz="2200" i="1" dirty="0" smtClean="0"/>
              <a:t>, you will answer a question 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6" name="Wave 15"/>
          <p:cNvSpPr/>
          <p:nvPr/>
        </p:nvSpPr>
        <p:spPr>
          <a:xfrm>
            <a:off x="2055359" y="4862175"/>
            <a:ext cx="5181600" cy="838200"/>
          </a:xfrm>
          <a:prstGeom prst="wave">
            <a:avLst>
              <a:gd name="adj1" fmla="val 0"/>
              <a:gd name="adj2" fmla="val 2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many ....are there?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There are...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Wave 16"/>
          <p:cNvSpPr/>
          <p:nvPr/>
        </p:nvSpPr>
        <p:spPr>
          <a:xfrm>
            <a:off x="2035791" y="3857291"/>
            <a:ext cx="5181600" cy="914400"/>
          </a:xfrm>
          <a:prstGeom prst="wave">
            <a:avLst>
              <a:gd name="adj1" fmla="val 0"/>
              <a:gd name="adj2" fmla="val 2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Are there any.....in the room?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–Yes, there are/ No, there aren’t.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table-tennis-racket-addicting-games-clip-art-png-favpng-15XBtsFsTkNNEtdGDAVirUKu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4038600"/>
            <a:ext cx="762000" cy="1230923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8" cstate="print"/>
          <a:srcRect t="16773" b="21885"/>
          <a:stretch>
            <a:fillRect/>
          </a:stretch>
        </p:blipFill>
        <p:spPr bwMode="auto">
          <a:xfrm>
            <a:off x="215916" y="5551325"/>
            <a:ext cx="558767" cy="93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60852058-well-done-decorative-lettering-text-greeting-card1-1024x102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" y="5393225"/>
            <a:ext cx="1038630" cy="1090998"/>
          </a:xfrm>
          <a:prstGeom prst="rect">
            <a:avLst/>
          </a:prstGeom>
        </p:spPr>
      </p:pic>
      <p:pic>
        <p:nvPicPr>
          <p:cNvPr id="20" name="Picture 19" descr="fac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825" y="4133816"/>
            <a:ext cx="1041580" cy="1094096"/>
          </a:xfrm>
          <a:prstGeom prst="rect">
            <a:avLst/>
          </a:prstGeom>
        </p:spPr>
      </p:pic>
      <p:pic>
        <p:nvPicPr>
          <p:cNvPr id="21" name="Picture 20" descr="ce188332e7b9bd75ca0cd669b688f5c5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t="8333" b="12500"/>
          <a:stretch>
            <a:fillRect/>
          </a:stretch>
        </p:blipFill>
        <p:spPr>
          <a:xfrm>
            <a:off x="7529197" y="4226511"/>
            <a:ext cx="1459548" cy="115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hess-piece-chessboard-king-clip-art-international-ches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58200" y="5522828"/>
            <a:ext cx="623843" cy="831791"/>
          </a:xfrm>
          <a:prstGeom prst="rect">
            <a:avLst/>
          </a:prstGeom>
        </p:spPr>
      </p:pic>
      <p:pic>
        <p:nvPicPr>
          <p:cNvPr id="23" name="Picture 22" descr="window-clip-art-open-window-png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7953" y="5778365"/>
            <a:ext cx="834477" cy="732254"/>
          </a:xfrm>
          <a:prstGeom prst="rect">
            <a:avLst/>
          </a:prstGeom>
        </p:spPr>
      </p:pic>
      <p:pic>
        <p:nvPicPr>
          <p:cNvPr id="24" name="Picture 23" descr="window-clip-art-open-window-p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07868" y="5807588"/>
            <a:ext cx="641962" cy="833854"/>
          </a:xfrm>
          <a:prstGeom prst="rect">
            <a:avLst/>
          </a:prstGeom>
        </p:spPr>
      </p:pic>
      <p:pic>
        <p:nvPicPr>
          <p:cNvPr id="25" name="Picture 24" descr="table-tennis-racket-addicting-games-clip-art-png-favpng-15XBtsFsTkNNEtdGDAVirUKuU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7905" y="5852962"/>
            <a:ext cx="739498" cy="739498"/>
          </a:xfrm>
          <a:prstGeom prst="rect">
            <a:avLst/>
          </a:prstGeom>
        </p:spPr>
      </p:pic>
      <p:pic>
        <p:nvPicPr>
          <p:cNvPr id="26" name="Picture 25" descr="52-528878_basketball-free-throw-outline-of-basketball-clipart.pn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1804" t="4701" r="14000" b="5971"/>
          <a:stretch>
            <a:fillRect/>
          </a:stretch>
        </p:blipFill>
        <p:spPr>
          <a:xfrm>
            <a:off x="5817813" y="5983779"/>
            <a:ext cx="1001907" cy="656422"/>
          </a:xfrm>
          <a:prstGeom prst="rect">
            <a:avLst/>
          </a:prstGeom>
        </p:spPr>
      </p:pic>
      <p:pic>
        <p:nvPicPr>
          <p:cNvPr id="27" name="Picture 26" descr="football-11530979300tugfcmkodr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3603" y="5807588"/>
            <a:ext cx="1308785" cy="8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012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4.07407E-6 L -0.00087 0.2932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65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2.22222E-6 L 0.00399 0.2951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67000" y="152400"/>
            <a:ext cx="4131564" cy="839927"/>
            <a:chOff x="1721709" y="0"/>
            <a:chExt cx="4131564" cy="839927"/>
          </a:xfrm>
        </p:grpSpPr>
        <p:sp>
          <p:nvSpPr>
            <p:cNvPr id="10" name="Rectangle 9"/>
            <p:cNvSpPr/>
            <p:nvPr/>
          </p:nvSpPr>
          <p:spPr>
            <a:xfrm>
              <a:off x="1721709" y="0"/>
              <a:ext cx="221567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 14: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7779" y="8930"/>
              <a:ext cx="203549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Review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1" y="990600"/>
            <a:ext cx="8991599" cy="1323439"/>
            <a:chOff x="152401" y="990600"/>
            <a:chExt cx="8381999" cy="1323439"/>
          </a:xfrm>
        </p:grpSpPr>
        <p:sp>
          <p:nvSpPr>
            <p:cNvPr id="5" name="Rectangle 4"/>
            <p:cNvSpPr/>
            <p:nvPr/>
          </p:nvSpPr>
          <p:spPr>
            <a:xfrm>
              <a:off x="914400" y="990600"/>
              <a:ext cx="76200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Listen and 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write T (True) or F (False)</a:t>
              </a:r>
              <a:r>
                <a:rPr lang="en-US" sz="4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52401" y="1033052"/>
              <a:ext cx="685800" cy="57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039"/>
            <a:ext cx="9144000" cy="27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0656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67000" y="152400"/>
            <a:ext cx="4131564" cy="839927"/>
            <a:chOff x="1721709" y="0"/>
            <a:chExt cx="4131564" cy="839927"/>
          </a:xfrm>
        </p:grpSpPr>
        <p:sp>
          <p:nvSpPr>
            <p:cNvPr id="10" name="Rectangle 9"/>
            <p:cNvSpPr/>
            <p:nvPr/>
          </p:nvSpPr>
          <p:spPr>
            <a:xfrm>
              <a:off x="1721709" y="0"/>
              <a:ext cx="221567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 14: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7779" y="8930"/>
              <a:ext cx="203549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Review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1" y="918828"/>
            <a:ext cx="8817361" cy="1323439"/>
            <a:chOff x="152401" y="966536"/>
            <a:chExt cx="8219574" cy="1323439"/>
          </a:xfrm>
        </p:grpSpPr>
        <p:sp>
          <p:nvSpPr>
            <p:cNvPr id="5" name="Rectangle 4"/>
            <p:cNvSpPr/>
            <p:nvPr/>
          </p:nvSpPr>
          <p:spPr>
            <a:xfrm>
              <a:off x="751975" y="966536"/>
              <a:ext cx="76200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Listen and 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write T (True) or F (False)</a:t>
              </a:r>
              <a:r>
                <a:rPr lang="en-US" sz="4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152401" y="1033052"/>
              <a:ext cx="685800" cy="57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039"/>
            <a:ext cx="9144000" cy="2728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8600" y="314330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6701" y="358202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6068" y="397257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4678" y="439230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P3_worksheet_U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8583072" y="1101674"/>
            <a:ext cx="398722" cy="398722"/>
          </a:xfrm>
          <a:prstGeom prst="rect">
            <a:avLst/>
          </a:prstGeom>
        </p:spPr>
      </p:pic>
      <p:pic>
        <p:nvPicPr>
          <p:cNvPr id="7" name="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393982" y="2464323"/>
            <a:ext cx="458000" cy="458000"/>
          </a:xfrm>
          <a:prstGeom prst="rect">
            <a:avLst/>
          </a:prstGeom>
        </p:spPr>
      </p:pic>
      <p:pic>
        <p:nvPicPr>
          <p:cNvPr id="9" name="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70982" y="3203047"/>
            <a:ext cx="381000" cy="381000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465902" y="3674583"/>
            <a:ext cx="398112" cy="398112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65902" y="4096339"/>
            <a:ext cx="383064" cy="383064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460001" y="4521217"/>
            <a:ext cx="388965" cy="3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81449"/>
      </p:ext>
    </p:extLst>
  </p:cSld>
  <p:clrMapOvr>
    <a:masterClrMapping/>
  </p:clrMapOvr>
  <p:transition spd="med">
    <p:pull/>
    <p:sndAc>
      <p:stSnd>
        <p:snd r:embed="rId1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6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2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3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2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83218" y="3006724"/>
            <a:ext cx="5032599" cy="3542875"/>
            <a:chOff x="-854552" y="3155523"/>
            <a:chExt cx="5032599" cy="3542875"/>
          </a:xfrm>
        </p:grpSpPr>
        <p:pic>
          <p:nvPicPr>
            <p:cNvPr id="2051" name="1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854552" y="3155523"/>
              <a:ext cx="5032599" cy="3394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847" y="5249424"/>
              <a:ext cx="1447800" cy="1448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 CuadroTexto"/>
          <p:cNvSpPr txBox="1"/>
          <p:nvPr/>
        </p:nvSpPr>
        <p:spPr>
          <a:xfrm>
            <a:off x="4385658" y="3332133"/>
            <a:ext cx="455402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kern="0" dirty="0">
                <a:latin typeface="+mn-lt"/>
              </a:rPr>
              <a:t>Look at </a:t>
            </a:r>
            <a:r>
              <a:rPr lang="es-ES_tradnl" sz="3200" kern="0" dirty="0" err="1">
                <a:latin typeface="+mn-lt"/>
              </a:rPr>
              <a:t>the</a:t>
            </a:r>
            <a:r>
              <a:rPr lang="es-ES_tradnl" sz="3200" kern="0" dirty="0">
                <a:latin typeface="+mn-lt"/>
              </a:rPr>
              <a:t> </a:t>
            </a:r>
            <a:r>
              <a:rPr lang="es-ES_tradnl" sz="3200" kern="0" dirty="0" err="1">
                <a:latin typeface="+mn-lt"/>
              </a:rPr>
              <a:t>the</a:t>
            </a:r>
            <a:r>
              <a:rPr lang="es-ES_tradnl" sz="3200" kern="0" dirty="0">
                <a:latin typeface="+mn-lt"/>
              </a:rPr>
              <a:t> line and </a:t>
            </a:r>
            <a:r>
              <a:rPr lang="es-ES_tradnl" sz="3200" kern="0" dirty="0" err="1">
                <a:latin typeface="+mn-lt"/>
              </a:rPr>
              <a:t>say</a:t>
            </a:r>
            <a:r>
              <a:rPr lang="es-ES_tradnl" sz="3200" kern="0" dirty="0">
                <a:latin typeface="+mn-lt"/>
              </a:rPr>
              <a:t> </a:t>
            </a:r>
            <a:r>
              <a:rPr lang="es-ES_tradnl" sz="3200" kern="0" dirty="0" err="1">
                <a:latin typeface="+mn-lt"/>
              </a:rPr>
              <a:t>what’s</a:t>
            </a:r>
            <a:r>
              <a:rPr lang="es-ES_tradnl" sz="3200" kern="0" dirty="0">
                <a:latin typeface="+mn-lt"/>
              </a:rPr>
              <a:t> </a:t>
            </a:r>
            <a:r>
              <a:rPr lang="es-ES_tradnl" sz="3200" kern="0" dirty="0" err="1">
                <a:latin typeface="+mn-lt"/>
              </a:rPr>
              <a:t>disappeared</a:t>
            </a:r>
            <a:r>
              <a:rPr lang="es-ES_tradnl" sz="3200" kern="0" dirty="0">
                <a:latin typeface="+mn-lt"/>
              </a:rPr>
              <a:t> </a:t>
            </a:r>
            <a:r>
              <a:rPr lang="es-ES_tradnl" sz="3200" kern="0" dirty="0" err="1">
                <a:latin typeface="+mn-lt"/>
              </a:rPr>
              <a:t>with</a:t>
            </a:r>
            <a:r>
              <a:rPr lang="es-ES_tradnl" sz="3200" kern="0" dirty="0">
                <a:latin typeface="+mn-lt"/>
              </a:rPr>
              <a:t> </a:t>
            </a:r>
            <a:r>
              <a:rPr lang="es-ES_tradnl" sz="3200" kern="0" dirty="0" err="1">
                <a:latin typeface="+mn-lt"/>
              </a:rPr>
              <a:t>the</a:t>
            </a:r>
            <a:r>
              <a:rPr lang="es-ES_tradnl" sz="3200" kern="0" dirty="0">
                <a:latin typeface="+mn-lt"/>
              </a:rPr>
              <a:t> </a:t>
            </a:r>
            <a:r>
              <a:rPr lang="es-ES_tradnl" sz="3200" kern="0" dirty="0" err="1">
                <a:latin typeface="+mn-lt"/>
              </a:rPr>
              <a:t>wind</a:t>
            </a:r>
            <a:r>
              <a:rPr lang="es-ES_tradnl" sz="3200" kern="0" dirty="0">
                <a:latin typeface="+mn-lt"/>
              </a:rPr>
              <a:t> </a:t>
            </a:r>
            <a:r>
              <a:rPr lang="es-ES_tradnl" sz="3200" kern="0" dirty="0" err="1">
                <a:latin typeface="+mn-lt"/>
              </a:rPr>
              <a:t>within</a:t>
            </a:r>
            <a:r>
              <a:rPr lang="es-ES_tradnl" sz="3200" kern="0" dirty="0">
                <a:latin typeface="+mn-lt"/>
              </a:rPr>
              <a:t> </a:t>
            </a:r>
            <a:r>
              <a:rPr lang="es-ES_tradnl" sz="3200" kern="0" dirty="0" err="1">
                <a:latin typeface="+mn-lt"/>
              </a:rPr>
              <a:t>the</a:t>
            </a:r>
            <a:r>
              <a:rPr lang="es-ES_tradnl" sz="3200" kern="0" dirty="0">
                <a:latin typeface="+mn-lt"/>
              </a:rPr>
              <a:t> time </a:t>
            </a:r>
            <a:r>
              <a:rPr lang="es-ES_tradnl" sz="3200" kern="0" dirty="0" err="1">
                <a:latin typeface="+mn-lt"/>
              </a:rPr>
              <a:t>limit</a:t>
            </a:r>
            <a:r>
              <a:rPr lang="es-ES_tradnl" sz="3200" kern="0" dirty="0">
                <a:latin typeface="+mn-lt"/>
              </a:rPr>
              <a:t> (5 </a:t>
            </a:r>
            <a:r>
              <a:rPr lang="es-ES_tradnl" sz="3200" kern="0" dirty="0" err="1">
                <a:latin typeface="+mn-lt"/>
              </a:rPr>
              <a:t>seconds</a:t>
            </a:r>
            <a:r>
              <a:rPr lang="es-ES_tradnl" sz="3200" kern="0" dirty="0">
                <a:latin typeface="+mn-lt"/>
              </a:rPr>
              <a:t>)</a:t>
            </a:r>
          </a:p>
        </p:txBody>
      </p:sp>
      <p:pic>
        <p:nvPicPr>
          <p:cNvPr id="2054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5761038"/>
            <a:ext cx="11525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273121"/>
            <a:ext cx="7937761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GAME:</a:t>
            </a:r>
          </a:p>
          <a:p>
            <a:pPr algn="ctr"/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WHAT’S GONE?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6991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0470" y="2332680"/>
            <a:ext cx="124936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2167518" y="2492375"/>
            <a:ext cx="1284714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640" y="2600325"/>
            <a:ext cx="1562650" cy="164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 rot="10800000">
            <a:off x="0" y="1844675"/>
            <a:ext cx="9251950" cy="792163"/>
          </a:xfrm>
          <a:prstGeom prst="arc">
            <a:avLst>
              <a:gd name="adj1" fmla="val 10847833"/>
              <a:gd name="adj2" fmla="val 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pic>
        <p:nvPicPr>
          <p:cNvPr id="6" name="2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2416">
            <a:off x="402855" y="2265070"/>
            <a:ext cx="1603369" cy="130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313683">
            <a:off x="5811661" y="2558147"/>
            <a:ext cx="1007503" cy="13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900113" y="23495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476375" y="2420938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555875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321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2116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859338" y="2492375"/>
            <a:ext cx="0" cy="2159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940425" y="2501900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6516688" y="24923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7596188" y="24288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172450" y="2276475"/>
            <a:ext cx="0" cy="215900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630363" y="142875"/>
            <a:ext cx="5745162" cy="850900"/>
          </a:xfrm>
          <a:prstGeom prst="roundRect">
            <a:avLst/>
          </a:prstGeom>
          <a:solidFill>
            <a:srgbClr val="00B050"/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4400" b="1">
                <a:solidFill>
                  <a:schemeClr val="bg1"/>
                </a:solidFill>
              </a:rPr>
              <a:t>What’s disappered?</a:t>
            </a:r>
            <a:endParaRPr lang="es-ES" altLang="en-US" sz="4400" b="1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411760" y="5223672"/>
            <a:ext cx="4192566" cy="115765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600" b="1" kern="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60007" dist="50800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mirror</a:t>
            </a:r>
            <a:endParaRPr lang="es-ES" sz="9600" b="1" kern="0" dirty="0">
              <a:solidFill>
                <a:schemeClr val="accent4">
                  <a:lumMod val="50000"/>
                </a:schemeClr>
              </a:solidFill>
              <a:effectLst>
                <a:outerShdw blurRad="60007" dist="50800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774700" y="5863556"/>
            <a:ext cx="0" cy="611041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5400000">
            <a:off x="623736" y="5409835"/>
            <a:ext cx="400202" cy="600637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 rot="16200000">
            <a:off x="629905" y="5969649"/>
            <a:ext cx="400204" cy="648074"/>
          </a:xfrm>
          <a:prstGeom prst="flowChartDelay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ES" altLang="en-US">
              <a:solidFill>
                <a:srgbClr val="000000"/>
              </a:solidFill>
            </a:endParaRPr>
          </a:p>
        </p:txBody>
      </p: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347152" y="5250462"/>
            <a:ext cx="950906" cy="1331913"/>
            <a:chOff x="1519" y="1390"/>
            <a:chExt cx="771" cy="126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156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245" y="1480"/>
              <a:ext cx="0" cy="108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1" name="AutoShape 9"/>
            <p:cNvSpPr>
              <a:spLocks noChangeArrowheads="1"/>
            </p:cNvSpPr>
            <p:nvPr/>
          </p:nvSpPr>
          <p:spPr bwMode="auto">
            <a:xfrm rot="5400000">
              <a:off x="1611" y="143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 rot="16200000">
              <a:off x="1611" y="2023"/>
              <a:ext cx="589" cy="590"/>
            </a:xfrm>
            <a:prstGeom prst="flowChartDelay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accent1">
                    <a:alpha val="10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AutoShape 11"/>
            <p:cNvSpPr>
              <a:spLocks noChangeArrowheads="1"/>
            </p:cNvSpPr>
            <p:nvPr/>
          </p:nvSpPr>
          <p:spPr bwMode="auto">
            <a:xfrm>
              <a:off x="1519" y="1390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1519" y="2568"/>
              <a:ext cx="771" cy="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7500"/>
                </a:gs>
                <a:gs pos="100000">
                  <a:srgbClr val="493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347663" y="5322888"/>
            <a:ext cx="963612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_tradnl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TIME’S UP</a:t>
            </a:r>
            <a:endParaRPr lang="es-ES" altLang="en-US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103" name="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50462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41109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Words>895</Words>
  <Application>Microsoft Office PowerPoint</Application>
  <PresentationFormat>On-screen Show (4:3)</PresentationFormat>
  <Paragraphs>157</Paragraphs>
  <Slides>22</Slides>
  <Notes>21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538</cp:revision>
  <dcterms:created xsi:type="dcterms:W3CDTF">2006-08-16T00:00:00Z</dcterms:created>
  <dcterms:modified xsi:type="dcterms:W3CDTF">2022-03-15T09:58:15Z</dcterms:modified>
</cp:coreProperties>
</file>