
<file path=[Content_Types].xml><?xml version="1.0" encoding="utf-8"?>
<Types xmlns="http://schemas.openxmlformats.org/package/2006/content-types">
  <Default Extension="jpeg" ContentType="image/jpeg"/>
  <Default Extension="JPG" ContentType="image/.jpg"/>
  <Default Extension="gif" ContentType="image/gif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81" r:id="rId3"/>
    <p:sldId id="542" r:id="rId4"/>
    <p:sldId id="543" r:id="rId5"/>
    <p:sldId id="532" r:id="rId6"/>
    <p:sldId id="533" r:id="rId7"/>
    <p:sldId id="534" r:id="rId8"/>
    <p:sldId id="535" r:id="rId9"/>
    <p:sldId id="536" r:id="rId10"/>
    <p:sldId id="537" r:id="rId11"/>
    <p:sldId id="538" r:id="rId12"/>
    <p:sldId id="544" r:id="rId13"/>
    <p:sldId id="545" r:id="rId14"/>
    <p:sldId id="540" r:id="rId15"/>
    <p:sldId id="541" r:id="rId16"/>
    <p:sldId id="290" r:id="rId17"/>
    <p:sldId id="291" r:id="rId18"/>
  </p:sldIdLst>
  <p:sldSz cx="12192000" cy="6858000"/>
  <p:notesSz cx="6858000" cy="9144000"/>
  <p:embeddedFontLst>
    <p:embeddedFont>
      <p:font typeface="Calibri" panose="020F0502020204030204"/>
      <p:regular r:id="rId23"/>
      <p:bold r:id="rId24"/>
      <p:italic r:id="rId25"/>
      <p:boldItalic r:id="rId26"/>
    </p:embeddedFont>
    <p:embeddedFont>
      <p:font typeface="Calibri Light" panose="020F0302020204030204" charset="0"/>
      <p:regular r:id="rId27"/>
      <p: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6600FF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91203" autoAdjust="0"/>
  </p:normalViewPr>
  <p:slideViewPr>
    <p:cSldViewPr snapToGrid="0">
      <p:cViewPr>
        <p:scale>
          <a:sx n="66" d="100"/>
          <a:sy n="66" d="100"/>
        </p:scale>
        <p:origin x="-2346" y="-10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font" Target="fonts/font6.fntdata"/><Relationship Id="rId27" Type="http://schemas.openxmlformats.org/officeDocument/2006/relationships/font" Target="fonts/font5.fntdata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media" Target="../media/media8.mp3"/><Relationship Id="rId4" Type="http://schemas.openxmlformats.org/officeDocument/2006/relationships/audio" Target="../media/media8.mp3"/><Relationship Id="rId3" Type="http://schemas.openxmlformats.org/officeDocument/2006/relationships/image" Target="../media/image10.GIF"/><Relationship Id="rId2" Type="http://schemas.openxmlformats.org/officeDocument/2006/relationships/image" Target="../media/image8.png"/><Relationship Id="rId1" Type="http://schemas.openxmlformats.org/officeDocument/2006/relationships/image" Target="../media/image7.GIF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9.png"/><Relationship Id="rId7" Type="http://schemas.microsoft.com/office/2007/relationships/media" Target="../media/media8.mp3"/><Relationship Id="rId6" Type="http://schemas.openxmlformats.org/officeDocument/2006/relationships/audio" Target="../media/media8.mp3"/><Relationship Id="rId5" Type="http://schemas.openxmlformats.org/officeDocument/2006/relationships/image" Target="../media/image26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15.jpeg"/><Relationship Id="rId1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media" Target="../media/media3.mp3"/><Relationship Id="rId3" Type="http://schemas.openxmlformats.org/officeDocument/2006/relationships/audio" Target="../media/media3.mp3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9.png"/><Relationship Id="rId3" Type="http://schemas.microsoft.com/office/2007/relationships/media" Target="../media/media9.mp4"/><Relationship Id="rId2" Type="http://schemas.openxmlformats.org/officeDocument/2006/relationships/video" Target="../media/media9.mp4"/><Relationship Id="rId1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microsoft.com/office/2007/relationships/media" Target="../media/media8.mp3"/><Relationship Id="rId3" Type="http://schemas.openxmlformats.org/officeDocument/2006/relationships/audio" Target="../media/media8.mp3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GIF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6" Type="http://schemas.microsoft.com/office/2007/relationships/media" Target="../media/media3.mp3"/><Relationship Id="rId5" Type="http://schemas.openxmlformats.org/officeDocument/2006/relationships/audio" Target="../media/media3.mp3"/><Relationship Id="rId4" Type="http://schemas.openxmlformats.org/officeDocument/2006/relationships/image" Target="../media/image10.GIF"/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13.png"/><Relationship Id="rId3" Type="http://schemas.openxmlformats.org/officeDocument/2006/relationships/image" Target="../media/image10.GIF"/><Relationship Id="rId2" Type="http://schemas.openxmlformats.org/officeDocument/2006/relationships/image" Target="../media/image8.png"/><Relationship Id="rId1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6" Type="http://schemas.microsoft.com/office/2007/relationships/media" Target="../media/media5.mp3"/><Relationship Id="rId5" Type="http://schemas.openxmlformats.org/officeDocument/2006/relationships/audio" Target="../media/media5.mp3"/><Relationship Id="rId4" Type="http://schemas.openxmlformats.org/officeDocument/2006/relationships/image" Target="../media/image15.jpeg"/><Relationship Id="rId3" Type="http://schemas.openxmlformats.org/officeDocument/2006/relationships/image" Target="../media/image10.GIF"/><Relationship Id="rId2" Type="http://schemas.openxmlformats.org/officeDocument/2006/relationships/image" Target="../media/image8.png"/><Relationship Id="rId1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6" Type="http://schemas.microsoft.com/office/2007/relationships/media" Target="../media/media6.mp3"/><Relationship Id="rId5" Type="http://schemas.openxmlformats.org/officeDocument/2006/relationships/audio" Target="../media/media6.mp3"/><Relationship Id="rId4" Type="http://schemas.openxmlformats.org/officeDocument/2006/relationships/image" Target="../media/image16.jpeg"/><Relationship Id="rId3" Type="http://schemas.openxmlformats.org/officeDocument/2006/relationships/image" Target="../media/image10.GIF"/><Relationship Id="rId2" Type="http://schemas.openxmlformats.org/officeDocument/2006/relationships/image" Target="../media/image8.png"/><Relationship Id="rId1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media" Target="../media/media7.mp4"/><Relationship Id="rId4" Type="http://schemas.openxmlformats.org/officeDocument/2006/relationships/video" Target="../media/media7.mp4"/><Relationship Id="rId3" Type="http://schemas.openxmlformats.org/officeDocument/2006/relationships/image" Target="../media/image10.GIF"/><Relationship Id="rId2" Type="http://schemas.openxmlformats.org/officeDocument/2006/relationships/image" Target="../media/image8.png"/><Relationship Id="rId1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ac tap chung xuat s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22304" y="4987953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38829" y="0"/>
            <a:ext cx="7408061" cy="1200329"/>
          </a:xfrm>
          <a:prstGeom prst="rect">
            <a:avLst/>
          </a:prstGeom>
        </p:spPr>
        <p:txBody>
          <a:bodyPr wrap="square">
            <a:prstTxWarp prst="textWave2">
              <a:avLst/>
            </a:prstTxWarp>
            <a:spAutoFit/>
          </a:bodyPr>
          <a:lstStyle/>
          <a:p>
            <a:r>
              <a:rPr lang="en-US" sz="3600" b="1" i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Chào mừng quý thầy cô và các bạn học sinh về dự </a:t>
            </a:r>
            <a:r>
              <a:rPr lang="en-US" sz="3600" b="1" i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môn âm </a:t>
            </a:r>
            <a:r>
              <a:rPr lang="en-US" sz="3600" b="1" i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nhạc</a:t>
            </a:r>
            <a:endParaRPr lang="en-US" sz="36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463"/>
            <a:ext cx="12306298" cy="6858000"/>
          </a:xfrm>
          <a:prstGeom prst="rect">
            <a:avLst/>
          </a:prstGeom>
        </p:spPr>
      </p:pic>
      <p:pic>
        <p:nvPicPr>
          <p:cNvPr id="8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414" y="452499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05630" y="1326863"/>
            <a:ext cx="43098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FF0000"/>
                </a:solidFill>
              </a:rPr>
              <a:t>                      </a:t>
            </a:r>
            <a:endParaRPr lang="en-US" sz="2800" i="1" dirty="0" smtClean="0">
              <a:solidFill>
                <a:srgbClr val="FF0000"/>
              </a:solidFill>
            </a:endParaRPr>
          </a:p>
          <a:p>
            <a:r>
              <a:rPr lang="en-US" sz="2800" b="1" i="1" dirty="0" err="1" smtClean="0">
                <a:solidFill>
                  <a:srgbClr val="000066"/>
                </a:solidFill>
              </a:rPr>
              <a:t>Tổ</a:t>
            </a:r>
            <a:r>
              <a:rPr lang="en-US" sz="2800" b="1" i="1" dirty="0" smtClean="0">
                <a:solidFill>
                  <a:srgbClr val="000066"/>
                </a:solidFill>
              </a:rPr>
              <a:t> 1: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Đọc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nhạc</a:t>
            </a:r>
            <a:endParaRPr lang="en-US" sz="2800" i="1" dirty="0" smtClean="0">
              <a:solidFill>
                <a:srgbClr val="FF0000"/>
              </a:solidFill>
            </a:endParaRPr>
          </a:p>
          <a:p>
            <a:r>
              <a:rPr lang="en-US" sz="2800" b="1" i="1" dirty="0" err="1" smtClean="0">
                <a:solidFill>
                  <a:srgbClr val="000066"/>
                </a:solidFill>
              </a:rPr>
              <a:t>Tổ</a:t>
            </a:r>
            <a:r>
              <a:rPr lang="en-US" sz="2800" b="1" i="1" dirty="0" smtClean="0">
                <a:solidFill>
                  <a:srgbClr val="000066"/>
                </a:solidFill>
              </a:rPr>
              <a:t> 2: </a:t>
            </a:r>
            <a:r>
              <a:rPr lang="en-US" sz="2800" i="1" dirty="0" err="1" smtClean="0">
                <a:solidFill>
                  <a:srgbClr val="FF0000"/>
                </a:solidFill>
              </a:rPr>
              <a:t>nghép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lời</a:t>
            </a:r>
            <a:r>
              <a:rPr lang="en-US" sz="2800" i="1" dirty="0" smtClean="0">
                <a:solidFill>
                  <a:srgbClr val="FF0000"/>
                </a:solidFill>
              </a:rPr>
              <a:t> (</a:t>
            </a:r>
            <a:r>
              <a:rPr lang="en-US" sz="2800" i="1" dirty="0" err="1" smtClean="0">
                <a:solidFill>
                  <a:srgbClr val="FF0000"/>
                </a:solidFill>
              </a:rPr>
              <a:t>ngược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lại</a:t>
            </a:r>
            <a:r>
              <a:rPr lang="en-US" sz="2800" i="1" dirty="0" smtClean="0">
                <a:solidFill>
                  <a:srgbClr val="FF0000"/>
                </a:solidFill>
              </a:rPr>
              <a:t>)</a:t>
            </a: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52606" y="35601"/>
            <a:ext cx="54320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 err="1">
                <a:solidFill>
                  <a:srgbClr val="000066"/>
                </a:solidFill>
              </a:rPr>
              <a:t>Đọc</a:t>
            </a:r>
            <a:r>
              <a:rPr lang="en-US" sz="3600" i="1" dirty="0">
                <a:solidFill>
                  <a:srgbClr val="000066"/>
                </a:solidFill>
              </a:rPr>
              <a:t> </a:t>
            </a:r>
            <a:r>
              <a:rPr lang="en-US" sz="3600" i="1" dirty="0" err="1">
                <a:solidFill>
                  <a:srgbClr val="000066"/>
                </a:solidFill>
              </a:rPr>
              <a:t>nhẩm</a:t>
            </a:r>
            <a:r>
              <a:rPr lang="en-US" sz="3600" i="1" dirty="0">
                <a:solidFill>
                  <a:srgbClr val="000066"/>
                </a:solidFill>
              </a:rPr>
              <a:t> </a:t>
            </a:r>
            <a:r>
              <a:rPr lang="en-US" sz="3600" i="1" dirty="0" err="1">
                <a:solidFill>
                  <a:srgbClr val="000066"/>
                </a:solidFill>
              </a:rPr>
              <a:t>lời</a:t>
            </a:r>
            <a:r>
              <a:rPr lang="en-US" sz="3600" i="1" dirty="0">
                <a:solidFill>
                  <a:srgbClr val="000066"/>
                </a:solidFill>
              </a:rPr>
              <a:t> </a:t>
            </a:r>
            <a:r>
              <a:rPr lang="en-US" sz="3600" i="1" dirty="0" err="1">
                <a:solidFill>
                  <a:srgbClr val="000066"/>
                </a:solidFill>
              </a:rPr>
              <a:t>trên</a:t>
            </a:r>
            <a:r>
              <a:rPr lang="en-US" sz="3600" i="1" dirty="0">
                <a:solidFill>
                  <a:srgbClr val="000066"/>
                </a:solidFill>
              </a:rPr>
              <a:t> </a:t>
            </a:r>
            <a:r>
              <a:rPr lang="en-US" sz="3600" i="1" dirty="0" err="1">
                <a:solidFill>
                  <a:srgbClr val="000066"/>
                </a:solidFill>
              </a:rPr>
              <a:t>giai</a:t>
            </a:r>
            <a:r>
              <a:rPr lang="en-US" sz="3600" i="1" dirty="0">
                <a:solidFill>
                  <a:srgbClr val="000066"/>
                </a:solidFill>
              </a:rPr>
              <a:t> </a:t>
            </a:r>
            <a:r>
              <a:rPr lang="en-US" sz="3600" i="1" dirty="0" err="1">
                <a:solidFill>
                  <a:srgbClr val="000066"/>
                </a:solidFill>
              </a:rPr>
              <a:t>điệu</a:t>
            </a:r>
            <a:r>
              <a:rPr lang="en-US" sz="3600" i="1" dirty="0">
                <a:solidFill>
                  <a:srgbClr val="000066"/>
                </a:solidFill>
              </a:rPr>
              <a:t> </a:t>
            </a:r>
            <a:r>
              <a:rPr lang="en-US" sz="3600" i="1" dirty="0" err="1">
                <a:solidFill>
                  <a:srgbClr val="000066"/>
                </a:solidFill>
              </a:rPr>
              <a:t>sau</a:t>
            </a:r>
            <a:r>
              <a:rPr lang="en-US" sz="3600" i="1" dirty="0">
                <a:solidFill>
                  <a:srgbClr val="000066"/>
                </a:solidFill>
              </a:rPr>
              <a:t> </a:t>
            </a:r>
            <a:r>
              <a:rPr lang="en-US" sz="3600" i="1" dirty="0" err="1">
                <a:solidFill>
                  <a:srgbClr val="000066"/>
                </a:solidFill>
              </a:rPr>
              <a:t>đó</a:t>
            </a:r>
            <a:r>
              <a:rPr lang="en-US" sz="3600" i="1" dirty="0">
                <a:solidFill>
                  <a:srgbClr val="000066"/>
                </a:solidFill>
              </a:rPr>
              <a:t> chia </a:t>
            </a:r>
            <a:r>
              <a:rPr lang="en-US" sz="3600" i="1" dirty="0" err="1">
                <a:solidFill>
                  <a:srgbClr val="000066"/>
                </a:solidFill>
              </a:rPr>
              <a:t>lớp</a:t>
            </a:r>
            <a:r>
              <a:rPr lang="en-US" sz="3600" i="1" dirty="0">
                <a:solidFill>
                  <a:srgbClr val="000066"/>
                </a:solidFill>
              </a:rPr>
              <a:t> </a:t>
            </a:r>
            <a:r>
              <a:rPr lang="en-US" sz="3600" i="1" dirty="0" err="1">
                <a:solidFill>
                  <a:srgbClr val="000066"/>
                </a:solidFill>
              </a:rPr>
              <a:t>thành</a:t>
            </a:r>
            <a:r>
              <a:rPr lang="en-US" sz="3600" i="1" dirty="0">
                <a:solidFill>
                  <a:srgbClr val="000066"/>
                </a:solidFill>
              </a:rPr>
              <a:t> 2 </a:t>
            </a:r>
            <a:r>
              <a:rPr lang="en-US" sz="3600" i="1" dirty="0" err="1">
                <a:solidFill>
                  <a:srgbClr val="000066"/>
                </a:solidFill>
              </a:rPr>
              <a:t>tổ</a:t>
            </a:r>
            <a:r>
              <a:rPr lang="en-US" sz="3600" i="1" dirty="0">
                <a:solidFill>
                  <a:srgbClr val="000066"/>
                </a:solidFill>
              </a:rPr>
              <a:t>:</a:t>
            </a:r>
            <a:endParaRPr lang="en-US" sz="3600" dirty="0">
              <a:solidFill>
                <a:srgbClr val="000066"/>
              </a:solidFill>
            </a:endParaRPr>
          </a:p>
        </p:txBody>
      </p:sp>
      <p:pic>
        <p:nvPicPr>
          <p:cNvPr id="5" name="CA BAI TDN MAY CHIE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2050" y="42957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4792" y="0"/>
            <a:ext cx="12007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Hướng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dẫn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Hs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thực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hiện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đọc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âm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tiết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tấu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kết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hợp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dùng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thanh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phách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trống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nhỏ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920" y="944948"/>
            <a:ext cx="8642000" cy="115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78723" y="2108996"/>
            <a:ext cx="2436244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" marR="91440" algn="just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r>
              <a:rPr lang="en-US" dirty="0" err="1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Nhóm</a:t>
            </a:r>
            <a:r>
              <a:rPr lang="en-US" dirty="0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1: </a:t>
            </a:r>
            <a:r>
              <a:rPr lang="en-US" dirty="0" err="1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Thanh</a:t>
            </a:r>
            <a:r>
              <a:rPr lang="en-US" dirty="0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dirty="0" err="1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phách</a:t>
            </a:r>
            <a:endParaRPr lang="en-US" sz="1400" dirty="0">
              <a:ea typeface="Calibri" panose="020F0502020204030204"/>
              <a:cs typeface="Times New Roman" panose="020206030504050203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100" y="2259510"/>
            <a:ext cx="758194" cy="6016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197" y="2258200"/>
            <a:ext cx="758194" cy="6016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629" y="2258200"/>
            <a:ext cx="758194" cy="6016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085" y="2208883"/>
            <a:ext cx="758194" cy="6016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992" y="2188630"/>
            <a:ext cx="758194" cy="6016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273" y="2108996"/>
            <a:ext cx="758194" cy="6016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806" y="2259510"/>
            <a:ext cx="758194" cy="6016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194" y="2259510"/>
            <a:ext cx="758194" cy="6016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2798" y="3105151"/>
            <a:ext cx="2824106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" marR="91440" algn="just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r>
              <a:rPr lang="en-US" dirty="0" err="1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Nhóm</a:t>
            </a:r>
            <a:r>
              <a:rPr lang="en-US" dirty="0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2: Tam </a:t>
            </a:r>
            <a:r>
              <a:rPr lang="en-US" dirty="0" err="1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giác</a:t>
            </a:r>
            <a:r>
              <a:rPr lang="en-US" dirty="0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dirty="0" err="1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chuông</a:t>
            </a:r>
            <a:endParaRPr lang="en-US" sz="1400" dirty="0">
              <a:ea typeface="Calibri" panose="020F0502020204030204"/>
              <a:cs typeface="Times New Roman" panose="02020603050405020304"/>
            </a:endParaRPr>
          </a:p>
        </p:txBody>
      </p:sp>
      <p:pic>
        <p:nvPicPr>
          <p:cNvPr id="1027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904" y="2982944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622" y="2972799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395" y="2929257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819" y="2929822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292" y="2954573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849" y="3023432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294" y="2982943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010" y="2984844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90544" y="3970448"/>
            <a:ext cx="2012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 panose="02020603050405020304"/>
                <a:ea typeface="Calibri" panose="020F0502020204030204"/>
              </a:rPr>
              <a:t>Nhóm</a:t>
            </a:r>
            <a:r>
              <a:rPr lang="en-US" dirty="0">
                <a:latin typeface="Times New Roman" panose="02020603050405020304"/>
                <a:ea typeface="Calibri" panose="020F0502020204030204"/>
              </a:rPr>
              <a:t> 3: </a:t>
            </a:r>
            <a:r>
              <a:rPr lang="en-US" dirty="0" err="1">
                <a:latin typeface="Times New Roman" panose="02020603050405020304"/>
                <a:ea typeface="Calibri" panose="020F0502020204030204"/>
              </a:rPr>
              <a:t>Trống</a:t>
            </a:r>
            <a:r>
              <a:rPr lang="en-US" dirty="0"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dirty="0" err="1">
                <a:latin typeface="Times New Roman" panose="02020603050405020304"/>
                <a:ea typeface="Calibri" panose="020F0502020204030204"/>
              </a:rPr>
              <a:t>nhỏ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576" y="3934395"/>
            <a:ext cx="539497" cy="40538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806" y="3884102"/>
            <a:ext cx="539497" cy="40538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977" y="3833810"/>
            <a:ext cx="539497" cy="40538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915" y="3833810"/>
            <a:ext cx="539497" cy="4053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689" y="3818796"/>
            <a:ext cx="539497" cy="40538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942" y="3767755"/>
            <a:ext cx="539497" cy="40538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893" y="3920904"/>
            <a:ext cx="539497" cy="40538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550" y="3920903"/>
            <a:ext cx="539497" cy="405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istrator\Desktop\C1 TD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11" y="478970"/>
            <a:ext cx="11038117" cy="296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58" y="3635509"/>
            <a:ext cx="758194" cy="6016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952" y="3635509"/>
            <a:ext cx="758194" cy="6016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72" y="3575592"/>
            <a:ext cx="758194" cy="6016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043" y="3635509"/>
            <a:ext cx="758194" cy="6016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58" y="3667396"/>
            <a:ext cx="758194" cy="6016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901" y="3635509"/>
            <a:ext cx="758194" cy="6016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558" y="3612308"/>
            <a:ext cx="758194" cy="6016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301" y="3503021"/>
            <a:ext cx="758194" cy="6016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644" y="3574163"/>
            <a:ext cx="758194" cy="601664"/>
          </a:xfrm>
          <a:prstGeom prst="rect">
            <a:avLst/>
          </a:prstGeom>
        </p:spPr>
      </p:pic>
      <p:pic>
        <p:nvPicPr>
          <p:cNvPr id="15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673" y="4463401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310" y="4439129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301" y="4439132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572" y="4469229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1" y="4463082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644" y="4469229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372" y="4439130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343" y="4439131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944" y="5370286"/>
            <a:ext cx="714703" cy="5370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262" y="5363032"/>
            <a:ext cx="714703" cy="53703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32" y="5428335"/>
            <a:ext cx="714703" cy="53703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016" y="5370285"/>
            <a:ext cx="714703" cy="53703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645" y="5406567"/>
            <a:ext cx="714703" cy="53703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135" y="5428335"/>
            <a:ext cx="714703" cy="53703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343" y="5428335"/>
            <a:ext cx="714703" cy="53703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952" y="5428334"/>
            <a:ext cx="714703" cy="53703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379115" y="155804"/>
            <a:ext cx="5704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</a:rPr>
              <a:t>HĐ: VẬN DỤNG-SÁNG TẠO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32" name="CA BAI TDN MAY CHIEU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67058" y="624794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912" y="414338"/>
            <a:ext cx="7000875" cy="3600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00498" y="4960084"/>
            <a:ext cx="8191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 smtClean="0">
                <a:solidFill>
                  <a:schemeClr val="bg1"/>
                </a:solidFill>
              </a:rPr>
              <a:t>HD </a:t>
            </a:r>
            <a:r>
              <a:rPr lang="en-US" sz="4800" i="1" dirty="0" err="1" smtClean="0">
                <a:solidFill>
                  <a:schemeClr val="bg1"/>
                </a:solidFill>
              </a:rPr>
              <a:t>các</a:t>
            </a:r>
            <a:r>
              <a:rPr lang="en-US" sz="4800" i="1" dirty="0" smtClean="0">
                <a:solidFill>
                  <a:schemeClr val="bg1"/>
                </a:solidFill>
              </a:rPr>
              <a:t> </a:t>
            </a:r>
            <a:r>
              <a:rPr lang="en-US" sz="4800" i="1" dirty="0" err="1" smtClean="0">
                <a:solidFill>
                  <a:schemeClr val="bg1"/>
                </a:solidFill>
              </a:rPr>
              <a:t>động</a:t>
            </a:r>
            <a:r>
              <a:rPr lang="en-US" sz="4800" i="1" dirty="0" smtClean="0">
                <a:solidFill>
                  <a:schemeClr val="bg1"/>
                </a:solidFill>
              </a:rPr>
              <a:t> </a:t>
            </a:r>
            <a:r>
              <a:rPr lang="en-US" sz="4800" i="1" dirty="0" err="1" smtClean="0">
                <a:solidFill>
                  <a:schemeClr val="bg1"/>
                </a:solidFill>
              </a:rPr>
              <a:t>tác</a:t>
            </a:r>
            <a:r>
              <a:rPr lang="en-US" sz="4800" i="1" dirty="0" smtClean="0">
                <a:solidFill>
                  <a:schemeClr val="bg1"/>
                </a:solidFill>
              </a:rPr>
              <a:t> </a:t>
            </a:r>
            <a:r>
              <a:rPr lang="en-US" sz="4800" i="1" dirty="0" err="1" smtClean="0">
                <a:solidFill>
                  <a:schemeClr val="bg1"/>
                </a:solidFill>
              </a:rPr>
              <a:t>ký</a:t>
            </a:r>
            <a:r>
              <a:rPr lang="en-US" sz="4800" i="1" dirty="0" smtClean="0">
                <a:solidFill>
                  <a:schemeClr val="bg1"/>
                </a:solidFill>
              </a:rPr>
              <a:t> </a:t>
            </a:r>
            <a:r>
              <a:rPr lang="en-US" sz="4800" i="1" dirty="0" err="1" smtClean="0">
                <a:solidFill>
                  <a:schemeClr val="bg1"/>
                </a:solidFill>
              </a:rPr>
              <a:t>hiệu</a:t>
            </a:r>
            <a:r>
              <a:rPr lang="en-US" sz="4800" i="1" dirty="0" smtClean="0">
                <a:solidFill>
                  <a:schemeClr val="bg1"/>
                </a:solidFill>
              </a:rPr>
              <a:t> </a:t>
            </a:r>
            <a:r>
              <a:rPr lang="en-US" sz="4800" i="1" dirty="0" err="1" smtClean="0">
                <a:solidFill>
                  <a:schemeClr val="bg1"/>
                </a:solidFill>
              </a:rPr>
              <a:t>bàn</a:t>
            </a:r>
            <a:r>
              <a:rPr lang="en-US" sz="4800" i="1" dirty="0" smtClean="0">
                <a:solidFill>
                  <a:schemeClr val="bg1"/>
                </a:solidFill>
              </a:rPr>
              <a:t> </a:t>
            </a:r>
            <a:r>
              <a:rPr lang="en-US" sz="4800" i="1" dirty="0" err="1" smtClean="0">
                <a:solidFill>
                  <a:schemeClr val="bg1"/>
                </a:solidFill>
              </a:rPr>
              <a:t>tay</a:t>
            </a:r>
            <a:endParaRPr lang="en-US" sz="4800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8762" y="6070104"/>
            <a:ext cx="3890963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</a:rPr>
              <a:t>3. </a:t>
            </a:r>
            <a:r>
              <a:rPr lang="en-US" sz="3200" b="1" dirty="0" err="1" smtClean="0">
                <a:solidFill>
                  <a:srgbClr val="00B050"/>
                </a:solidFill>
              </a:rPr>
              <a:t>Vận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dụng</a:t>
            </a:r>
            <a:r>
              <a:rPr lang="en-US" sz="3200" b="1" dirty="0" smtClean="0">
                <a:solidFill>
                  <a:srgbClr val="00B050"/>
                </a:solidFill>
              </a:rPr>
              <a:t>- </a:t>
            </a:r>
            <a:r>
              <a:rPr lang="en-US" sz="3200" b="1" dirty="0" err="1" smtClean="0">
                <a:solidFill>
                  <a:srgbClr val="00B050"/>
                </a:solidFill>
              </a:rPr>
              <a:t>sáng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tạo</a:t>
            </a:r>
            <a:endParaRPr lang="en-US" sz="3200" b="1" dirty="0">
              <a:solidFill>
                <a:srgbClr val="00B050"/>
              </a:solidFill>
            </a:endParaRPr>
          </a:p>
        </p:txBody>
      </p:sp>
      <p:pic>
        <p:nvPicPr>
          <p:cNvPr id="10" name="LCD DEN DRMFSLSD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0843" y="4143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00498" y="4960084"/>
            <a:ext cx="81915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 smtClean="0">
                <a:solidFill>
                  <a:srgbClr val="FFFF00"/>
                </a:solidFill>
              </a:rPr>
              <a:t>Trò</a:t>
            </a:r>
            <a:r>
              <a:rPr lang="en-US" sz="3600" b="1" i="1" dirty="0" smtClean="0">
                <a:solidFill>
                  <a:srgbClr val="FFFF00"/>
                </a:solidFill>
              </a:rPr>
              <a:t> </a:t>
            </a:r>
            <a:r>
              <a:rPr lang="en-US" sz="3600" b="1" i="1" dirty="0" err="1" smtClean="0">
                <a:solidFill>
                  <a:srgbClr val="FFFF00"/>
                </a:solidFill>
              </a:rPr>
              <a:t>chơi</a:t>
            </a:r>
            <a:r>
              <a:rPr lang="en-US" sz="3600" b="1" i="1" dirty="0" smtClean="0">
                <a:solidFill>
                  <a:srgbClr val="FFFF00"/>
                </a:solidFill>
              </a:rPr>
              <a:t> </a:t>
            </a:r>
            <a:r>
              <a:rPr lang="en-US" sz="3600" b="1" i="1" dirty="0" err="1" smtClean="0">
                <a:solidFill>
                  <a:srgbClr val="FFFF00"/>
                </a:solidFill>
              </a:rPr>
              <a:t>nhanh</a:t>
            </a:r>
            <a:r>
              <a:rPr lang="en-US" sz="3600" b="1" i="1" dirty="0" smtClean="0">
                <a:solidFill>
                  <a:srgbClr val="FFFF00"/>
                </a:solidFill>
              </a:rPr>
              <a:t> </a:t>
            </a:r>
            <a:r>
              <a:rPr lang="en-US" sz="3600" b="1" i="1" dirty="0" err="1" smtClean="0">
                <a:solidFill>
                  <a:srgbClr val="FFFF00"/>
                </a:solidFill>
              </a:rPr>
              <a:t>như</a:t>
            </a:r>
            <a:r>
              <a:rPr lang="en-US" sz="3600" b="1" i="1" dirty="0" smtClean="0">
                <a:solidFill>
                  <a:srgbClr val="FFFF00"/>
                </a:solidFill>
              </a:rPr>
              <a:t> </a:t>
            </a:r>
            <a:r>
              <a:rPr lang="en-US" sz="3600" b="1" i="1" dirty="0" err="1" smtClean="0">
                <a:solidFill>
                  <a:srgbClr val="FFFF00"/>
                </a:solidFill>
              </a:rPr>
              <a:t>chớp</a:t>
            </a:r>
            <a:r>
              <a:rPr lang="en-US" sz="3600" b="1" i="1" dirty="0" smtClean="0">
                <a:solidFill>
                  <a:srgbClr val="FFFF00"/>
                </a:solidFill>
              </a:rPr>
              <a:t>: </a:t>
            </a:r>
            <a:r>
              <a:rPr lang="en-US" sz="3600" i="1" dirty="0" err="1" smtClean="0">
                <a:solidFill>
                  <a:schemeClr val="bg1"/>
                </a:solidFill>
              </a:rPr>
              <a:t>Xem</a:t>
            </a:r>
            <a:r>
              <a:rPr lang="en-US" sz="3600" i="1" dirty="0" smtClean="0">
                <a:solidFill>
                  <a:schemeClr val="bg1"/>
                </a:solidFill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</a:rPr>
              <a:t>làm</a:t>
            </a:r>
            <a:r>
              <a:rPr lang="en-US" sz="3600" i="1" dirty="0" smtClean="0">
                <a:solidFill>
                  <a:schemeClr val="bg1"/>
                </a:solidFill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</a:rPr>
              <a:t>mẫu</a:t>
            </a:r>
            <a:r>
              <a:rPr lang="en-US" sz="3600" i="1" dirty="0" smtClean="0">
                <a:solidFill>
                  <a:schemeClr val="bg1"/>
                </a:solidFill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</a:rPr>
              <a:t>ký</a:t>
            </a:r>
            <a:r>
              <a:rPr lang="en-US" sz="3600" i="1" dirty="0" smtClean="0">
                <a:solidFill>
                  <a:schemeClr val="bg1"/>
                </a:solidFill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</a:rPr>
              <a:t>hiệu</a:t>
            </a:r>
            <a:r>
              <a:rPr lang="en-US" sz="3600" i="1" dirty="0" smtClean="0">
                <a:solidFill>
                  <a:schemeClr val="bg1"/>
                </a:solidFill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</a:rPr>
              <a:t>bàn</a:t>
            </a:r>
            <a:r>
              <a:rPr lang="en-US" sz="3600" i="1" dirty="0" smtClean="0">
                <a:solidFill>
                  <a:schemeClr val="bg1"/>
                </a:solidFill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</a:rPr>
              <a:t>tay</a:t>
            </a:r>
            <a:r>
              <a:rPr lang="en-US" sz="3600" i="1" dirty="0" smtClean="0">
                <a:solidFill>
                  <a:schemeClr val="bg1"/>
                </a:solidFill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</a:rPr>
              <a:t>sau</a:t>
            </a:r>
            <a:r>
              <a:rPr lang="en-US" sz="3600" i="1" dirty="0" smtClean="0">
                <a:solidFill>
                  <a:schemeClr val="bg1"/>
                </a:solidFill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</a:rPr>
              <a:t>đó</a:t>
            </a:r>
            <a:r>
              <a:rPr lang="en-US" sz="3600" i="1" dirty="0" smtClean="0">
                <a:solidFill>
                  <a:schemeClr val="bg1"/>
                </a:solidFill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</a:rPr>
              <a:t>cùng</a:t>
            </a:r>
            <a:r>
              <a:rPr lang="en-US" sz="3600" i="1" dirty="0" smtClean="0">
                <a:solidFill>
                  <a:schemeClr val="bg1"/>
                </a:solidFill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</a:rPr>
              <a:t>thực</a:t>
            </a:r>
            <a:r>
              <a:rPr lang="en-US" sz="3600" i="1" dirty="0" smtClean="0">
                <a:solidFill>
                  <a:schemeClr val="bg1"/>
                </a:solidFill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</a:rPr>
              <a:t>hiện</a:t>
            </a:r>
            <a:r>
              <a:rPr lang="en-US" sz="3600" i="1" dirty="0" smtClean="0">
                <a:solidFill>
                  <a:schemeClr val="bg1"/>
                </a:solidFill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</a:rPr>
              <a:t>chậm</a:t>
            </a:r>
            <a:r>
              <a:rPr lang="en-US" sz="3600" i="1" dirty="0" smtClean="0">
                <a:solidFill>
                  <a:schemeClr val="bg1"/>
                </a:solidFill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</a:rPr>
              <a:t>với</a:t>
            </a:r>
            <a:r>
              <a:rPr lang="en-US" sz="3600" i="1" dirty="0" smtClean="0">
                <a:solidFill>
                  <a:schemeClr val="bg1"/>
                </a:solidFill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</a:rPr>
              <a:t>mẫu</a:t>
            </a:r>
            <a:r>
              <a:rPr lang="en-US" sz="3600" i="1" dirty="0" smtClean="0">
                <a:solidFill>
                  <a:schemeClr val="bg1"/>
                </a:solidFill>
              </a:rPr>
              <a:t> 3 </a:t>
            </a:r>
            <a:r>
              <a:rPr lang="en-US" sz="3600" i="1" dirty="0" err="1" smtClean="0">
                <a:solidFill>
                  <a:schemeClr val="bg1"/>
                </a:solidFill>
              </a:rPr>
              <a:t>lần</a:t>
            </a:r>
            <a:r>
              <a:rPr lang="en-US" sz="3600" i="1" dirty="0" smtClean="0">
                <a:solidFill>
                  <a:schemeClr val="bg1"/>
                </a:solidFill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</a:rPr>
              <a:t>và</a:t>
            </a:r>
            <a:r>
              <a:rPr lang="en-US" sz="3600" i="1" dirty="0" smtClean="0">
                <a:solidFill>
                  <a:schemeClr val="bg1"/>
                </a:solidFill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</a:rPr>
              <a:t>tăng</a:t>
            </a:r>
            <a:r>
              <a:rPr lang="en-US" sz="3600" i="1" dirty="0" smtClean="0">
                <a:solidFill>
                  <a:schemeClr val="bg1"/>
                </a:solidFill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</a:rPr>
              <a:t>tốc</a:t>
            </a:r>
            <a:r>
              <a:rPr lang="en-US" sz="3600" i="1" dirty="0" smtClean="0">
                <a:solidFill>
                  <a:schemeClr val="bg1"/>
                </a:solidFill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</a:rPr>
              <a:t>nhanh</a:t>
            </a:r>
            <a:r>
              <a:rPr lang="en-US" sz="3600" i="1" dirty="0" smtClean="0">
                <a:solidFill>
                  <a:schemeClr val="bg1"/>
                </a:solidFill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</a:rPr>
              <a:t>dần</a:t>
            </a:r>
            <a:endParaRPr lang="en-US" sz="3600" i="1" dirty="0">
              <a:solidFill>
                <a:schemeClr val="bg1"/>
              </a:solidFill>
            </a:endParaRPr>
          </a:p>
        </p:txBody>
      </p:sp>
      <p:pic>
        <p:nvPicPr>
          <p:cNvPr id="2" name="tro choi not nhac ban ta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4463" y="342899"/>
            <a:ext cx="7200899" cy="3814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235779">
            <a:off x="1161142" y="1799173"/>
            <a:ext cx="7895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smtClean="0">
                <a:solidFill>
                  <a:srgbClr val="FF0000"/>
                </a:solidFill>
              </a:rPr>
              <a:t>- </a:t>
            </a:r>
            <a:r>
              <a:rPr lang="en-US" sz="4000" b="1" i="1" smtClean="0">
                <a:solidFill>
                  <a:srgbClr val="FF0000"/>
                </a:solidFill>
              </a:rPr>
              <a:t>Củng cố, dặn dò, nêu giáo dục</a:t>
            </a:r>
            <a:endParaRPr lang="en-US" sz="4000" b="1" i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421" y="3686628"/>
            <a:ext cx="4586893" cy="203995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078" y="0"/>
            <a:ext cx="11400768" cy="893154"/>
          </a:xfrm>
          <a:prstGeom prst="rect">
            <a:avLst/>
          </a:prstGeom>
        </p:spPr>
        <p:txBody>
          <a:bodyPr wrap="square">
            <a:prstTxWarp prst="textWave1">
              <a:avLst/>
            </a:prstTxWarp>
            <a:spAutoFit/>
          </a:bodyPr>
          <a:lstStyle/>
          <a:p>
            <a:r>
              <a:rPr lang="en-US" sz="3600" b="1" i="1">
                <a:solidFill>
                  <a:srgbClr val="FFFF00"/>
                </a:solidFill>
              </a:rPr>
              <a:t>Chúc thầy cô mạnh khỏe, các bạn HS chăm ngoan học giỏi</a:t>
            </a:r>
            <a:endParaRPr lang="en-US" sz="3600" b="1" i="1">
              <a:solidFill>
                <a:srgbClr val="FFFF00"/>
              </a:solidFill>
            </a:endParaRPr>
          </a:p>
        </p:txBody>
      </p:sp>
      <p:pic>
        <p:nvPicPr>
          <p:cNvPr id="5" name="CA BAI TDN MAY CHIEU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0507" y="46005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857" y="678808"/>
            <a:ext cx="113211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just">
              <a:spcBef>
                <a:spcPts val="1200"/>
              </a:spcBef>
              <a:spcAft>
                <a:spcPts val="1000"/>
              </a:spcAft>
            </a:pPr>
            <a:r>
              <a:rPr lang="de-DE" sz="3600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Trò </a:t>
            </a:r>
            <a:r>
              <a:rPr lang="de-DE" sz="3600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chơi </a:t>
            </a:r>
            <a:r>
              <a:rPr lang="de-DE" sz="3600" i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Ai </a:t>
            </a:r>
            <a:r>
              <a:rPr lang="de-DE" sz="3600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tai </a:t>
            </a:r>
            <a:r>
              <a:rPr lang="de-DE" sz="3600" i="1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thính:</a:t>
            </a:r>
            <a:r>
              <a:rPr lang="de-DE" sz="3600" dirty="0" smtClean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de-DE" sz="3600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đàn bài TĐN số 7 đã được học và yêu cầu cần nhận ra được đó là giai điệu của bài TĐN nào. </a:t>
            </a:r>
            <a:endParaRPr lang="en-US" sz="3600" dirty="0">
              <a:solidFill>
                <a:srgbClr val="FF0000"/>
              </a:solidFill>
              <a:ea typeface="Calibri" panose="020F0502020204030204"/>
              <a:cs typeface="Times New Roman" panose="02020603050405020304"/>
            </a:endParaRPr>
          </a:p>
        </p:txBody>
      </p:sp>
      <p:pic>
        <p:nvPicPr>
          <p:cNvPr id="5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40749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79572" y="-103031"/>
            <a:ext cx="7328079" cy="2382592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6000" dirty="0" smtClean="0">
                <a:solidFill>
                  <a:srgbClr val="002060"/>
                </a:solidFill>
              </a:rPr>
              <a:t>ÂM NHẠC LỚP 5</a:t>
            </a:r>
            <a:endParaRPr lang="en-US" sz="6000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" y="23524"/>
            <a:ext cx="3090929" cy="20908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524875"/>
            <a:ext cx="31906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u="sng" dirty="0" smtClean="0">
                <a:solidFill>
                  <a:srgbClr val="FF0000"/>
                </a:solidFill>
              </a:rPr>
              <a:t>CHỦ ĐỀ: CHÀO MÙA HÈ</a:t>
            </a:r>
            <a:endParaRPr lang="en-US" sz="2400" b="1" u="sng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84135" y="646331"/>
            <a:ext cx="1648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TIẾT 30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0581" y="1462583"/>
            <a:ext cx="36183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err="1">
                <a:solidFill>
                  <a:srgbClr val="FF0000"/>
                </a:solidFill>
              </a:rPr>
              <a:t>Tập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đọc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nhạc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dirty="0">
                <a:solidFill>
                  <a:srgbClr val="002060"/>
                </a:solidFill>
              </a:rPr>
              <a:t>TĐN </a:t>
            </a:r>
            <a:r>
              <a:rPr lang="en-US" sz="2800" dirty="0" err="1">
                <a:solidFill>
                  <a:srgbClr val="002060"/>
                </a:solidFill>
              </a:rPr>
              <a:t>số</a:t>
            </a:r>
            <a:r>
              <a:rPr lang="en-US" sz="2800" dirty="0">
                <a:solidFill>
                  <a:srgbClr val="002060"/>
                </a:solidFill>
              </a:rPr>
              <a:t> 8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28647" y="2209416"/>
            <a:ext cx="47681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err="1" smtClean="0">
                <a:solidFill>
                  <a:srgbClr val="FF0000"/>
                </a:solidFill>
              </a:rPr>
              <a:t>Nhạc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cụ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tấu</a:t>
            </a:r>
            <a:r>
              <a:rPr lang="en-US" sz="2800" b="1" dirty="0" smtClean="0">
                <a:solidFill>
                  <a:srgbClr val="FF0000"/>
                </a:solidFill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</a:rPr>
              <a:t>Gõ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đệm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tđn</a:t>
            </a:r>
            <a:r>
              <a:rPr lang="en-US" sz="2800" b="1" dirty="0" smtClean="0">
                <a:solidFill>
                  <a:srgbClr val="FF0000"/>
                </a:solidFill>
              </a:rPr>
              <a:t> 8</a:t>
            </a:r>
            <a:endParaRPr lang="en-US" sz="2800" dirty="0">
              <a:solidFill>
                <a:srgbClr val="6600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337" y="-9463"/>
            <a:ext cx="7319962" cy="6858000"/>
          </a:xfrm>
          <a:prstGeom prst="rect">
            <a:avLst/>
          </a:prstGeom>
        </p:spPr>
      </p:pic>
      <p:pic>
        <p:nvPicPr>
          <p:cNvPr id="5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29789" y="-20790"/>
            <a:ext cx="6846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66"/>
                </a:solidFill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</a:rPr>
              <a:t>Nội</a:t>
            </a:r>
            <a:r>
              <a:rPr lang="en-US" sz="3200" b="1" dirty="0" smtClean="0">
                <a:solidFill>
                  <a:srgbClr val="000066"/>
                </a:solidFill>
              </a:rPr>
              <a:t> dung 1:  </a:t>
            </a:r>
            <a:r>
              <a:rPr lang="en-US" sz="3200" b="1" dirty="0" err="1" smtClean="0">
                <a:solidFill>
                  <a:srgbClr val="000066"/>
                </a:solidFill>
              </a:rPr>
              <a:t>Tập</a:t>
            </a:r>
            <a:r>
              <a:rPr lang="en-US" sz="3200" b="1" dirty="0" smtClean="0">
                <a:solidFill>
                  <a:srgbClr val="000066"/>
                </a:solidFill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</a:rPr>
              <a:t>Đọc</a:t>
            </a:r>
            <a:r>
              <a:rPr lang="en-US" sz="3200" b="1" dirty="0" smtClean="0">
                <a:solidFill>
                  <a:srgbClr val="000066"/>
                </a:solidFill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</a:rPr>
              <a:t>Nhạc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smtClean="0">
                <a:solidFill>
                  <a:srgbClr val="000066"/>
                </a:solidFill>
              </a:rPr>
              <a:t>8</a:t>
            </a:r>
            <a:endParaRPr lang="en-US" sz="3200" b="1" dirty="0" smtClean="0">
              <a:solidFill>
                <a:srgbClr val="00006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14303" y="577151"/>
            <a:ext cx="60373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TĐN chia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¾.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endParaRPr lang="en-US" sz="2800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8" t="30295" r="20947" b="41603"/>
          <a:stretch>
            <a:fillRect/>
          </a:stretch>
        </p:blipFill>
        <p:spPr bwMode="auto">
          <a:xfrm>
            <a:off x="-1" y="2343149"/>
            <a:ext cx="6557963" cy="451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21079" y="1675356"/>
            <a:ext cx="258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MÂY CHIỀU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312430"/>
            <a:ext cx="2443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Vừa</a:t>
            </a:r>
            <a:r>
              <a:rPr lang="en-US" dirty="0" smtClean="0"/>
              <a:t> </a:t>
            </a:r>
            <a:r>
              <a:rPr lang="en-US" dirty="0" err="1" smtClean="0"/>
              <a:t>phải</a:t>
            </a:r>
            <a:r>
              <a:rPr lang="en-US" dirty="0" smtClean="0"/>
              <a:t>, </a:t>
            </a:r>
            <a:r>
              <a:rPr lang="en-US" dirty="0" err="1" smtClean="0"/>
              <a:t>nhịp</a:t>
            </a:r>
            <a:r>
              <a:rPr lang="en-US" dirty="0" smtClean="0"/>
              <a:t> </a:t>
            </a:r>
            <a:r>
              <a:rPr lang="en-US" dirty="0" err="1" smtClean="0"/>
              <a:t>nhàng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3792026"/>
            <a:ext cx="928689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CÂU 1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14303" y="5780782"/>
            <a:ext cx="77152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CÂU 2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427" y="979526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469778" y="1267420"/>
            <a:ext cx="4194487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B050"/>
                </a:solidFill>
              </a:rPr>
              <a:t>1. TÌM HIỂU</a:t>
            </a:r>
            <a:endParaRPr lang="en-US" sz="44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337" y="-9463"/>
            <a:ext cx="731996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895594">
            <a:off x="-1852" y="1089101"/>
            <a:ext cx="71580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-</a:t>
            </a:r>
            <a:r>
              <a:rPr lang="en-US" sz="5400" b="1" dirty="0" err="1">
                <a:solidFill>
                  <a:srgbClr val="FF0000"/>
                </a:solidFill>
              </a:rPr>
              <a:t>L</a:t>
            </a:r>
            <a:r>
              <a:rPr lang="en-US" sz="5400" b="1" dirty="0" err="1" smtClean="0">
                <a:solidFill>
                  <a:srgbClr val="FF0000"/>
                </a:solidFill>
              </a:rPr>
              <a:t>uyện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cao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độ</a:t>
            </a:r>
            <a:r>
              <a:rPr lang="en-US" sz="5400" b="1" dirty="0" err="1">
                <a:solidFill>
                  <a:srgbClr val="FF0000"/>
                </a:solidFill>
              </a:rPr>
              <a:t>-</a:t>
            </a:r>
            <a:r>
              <a:rPr lang="en-US" sz="5400" b="1" dirty="0" err="1" smtClean="0">
                <a:solidFill>
                  <a:srgbClr val="FF0000"/>
                </a:solidFill>
              </a:rPr>
              <a:t>tiết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tấu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E:\TOG DU LIEU TRG HOC\TH\LOP 5\TDN VA LCD\8TDN8 LCD\ANH LCD T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8899"/>
            <a:ext cx="6757988" cy="421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414" y="452499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LCD DEN DRMFSLSD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46318" y="94116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337" y="-9463"/>
            <a:ext cx="7319962" cy="6858000"/>
          </a:xfrm>
          <a:prstGeom prst="rect">
            <a:avLst/>
          </a:prstGeom>
        </p:spPr>
      </p:pic>
      <p:pic>
        <p:nvPicPr>
          <p:cNvPr id="8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414" y="452499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4449" y="14021"/>
            <a:ext cx="6529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những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nốt</a:t>
            </a:r>
            <a:r>
              <a:rPr lang="en-US" sz="2800" b="1" dirty="0" smtClean="0">
                <a:solidFill>
                  <a:srgbClr val="FF0000"/>
                </a:solidFill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</a:rPr>
              <a:t>tên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nốt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nhạc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nào</a:t>
            </a:r>
            <a:r>
              <a:rPr lang="en-US" sz="2800" b="1" dirty="0" smtClean="0">
                <a:solidFill>
                  <a:srgbClr val="FF0000"/>
                </a:solidFill>
              </a:rPr>
              <a:t>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6843713" cy="6019862"/>
          </a:xfrm>
          <a:prstGeom prst="rect">
            <a:avLst/>
          </a:prstGeom>
        </p:spPr>
      </p:pic>
      <p:pic>
        <p:nvPicPr>
          <p:cNvPr id="9" name="E VAN NHO TRG X B'truog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78627" y="554051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8" y="-9463"/>
            <a:ext cx="12256231" cy="6858000"/>
          </a:xfrm>
          <a:prstGeom prst="rect">
            <a:avLst/>
          </a:prstGeom>
        </p:spPr>
      </p:pic>
      <p:pic>
        <p:nvPicPr>
          <p:cNvPr id="8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414" y="452499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0026" y="190889"/>
            <a:ext cx="2657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 DẠY TỪNG CÂU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Administrator\Desktop\C1 TD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8" y="1515504"/>
            <a:ext cx="10108346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447140" y="714109"/>
            <a:ext cx="2033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000066"/>
                </a:solidFill>
              </a:rPr>
              <a:t>Câu</a:t>
            </a:r>
            <a:r>
              <a:rPr lang="en-US" sz="4800" b="1" dirty="0" smtClean="0">
                <a:solidFill>
                  <a:srgbClr val="000066"/>
                </a:solidFill>
              </a:rPr>
              <a:t> 1</a:t>
            </a:r>
            <a:endParaRPr lang="en-US" sz="4800" b="1" dirty="0">
              <a:solidFill>
                <a:srgbClr val="00006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86313" y="0"/>
            <a:ext cx="4494593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B050"/>
                </a:solidFill>
              </a:rPr>
              <a:t>2. THỰC HÀNH</a:t>
            </a:r>
            <a:endParaRPr lang="en-US" sz="4400" b="1" dirty="0">
              <a:solidFill>
                <a:srgbClr val="00B050"/>
              </a:solidFill>
            </a:endParaRPr>
          </a:p>
        </p:txBody>
      </p:sp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85864" y="599701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8" y="-9463"/>
            <a:ext cx="12256231" cy="6858000"/>
          </a:xfrm>
          <a:prstGeom prst="rect">
            <a:avLst/>
          </a:prstGeom>
        </p:spPr>
      </p:pic>
      <p:pic>
        <p:nvPicPr>
          <p:cNvPr id="8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414" y="452499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453123" y="2056"/>
            <a:ext cx="2033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000066"/>
                </a:solidFill>
              </a:rPr>
              <a:t>Câu</a:t>
            </a:r>
            <a:r>
              <a:rPr lang="en-US" sz="4800" b="1" dirty="0" smtClean="0">
                <a:solidFill>
                  <a:srgbClr val="000066"/>
                </a:solidFill>
              </a:rPr>
              <a:t> 2</a:t>
            </a:r>
            <a:endParaRPr lang="en-US" sz="4800" b="1" dirty="0">
              <a:solidFill>
                <a:srgbClr val="000066"/>
              </a:solidFill>
            </a:endParaRPr>
          </a:p>
        </p:txBody>
      </p:sp>
      <p:pic>
        <p:nvPicPr>
          <p:cNvPr id="5122" name="Picture 2" descr="C:\Users\Administrator\Desktop\C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76" y="1248689"/>
            <a:ext cx="10016638" cy="148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6350" y="562077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825" y="-9463"/>
            <a:ext cx="6848473" cy="6858000"/>
          </a:xfrm>
          <a:prstGeom prst="rect">
            <a:avLst/>
          </a:prstGeom>
        </p:spPr>
      </p:pic>
      <p:pic>
        <p:nvPicPr>
          <p:cNvPr id="8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414" y="452499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8587" y="20155"/>
            <a:ext cx="5800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</a:rPr>
              <a:t>Đọc</a:t>
            </a:r>
            <a:r>
              <a:rPr lang="en-US" sz="3200" b="1" dirty="0" smtClean="0">
                <a:solidFill>
                  <a:srgbClr val="000066"/>
                </a:solidFill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</a:rPr>
              <a:t>cả</a:t>
            </a:r>
            <a:r>
              <a:rPr lang="en-US" sz="3200" b="1" dirty="0" smtClean="0">
                <a:solidFill>
                  <a:srgbClr val="000066"/>
                </a:solidFill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</a:rPr>
              <a:t>bài</a:t>
            </a:r>
            <a:r>
              <a:rPr lang="en-US" sz="3200" b="1" dirty="0" smtClean="0">
                <a:solidFill>
                  <a:srgbClr val="000066"/>
                </a:solidFill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</a:rPr>
              <a:t>với</a:t>
            </a:r>
            <a:r>
              <a:rPr lang="en-US" sz="3200" b="1" dirty="0" smtClean="0">
                <a:solidFill>
                  <a:srgbClr val="000066"/>
                </a:solidFill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</a:rPr>
              <a:t>các</a:t>
            </a:r>
            <a:r>
              <a:rPr lang="en-US" sz="3200" b="1" dirty="0" smtClean="0">
                <a:solidFill>
                  <a:srgbClr val="000066"/>
                </a:solidFill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</a:rPr>
              <a:t>hình</a:t>
            </a:r>
            <a:r>
              <a:rPr lang="en-US" sz="3200" b="1" dirty="0" smtClean="0">
                <a:solidFill>
                  <a:srgbClr val="000066"/>
                </a:solidFill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</a:rPr>
              <a:t>thức</a:t>
            </a:r>
            <a:endParaRPr lang="en-US" sz="3200" b="1" dirty="0">
              <a:solidFill>
                <a:srgbClr val="000066"/>
              </a:solidFill>
            </a:endParaRPr>
          </a:p>
        </p:txBody>
      </p:sp>
      <p:pic>
        <p:nvPicPr>
          <p:cNvPr id="2" name="MP4 TDN SO 8 MAY CHIEU 00_00_02-00_00_30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587" y="828675"/>
            <a:ext cx="5800726" cy="60198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1066</Words>
  <Application>WPS Presentation</Application>
  <PresentationFormat>Custom</PresentationFormat>
  <Paragraphs>68</Paragraphs>
  <Slides>16</Slides>
  <Notes>0</Notes>
  <HiddenSlides>0</HiddenSlides>
  <MMClips>12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6" baseType="lpstr">
      <vt:lpstr>Arial</vt:lpstr>
      <vt:lpstr>SimSun</vt:lpstr>
      <vt:lpstr>Wingdings</vt:lpstr>
      <vt:lpstr>Times New Roman</vt:lpstr>
      <vt:lpstr>Calibri</vt:lpstr>
      <vt:lpstr>Times New Roman</vt:lpstr>
      <vt:lpstr>Microsoft YaHei</vt:lpstr>
      <vt:lpstr>Arial Unicode MS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573</cp:revision>
  <dcterms:created xsi:type="dcterms:W3CDTF">2020-08-30T12:35:00Z</dcterms:created>
  <dcterms:modified xsi:type="dcterms:W3CDTF">2021-08-30T00:29:54Z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7FBAD63D30D3475B9F450747C6D2B376</vt:lpwstr>
  </property>
  <property fmtid="{D5CDD505-2E9C-101B-9397-08002B2CF9AE}" pid="3" name="KSOProductBuildVer">
    <vt:lpwstr>1033-11.2.0.10265</vt:lpwstr>
  </property>
</Properties>
</file>