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2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8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8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4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4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0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9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8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DF27-59E2-4AA7-94D1-1D9844743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F9FB-2BA1-40D0-BCA0-3CE9BE0B7F3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8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0154" y="2133600"/>
            <a:ext cx="84759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CHỦ ĐỀ 1: KHÁM PHÁ MÁY TÍNH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43289" y="2911158"/>
            <a:ext cx="49744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lgerian" panose="04020705040A02060702" pitchFamily="82" charset="0"/>
              </a:rPr>
              <a:t>BÀI 1: NHỮNG GÌ EM ĐÃ BIẾT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Algerian" panose="04020705040A02060702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24277" y="1066800"/>
            <a:ext cx="22124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TIN HỌC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anose="03010101010101010101" pitchFamily="66" charset="0"/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4" y="4572000"/>
            <a:ext cx="3605474" cy="2271156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178" y="4572000"/>
            <a:ext cx="3000622" cy="22711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4572000"/>
            <a:ext cx="2173493" cy="227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76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58975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d) </a:t>
            </a:r>
            <a:r>
              <a:rPr lang="en-US" dirty="0" err="1">
                <a:solidFill>
                  <a:srgbClr val="002060"/>
                </a:solidFill>
              </a:rPr>
              <a:t>Đọc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thông</a:t>
            </a:r>
            <a:r>
              <a:rPr lang="en-US" dirty="0">
                <a:solidFill>
                  <a:srgbClr val="002060"/>
                </a:solidFill>
              </a:rPr>
              <a:t> tin </a:t>
            </a:r>
            <a:r>
              <a:rPr lang="en-US" dirty="0" err="1">
                <a:solidFill>
                  <a:srgbClr val="002060"/>
                </a:solidFill>
              </a:rPr>
              <a:t>trong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hình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rồi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điền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từ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còn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thiếu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vào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chỗ</a:t>
            </a:r>
            <a:r>
              <a:rPr lang="en-US" dirty="0">
                <a:solidFill>
                  <a:srgbClr val="002060"/>
                </a:solidFill>
              </a:rPr>
              <a:t> (…) </a:t>
            </a:r>
            <a:r>
              <a:rPr lang="en-US" dirty="0" err="1">
                <a:solidFill>
                  <a:srgbClr val="002060"/>
                </a:solidFill>
              </a:rPr>
              <a:t>để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được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câu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đúng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2400" dirty="0" err="1"/>
              <a:t>Thư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…………………</a:t>
            </a:r>
            <a:r>
              <a:rPr lang="en-US" sz="2400" dirty="0" err="1"/>
              <a:t>đang</a:t>
            </a:r>
            <a:r>
              <a:rPr lang="en-US" sz="2400" dirty="0"/>
              <a:t> </a:t>
            </a:r>
            <a:r>
              <a:rPr lang="en-US" sz="2400" dirty="0" err="1"/>
              <a:t>mở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Thư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AN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………………............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thư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LOP4A</a:t>
            </a:r>
          </a:p>
          <a:p>
            <a:pPr>
              <a:buFontTx/>
              <a:buChar char="-"/>
            </a:pPr>
            <a:r>
              <a:rPr lang="en-US" sz="2400" dirty="0" err="1"/>
              <a:t>Thư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LOP4A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thư</a:t>
            </a:r>
            <a:r>
              <a:rPr lang="en-US" sz="2400" dirty="0"/>
              <a:t> </a:t>
            </a:r>
            <a:r>
              <a:rPr lang="en-US" sz="2400" dirty="0" err="1"/>
              <a:t>mục</a:t>
            </a:r>
            <a:r>
              <a:rPr lang="en-US" sz="2400" dirty="0"/>
              <a:t> con </a:t>
            </a:r>
            <a:r>
              <a:rPr lang="en-US" sz="2400" dirty="0" err="1"/>
              <a:t>là</a:t>
            </a:r>
            <a:r>
              <a:rPr lang="en-US" sz="2400" dirty="0"/>
              <a:t>: AN,……….., …….. </a:t>
            </a:r>
            <a:r>
              <a:rPr lang="en-US" sz="2400" dirty="0" err="1"/>
              <a:t>và</a:t>
            </a:r>
            <a:r>
              <a:rPr lang="en-US" sz="2400" dirty="0"/>
              <a:t>……..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9" y="1447800"/>
            <a:ext cx="5224462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819900" y="1646237"/>
            <a:ext cx="21336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chỉ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34200" y="3200400"/>
            <a:ext cx="21336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AN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con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</a:t>
            </a: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 flipH="1" flipV="1">
            <a:off x="2324100" y="1646237"/>
            <a:ext cx="44958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 flipV="1">
            <a:off x="2286000" y="2057400"/>
            <a:ext cx="4648200" cy="1600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57400" y="4114800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LOP4A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45396" y="4567535"/>
            <a:ext cx="2448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THƯ MỤC CON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91059" y="5029200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BINH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8200" y="5410200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TUAN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15200" y="5029200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KHIEM</a:t>
            </a:r>
          </a:p>
        </p:txBody>
      </p:sp>
    </p:spTree>
    <p:extLst>
      <p:ext uri="{BB962C8B-B14F-4D97-AF65-F5344CB8AC3E}">
        <p14:creationId xmlns:p14="http://schemas.microsoft.com/office/powerpoint/2010/main" val="197670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4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6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DD23D4"/>
                </a:solidFill>
                <a:latin typeface="Algerian" panose="04020705040A02060702" pitchFamily="82" charset="0"/>
              </a:rPr>
              <a:t>B. HOẠT ĐỘNG ỨNG DỤNG, MỞ RỘNG: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914401"/>
            <a:ext cx="8839200" cy="3047999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3b.</a:t>
            </a:r>
          </a:p>
          <a:p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LAN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New folder ;</a:t>
            </a:r>
          </a:p>
          <a:p>
            <a:r>
              <a:rPr lang="en-GB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  <a:cs typeface="Times New Roman" pitchFamily="18" charset="0"/>
              </a:rPr>
              <a:t>bấm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9" y="3956462"/>
            <a:ext cx="6022583" cy="290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6553200" y="5413169"/>
            <a:ext cx="2399041" cy="4056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Nháy</a:t>
            </a:r>
            <a:r>
              <a:rPr lang="en-US" sz="1600" dirty="0"/>
              <a:t> </a:t>
            </a:r>
            <a:r>
              <a:rPr lang="en-US" sz="1600" dirty="0" err="1"/>
              <a:t>chọn</a:t>
            </a:r>
            <a:r>
              <a:rPr lang="en-US" sz="1600" dirty="0"/>
              <a:t> New folder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3635241" y="4369831"/>
            <a:ext cx="2917959" cy="12461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35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2" y="576943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DD23D4"/>
                </a:solidFill>
                <a:latin typeface="Algerian" panose="04020705040A02060702" pitchFamily="82" charset="0"/>
              </a:rPr>
              <a:t>GHI NHỚ!!</a:t>
            </a:r>
          </a:p>
        </p:txBody>
      </p:sp>
      <p:sp>
        <p:nvSpPr>
          <p:cNvPr id="4" name="Cloud 3"/>
          <p:cNvSpPr/>
          <p:nvPr/>
        </p:nvSpPr>
        <p:spPr>
          <a:xfrm flipH="1">
            <a:off x="228600" y="1752600"/>
            <a:ext cx="8686800" cy="388620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rgbClr val="002060"/>
              </a:solidFill>
            </a:endParaRPr>
          </a:p>
          <a:p>
            <a:pPr algn="ctr"/>
            <a:r>
              <a:rPr lang="en-US" sz="2700" dirty="0">
                <a:solidFill>
                  <a:srgbClr val="0070C0"/>
                </a:solidFill>
              </a:rPr>
              <a:t>- </a:t>
            </a:r>
            <a:r>
              <a:rPr lang="en-US" sz="2700" dirty="0" err="1">
                <a:solidFill>
                  <a:srgbClr val="0070C0"/>
                </a:solidFill>
              </a:rPr>
              <a:t>Máy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tính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có</a:t>
            </a:r>
            <a:r>
              <a:rPr lang="en-US" sz="2700" dirty="0">
                <a:solidFill>
                  <a:srgbClr val="0070C0"/>
                </a:solidFill>
              </a:rPr>
              <a:t> 4 </a:t>
            </a:r>
            <a:r>
              <a:rPr lang="en-US" sz="2700" dirty="0" err="1">
                <a:solidFill>
                  <a:srgbClr val="0070C0"/>
                </a:solidFill>
              </a:rPr>
              <a:t>bộ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phận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chính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là</a:t>
            </a:r>
            <a:r>
              <a:rPr lang="en-US" sz="2700" dirty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en-US" sz="2700" dirty="0" err="1">
                <a:solidFill>
                  <a:srgbClr val="0070C0"/>
                </a:solidFill>
              </a:rPr>
              <a:t>Chuột</a:t>
            </a:r>
            <a:r>
              <a:rPr lang="en-US" sz="2700" dirty="0">
                <a:solidFill>
                  <a:srgbClr val="0070C0"/>
                </a:solidFill>
              </a:rPr>
              <a:t>, </a:t>
            </a:r>
            <a:r>
              <a:rPr lang="en-US" sz="2700" dirty="0" err="1">
                <a:solidFill>
                  <a:srgbClr val="0070C0"/>
                </a:solidFill>
              </a:rPr>
              <a:t>Bàn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phím</a:t>
            </a:r>
            <a:r>
              <a:rPr lang="en-US" sz="2700" dirty="0">
                <a:solidFill>
                  <a:srgbClr val="0070C0"/>
                </a:solidFill>
              </a:rPr>
              <a:t>, </a:t>
            </a:r>
            <a:r>
              <a:rPr lang="en-US" sz="2700" dirty="0" err="1">
                <a:solidFill>
                  <a:srgbClr val="0070C0"/>
                </a:solidFill>
              </a:rPr>
              <a:t>Màn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hình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và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Thân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máy</a:t>
            </a:r>
            <a:r>
              <a:rPr lang="en-US" sz="2700" dirty="0">
                <a:solidFill>
                  <a:srgbClr val="0070C0"/>
                </a:solidFill>
              </a:rPr>
              <a:t>.</a:t>
            </a:r>
          </a:p>
          <a:p>
            <a:pPr marL="285750" indent="-285750" algn="ctr">
              <a:buFontTx/>
              <a:buChar char="-"/>
            </a:pPr>
            <a:r>
              <a:rPr lang="en-US" sz="2700" dirty="0" err="1">
                <a:solidFill>
                  <a:srgbClr val="0070C0"/>
                </a:solidFill>
              </a:rPr>
              <a:t>Thư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mục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là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nơi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lưu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chữ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thông</a:t>
            </a:r>
            <a:r>
              <a:rPr lang="en-US" sz="2700" dirty="0">
                <a:solidFill>
                  <a:srgbClr val="0070C0"/>
                </a:solidFill>
              </a:rPr>
              <a:t> tin.</a:t>
            </a:r>
          </a:p>
          <a:p>
            <a:pPr algn="ctr"/>
            <a:r>
              <a:rPr lang="en-US" sz="2700" dirty="0">
                <a:solidFill>
                  <a:srgbClr val="0070C0"/>
                </a:solidFill>
              </a:rPr>
              <a:t>- </a:t>
            </a:r>
            <a:r>
              <a:rPr lang="en-US" sz="2700" dirty="0" err="1">
                <a:solidFill>
                  <a:srgbClr val="0070C0"/>
                </a:solidFill>
              </a:rPr>
              <a:t>Tạo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các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thư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mục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khoa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học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và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hợp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lí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sẽ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giúp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việc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tìm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kiếm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thông</a:t>
            </a:r>
            <a:r>
              <a:rPr lang="en-US" sz="2700" dirty="0">
                <a:solidFill>
                  <a:srgbClr val="0070C0"/>
                </a:solidFill>
              </a:rPr>
              <a:t> tin </a:t>
            </a:r>
            <a:r>
              <a:rPr lang="en-US" sz="2700" dirty="0" err="1">
                <a:solidFill>
                  <a:srgbClr val="0070C0"/>
                </a:solidFill>
              </a:rPr>
              <a:t>trở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nên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dễ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dàng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và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nhanh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 err="1">
                <a:solidFill>
                  <a:srgbClr val="0070C0"/>
                </a:solidFill>
              </a:rPr>
              <a:t>chóng</a:t>
            </a:r>
            <a:r>
              <a:rPr lang="en-US" sz="2700" dirty="0">
                <a:solidFill>
                  <a:srgbClr val="002060"/>
                </a:solidFill>
              </a:rPr>
              <a:t>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8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0" y="65809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DD23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A. HOẠT ĐỘNG THỰC HÀNH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47545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Các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bộ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phận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của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máy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tính</a:t>
            </a:r>
            <a:endParaRPr lang="en-US" dirty="0">
              <a:solidFill>
                <a:srgbClr val="C00000"/>
              </a:solidFill>
              <a:latin typeface="Lucida Calligraphy" panose="03010101010101010101" pitchFamily="66" charset="0"/>
            </a:endParaRPr>
          </a:p>
          <a:p>
            <a:pPr marL="514350" indent="-514350">
              <a:buAutoNum type="alphaLcPeriod"/>
            </a:pPr>
            <a:r>
              <a:rPr lang="en-US" dirty="0" err="1">
                <a:solidFill>
                  <a:srgbClr val="00B0F0"/>
                </a:solidFill>
              </a:rPr>
              <a:t>Điền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tên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các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bộ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phận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chính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của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máy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tính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để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bàn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vào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chỗ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chấm</a:t>
            </a:r>
            <a:r>
              <a:rPr lang="en-US" dirty="0">
                <a:solidFill>
                  <a:srgbClr val="00B0F0"/>
                </a:solidFill>
              </a:rPr>
              <a:t> (…)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352800"/>
            <a:ext cx="4169439" cy="251688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57200" y="3352800"/>
            <a:ext cx="1905000" cy="685800"/>
          </a:xfrm>
          <a:prstGeom prst="wedgeRoundRectCallout">
            <a:avLst>
              <a:gd name="adj1" fmla="val 91894"/>
              <a:gd name="adj2" fmla="val 5643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…………………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57200" y="5940136"/>
            <a:ext cx="1905000" cy="685800"/>
          </a:xfrm>
          <a:prstGeom prst="wedgeRoundRectCallout">
            <a:avLst>
              <a:gd name="adj1" fmla="val 88777"/>
              <a:gd name="adj2" fmla="val -8555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…………………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531639" y="3027218"/>
            <a:ext cx="1905000" cy="685800"/>
          </a:xfrm>
          <a:prstGeom prst="wedgeRoundRectCallout">
            <a:avLst>
              <a:gd name="adj1" fmla="val -73197"/>
              <a:gd name="adj2" fmla="val 102903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…………………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531638" y="5597236"/>
            <a:ext cx="2002761" cy="685800"/>
          </a:xfrm>
          <a:prstGeom prst="wedgeRoundRectCallout">
            <a:avLst>
              <a:gd name="adj1" fmla="val -106652"/>
              <a:gd name="adj2" fmla="val -2436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…………………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8284" y="3464867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Màn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hình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5796" y="3121967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Thân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máy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94675" y="5647959"/>
            <a:ext cx="154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Con </a:t>
            </a:r>
            <a:r>
              <a:rPr lang="en-US" sz="2400" b="1" dirty="0" err="1">
                <a:solidFill>
                  <a:srgbClr val="FF0000"/>
                </a:solidFill>
              </a:rPr>
              <a:t>chuột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211" y="5940136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Bàn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phím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3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685800"/>
            <a:ext cx="8610600" cy="5791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b. </a:t>
            </a:r>
            <a:r>
              <a:rPr lang="en-US" b="1" dirty="0" err="1">
                <a:solidFill>
                  <a:srgbClr val="0070C0"/>
                </a:solidFill>
              </a:rPr>
              <a:t>Trao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đổi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với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bạn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điền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từ</a:t>
            </a:r>
            <a:r>
              <a:rPr lang="en-US" b="1" dirty="0">
                <a:solidFill>
                  <a:srgbClr val="0070C0"/>
                </a:solidFill>
              </a:rPr>
              <a:t>:  </a:t>
            </a:r>
            <a:r>
              <a:rPr lang="en-US" b="1" dirty="0" err="1">
                <a:solidFill>
                  <a:srgbClr val="FF0000"/>
                </a:solidFill>
              </a:rPr>
              <a:t>Tín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vào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xử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lí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hiển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quả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chấm</a:t>
            </a:r>
            <a:r>
              <a:rPr lang="en-US" dirty="0"/>
              <a:t> (…)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Thân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chi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vi,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…………….</a:t>
            </a:r>
          </a:p>
          <a:p>
            <a:pPr>
              <a:buFontTx/>
              <a:buChar char="-"/>
            </a:pP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…………………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đưa</a:t>
            </a:r>
            <a:r>
              <a:rPr lang="en-US" dirty="0"/>
              <a:t> ……………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86055" y="43434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Tín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26670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Xử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lý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3134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Hiển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thị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kết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quả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3349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di </a:t>
            </a:r>
            <a:r>
              <a:rPr lang="en-US" b="1" dirty="0" err="1">
                <a:solidFill>
                  <a:srgbClr val="FF0000"/>
                </a:solidFill>
              </a:rPr>
              <a:t>chuyển</a:t>
            </a:r>
            <a:r>
              <a:rPr lang="en-US" b="1" dirty="0">
                <a:solidFill>
                  <a:srgbClr val="FF0000"/>
                </a:solidFill>
              </a:rPr>
              <a:t>, con </a:t>
            </a:r>
            <a:r>
              <a:rPr lang="en-US" b="1" dirty="0" err="1">
                <a:solidFill>
                  <a:srgbClr val="FF0000"/>
                </a:solidFill>
              </a:rPr>
              <a:t>trỏ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chuột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bàn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phím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cảm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ứng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chuột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(…)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khiển</a:t>
            </a:r>
            <a:r>
              <a:rPr lang="en-US" dirty="0"/>
              <a:t> ……………………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xách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……………………</a:t>
            </a:r>
            <a:r>
              <a:rPr lang="en-US" dirty="0" err="1"/>
              <a:t>ngón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vùng</a:t>
            </a:r>
            <a:r>
              <a:rPr lang="en-US" dirty="0"/>
              <a:t>………………….</a:t>
            </a:r>
          </a:p>
          <a:p>
            <a:pPr>
              <a:buFontTx/>
              <a:buChar char="-"/>
            </a:pP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………………….</a:t>
            </a: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rời</a:t>
            </a:r>
            <a:r>
              <a:rPr lang="en-US" dirty="0"/>
              <a:t>,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khiển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3" y="5132119"/>
            <a:ext cx="4044538" cy="17248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948" y="5094363"/>
            <a:ext cx="3452344" cy="18004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2270703"/>
            <a:ext cx="26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Di </a:t>
            </a:r>
            <a:r>
              <a:rPr lang="en-US" sz="3200" b="1" dirty="0" err="1">
                <a:solidFill>
                  <a:srgbClr val="FF0000"/>
                </a:solidFill>
              </a:rPr>
              <a:t>chuyển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3138" y="1625025"/>
            <a:ext cx="26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Con </a:t>
            </a:r>
            <a:r>
              <a:rPr lang="en-US" sz="3200" b="1" dirty="0" err="1">
                <a:solidFill>
                  <a:srgbClr val="FF0000"/>
                </a:solidFill>
              </a:rPr>
              <a:t>trỏ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chuột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3375304"/>
            <a:ext cx="2689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Bàn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phím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8117" y="2794574"/>
            <a:ext cx="3258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Cảm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ứng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chuột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99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2.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Thư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mục</a:t>
            </a:r>
            <a:r>
              <a:rPr lang="en-US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" y="990600"/>
            <a:ext cx="9109364" cy="40687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tin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ngăn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,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tệp</a:t>
            </a:r>
            <a:r>
              <a:rPr lang="en-US" dirty="0"/>
              <a:t> tin. </a:t>
            </a:r>
          </a:p>
          <a:p>
            <a:pPr>
              <a:buFontTx/>
              <a:buChar char="-"/>
            </a:pP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chứa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tin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con</a:t>
            </a:r>
          </a:p>
          <a:p>
            <a:pPr>
              <a:buFontTx/>
              <a:buChar char="-"/>
            </a:pP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</a:t>
            </a:r>
            <a:r>
              <a:rPr lang="en-US" dirty="0" err="1"/>
              <a:t>trữ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636" y="3733799"/>
            <a:ext cx="8956964" cy="2316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dirty="0" err="1">
                <a:solidFill>
                  <a:srgbClr val="FF0000"/>
                </a:solidFill>
              </a:rPr>
              <a:t>Cách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tạo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mục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en-US" dirty="0" err="1"/>
              <a:t>Bấm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/New/folder/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/Enter</a:t>
            </a:r>
          </a:p>
          <a:p>
            <a:pPr>
              <a:buFontTx/>
              <a:buChar char="-"/>
            </a:pPr>
            <a:r>
              <a:rPr lang="en-US" dirty="0" err="1">
                <a:solidFill>
                  <a:srgbClr val="FF0000"/>
                </a:solidFill>
              </a:rPr>
              <a:t>Mở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thưc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mục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marL="0" indent="0">
              <a:buFont typeface="Arial" pitchFamily="34" charset="0"/>
              <a:buNone/>
            </a:pP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C1: </a:t>
            </a:r>
            <a:r>
              <a:rPr lang="en-US" dirty="0" err="1"/>
              <a:t>Nháy</a:t>
            </a:r>
            <a:r>
              <a:rPr lang="en-US" dirty="0"/>
              <a:t> </a:t>
            </a:r>
            <a:r>
              <a:rPr lang="en-US" dirty="0" err="1"/>
              <a:t>đúp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mở</a:t>
            </a:r>
            <a:endParaRPr lang="en-US" dirty="0"/>
          </a:p>
          <a:p>
            <a:pPr marL="0" indent="0">
              <a:buFont typeface="Arial" pitchFamily="34" charset="0"/>
              <a:buNone/>
            </a:pP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C2: </a:t>
            </a:r>
            <a:r>
              <a:rPr lang="en-US" dirty="0" err="1"/>
              <a:t>Bấm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mở</a:t>
            </a:r>
            <a:r>
              <a:rPr lang="en-US" dirty="0"/>
              <a:t>/Open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39000" cy="1554162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dirty="0" err="1"/>
              <a:t>Câu</a:t>
            </a:r>
            <a:r>
              <a:rPr lang="en-US" sz="3200" dirty="0"/>
              <a:t> 2.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tạo</a:t>
            </a:r>
            <a:r>
              <a:rPr lang="en-US" sz="3200" dirty="0"/>
              <a:t> </a:t>
            </a:r>
            <a:r>
              <a:rPr lang="en-US" sz="3200" dirty="0" err="1"/>
              <a:t>thư</a:t>
            </a:r>
            <a:r>
              <a:rPr lang="en-US" sz="3200" dirty="0"/>
              <a:t> </a:t>
            </a:r>
            <a:r>
              <a:rPr lang="en-US" sz="3200" dirty="0" err="1"/>
              <a:t>mục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LOP4A</a:t>
            </a:r>
            <a:r>
              <a:rPr lang="en-US" sz="3200" dirty="0"/>
              <a:t> </a:t>
            </a:r>
            <a:r>
              <a:rPr lang="en-US" sz="3200" dirty="0" err="1"/>
              <a:t>trên</a:t>
            </a:r>
            <a:r>
              <a:rPr lang="en-US" sz="3200" dirty="0"/>
              <a:t> </a:t>
            </a:r>
            <a:r>
              <a:rPr lang="en-US" sz="3200" dirty="0" err="1"/>
              <a:t>màn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nền</a:t>
            </a:r>
            <a:r>
              <a:rPr lang="en-US" sz="3200" dirty="0"/>
              <a:t> </a:t>
            </a:r>
            <a:r>
              <a:rPr lang="en-US" sz="3200" dirty="0" err="1"/>
              <a:t>rồi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yêu</a:t>
            </a:r>
            <a:r>
              <a:rPr lang="en-US" sz="3200" dirty="0"/>
              <a:t> </a:t>
            </a:r>
            <a:r>
              <a:rPr lang="en-US" sz="3200" dirty="0" err="1"/>
              <a:t>cầu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x </a:t>
            </a:r>
            <a:r>
              <a:rPr lang="en-US" dirty="0" err="1"/>
              <a:t>vào</a:t>
            </a:r>
            <a:r>
              <a:rPr lang="en-US" dirty="0"/>
              <a:t>        ở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đúng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lượt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3771900" y="1806235"/>
            <a:ext cx="609600" cy="533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7" y="3585183"/>
            <a:ext cx="4471181" cy="327281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494829" y="3044307"/>
            <a:ext cx="2133600" cy="460893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Thư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mục</a:t>
            </a:r>
            <a:r>
              <a:rPr lang="en-US" dirty="0">
                <a:solidFill>
                  <a:srgbClr val="002060"/>
                </a:solidFill>
              </a:rPr>
              <a:t> LOP4A </a:t>
            </a:r>
            <a:r>
              <a:rPr lang="en-US" dirty="0" err="1">
                <a:solidFill>
                  <a:srgbClr val="002060"/>
                </a:solidFill>
              </a:rPr>
              <a:t>đang</a:t>
            </a:r>
            <a:r>
              <a:rPr lang="en-US" dirty="0">
                <a:solidFill>
                  <a:srgbClr val="002060"/>
                </a:solidFill>
              </a:rPr>
              <a:t>  </a:t>
            </a:r>
            <a:r>
              <a:rPr lang="en-US" dirty="0" err="1">
                <a:solidFill>
                  <a:srgbClr val="002060"/>
                </a:solidFill>
              </a:rPr>
              <a:t>mở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562600" y="3264701"/>
            <a:ext cx="859971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133600" y="3252530"/>
            <a:ext cx="3503442" cy="5650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207" y="3633376"/>
            <a:ext cx="2645229" cy="30842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36821" y="5175508"/>
            <a:ext cx="152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</a:rPr>
              <a:t>Nháy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đúp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chuột</a:t>
            </a:r>
            <a:endParaRPr lang="en-US" sz="1600" dirty="0">
              <a:solidFill>
                <a:srgbClr val="002060"/>
              </a:solidFill>
            </a:endParaRPr>
          </a:p>
          <a:p>
            <a:r>
              <a:rPr lang="en-US" sz="1600" dirty="0" err="1">
                <a:solidFill>
                  <a:srgbClr val="002060"/>
                </a:solidFill>
              </a:rPr>
              <a:t>Vào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thư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mục</a:t>
            </a:r>
            <a:r>
              <a:rPr lang="en-US" sz="1600" dirty="0">
                <a:solidFill>
                  <a:srgbClr val="002060"/>
                </a:solidFill>
              </a:rPr>
              <a:t> LOP4A</a:t>
            </a:r>
          </a:p>
          <a:p>
            <a:r>
              <a:rPr lang="en-US" sz="1600" dirty="0" err="1">
                <a:solidFill>
                  <a:srgbClr val="002060"/>
                </a:solidFill>
              </a:rPr>
              <a:t>Sẽ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mở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được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thư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</a:p>
          <a:p>
            <a:r>
              <a:rPr lang="en-US" sz="1600" dirty="0" err="1">
                <a:solidFill>
                  <a:srgbClr val="002060"/>
                </a:solidFill>
              </a:rPr>
              <a:t>Mục</a:t>
            </a:r>
            <a:r>
              <a:rPr lang="en-US" sz="1600" dirty="0">
                <a:solidFill>
                  <a:srgbClr val="002060"/>
                </a:solidFill>
              </a:rPr>
              <a:t> LOP4A</a:t>
            </a:r>
          </a:p>
        </p:txBody>
      </p:sp>
    </p:spTree>
    <p:extLst>
      <p:ext uri="{BB962C8B-B14F-4D97-AF65-F5344CB8AC3E}">
        <p14:creationId xmlns:p14="http://schemas.microsoft.com/office/powerpoint/2010/main" val="161608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31382" cy="57451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LOP4A;</a:t>
            </a:r>
          </a:p>
          <a:p>
            <a:pPr>
              <a:buFontTx/>
              <a:buChar char="-"/>
            </a:pPr>
            <a:r>
              <a:rPr lang="en-US" dirty="0" err="1"/>
              <a:t>Nháy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LOP4A;</a:t>
            </a:r>
          </a:p>
          <a:p>
            <a:pPr>
              <a:buFontTx/>
              <a:buChar char="-"/>
            </a:pPr>
            <a:r>
              <a:rPr lang="en-US" dirty="0" err="1"/>
              <a:t>Chọn</a:t>
            </a:r>
            <a:r>
              <a:rPr lang="en-US" dirty="0"/>
              <a:t> Open;</a:t>
            </a:r>
          </a:p>
          <a:p>
            <a:pPr>
              <a:buFontTx/>
              <a:buChar char="-"/>
            </a:pPr>
            <a:r>
              <a:rPr lang="en-US" dirty="0" err="1"/>
              <a:t>Chọn</a:t>
            </a:r>
            <a:r>
              <a:rPr lang="en-US" dirty="0"/>
              <a:t> x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em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 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77200" y="450598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98420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229600" cy="5745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lần</a:t>
            </a:r>
            <a:r>
              <a:rPr lang="en-US" dirty="0"/>
              <a:t> </a:t>
            </a:r>
            <a:r>
              <a:rPr lang="en-US" dirty="0" err="1"/>
              <a:t>lượt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Nháy</a:t>
            </a:r>
            <a:r>
              <a:rPr lang="en-US" dirty="0"/>
              <a:t> </a:t>
            </a:r>
            <a:r>
              <a:rPr lang="en-US" dirty="0" err="1"/>
              <a:t>đúp</a:t>
            </a:r>
            <a:r>
              <a:rPr lang="en-US" dirty="0"/>
              <a:t> </a:t>
            </a:r>
            <a:r>
              <a:rPr lang="en-US" dirty="0" err="1"/>
              <a:t>chuột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Chọn</a:t>
            </a:r>
            <a:r>
              <a:rPr lang="en-US" dirty="0"/>
              <a:t> x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Thao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 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LOP4A  </a:t>
            </a:r>
            <a:r>
              <a:rPr lang="en-US" dirty="0">
                <a:sym typeface="Wingdings"/>
              </a:rPr>
              <a:t>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738" y="76200"/>
            <a:ext cx="2893543" cy="2971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43800" y="419100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16340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61" y="48886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3.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Trao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đổi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bạn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thực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hiện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yêu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cầu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Lucida Calligraphy" panose="03010101010101010101" pitchFamily="66" charset="0"/>
              </a:rPr>
              <a:t>sau</a:t>
            </a:r>
            <a:r>
              <a:rPr lang="en-US" dirty="0">
                <a:solidFill>
                  <a:srgbClr val="FF0000"/>
                </a:solidFill>
                <a:latin typeface="Lucida Calligraphy" panose="03010101010101010101" pitchFamily="66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92" y="2133600"/>
            <a:ext cx="7143008" cy="4525963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nền</a:t>
            </a:r>
            <a:r>
              <a:rPr lang="en-US" dirty="0"/>
              <a:t>,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KHOILOP4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con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KHOILOP4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(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LOP4A,…)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,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thư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con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vài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lớp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259" y="1194021"/>
            <a:ext cx="2620882" cy="18791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259" y="3124661"/>
            <a:ext cx="2647776" cy="174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28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778</Words>
  <Application>Microsoft Office PowerPoint</Application>
  <PresentationFormat>On-screen Show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Algerian</vt:lpstr>
      <vt:lpstr>Arial</vt:lpstr>
      <vt:lpstr>Lucida Calligraphy</vt:lpstr>
      <vt:lpstr>Times New Roman</vt:lpstr>
      <vt:lpstr>Office Theme</vt:lpstr>
      <vt:lpstr>PowerPoint Presentation</vt:lpstr>
      <vt:lpstr>A. HOẠT ĐỘNG THỰC HÀNH</vt:lpstr>
      <vt:lpstr>PowerPoint Presentation</vt:lpstr>
      <vt:lpstr>PowerPoint Presentation</vt:lpstr>
      <vt:lpstr>2. Thư mục </vt:lpstr>
      <vt:lpstr>Câu 2. Em tạo thư mục LOP4A trên màn hình nền rồi thực hiện các yêu cầu sau:</vt:lpstr>
      <vt:lpstr>PowerPoint Presentation</vt:lpstr>
      <vt:lpstr>PowerPoint Presentation</vt:lpstr>
      <vt:lpstr>3. Trao đổi với bạn, thực hiện các yêu cầu sau:</vt:lpstr>
      <vt:lpstr>PowerPoint Presentation</vt:lpstr>
      <vt:lpstr>B. HOẠT ĐỘNG ỨNG DỤNG, MỞ RỘNG:</vt:lpstr>
      <vt:lpstr>GHI NHỚ!!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1: KHÁM PHÁ MÁY TÍNH</dc:title>
  <dc:creator>Trang Le</dc:creator>
  <cp:lastModifiedBy>Administrator</cp:lastModifiedBy>
  <cp:revision>49</cp:revision>
  <dcterms:created xsi:type="dcterms:W3CDTF">2019-09-23T18:05:37Z</dcterms:created>
  <dcterms:modified xsi:type="dcterms:W3CDTF">2022-09-05T15:34:47Z</dcterms:modified>
</cp:coreProperties>
</file>