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20" r:id="rId4"/>
    <p:sldMasterId id="2147483732" r:id="rId5"/>
  </p:sldMasterIdLst>
  <p:notesMasterIdLst>
    <p:notesMasterId r:id="rId28"/>
  </p:notesMasterIdLst>
  <p:sldIdLst>
    <p:sldId id="283" r:id="rId6"/>
    <p:sldId id="276" r:id="rId7"/>
    <p:sldId id="258" r:id="rId8"/>
    <p:sldId id="275" r:id="rId9"/>
    <p:sldId id="260" r:id="rId10"/>
    <p:sldId id="284" r:id="rId11"/>
    <p:sldId id="285" r:id="rId12"/>
    <p:sldId id="274" r:id="rId13"/>
    <p:sldId id="277" r:id="rId14"/>
    <p:sldId id="286" r:id="rId15"/>
    <p:sldId id="287" r:id="rId16"/>
    <p:sldId id="273" r:id="rId17"/>
    <p:sldId id="265" r:id="rId18"/>
    <p:sldId id="266" r:id="rId19"/>
    <p:sldId id="291" r:id="rId20"/>
    <p:sldId id="288" r:id="rId21"/>
    <p:sldId id="289" r:id="rId22"/>
    <p:sldId id="280" r:id="rId23"/>
    <p:sldId id="267" r:id="rId24"/>
    <p:sldId id="269" r:id="rId25"/>
    <p:sldId id="281" r:id="rId26"/>
    <p:sldId id="290" r:id="rId27"/>
  </p:sldIdLst>
  <p:sldSz cx="9144000" cy="6858000" type="screen4x3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21A67"/>
    <a:srgbClr val="FFFFFF"/>
    <a:srgbClr val="FFFF99"/>
    <a:srgbClr val="FDFABB"/>
    <a:srgbClr val="8FAFD5"/>
    <a:srgbClr val="FFFF66"/>
    <a:srgbClr val="FBF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8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F6F13BE-B7C5-4BE0-9449-10D2FDDA6057}" type="datetimeFigureOut">
              <a:rPr lang="vi-VN"/>
              <a:pPr>
                <a:defRPr/>
              </a:pPr>
              <a:t>11/02/2022</a:t>
            </a:fld>
            <a:endParaRPr lang="vi-VN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noProof="0"/>
              <a:t>Bấm &amp; sửa kiểu tiêu đề</a:t>
            </a:r>
          </a:p>
          <a:p>
            <a:pPr lvl="1"/>
            <a:r>
              <a:rPr lang="vi-VN" noProof="0"/>
              <a:t>Mức hai</a:t>
            </a:r>
          </a:p>
          <a:p>
            <a:pPr lvl="2"/>
            <a:r>
              <a:rPr lang="vi-VN" noProof="0"/>
              <a:t>Mức ba</a:t>
            </a:r>
          </a:p>
          <a:p>
            <a:pPr lvl="3"/>
            <a:r>
              <a:rPr lang="vi-VN" noProof="0"/>
              <a:t>Mức bốn</a:t>
            </a:r>
          </a:p>
          <a:p>
            <a:pPr lvl="4"/>
            <a:r>
              <a:rPr lang="vi-VN" noProof="0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BFB8B0-83F4-4CBA-A86C-7B30B654655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7436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hỗ dành sẵn cho Hình ảnh của Bản chiế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Chỗ dành sẵn cho Ghi ch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6388" name="Chỗ dành sẵn cho Số hiệu Bản chiế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29BA35-1D54-4973-8220-A7D1A27115D3}" type="slidenum">
              <a:rPr lang="vi-VN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vi-VN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282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fb9dcc13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fb9dcc13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2030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fb9dcc13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fb9dcc13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5429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fb9dcc13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fb9dcc13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437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CDA31-7664-4C2A-BE48-85689A4974C5}" type="datetimeFigureOut">
              <a:rPr lang="vi-VN"/>
              <a:pPr>
                <a:defRPr/>
              </a:pPr>
              <a:t>11/02/2022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1D4D5-12A6-4034-A827-AA7FD23195F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51DF3-ED9E-4ADC-B327-A944139CE51B}" type="datetimeFigureOut">
              <a:rPr lang="vi-VN"/>
              <a:pPr>
                <a:defRPr/>
              </a:pPr>
              <a:t>11/02/2022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CF74A-39AA-45A4-AAB6-A59849E1944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6D81C-A93D-45E5-BA79-87EAC1126A6A}" type="datetimeFigureOut">
              <a:rPr lang="vi-VN"/>
              <a:pPr>
                <a:defRPr/>
              </a:pPr>
              <a:t>11/02/2022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15F91-09EA-4C26-A817-764B47615D6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6AB-62F0-4A1C-89D2-D5F3738E77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8295-EB62-49EE-8642-CBAD1DE12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52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6AB-62F0-4A1C-89D2-D5F3738E77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8295-EB62-49EE-8642-CBAD1DE12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722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6AB-62F0-4A1C-89D2-D5F3738E77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8295-EB62-49EE-8642-CBAD1DE12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43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6AB-62F0-4A1C-89D2-D5F3738E77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8295-EB62-49EE-8642-CBAD1DE12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859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6AB-62F0-4A1C-89D2-D5F3738E77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8295-EB62-49EE-8642-CBAD1DE12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76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6AB-62F0-4A1C-89D2-D5F3738E77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8295-EB62-49EE-8642-CBAD1DE12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5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6AB-62F0-4A1C-89D2-D5F3738E77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8295-EB62-49EE-8642-CBAD1DE12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20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6AB-62F0-4A1C-89D2-D5F3738E77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8295-EB62-49EE-8642-CBAD1DE12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50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7E0E7-FA29-4A56-9C4A-27BD33D6C49C}" type="datetimeFigureOut">
              <a:rPr lang="vi-VN"/>
              <a:pPr>
                <a:defRPr/>
              </a:pPr>
              <a:t>11/02/2022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69FE5-8E19-495E-9FE7-99B30F0C0D7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6AB-62F0-4A1C-89D2-D5F3738E77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8295-EB62-49EE-8642-CBAD1DE12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04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6AB-62F0-4A1C-89D2-D5F3738E77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8295-EB62-49EE-8642-CBAD1DE12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912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6AB-62F0-4A1C-89D2-D5F3738E77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8295-EB62-49EE-8642-CBAD1DE12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47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6AB-62F0-4A1C-89D2-D5F3738E77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8295-EB62-49EE-8642-CBAD1DE12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611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6AB-62F0-4A1C-89D2-D5F3738E77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8295-EB62-49EE-8642-CBAD1DE12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389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6AB-62F0-4A1C-89D2-D5F3738E77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8295-EB62-49EE-8642-CBAD1DE12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7012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6AB-62F0-4A1C-89D2-D5F3738E77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8295-EB62-49EE-8642-CBAD1DE12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2152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6AB-62F0-4A1C-89D2-D5F3738E77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8295-EB62-49EE-8642-CBAD1DE12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278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6AB-62F0-4A1C-89D2-D5F3738E77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8295-EB62-49EE-8642-CBAD1DE12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836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6AB-62F0-4A1C-89D2-D5F3738E77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8295-EB62-49EE-8642-CBAD1DE12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445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17469-3CDD-4510-AD3C-B1057D485064}" type="datetimeFigureOut">
              <a:rPr lang="vi-VN"/>
              <a:pPr>
                <a:defRPr/>
              </a:pPr>
              <a:t>11/02/2022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7CB69-EBAF-4010-8416-7B917FBDCF3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6AB-62F0-4A1C-89D2-D5F3738E77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8295-EB62-49EE-8642-CBAD1DE12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44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6AB-62F0-4A1C-89D2-D5F3738E77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8295-EB62-49EE-8642-CBAD1DE12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716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6AB-62F0-4A1C-89D2-D5F3738E77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8295-EB62-49EE-8642-CBAD1DE12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566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6AB-62F0-4A1C-89D2-D5F3738E77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8295-EB62-49EE-8642-CBAD1DE12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1883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6AB-62F0-4A1C-89D2-D5F3738E77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8295-EB62-49EE-8642-CBAD1DE12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4878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6AB-62F0-4A1C-89D2-D5F3738E77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8295-EB62-49EE-8642-CBAD1DE12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975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6AB-62F0-4A1C-89D2-D5F3738E77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8295-EB62-49EE-8642-CBAD1DE12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4210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6AB-62F0-4A1C-89D2-D5F3738E77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8295-EB62-49EE-8642-CBAD1DE12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646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6AB-62F0-4A1C-89D2-D5F3738E77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8295-EB62-49EE-8642-CBAD1DE12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2415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6AB-62F0-4A1C-89D2-D5F3738E77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8295-EB62-49EE-8642-CBAD1DE12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71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2C315-5F8E-4FFB-9F8E-39877F2E091A}" type="datetimeFigureOut">
              <a:rPr lang="vi-VN"/>
              <a:pPr>
                <a:defRPr/>
              </a:pPr>
              <a:t>11/02/2022</a:t>
            </a:fld>
            <a:endParaRPr lang="vi-VN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BF452-C09F-4F8F-881B-6CC6D0AD5DE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6AB-62F0-4A1C-89D2-D5F3738E77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8295-EB62-49EE-8642-CBAD1DE12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1243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6AB-62F0-4A1C-89D2-D5F3738E77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8295-EB62-49EE-8642-CBAD1DE12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9540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6AB-62F0-4A1C-89D2-D5F3738E77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8295-EB62-49EE-8642-CBAD1DE12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1138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6AB-62F0-4A1C-89D2-D5F3738E77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8295-EB62-49EE-8642-CBAD1DE12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1103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6AB-62F0-4A1C-89D2-D5F3738E77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8295-EB62-49EE-8642-CBAD1DE12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508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6AB-62F0-4A1C-89D2-D5F3738E77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8295-EB62-49EE-8642-CBAD1DE12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397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6AB-62F0-4A1C-89D2-D5F3738E77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8295-EB62-49EE-8642-CBAD1DE12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8597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6AB-62F0-4A1C-89D2-D5F3738E77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8295-EB62-49EE-8642-CBAD1DE12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573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6AB-62F0-4A1C-89D2-D5F3738E77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8295-EB62-49EE-8642-CBAD1DE12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671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6AB-62F0-4A1C-89D2-D5F3738E77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8295-EB62-49EE-8642-CBAD1DE12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4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61CEF-CA71-46A8-A5CE-0AC00FAC16D3}" type="datetimeFigureOut">
              <a:rPr lang="vi-VN"/>
              <a:pPr>
                <a:defRPr/>
              </a:pPr>
              <a:t>11/02/2022</a:t>
            </a:fld>
            <a:endParaRPr lang="vi-VN"/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6779A-D1E8-4381-B653-7C9CFC53E51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6AB-62F0-4A1C-89D2-D5F3738E77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8295-EB62-49EE-8642-CBAD1DE12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836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6AB-62F0-4A1C-89D2-D5F3738E77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8295-EB62-49EE-8642-CBAD1DE12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373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6AB-62F0-4A1C-89D2-D5F3738E77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8295-EB62-49EE-8642-CBAD1DE12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1641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6AB-62F0-4A1C-89D2-D5F3738E77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8295-EB62-49EE-8642-CBAD1DE12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4116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6AB-62F0-4A1C-89D2-D5F3738E77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8295-EB62-49EE-8642-CBAD1DE12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2836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6AB-62F0-4A1C-89D2-D5F3738E77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8295-EB62-49EE-8642-CBAD1DE125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897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B6392-8081-45C1-8097-03A762864D1F}" type="datetimeFigureOut">
              <a:rPr lang="vi-VN"/>
              <a:pPr>
                <a:defRPr/>
              </a:pPr>
              <a:t>11/02/2022</a:t>
            </a:fld>
            <a:endParaRPr lang="vi-VN"/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C74CD-749C-4EE0-8EBE-303F6764858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3ED10-9A93-4B30-B1FF-DCBA35CB4523}" type="datetimeFigureOut">
              <a:rPr lang="vi-VN"/>
              <a:pPr>
                <a:defRPr/>
              </a:pPr>
              <a:t>11/02/2022</a:t>
            </a:fld>
            <a:endParaRPr lang="vi-VN"/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DABD3-CFFD-4110-AB7A-0EE4EEDB049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7CFFE-598A-42A7-8F72-DB8115CF3F95}" type="datetimeFigureOut">
              <a:rPr lang="vi-VN"/>
              <a:pPr>
                <a:defRPr/>
              </a:pPr>
              <a:t>11/02/2022</a:t>
            </a:fld>
            <a:endParaRPr lang="vi-VN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F3046-03F6-41D9-AFC2-E30D79BCF4A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1F9ED-BDA7-4D9F-9B3A-6E0C10B4A603}" type="datetimeFigureOut">
              <a:rPr lang="vi-VN"/>
              <a:pPr>
                <a:defRPr/>
              </a:pPr>
              <a:t>11/02/2022</a:t>
            </a:fld>
            <a:endParaRPr lang="vi-VN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54DE5-469B-4FB8-B29E-2EE88F50F82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ỗ dành sẵn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1027" name="Chỗ dành sẵn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B8F14B-40C5-4FEE-8C22-4E64201524E3}" type="datetimeFigureOut">
              <a:rPr lang="vi-VN"/>
              <a:pPr>
                <a:defRPr/>
              </a:pPr>
              <a:t>11/02/2022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21028B-C510-420F-AA84-DEAD4525731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87116AB-62F0-4A1C-89D2-D5F3738E77F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2/11/2022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7298295-EB62-49EE-8642-CBAD1DE125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293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87116AB-62F0-4A1C-89D2-D5F3738E77F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2/11/2022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7298295-EB62-49EE-8642-CBAD1DE125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945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B8F14B-40C5-4FEE-8C22-4E64201524E3}" type="datetimeFigureOut">
              <a:rPr lang="vi-VN" smtClean="0"/>
              <a:pPr>
                <a:defRPr/>
              </a:pPr>
              <a:t>11/02/2022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21028B-C510-420F-AA84-DEAD4525731C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989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87116AB-62F0-4A1C-89D2-D5F3738E77F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2/11/2022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7298295-EB62-49EE-8642-CBAD1DE125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554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3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8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1" y="800099"/>
            <a:ext cx="716615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110-111)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-2209800" y="76200"/>
            <a:ext cx="1905000" cy="1447800"/>
          </a:xfrm>
          <a:prstGeom prst="star32">
            <a:avLst>
              <a:gd name="adj" fmla="val 9097"/>
            </a:avLst>
          </a:prstGeom>
          <a:solidFill>
            <a:srgbClr val="FFFF00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auto">
          <a:xfrm>
            <a:off x="-2209800" y="1752600"/>
            <a:ext cx="1905000" cy="1447800"/>
          </a:xfrm>
          <a:prstGeom prst="star32">
            <a:avLst>
              <a:gd name="adj" fmla="val 9097"/>
            </a:avLst>
          </a:prstGeom>
          <a:solidFill>
            <a:srgbClr val="FFFF00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-2286000" y="5410200"/>
            <a:ext cx="1905000" cy="1447800"/>
          </a:xfrm>
          <a:prstGeom prst="star32">
            <a:avLst>
              <a:gd name="adj" fmla="val 9097"/>
            </a:avLst>
          </a:prstGeom>
          <a:solidFill>
            <a:srgbClr val="FFFF00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-2438400" y="3505200"/>
            <a:ext cx="1905000" cy="1447800"/>
          </a:xfrm>
          <a:prstGeom prst="star32">
            <a:avLst>
              <a:gd name="adj" fmla="val 9097"/>
            </a:avLst>
          </a:prstGeom>
          <a:solidFill>
            <a:srgbClr val="FFFF00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16" descr="j031805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07351">
            <a:off x="2311903" y="4000538"/>
            <a:ext cx="1464998" cy="83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j031805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0572">
            <a:off x="5842071" y="3980451"/>
            <a:ext cx="1391491" cy="78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01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6.66667E-6 C 0.02691 0.26134 0.054 0.52268 0.17379 0.62847 C 0.29358 0.73425 0.59167 0.70161 0.7191 0.63495 C 0.84653 0.56828 0.93021 0.33911 0.9382 0.22847 C 0.94619 0.11782 0.879 0.00439 0.76667 -0.02848 C 0.65417 -0.06135 0.45921 -0.01482 0.26424 0.03171 " pathEditMode="relative" ptsTypes="a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0.0213 C 0.19149 -0.10185 0.36215 -0.18217 0.52326 -0.20555 C 0.68438 -0.22893 0.90903 -0.22454 0.9875 -0.16111 C 1.06597 -0.09768 1.02882 0.08982 0.99462 0.17546 C 0.96042 0.26111 0.87309 0.33889 0.78264 0.35324 C 0.69219 0.36759 0.41563 0.36158 0.45174 0.26111 C 0.48785 0.16065 0.90799 -0.16481 0.99931 -0.25 " pathEditMode="relative" rAng="0" ptsTypes="aaaaa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57" y="80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07 -0.02453 C 0.4401 -0.0037 0.77014 0.01713 0.92205 -0.09444 C 1.07396 -0.20601 1.11007 -0.60231 1.02205 -0.69444 C 0.93402 -0.78657 0.47118 -0.7324 0.3934 -0.64675 C 0.31562 -0.56111 0.45173 -0.27638 0.55538 -0.18009 C 0.65902 -0.08379 0.83698 -0.07638 1.01493 -0.06898 " pathEditMode="relative" ptsTypes="aaaaaA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83 0.05208 C 0.21111 -0.10047 0.32639 -0.25278 0.44583 -0.33843 C 0.56528 -0.42408 0.71528 -0.48334 0.8125 -0.46227 C 0.90938 -0.44121 1.00469 -0.31158 1.02674 -0.21181 C 1.04913 -0.11158 1.06615 0.06203 0.94583 0.13773 C 0.82552 0.21342 0.41215 0.225 0.30538 0.24236 " pathEditMode="relative" rAng="0" ptsTypes="aaaaaA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07" y="-172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791885" y="131892"/>
            <a:ext cx="7772400" cy="14700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/>
            <a:endParaRPr lang="en-US" sz="105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4126" y="2028822"/>
            <a:ext cx="3895728" cy="389572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353590" y="2016583"/>
            <a:ext cx="1541780" cy="554606"/>
          </a:xfrm>
          <a:prstGeom prst="rect">
            <a:avLst/>
          </a:prstGeom>
          <a:solidFill>
            <a:srgbClr val="FFC000"/>
          </a:solidFill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auto"/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tay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cầm</a:t>
            </a:r>
            <a:endParaRPr lang="en-US" sz="900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44736" y="4556605"/>
            <a:ext cx="1894618" cy="554606"/>
          </a:xfrm>
          <a:prstGeom prst="rect">
            <a:avLst/>
          </a:prstGeom>
          <a:solidFill>
            <a:srgbClr val="FFC000"/>
          </a:solidFill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auto"/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chân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xoay</a:t>
            </a:r>
            <a:endParaRPr lang="en-US" sz="900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48611" y="4001998"/>
            <a:ext cx="1894618" cy="554606"/>
          </a:xfrm>
          <a:prstGeom prst="rect">
            <a:avLst/>
          </a:prstGeom>
          <a:solidFill>
            <a:srgbClr val="FFC000"/>
          </a:solidFill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auto"/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chân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trụ</a:t>
            </a:r>
            <a:endParaRPr lang="en-US" sz="900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820354" y="2350084"/>
            <a:ext cx="1552383" cy="4539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943229" y="4556603"/>
            <a:ext cx="616212" cy="55460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  <a:stCxn id="8" idx="1"/>
          </p:cNvCxnSpPr>
          <p:nvPr/>
        </p:nvCxnSpPr>
        <p:spPr>
          <a:xfrm flipH="1">
            <a:off x="5353051" y="4833908"/>
            <a:ext cx="1191684" cy="61080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">
            <a:extLst>
              <a:ext uri="{FF2B5EF4-FFF2-40B4-BE49-F238E27FC236}">
                <a16:creationId xmlns:a16="http://schemas.microsoft.com/office/drawing/2014/main" id="{CC649C0A-8A1C-49ED-90B2-8F508FDAD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507" y="1134132"/>
            <a:ext cx="28734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54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800" b="1" u="sng" dirty="0">
                <a:solidFill>
                  <a:srgbClr val="FF0000"/>
                </a:solidFill>
                <a:latin typeface="Cambria" panose="02040503050406030204" pitchFamily="18" charset="0"/>
              </a:rPr>
              <a:t>VẼ HÌNH TRÒN: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EEE3E74-31A9-488B-86A4-1BF508D1C5B0}"/>
              </a:ext>
            </a:extLst>
          </p:cNvPr>
          <p:cNvSpPr/>
          <p:nvPr/>
        </p:nvSpPr>
        <p:spPr>
          <a:xfrm>
            <a:off x="1461970" y="1110318"/>
            <a:ext cx="136536" cy="69762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39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1867" kern="0">
              <a:solidFill>
                <a:prstClr val="white"/>
              </a:solidFill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480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5144909" y="3798100"/>
            <a:ext cx="144306" cy="131415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2191" t="12921" b="51124"/>
          <a:stretch/>
        </p:blipFill>
        <p:spPr>
          <a:xfrm>
            <a:off x="1279033" y="5204242"/>
            <a:ext cx="3341093" cy="742874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113665" y="2812135"/>
            <a:ext cx="2160000" cy="2160000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0" name="Group 29"/>
          <p:cNvGrpSpPr/>
          <p:nvPr/>
        </p:nvGrpSpPr>
        <p:grpSpPr>
          <a:xfrm>
            <a:off x="295085" y="2980721"/>
            <a:ext cx="2248561" cy="4358322"/>
            <a:chOff x="227168" y="1077408"/>
            <a:chExt cx="2998081" cy="5811096"/>
          </a:xfrm>
        </p:grpSpPr>
        <p:grpSp>
          <p:nvGrpSpPr>
            <p:cNvPr id="14" name="Group 13"/>
            <p:cNvGrpSpPr/>
            <p:nvPr/>
          </p:nvGrpSpPr>
          <p:grpSpPr>
            <a:xfrm rot="10800000">
              <a:off x="2989086" y="3204843"/>
              <a:ext cx="236163" cy="804204"/>
              <a:chOff x="4333741" y="824248"/>
              <a:chExt cx="746974" cy="3741315"/>
            </a:xfrm>
          </p:grpSpPr>
          <p:grpSp>
            <p:nvGrpSpPr>
              <p:cNvPr id="15" name="Group 14"/>
              <p:cNvGrpSpPr/>
              <p:nvPr/>
            </p:nvGrpSpPr>
            <p:grpSpPr>
              <a:xfrm rot="5400000">
                <a:off x="3760631" y="3013659"/>
                <a:ext cx="1893194" cy="746974"/>
                <a:chOff x="4082603" y="1828801"/>
                <a:chExt cx="1455312" cy="1120461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4082603" y="2575775"/>
                  <a:ext cx="1455312" cy="373487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4082603" y="2202288"/>
                  <a:ext cx="1455312" cy="373487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4082603" y="1828801"/>
                  <a:ext cx="1455312" cy="373487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6" name="Oval 15"/>
              <p:cNvSpPr/>
              <p:nvPr/>
            </p:nvSpPr>
            <p:spPr>
              <a:xfrm>
                <a:off x="4333741" y="4101923"/>
                <a:ext cx="746974" cy="46364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532289" y="4172757"/>
                <a:ext cx="349878" cy="321972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>
                <a:off x="4333741" y="824248"/>
                <a:ext cx="746974" cy="1616300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>
                <a:off x="4532289" y="824248"/>
                <a:ext cx="349878" cy="734096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27168" y="1077408"/>
              <a:ext cx="2880000" cy="5811096"/>
              <a:chOff x="227168" y="1077408"/>
              <a:chExt cx="2880000" cy="5811096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667168" y="1077408"/>
                <a:ext cx="1440000" cy="2880000"/>
                <a:chOff x="3013658" y="653603"/>
                <a:chExt cx="1700013" cy="5038860"/>
              </a:xfrm>
            </p:grpSpPr>
            <p:sp>
              <p:nvSpPr>
                <p:cNvPr id="6" name="Isosceles Triangle 4"/>
                <p:cNvSpPr/>
                <p:nvPr/>
              </p:nvSpPr>
              <p:spPr>
                <a:xfrm>
                  <a:off x="3013658" y="1352283"/>
                  <a:ext cx="1700013" cy="4340180"/>
                </a:xfrm>
                <a:custGeom>
                  <a:avLst/>
                  <a:gdLst>
                    <a:gd name="connsiteX0" fmla="*/ 0 w 1700012"/>
                    <a:gd name="connsiteY0" fmla="*/ 4340180 h 4340180"/>
                    <a:gd name="connsiteX1" fmla="*/ 850006 w 1700012"/>
                    <a:gd name="connsiteY1" fmla="*/ 0 h 4340180"/>
                    <a:gd name="connsiteX2" fmla="*/ 1700012 w 1700012"/>
                    <a:gd name="connsiteY2" fmla="*/ 4340180 h 4340180"/>
                    <a:gd name="connsiteX3" fmla="*/ 0 w 1700012"/>
                    <a:gd name="connsiteY3" fmla="*/ 4340180 h 4340180"/>
                    <a:gd name="connsiteX0" fmla="*/ 0 w 1700012"/>
                    <a:gd name="connsiteY0" fmla="*/ 4340180 h 4340180"/>
                    <a:gd name="connsiteX1" fmla="*/ 850006 w 1700012"/>
                    <a:gd name="connsiteY1" fmla="*/ 0 h 4340180"/>
                    <a:gd name="connsiteX2" fmla="*/ 1700012 w 1700012"/>
                    <a:gd name="connsiteY2" fmla="*/ 4340180 h 4340180"/>
                    <a:gd name="connsiteX3" fmla="*/ 940158 w 1700012"/>
                    <a:gd name="connsiteY3" fmla="*/ 4340180 h 4340180"/>
                    <a:gd name="connsiteX4" fmla="*/ 0 w 1700012"/>
                    <a:gd name="connsiteY4" fmla="*/ 4340180 h 4340180"/>
                    <a:gd name="connsiteX0" fmla="*/ 0 w 1700012"/>
                    <a:gd name="connsiteY0" fmla="*/ 4340180 h 4340180"/>
                    <a:gd name="connsiteX1" fmla="*/ 850006 w 1700012"/>
                    <a:gd name="connsiteY1" fmla="*/ 0 h 4340180"/>
                    <a:gd name="connsiteX2" fmla="*/ 1700012 w 1700012"/>
                    <a:gd name="connsiteY2" fmla="*/ 4340180 h 4340180"/>
                    <a:gd name="connsiteX3" fmla="*/ 862885 w 1700012"/>
                    <a:gd name="connsiteY3" fmla="*/ 1712890 h 4340180"/>
                    <a:gd name="connsiteX4" fmla="*/ 0 w 1700012"/>
                    <a:gd name="connsiteY4" fmla="*/ 4340180 h 4340180"/>
                    <a:gd name="connsiteX0" fmla="*/ 0 w 1700012"/>
                    <a:gd name="connsiteY0" fmla="*/ 4340180 h 4340180"/>
                    <a:gd name="connsiteX1" fmla="*/ 850006 w 1700012"/>
                    <a:gd name="connsiteY1" fmla="*/ 0 h 4340180"/>
                    <a:gd name="connsiteX2" fmla="*/ 1700012 w 1700012"/>
                    <a:gd name="connsiteY2" fmla="*/ 4340180 h 4340180"/>
                    <a:gd name="connsiteX3" fmla="*/ 862885 w 1700012"/>
                    <a:gd name="connsiteY3" fmla="*/ 1519707 h 4340180"/>
                    <a:gd name="connsiteX4" fmla="*/ 0 w 1700012"/>
                    <a:gd name="connsiteY4" fmla="*/ 4340180 h 4340180"/>
                    <a:gd name="connsiteX0" fmla="*/ 0 w 1700012"/>
                    <a:gd name="connsiteY0" fmla="*/ 4340180 h 4340180"/>
                    <a:gd name="connsiteX1" fmla="*/ 850006 w 1700012"/>
                    <a:gd name="connsiteY1" fmla="*/ 0 h 4340180"/>
                    <a:gd name="connsiteX2" fmla="*/ 1700012 w 1700012"/>
                    <a:gd name="connsiteY2" fmla="*/ 4340180 h 4340180"/>
                    <a:gd name="connsiteX3" fmla="*/ 862885 w 1700012"/>
                    <a:gd name="connsiteY3" fmla="*/ 1326524 h 4340180"/>
                    <a:gd name="connsiteX4" fmla="*/ 0 w 1700012"/>
                    <a:gd name="connsiteY4" fmla="*/ 4340180 h 4340180"/>
                    <a:gd name="connsiteX0" fmla="*/ 0 w 1700012"/>
                    <a:gd name="connsiteY0" fmla="*/ 4340180 h 4340180"/>
                    <a:gd name="connsiteX1" fmla="*/ 850006 w 1700012"/>
                    <a:gd name="connsiteY1" fmla="*/ 0 h 4340180"/>
                    <a:gd name="connsiteX2" fmla="*/ 1700012 w 1700012"/>
                    <a:gd name="connsiteY2" fmla="*/ 4340180 h 4340180"/>
                    <a:gd name="connsiteX3" fmla="*/ 862885 w 1700012"/>
                    <a:gd name="connsiteY3" fmla="*/ 1326524 h 4340180"/>
                    <a:gd name="connsiteX4" fmla="*/ 0 w 1700012"/>
                    <a:gd name="connsiteY4" fmla="*/ 4340180 h 4340180"/>
                    <a:gd name="connsiteX0" fmla="*/ 0 w 1700012"/>
                    <a:gd name="connsiteY0" fmla="*/ 4340180 h 4340180"/>
                    <a:gd name="connsiteX1" fmla="*/ 850006 w 1700012"/>
                    <a:gd name="connsiteY1" fmla="*/ 0 h 4340180"/>
                    <a:gd name="connsiteX2" fmla="*/ 1700012 w 1700012"/>
                    <a:gd name="connsiteY2" fmla="*/ 4340180 h 4340180"/>
                    <a:gd name="connsiteX3" fmla="*/ 850006 w 1700012"/>
                    <a:gd name="connsiteY3" fmla="*/ 940157 h 4340180"/>
                    <a:gd name="connsiteX4" fmla="*/ 0 w 1700012"/>
                    <a:gd name="connsiteY4" fmla="*/ 4340180 h 4340180"/>
                    <a:gd name="connsiteX0" fmla="*/ 0 w 1700012"/>
                    <a:gd name="connsiteY0" fmla="*/ 4340180 h 4340180"/>
                    <a:gd name="connsiteX1" fmla="*/ 850006 w 1700012"/>
                    <a:gd name="connsiteY1" fmla="*/ 0 h 4340180"/>
                    <a:gd name="connsiteX2" fmla="*/ 1700012 w 1700012"/>
                    <a:gd name="connsiteY2" fmla="*/ 4340180 h 4340180"/>
                    <a:gd name="connsiteX3" fmla="*/ 850006 w 1700012"/>
                    <a:gd name="connsiteY3" fmla="*/ 940157 h 4340180"/>
                    <a:gd name="connsiteX4" fmla="*/ 0 w 1700012"/>
                    <a:gd name="connsiteY4" fmla="*/ 4340180 h 4340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0012" h="4340180">
                      <a:moveTo>
                        <a:pt x="0" y="4340180"/>
                      </a:moveTo>
                      <a:lnTo>
                        <a:pt x="850006" y="0"/>
                      </a:lnTo>
                      <a:lnTo>
                        <a:pt x="1700012" y="4340180"/>
                      </a:lnTo>
                      <a:lnTo>
                        <a:pt x="850006" y="940157"/>
                      </a:lnTo>
                      <a:cubicBezTo>
                        <a:pt x="613893" y="2086377"/>
                        <a:pt x="287628" y="3335628"/>
                        <a:pt x="0" y="434018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grpSp>
              <p:nvGrpSpPr>
                <p:cNvPr id="7" name="Group 6"/>
                <p:cNvGrpSpPr/>
                <p:nvPr/>
              </p:nvGrpSpPr>
              <p:grpSpPr>
                <a:xfrm>
                  <a:off x="3509492" y="653603"/>
                  <a:ext cx="708340" cy="1397358"/>
                  <a:chOff x="5589430" y="605308"/>
                  <a:chExt cx="888642" cy="1719327"/>
                </a:xfrm>
              </p:grpSpPr>
              <p:sp>
                <p:nvSpPr>
                  <p:cNvPr id="8" name="Rounded Rectangle 7"/>
                  <p:cNvSpPr/>
                  <p:nvPr/>
                </p:nvSpPr>
                <p:spPr>
                  <a:xfrm>
                    <a:off x="5834129" y="605308"/>
                    <a:ext cx="399245" cy="1146219"/>
                  </a:xfrm>
                  <a:prstGeom prst="roundRect">
                    <a:avLst/>
                  </a:prstGeom>
                  <a:solidFill>
                    <a:srgbClr val="0070C0"/>
                  </a:solidFill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  <p:sp>
                <p:nvSpPr>
                  <p:cNvPr id="9" name="Rounded Rectangle 8"/>
                  <p:cNvSpPr/>
                  <p:nvPr/>
                </p:nvSpPr>
                <p:spPr>
                  <a:xfrm>
                    <a:off x="5589430" y="1423114"/>
                    <a:ext cx="888642" cy="901521"/>
                  </a:xfrm>
                  <a:prstGeom prst="round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>
                  <a:xfrm>
                    <a:off x="5686021" y="1535803"/>
                    <a:ext cx="695460" cy="676141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</p:grpSp>
          </p:grpSp>
          <p:sp>
            <p:nvSpPr>
              <p:cNvPr id="28" name="Rectangle 27"/>
              <p:cNvSpPr/>
              <p:nvPr/>
            </p:nvSpPr>
            <p:spPr>
              <a:xfrm>
                <a:off x="227168" y="4008504"/>
                <a:ext cx="2880000" cy="288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cxnSp>
        <p:nvCxnSpPr>
          <p:cNvPr id="31" name="Straight Connector 30"/>
          <p:cNvCxnSpPr/>
          <p:nvPr/>
        </p:nvCxnSpPr>
        <p:spPr>
          <a:xfrm flipV="1">
            <a:off x="5193666" y="3876762"/>
            <a:ext cx="1082045" cy="242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72638" y="3498167"/>
            <a:ext cx="6471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  <a:endParaRPr lang="vi-VN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CC649C0A-8A1C-49ED-90B2-8F508FDAD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095" y="955199"/>
            <a:ext cx="28325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54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800" b="1" u="sng" dirty="0">
                <a:solidFill>
                  <a:srgbClr val="FF0000"/>
                </a:solidFill>
                <a:latin typeface="Cambria" panose="02040503050406030204" pitchFamily="18" charset="0"/>
              </a:rPr>
              <a:t>VẼ HÌNH TRÒN:</a:t>
            </a:r>
          </a:p>
        </p:txBody>
      </p:sp>
      <p:sp>
        <p:nvSpPr>
          <p:cNvPr id="26" name="Rectangle: Rounded Corners 16">
            <a:extLst>
              <a:ext uri="{FF2B5EF4-FFF2-40B4-BE49-F238E27FC236}">
                <a16:creationId xmlns:a16="http://schemas.microsoft.com/office/drawing/2014/main" id="{AEEE3E74-31A9-488B-86A4-1BF508D1C5B0}"/>
              </a:ext>
            </a:extLst>
          </p:cNvPr>
          <p:cNvSpPr/>
          <p:nvPr/>
        </p:nvSpPr>
        <p:spPr>
          <a:xfrm>
            <a:off x="1218994" y="874819"/>
            <a:ext cx="120080" cy="691676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39">
              <a:buClr>
                <a:srgbClr val="000000"/>
              </a:buClr>
              <a:defRPr/>
            </a:pPr>
            <a:endParaRPr lang="en-US" sz="1867" kern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99112" y="3863807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1">
            <a:extLst>
              <a:ext uri="{FF2B5EF4-FFF2-40B4-BE49-F238E27FC236}">
                <a16:creationId xmlns:a16="http://schemas.microsoft.com/office/drawing/2014/main" id="{CC649C0A-8A1C-49ED-90B2-8F508FDAD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5085" y="1676400"/>
            <a:ext cx="67783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54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com pa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384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42326 -0.1888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63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3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 animBg="1"/>
      <p:bldP spid="32" grpId="0"/>
      <p:bldP spid="27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914400"/>
            <a:ext cx="5334000" cy="487362"/>
          </a:xfrm>
        </p:spPr>
        <p:txBody>
          <a:bodyPr/>
          <a:lstStyle/>
          <a:p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BƯỚC VẼ HÌNH TRÒN: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ội dung 3"/>
          <p:cNvSpPr>
            <a:spLocks noGrp="1"/>
          </p:cNvSpPr>
          <p:nvPr>
            <p:ph idx="1"/>
          </p:nvPr>
        </p:nvSpPr>
        <p:spPr>
          <a:xfrm>
            <a:off x="463056" y="404813"/>
            <a:ext cx="7925294" cy="3142984"/>
          </a:xfrm>
        </p:spPr>
        <p:txBody>
          <a:bodyPr rtlCol="0">
            <a:normAutofit/>
          </a:bodyPr>
          <a:lstStyle/>
          <a:p>
            <a:pPr marL="898525" indent="-898525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898525" indent="-898525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OM , ON , OP , OQ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MN, PQ</a:t>
            </a:r>
            <a:endParaRPr lang="vi-VN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Nhóm 58"/>
          <p:cNvGrpSpPr>
            <a:grpSpLocks/>
          </p:cNvGrpSpPr>
          <p:nvPr/>
        </p:nvGrpSpPr>
        <p:grpSpPr bwMode="auto">
          <a:xfrm>
            <a:off x="5364163" y="1428750"/>
            <a:ext cx="3908425" cy="3661199"/>
            <a:chOff x="5796136" y="2282656"/>
            <a:chExt cx="2634151" cy="2513833"/>
          </a:xfrm>
        </p:grpSpPr>
        <p:sp>
          <p:nvSpPr>
            <p:cNvPr id="5" name="Hình Bầu dục 4"/>
            <p:cNvSpPr/>
            <p:nvPr/>
          </p:nvSpPr>
          <p:spPr>
            <a:xfrm>
              <a:off x="6239084" y="2671787"/>
              <a:ext cx="1808170" cy="1807221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  <p:sp>
          <p:nvSpPr>
            <p:cNvPr id="6" name="Hình Bầu dục 5"/>
            <p:cNvSpPr/>
            <p:nvPr/>
          </p:nvSpPr>
          <p:spPr>
            <a:xfrm>
              <a:off x="7106792" y="3528527"/>
              <a:ext cx="72755" cy="7194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srgbClr val="FF0000"/>
                </a:solidFill>
              </a:endParaRPr>
            </a:p>
          </p:txBody>
        </p:sp>
        <p:sp>
          <p:nvSpPr>
            <p:cNvPr id="10250" name="Text Box 10"/>
            <p:cNvSpPr txBox="1">
              <a:spLocks noChangeArrowheads="1"/>
            </p:cNvSpPr>
            <p:nvPr/>
          </p:nvSpPr>
          <p:spPr bwMode="auto">
            <a:xfrm>
              <a:off x="6869112" y="3564497"/>
              <a:ext cx="383524" cy="316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  <p:sp>
          <p:nvSpPr>
            <p:cNvPr id="10251" name="Text Box 10"/>
            <p:cNvSpPr txBox="1">
              <a:spLocks noChangeArrowheads="1"/>
            </p:cNvSpPr>
            <p:nvPr/>
          </p:nvSpPr>
          <p:spPr bwMode="auto">
            <a:xfrm>
              <a:off x="5796136" y="3345075"/>
              <a:ext cx="383524" cy="316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  <p:cxnSp>
          <p:nvCxnSpPr>
            <p:cNvPr id="9" name="Đường kết nối Thẳng 8"/>
            <p:cNvCxnSpPr>
              <a:stCxn id="5" idx="6"/>
              <a:endCxn id="5" idx="2"/>
            </p:cNvCxnSpPr>
            <p:nvPr/>
          </p:nvCxnSpPr>
          <p:spPr>
            <a:xfrm flipH="1">
              <a:off x="6239084" y="3575397"/>
              <a:ext cx="1808170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53" name="Text Box 10"/>
            <p:cNvSpPr txBox="1">
              <a:spLocks noChangeArrowheads="1"/>
            </p:cNvSpPr>
            <p:nvPr/>
          </p:nvSpPr>
          <p:spPr bwMode="auto">
            <a:xfrm>
              <a:off x="6975668" y="2282656"/>
              <a:ext cx="383524" cy="316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0254" name="Text Box 10"/>
            <p:cNvSpPr txBox="1">
              <a:spLocks noChangeArrowheads="1"/>
            </p:cNvSpPr>
            <p:nvPr/>
          </p:nvSpPr>
          <p:spPr bwMode="auto">
            <a:xfrm>
              <a:off x="6975668" y="4479503"/>
              <a:ext cx="383524" cy="316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  <p:cxnSp>
          <p:nvCxnSpPr>
            <p:cNvPr id="13" name="Đường kết nối Thẳng 12"/>
            <p:cNvCxnSpPr>
              <a:stCxn id="5" idx="4"/>
              <a:endCxn id="5" idx="0"/>
            </p:cNvCxnSpPr>
            <p:nvPr/>
          </p:nvCxnSpPr>
          <p:spPr>
            <a:xfrm flipV="1">
              <a:off x="7143169" y="2671787"/>
              <a:ext cx="0" cy="1807221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56" name="Text Box 10"/>
            <p:cNvSpPr txBox="1">
              <a:spLocks noChangeArrowheads="1"/>
            </p:cNvSpPr>
            <p:nvPr/>
          </p:nvSpPr>
          <p:spPr bwMode="auto">
            <a:xfrm>
              <a:off x="8046763" y="3369703"/>
              <a:ext cx="383524" cy="316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</p:grpSp>
      <p:sp>
        <p:nvSpPr>
          <p:cNvPr id="63" name="Hộp_Văn_Bản 62"/>
          <p:cNvSpPr txBox="1">
            <a:spLocks noChangeArrowheads="1"/>
          </p:cNvSpPr>
          <p:nvPr/>
        </p:nvSpPr>
        <p:spPr bwMode="auto">
          <a:xfrm>
            <a:off x="923196" y="4964473"/>
            <a:ext cx="778033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600" dirty="0">
              <a:solidFill>
                <a:srgbClr val="FF0000"/>
              </a:solidFill>
            </a:endParaRPr>
          </a:p>
        </p:txBody>
      </p:sp>
      <p:grpSp>
        <p:nvGrpSpPr>
          <p:cNvPr id="3" name="Nhóm 63"/>
          <p:cNvGrpSpPr>
            <a:grpSpLocks/>
          </p:cNvGrpSpPr>
          <p:nvPr/>
        </p:nvGrpSpPr>
        <p:grpSpPr bwMode="auto">
          <a:xfrm>
            <a:off x="258698" y="5601274"/>
            <a:ext cx="731901" cy="684472"/>
            <a:chOff x="1259632" y="4690809"/>
            <a:chExt cx="792088" cy="898777"/>
          </a:xfrm>
        </p:grpSpPr>
        <p:sp>
          <p:nvSpPr>
            <p:cNvPr id="65" name="Tam Giác Cân 64"/>
            <p:cNvSpPr/>
            <p:nvPr/>
          </p:nvSpPr>
          <p:spPr>
            <a:xfrm>
              <a:off x="1259632" y="4810073"/>
              <a:ext cx="792088" cy="779513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dirty="0">
                <a:solidFill>
                  <a:schemeClr val="bg1"/>
                </a:solidFill>
              </a:endParaRPr>
            </a:p>
          </p:txBody>
        </p:sp>
        <p:sp>
          <p:nvSpPr>
            <p:cNvPr id="10247" name="Hộp_Văn_Bản 65"/>
            <p:cNvSpPr txBox="1">
              <a:spLocks noChangeArrowheads="1"/>
            </p:cNvSpPr>
            <p:nvPr/>
          </p:nvSpPr>
          <p:spPr bwMode="auto">
            <a:xfrm>
              <a:off x="1451924" y="4690809"/>
              <a:ext cx="369013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Calibri" pitchFamily="34" charset="0"/>
                </a:rPr>
                <a:t>!</a:t>
              </a:r>
              <a:endParaRPr lang="vi-VN" sz="4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21"/>
          <p:cNvGrpSpPr>
            <a:grpSpLocks/>
          </p:cNvGrpSpPr>
          <p:nvPr/>
        </p:nvGrpSpPr>
        <p:grpSpPr bwMode="auto">
          <a:xfrm>
            <a:off x="4737100" y="2887663"/>
            <a:ext cx="4313238" cy="3824361"/>
            <a:chOff x="4737433" y="1497824"/>
            <a:chExt cx="4312922" cy="3824732"/>
          </a:xfrm>
        </p:grpSpPr>
        <p:sp>
          <p:nvSpPr>
            <p:cNvPr id="11268" name="Text Box 10"/>
            <p:cNvSpPr txBox="1">
              <a:spLocks noChangeArrowheads="1"/>
            </p:cNvSpPr>
            <p:nvPr/>
          </p:nvSpPr>
          <p:spPr bwMode="auto">
            <a:xfrm>
              <a:off x="6615163" y="4860846"/>
              <a:ext cx="647286" cy="461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grpSp>
          <p:nvGrpSpPr>
            <p:cNvPr id="11269" name="Nhóm 20"/>
            <p:cNvGrpSpPr>
              <a:grpSpLocks/>
            </p:cNvGrpSpPr>
            <p:nvPr/>
          </p:nvGrpSpPr>
          <p:grpSpPr bwMode="auto">
            <a:xfrm>
              <a:off x="4737433" y="1497824"/>
              <a:ext cx="4312922" cy="3221350"/>
              <a:chOff x="4829904" y="2811476"/>
              <a:chExt cx="4312922" cy="3221350"/>
            </a:xfrm>
          </p:grpSpPr>
          <p:sp>
            <p:nvSpPr>
              <p:cNvPr id="5" name="Hình Bầu dục 4"/>
              <p:cNvSpPr/>
              <p:nvPr/>
            </p:nvSpPr>
            <p:spPr>
              <a:xfrm>
                <a:off x="5445809" y="2982943"/>
                <a:ext cx="3049365" cy="3049883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/>
              </a:p>
            </p:txBody>
          </p:sp>
          <p:sp>
            <p:nvSpPr>
              <p:cNvPr id="6" name="Hình Bầu dục 5"/>
              <p:cNvSpPr/>
              <p:nvPr/>
            </p:nvSpPr>
            <p:spPr>
              <a:xfrm>
                <a:off x="6909377" y="4427708"/>
                <a:ext cx="122229" cy="122249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solidFill>
                    <a:srgbClr val="FF0000"/>
                  </a:solidFill>
                </a:endParaRPr>
              </a:p>
            </p:txBody>
          </p:sp>
          <p:sp>
            <p:nvSpPr>
              <p:cNvPr id="11272" name="Text Box 10"/>
              <p:cNvSpPr txBox="1">
                <a:spLocks noChangeArrowheads="1"/>
              </p:cNvSpPr>
              <p:nvPr/>
            </p:nvSpPr>
            <p:spPr bwMode="auto">
              <a:xfrm>
                <a:off x="6707634" y="4005100"/>
                <a:ext cx="540988" cy="4617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sp>
            <p:nvSpPr>
              <p:cNvPr id="11273" name="Text Box 10"/>
              <p:cNvSpPr txBox="1">
                <a:spLocks noChangeArrowheads="1"/>
              </p:cNvSpPr>
              <p:nvPr/>
            </p:nvSpPr>
            <p:spPr bwMode="auto">
              <a:xfrm>
                <a:off x="4829904" y="4505672"/>
                <a:ext cx="647286" cy="4617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cxnSp>
            <p:nvCxnSpPr>
              <p:cNvPr id="9" name="Đường kết nối Thẳng 8"/>
              <p:cNvCxnSpPr/>
              <p:nvPr/>
            </p:nvCxnSpPr>
            <p:spPr>
              <a:xfrm flipH="1">
                <a:off x="5455333" y="4219725"/>
                <a:ext cx="3014442" cy="544566"/>
              </a:xfrm>
              <a:prstGeom prst="line">
                <a:avLst/>
              </a:prstGeom>
              <a:ln w="317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Đường kết nối Thẳng 10"/>
              <p:cNvCxnSpPr>
                <a:stCxn id="5" idx="4"/>
                <a:endCxn id="5" idx="1"/>
              </p:cNvCxnSpPr>
              <p:nvPr/>
            </p:nvCxnSpPr>
            <p:spPr>
              <a:xfrm flipH="1" flipV="1">
                <a:off x="5891864" y="3429073"/>
                <a:ext cx="1079421" cy="2603753"/>
              </a:xfrm>
              <a:prstGeom prst="line">
                <a:avLst/>
              </a:prstGeom>
              <a:ln w="317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76" name="Text Box 10"/>
              <p:cNvSpPr txBox="1">
                <a:spLocks noChangeArrowheads="1"/>
              </p:cNvSpPr>
              <p:nvPr/>
            </p:nvSpPr>
            <p:spPr bwMode="auto">
              <a:xfrm>
                <a:off x="8495540" y="3796128"/>
                <a:ext cx="647286" cy="4617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11277" name="Text Box 10"/>
              <p:cNvSpPr txBox="1">
                <a:spLocks noChangeArrowheads="1"/>
              </p:cNvSpPr>
              <p:nvPr/>
            </p:nvSpPr>
            <p:spPr bwMode="auto">
              <a:xfrm>
                <a:off x="6084168" y="4581128"/>
                <a:ext cx="415839" cy="779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solidFill>
                      <a:srgbClr val="002060"/>
                    </a:solidFill>
                    <a:latin typeface=".VnTime" pitchFamily="34" charset="0"/>
                  </a:rPr>
                  <a:t>I</a:t>
                </a:r>
              </a:p>
            </p:txBody>
          </p:sp>
          <p:sp>
            <p:nvSpPr>
              <p:cNvPr id="11278" name="Text Box 10"/>
              <p:cNvSpPr txBox="1">
                <a:spLocks noChangeArrowheads="1"/>
              </p:cNvSpPr>
              <p:nvPr/>
            </p:nvSpPr>
            <p:spPr bwMode="auto">
              <a:xfrm>
                <a:off x="5417647" y="2811476"/>
                <a:ext cx="647286" cy="4617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</p:grpSp>
      </p:grpSp>
      <p:sp>
        <p:nvSpPr>
          <p:cNvPr id="16" name="Chỗ dành sẵn cho Nội dung 3"/>
          <p:cNvSpPr>
            <a:spLocks noGrp="1"/>
          </p:cNvSpPr>
          <p:nvPr>
            <p:ph idx="1"/>
          </p:nvPr>
        </p:nvSpPr>
        <p:spPr>
          <a:xfrm>
            <a:off x="602364" y="205798"/>
            <a:ext cx="8269471" cy="3285754"/>
          </a:xfrm>
        </p:spPr>
        <p:txBody>
          <a:bodyPr rtlCol="0">
            <a:normAutofit fontScale="92500" lnSpcReduction="10000"/>
          </a:bodyPr>
          <a:lstStyle/>
          <a:p>
            <a:pPr marL="898525" indent="-898525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898525" indent="-898525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en-US" sz="3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OA , OB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3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lang="vi-VN" sz="3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AFAC0B0B-E057-467D-B817-1A5BA5A5B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1" y="341141"/>
            <a:ext cx="5334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54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defTabSz="914354">
              <a:lnSpc>
                <a:spcPct val="100000"/>
              </a:lnSpc>
              <a:spcBef>
                <a:spcPct val="0"/>
              </a:spcBef>
              <a:buAutoNum type="alphaLcParenR"/>
              <a:defRPr/>
            </a:pPr>
            <a:r>
              <a:rPr lang="en-US" alt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O,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 cm.</a:t>
            </a:r>
          </a:p>
          <a:p>
            <a:pPr marL="514350" indent="-514350" defTabSz="914354">
              <a:lnSpc>
                <a:spcPct val="100000"/>
              </a:lnSpc>
              <a:spcBef>
                <a:spcPct val="0"/>
              </a:spcBef>
              <a:buAutoNum type="alphaLcParenR"/>
              <a:defRPr/>
            </a:pPr>
            <a:r>
              <a:rPr lang="en-US" alt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I,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3cm.</a:t>
            </a:r>
          </a:p>
          <a:p>
            <a:pPr defTabSz="914354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alt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6580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5169287" y="2880251"/>
            <a:ext cx="144306" cy="131415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2191" t="12921" b="51124"/>
          <a:stretch/>
        </p:blipFill>
        <p:spPr>
          <a:xfrm>
            <a:off x="1347426" y="4299922"/>
            <a:ext cx="3288582" cy="742874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138043" y="1894286"/>
            <a:ext cx="2160000" cy="2160000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0" name="Group 29"/>
          <p:cNvGrpSpPr/>
          <p:nvPr/>
        </p:nvGrpSpPr>
        <p:grpSpPr>
          <a:xfrm>
            <a:off x="319463" y="2062871"/>
            <a:ext cx="2248561" cy="4358322"/>
            <a:chOff x="227168" y="1077408"/>
            <a:chExt cx="2998081" cy="5811096"/>
          </a:xfrm>
        </p:grpSpPr>
        <p:grpSp>
          <p:nvGrpSpPr>
            <p:cNvPr id="14" name="Group 13"/>
            <p:cNvGrpSpPr/>
            <p:nvPr/>
          </p:nvGrpSpPr>
          <p:grpSpPr>
            <a:xfrm rot="10800000">
              <a:off x="2989086" y="3204843"/>
              <a:ext cx="236163" cy="804204"/>
              <a:chOff x="4333741" y="824248"/>
              <a:chExt cx="746974" cy="3741315"/>
            </a:xfrm>
          </p:grpSpPr>
          <p:grpSp>
            <p:nvGrpSpPr>
              <p:cNvPr id="15" name="Group 14"/>
              <p:cNvGrpSpPr/>
              <p:nvPr/>
            </p:nvGrpSpPr>
            <p:grpSpPr>
              <a:xfrm rot="5400000">
                <a:off x="3760631" y="3013659"/>
                <a:ext cx="1893194" cy="746974"/>
                <a:chOff x="4082603" y="1828801"/>
                <a:chExt cx="1455312" cy="1120461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4082603" y="2575775"/>
                  <a:ext cx="1455312" cy="373487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4082603" y="2202288"/>
                  <a:ext cx="1455312" cy="373487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4082603" y="1828801"/>
                  <a:ext cx="1455312" cy="373487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6" name="Oval 15"/>
              <p:cNvSpPr/>
              <p:nvPr/>
            </p:nvSpPr>
            <p:spPr>
              <a:xfrm>
                <a:off x="4333741" y="4101923"/>
                <a:ext cx="746974" cy="46364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532289" y="4172757"/>
                <a:ext cx="349878" cy="321972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>
                <a:off x="4333741" y="824248"/>
                <a:ext cx="746974" cy="1616300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>
                <a:off x="4532289" y="824248"/>
                <a:ext cx="349878" cy="734096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27168" y="1077408"/>
              <a:ext cx="2880000" cy="5811096"/>
              <a:chOff x="227168" y="1077408"/>
              <a:chExt cx="2880000" cy="5811096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667168" y="1077408"/>
                <a:ext cx="1440000" cy="2880000"/>
                <a:chOff x="3013658" y="653603"/>
                <a:chExt cx="1700013" cy="5038860"/>
              </a:xfrm>
            </p:grpSpPr>
            <p:sp>
              <p:nvSpPr>
                <p:cNvPr id="6" name="Isosceles Triangle 4"/>
                <p:cNvSpPr/>
                <p:nvPr/>
              </p:nvSpPr>
              <p:spPr>
                <a:xfrm>
                  <a:off x="3013658" y="1352283"/>
                  <a:ext cx="1700013" cy="4340180"/>
                </a:xfrm>
                <a:custGeom>
                  <a:avLst/>
                  <a:gdLst>
                    <a:gd name="connsiteX0" fmla="*/ 0 w 1700012"/>
                    <a:gd name="connsiteY0" fmla="*/ 4340180 h 4340180"/>
                    <a:gd name="connsiteX1" fmla="*/ 850006 w 1700012"/>
                    <a:gd name="connsiteY1" fmla="*/ 0 h 4340180"/>
                    <a:gd name="connsiteX2" fmla="*/ 1700012 w 1700012"/>
                    <a:gd name="connsiteY2" fmla="*/ 4340180 h 4340180"/>
                    <a:gd name="connsiteX3" fmla="*/ 0 w 1700012"/>
                    <a:gd name="connsiteY3" fmla="*/ 4340180 h 4340180"/>
                    <a:gd name="connsiteX0" fmla="*/ 0 w 1700012"/>
                    <a:gd name="connsiteY0" fmla="*/ 4340180 h 4340180"/>
                    <a:gd name="connsiteX1" fmla="*/ 850006 w 1700012"/>
                    <a:gd name="connsiteY1" fmla="*/ 0 h 4340180"/>
                    <a:gd name="connsiteX2" fmla="*/ 1700012 w 1700012"/>
                    <a:gd name="connsiteY2" fmla="*/ 4340180 h 4340180"/>
                    <a:gd name="connsiteX3" fmla="*/ 940158 w 1700012"/>
                    <a:gd name="connsiteY3" fmla="*/ 4340180 h 4340180"/>
                    <a:gd name="connsiteX4" fmla="*/ 0 w 1700012"/>
                    <a:gd name="connsiteY4" fmla="*/ 4340180 h 4340180"/>
                    <a:gd name="connsiteX0" fmla="*/ 0 w 1700012"/>
                    <a:gd name="connsiteY0" fmla="*/ 4340180 h 4340180"/>
                    <a:gd name="connsiteX1" fmla="*/ 850006 w 1700012"/>
                    <a:gd name="connsiteY1" fmla="*/ 0 h 4340180"/>
                    <a:gd name="connsiteX2" fmla="*/ 1700012 w 1700012"/>
                    <a:gd name="connsiteY2" fmla="*/ 4340180 h 4340180"/>
                    <a:gd name="connsiteX3" fmla="*/ 862885 w 1700012"/>
                    <a:gd name="connsiteY3" fmla="*/ 1712890 h 4340180"/>
                    <a:gd name="connsiteX4" fmla="*/ 0 w 1700012"/>
                    <a:gd name="connsiteY4" fmla="*/ 4340180 h 4340180"/>
                    <a:gd name="connsiteX0" fmla="*/ 0 w 1700012"/>
                    <a:gd name="connsiteY0" fmla="*/ 4340180 h 4340180"/>
                    <a:gd name="connsiteX1" fmla="*/ 850006 w 1700012"/>
                    <a:gd name="connsiteY1" fmla="*/ 0 h 4340180"/>
                    <a:gd name="connsiteX2" fmla="*/ 1700012 w 1700012"/>
                    <a:gd name="connsiteY2" fmla="*/ 4340180 h 4340180"/>
                    <a:gd name="connsiteX3" fmla="*/ 862885 w 1700012"/>
                    <a:gd name="connsiteY3" fmla="*/ 1519707 h 4340180"/>
                    <a:gd name="connsiteX4" fmla="*/ 0 w 1700012"/>
                    <a:gd name="connsiteY4" fmla="*/ 4340180 h 4340180"/>
                    <a:gd name="connsiteX0" fmla="*/ 0 w 1700012"/>
                    <a:gd name="connsiteY0" fmla="*/ 4340180 h 4340180"/>
                    <a:gd name="connsiteX1" fmla="*/ 850006 w 1700012"/>
                    <a:gd name="connsiteY1" fmla="*/ 0 h 4340180"/>
                    <a:gd name="connsiteX2" fmla="*/ 1700012 w 1700012"/>
                    <a:gd name="connsiteY2" fmla="*/ 4340180 h 4340180"/>
                    <a:gd name="connsiteX3" fmla="*/ 862885 w 1700012"/>
                    <a:gd name="connsiteY3" fmla="*/ 1326524 h 4340180"/>
                    <a:gd name="connsiteX4" fmla="*/ 0 w 1700012"/>
                    <a:gd name="connsiteY4" fmla="*/ 4340180 h 4340180"/>
                    <a:gd name="connsiteX0" fmla="*/ 0 w 1700012"/>
                    <a:gd name="connsiteY0" fmla="*/ 4340180 h 4340180"/>
                    <a:gd name="connsiteX1" fmla="*/ 850006 w 1700012"/>
                    <a:gd name="connsiteY1" fmla="*/ 0 h 4340180"/>
                    <a:gd name="connsiteX2" fmla="*/ 1700012 w 1700012"/>
                    <a:gd name="connsiteY2" fmla="*/ 4340180 h 4340180"/>
                    <a:gd name="connsiteX3" fmla="*/ 862885 w 1700012"/>
                    <a:gd name="connsiteY3" fmla="*/ 1326524 h 4340180"/>
                    <a:gd name="connsiteX4" fmla="*/ 0 w 1700012"/>
                    <a:gd name="connsiteY4" fmla="*/ 4340180 h 4340180"/>
                    <a:gd name="connsiteX0" fmla="*/ 0 w 1700012"/>
                    <a:gd name="connsiteY0" fmla="*/ 4340180 h 4340180"/>
                    <a:gd name="connsiteX1" fmla="*/ 850006 w 1700012"/>
                    <a:gd name="connsiteY1" fmla="*/ 0 h 4340180"/>
                    <a:gd name="connsiteX2" fmla="*/ 1700012 w 1700012"/>
                    <a:gd name="connsiteY2" fmla="*/ 4340180 h 4340180"/>
                    <a:gd name="connsiteX3" fmla="*/ 850006 w 1700012"/>
                    <a:gd name="connsiteY3" fmla="*/ 940157 h 4340180"/>
                    <a:gd name="connsiteX4" fmla="*/ 0 w 1700012"/>
                    <a:gd name="connsiteY4" fmla="*/ 4340180 h 4340180"/>
                    <a:gd name="connsiteX0" fmla="*/ 0 w 1700012"/>
                    <a:gd name="connsiteY0" fmla="*/ 4340180 h 4340180"/>
                    <a:gd name="connsiteX1" fmla="*/ 850006 w 1700012"/>
                    <a:gd name="connsiteY1" fmla="*/ 0 h 4340180"/>
                    <a:gd name="connsiteX2" fmla="*/ 1700012 w 1700012"/>
                    <a:gd name="connsiteY2" fmla="*/ 4340180 h 4340180"/>
                    <a:gd name="connsiteX3" fmla="*/ 850006 w 1700012"/>
                    <a:gd name="connsiteY3" fmla="*/ 940157 h 4340180"/>
                    <a:gd name="connsiteX4" fmla="*/ 0 w 1700012"/>
                    <a:gd name="connsiteY4" fmla="*/ 4340180 h 4340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0012" h="4340180">
                      <a:moveTo>
                        <a:pt x="0" y="4340180"/>
                      </a:moveTo>
                      <a:lnTo>
                        <a:pt x="850006" y="0"/>
                      </a:lnTo>
                      <a:lnTo>
                        <a:pt x="1700012" y="4340180"/>
                      </a:lnTo>
                      <a:lnTo>
                        <a:pt x="850006" y="940157"/>
                      </a:lnTo>
                      <a:cubicBezTo>
                        <a:pt x="613893" y="2086377"/>
                        <a:pt x="287628" y="3335628"/>
                        <a:pt x="0" y="434018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grpSp>
              <p:nvGrpSpPr>
                <p:cNvPr id="7" name="Group 6"/>
                <p:cNvGrpSpPr/>
                <p:nvPr/>
              </p:nvGrpSpPr>
              <p:grpSpPr>
                <a:xfrm>
                  <a:off x="3509492" y="653603"/>
                  <a:ext cx="708340" cy="1397358"/>
                  <a:chOff x="5589430" y="605308"/>
                  <a:chExt cx="888642" cy="1719327"/>
                </a:xfrm>
              </p:grpSpPr>
              <p:sp>
                <p:nvSpPr>
                  <p:cNvPr id="8" name="Rounded Rectangle 7"/>
                  <p:cNvSpPr/>
                  <p:nvPr/>
                </p:nvSpPr>
                <p:spPr>
                  <a:xfrm>
                    <a:off x="5834129" y="605308"/>
                    <a:ext cx="399245" cy="1146219"/>
                  </a:xfrm>
                  <a:prstGeom prst="roundRect">
                    <a:avLst/>
                  </a:prstGeom>
                  <a:solidFill>
                    <a:srgbClr val="0070C0"/>
                  </a:solidFill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  <p:sp>
                <p:nvSpPr>
                  <p:cNvPr id="9" name="Rounded Rectangle 8"/>
                  <p:cNvSpPr/>
                  <p:nvPr/>
                </p:nvSpPr>
                <p:spPr>
                  <a:xfrm>
                    <a:off x="5589430" y="1423114"/>
                    <a:ext cx="888642" cy="901521"/>
                  </a:xfrm>
                  <a:prstGeom prst="round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>
                  <a:xfrm>
                    <a:off x="5686021" y="1535803"/>
                    <a:ext cx="695460" cy="676141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</p:grpSp>
          </p:grpSp>
          <p:sp>
            <p:nvSpPr>
              <p:cNvPr id="28" name="Rectangle 27"/>
              <p:cNvSpPr/>
              <p:nvPr/>
            </p:nvSpPr>
            <p:spPr>
              <a:xfrm>
                <a:off x="227168" y="4008504"/>
                <a:ext cx="2880000" cy="288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cxnSp>
        <p:nvCxnSpPr>
          <p:cNvPr id="31" name="Straight Connector 30"/>
          <p:cNvCxnSpPr/>
          <p:nvPr/>
        </p:nvCxnSpPr>
        <p:spPr>
          <a:xfrm flipV="1">
            <a:off x="5218044" y="2958913"/>
            <a:ext cx="1082045" cy="242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443165" y="2622612"/>
            <a:ext cx="7290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  <a:endParaRPr lang="vi-VN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AC0B0B-E057-467D-B817-1A5BA5A5B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1" y="341141"/>
            <a:ext cx="533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54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defTabSz="914354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O,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 cm.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22509" y="2983132"/>
            <a:ext cx="437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572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0.06018 L 0.42327 -0.1870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64" y="-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3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 animBg="1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4492578" y="2282043"/>
            <a:ext cx="2754000" cy="2754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12191" t="12921" b="51124"/>
          <a:stretch/>
        </p:blipFill>
        <p:spPr>
          <a:xfrm>
            <a:off x="1278200" y="5491852"/>
            <a:ext cx="2783064" cy="50889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-99922" y="2482515"/>
            <a:ext cx="2922488" cy="5947535"/>
            <a:chOff x="-297822" y="1490363"/>
            <a:chExt cx="3896651" cy="7930047"/>
          </a:xfrm>
        </p:grpSpPr>
        <p:grpSp>
          <p:nvGrpSpPr>
            <p:cNvPr id="26" name="Group 25"/>
            <p:cNvGrpSpPr/>
            <p:nvPr/>
          </p:nvGrpSpPr>
          <p:grpSpPr>
            <a:xfrm>
              <a:off x="1618829" y="1490363"/>
              <a:ext cx="1980000" cy="3960000"/>
              <a:chOff x="1876925" y="649705"/>
              <a:chExt cx="1980000" cy="402018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876925" y="649705"/>
                <a:ext cx="1827350" cy="3960000"/>
                <a:chOff x="3013658" y="653603"/>
                <a:chExt cx="1700013" cy="5038860"/>
              </a:xfrm>
            </p:grpSpPr>
            <p:sp>
              <p:nvSpPr>
                <p:cNvPr id="10" name="Isosceles Triangle 4"/>
                <p:cNvSpPr/>
                <p:nvPr/>
              </p:nvSpPr>
              <p:spPr>
                <a:xfrm>
                  <a:off x="3013658" y="1352283"/>
                  <a:ext cx="1700013" cy="4340180"/>
                </a:xfrm>
                <a:custGeom>
                  <a:avLst/>
                  <a:gdLst>
                    <a:gd name="connsiteX0" fmla="*/ 0 w 1700012"/>
                    <a:gd name="connsiteY0" fmla="*/ 4340180 h 4340180"/>
                    <a:gd name="connsiteX1" fmla="*/ 850006 w 1700012"/>
                    <a:gd name="connsiteY1" fmla="*/ 0 h 4340180"/>
                    <a:gd name="connsiteX2" fmla="*/ 1700012 w 1700012"/>
                    <a:gd name="connsiteY2" fmla="*/ 4340180 h 4340180"/>
                    <a:gd name="connsiteX3" fmla="*/ 0 w 1700012"/>
                    <a:gd name="connsiteY3" fmla="*/ 4340180 h 4340180"/>
                    <a:gd name="connsiteX0" fmla="*/ 0 w 1700012"/>
                    <a:gd name="connsiteY0" fmla="*/ 4340180 h 4340180"/>
                    <a:gd name="connsiteX1" fmla="*/ 850006 w 1700012"/>
                    <a:gd name="connsiteY1" fmla="*/ 0 h 4340180"/>
                    <a:gd name="connsiteX2" fmla="*/ 1700012 w 1700012"/>
                    <a:gd name="connsiteY2" fmla="*/ 4340180 h 4340180"/>
                    <a:gd name="connsiteX3" fmla="*/ 940158 w 1700012"/>
                    <a:gd name="connsiteY3" fmla="*/ 4340180 h 4340180"/>
                    <a:gd name="connsiteX4" fmla="*/ 0 w 1700012"/>
                    <a:gd name="connsiteY4" fmla="*/ 4340180 h 4340180"/>
                    <a:gd name="connsiteX0" fmla="*/ 0 w 1700012"/>
                    <a:gd name="connsiteY0" fmla="*/ 4340180 h 4340180"/>
                    <a:gd name="connsiteX1" fmla="*/ 850006 w 1700012"/>
                    <a:gd name="connsiteY1" fmla="*/ 0 h 4340180"/>
                    <a:gd name="connsiteX2" fmla="*/ 1700012 w 1700012"/>
                    <a:gd name="connsiteY2" fmla="*/ 4340180 h 4340180"/>
                    <a:gd name="connsiteX3" fmla="*/ 862885 w 1700012"/>
                    <a:gd name="connsiteY3" fmla="*/ 1712890 h 4340180"/>
                    <a:gd name="connsiteX4" fmla="*/ 0 w 1700012"/>
                    <a:gd name="connsiteY4" fmla="*/ 4340180 h 4340180"/>
                    <a:gd name="connsiteX0" fmla="*/ 0 w 1700012"/>
                    <a:gd name="connsiteY0" fmla="*/ 4340180 h 4340180"/>
                    <a:gd name="connsiteX1" fmla="*/ 850006 w 1700012"/>
                    <a:gd name="connsiteY1" fmla="*/ 0 h 4340180"/>
                    <a:gd name="connsiteX2" fmla="*/ 1700012 w 1700012"/>
                    <a:gd name="connsiteY2" fmla="*/ 4340180 h 4340180"/>
                    <a:gd name="connsiteX3" fmla="*/ 862885 w 1700012"/>
                    <a:gd name="connsiteY3" fmla="*/ 1519707 h 4340180"/>
                    <a:gd name="connsiteX4" fmla="*/ 0 w 1700012"/>
                    <a:gd name="connsiteY4" fmla="*/ 4340180 h 4340180"/>
                    <a:gd name="connsiteX0" fmla="*/ 0 w 1700012"/>
                    <a:gd name="connsiteY0" fmla="*/ 4340180 h 4340180"/>
                    <a:gd name="connsiteX1" fmla="*/ 850006 w 1700012"/>
                    <a:gd name="connsiteY1" fmla="*/ 0 h 4340180"/>
                    <a:gd name="connsiteX2" fmla="*/ 1700012 w 1700012"/>
                    <a:gd name="connsiteY2" fmla="*/ 4340180 h 4340180"/>
                    <a:gd name="connsiteX3" fmla="*/ 862885 w 1700012"/>
                    <a:gd name="connsiteY3" fmla="*/ 1326524 h 4340180"/>
                    <a:gd name="connsiteX4" fmla="*/ 0 w 1700012"/>
                    <a:gd name="connsiteY4" fmla="*/ 4340180 h 4340180"/>
                    <a:gd name="connsiteX0" fmla="*/ 0 w 1700012"/>
                    <a:gd name="connsiteY0" fmla="*/ 4340180 h 4340180"/>
                    <a:gd name="connsiteX1" fmla="*/ 850006 w 1700012"/>
                    <a:gd name="connsiteY1" fmla="*/ 0 h 4340180"/>
                    <a:gd name="connsiteX2" fmla="*/ 1700012 w 1700012"/>
                    <a:gd name="connsiteY2" fmla="*/ 4340180 h 4340180"/>
                    <a:gd name="connsiteX3" fmla="*/ 862885 w 1700012"/>
                    <a:gd name="connsiteY3" fmla="*/ 1326524 h 4340180"/>
                    <a:gd name="connsiteX4" fmla="*/ 0 w 1700012"/>
                    <a:gd name="connsiteY4" fmla="*/ 4340180 h 4340180"/>
                    <a:gd name="connsiteX0" fmla="*/ 0 w 1700012"/>
                    <a:gd name="connsiteY0" fmla="*/ 4340180 h 4340180"/>
                    <a:gd name="connsiteX1" fmla="*/ 850006 w 1700012"/>
                    <a:gd name="connsiteY1" fmla="*/ 0 h 4340180"/>
                    <a:gd name="connsiteX2" fmla="*/ 1700012 w 1700012"/>
                    <a:gd name="connsiteY2" fmla="*/ 4340180 h 4340180"/>
                    <a:gd name="connsiteX3" fmla="*/ 850006 w 1700012"/>
                    <a:gd name="connsiteY3" fmla="*/ 940157 h 4340180"/>
                    <a:gd name="connsiteX4" fmla="*/ 0 w 1700012"/>
                    <a:gd name="connsiteY4" fmla="*/ 4340180 h 4340180"/>
                    <a:gd name="connsiteX0" fmla="*/ 0 w 1700012"/>
                    <a:gd name="connsiteY0" fmla="*/ 4340180 h 4340180"/>
                    <a:gd name="connsiteX1" fmla="*/ 850006 w 1700012"/>
                    <a:gd name="connsiteY1" fmla="*/ 0 h 4340180"/>
                    <a:gd name="connsiteX2" fmla="*/ 1700012 w 1700012"/>
                    <a:gd name="connsiteY2" fmla="*/ 4340180 h 4340180"/>
                    <a:gd name="connsiteX3" fmla="*/ 850006 w 1700012"/>
                    <a:gd name="connsiteY3" fmla="*/ 940157 h 4340180"/>
                    <a:gd name="connsiteX4" fmla="*/ 0 w 1700012"/>
                    <a:gd name="connsiteY4" fmla="*/ 4340180 h 4340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0012" h="4340180">
                      <a:moveTo>
                        <a:pt x="0" y="4340180"/>
                      </a:moveTo>
                      <a:lnTo>
                        <a:pt x="850006" y="0"/>
                      </a:lnTo>
                      <a:lnTo>
                        <a:pt x="1700012" y="4340180"/>
                      </a:lnTo>
                      <a:lnTo>
                        <a:pt x="850006" y="940157"/>
                      </a:lnTo>
                      <a:cubicBezTo>
                        <a:pt x="613893" y="2086377"/>
                        <a:pt x="287628" y="3335628"/>
                        <a:pt x="0" y="434018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>
                  <a:off x="3509492" y="653603"/>
                  <a:ext cx="708340" cy="1397358"/>
                  <a:chOff x="5589430" y="605308"/>
                  <a:chExt cx="888642" cy="1719327"/>
                </a:xfrm>
              </p:grpSpPr>
              <p:sp>
                <p:nvSpPr>
                  <p:cNvPr id="12" name="Rounded Rectangle 11"/>
                  <p:cNvSpPr/>
                  <p:nvPr/>
                </p:nvSpPr>
                <p:spPr>
                  <a:xfrm>
                    <a:off x="5834129" y="605308"/>
                    <a:ext cx="399245" cy="1146219"/>
                  </a:xfrm>
                  <a:prstGeom prst="roundRect">
                    <a:avLst/>
                  </a:prstGeom>
                  <a:solidFill>
                    <a:srgbClr val="0070C0"/>
                  </a:solidFill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  <p:sp>
                <p:nvSpPr>
                  <p:cNvPr id="13" name="Rounded Rectangle 12"/>
                  <p:cNvSpPr/>
                  <p:nvPr/>
                </p:nvSpPr>
                <p:spPr>
                  <a:xfrm>
                    <a:off x="5589430" y="1423114"/>
                    <a:ext cx="888642" cy="901521"/>
                  </a:xfrm>
                  <a:prstGeom prst="round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>
                  <a:xfrm>
                    <a:off x="5686021" y="1535803"/>
                    <a:ext cx="695460" cy="676141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</p:grpSp>
          </p:grpSp>
          <p:grpSp>
            <p:nvGrpSpPr>
              <p:cNvPr id="15" name="Group 14"/>
              <p:cNvGrpSpPr/>
              <p:nvPr/>
            </p:nvGrpSpPr>
            <p:grpSpPr>
              <a:xfrm rot="10800000">
                <a:off x="3551624" y="3823395"/>
                <a:ext cx="305301" cy="846490"/>
                <a:chOff x="4333741" y="824248"/>
                <a:chExt cx="746974" cy="3741315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 rot="5400000">
                  <a:off x="3760631" y="3013659"/>
                  <a:ext cx="1893194" cy="746974"/>
                  <a:chOff x="4082603" y="1828801"/>
                  <a:chExt cx="1455312" cy="1120461"/>
                </a:xfrm>
              </p:grpSpPr>
              <p:sp>
                <p:nvSpPr>
                  <p:cNvPr id="21" name="Rectangle 20"/>
                  <p:cNvSpPr/>
                  <p:nvPr/>
                </p:nvSpPr>
                <p:spPr>
                  <a:xfrm>
                    <a:off x="4082603" y="2575775"/>
                    <a:ext cx="1455312" cy="373487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4082603" y="2202288"/>
                    <a:ext cx="1455312" cy="373487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4082603" y="1828801"/>
                    <a:ext cx="1455312" cy="373487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</p:grpSp>
            <p:sp>
              <p:nvSpPr>
                <p:cNvPr id="17" name="Oval 16"/>
                <p:cNvSpPr/>
                <p:nvPr/>
              </p:nvSpPr>
              <p:spPr>
                <a:xfrm>
                  <a:off x="4333741" y="4101923"/>
                  <a:ext cx="746974" cy="46364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4532289" y="4172757"/>
                  <a:ext cx="349878" cy="321972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9" name="Isosceles Triangle 18"/>
                <p:cNvSpPr/>
                <p:nvPr/>
              </p:nvSpPr>
              <p:spPr>
                <a:xfrm>
                  <a:off x="4333741" y="824248"/>
                  <a:ext cx="746974" cy="1616300"/>
                </a:xfrm>
                <a:prstGeom prst="triangl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0" name="Isosceles Triangle 19"/>
                <p:cNvSpPr/>
                <p:nvPr/>
              </p:nvSpPr>
              <p:spPr>
                <a:xfrm>
                  <a:off x="4532289" y="824248"/>
                  <a:ext cx="349878" cy="734096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sp>
          <p:nvSpPr>
            <p:cNvPr id="27" name="Rectangle 26"/>
            <p:cNvSpPr/>
            <p:nvPr/>
          </p:nvSpPr>
          <p:spPr>
            <a:xfrm>
              <a:off x="-297822" y="5460410"/>
              <a:ext cx="3744000" cy="39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31" name="Oval 30"/>
          <p:cNvSpPr/>
          <p:nvPr/>
        </p:nvSpPr>
        <p:spPr>
          <a:xfrm>
            <a:off x="5844373" y="3563416"/>
            <a:ext cx="144306" cy="131415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7" name="Straight Connector 36"/>
          <p:cNvCxnSpPr>
            <a:endCxn id="29" idx="6"/>
          </p:cNvCxnSpPr>
          <p:nvPr/>
        </p:nvCxnSpPr>
        <p:spPr>
          <a:xfrm>
            <a:off x="5898000" y="3643455"/>
            <a:ext cx="1348578" cy="15589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242266" y="3222324"/>
            <a:ext cx="691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  <a:endParaRPr lang="vi-VN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39604" y="3745224"/>
            <a:ext cx="437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AC0B0B-E057-467D-B817-1A5BA5A5B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1" y="479447"/>
            <a:ext cx="52062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54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defTabSz="914354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I,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 cm.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717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5185E-6 L 0.49619 -0.2590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9" y="-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6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6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838200"/>
            <a:ext cx="5105400" cy="639762"/>
          </a:xfrm>
        </p:spPr>
        <p:txBody>
          <a:bodyPr/>
          <a:lstStyle/>
          <a:p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BƯỚC VẼ HÌNH TRÒN: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0086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ội dung 3"/>
          <p:cNvSpPr>
            <a:spLocks noGrp="1"/>
          </p:cNvSpPr>
          <p:nvPr>
            <p:ph idx="1"/>
          </p:nvPr>
        </p:nvSpPr>
        <p:spPr>
          <a:xfrm>
            <a:off x="609600" y="457200"/>
            <a:ext cx="8499475" cy="5668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</a:p>
          <a:p>
            <a:pPr marL="514350" indent="-514350" eaLnBrk="1" hangingPunct="1">
              <a:buFont typeface="Arial" charset="0"/>
              <a:buAutoNum type="alphaLcParenR"/>
            </a:pP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OM,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eaLnBrk="1" hangingPunct="1">
              <a:buNone/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2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ình Bầu dục 7"/>
          <p:cNvSpPr/>
          <p:nvPr/>
        </p:nvSpPr>
        <p:spPr>
          <a:xfrm>
            <a:off x="3443288" y="3068638"/>
            <a:ext cx="2736850" cy="2736850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9" name="Hình Bầu dục 8"/>
          <p:cNvSpPr/>
          <p:nvPr/>
        </p:nvSpPr>
        <p:spPr>
          <a:xfrm>
            <a:off x="4775200" y="4400550"/>
            <a:ext cx="73025" cy="73025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srgbClr val="FF0000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619625" y="4473575"/>
            <a:ext cx="384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cxnSp>
        <p:nvCxnSpPr>
          <p:cNvPr id="11" name="Đường kết nối Thẳng 10"/>
          <p:cNvCxnSpPr/>
          <p:nvPr/>
        </p:nvCxnSpPr>
        <p:spPr>
          <a:xfrm flipV="1">
            <a:off x="4819650" y="3468688"/>
            <a:ext cx="944563" cy="95408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651500" y="3068638"/>
            <a:ext cx="384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cxnSp>
        <p:nvCxnSpPr>
          <p:cNvPr id="13" name="Đường kết nối Thẳng 12"/>
          <p:cNvCxnSpPr>
            <a:endCxn id="8" idx="2"/>
          </p:cNvCxnSpPr>
          <p:nvPr/>
        </p:nvCxnSpPr>
        <p:spPr>
          <a:xfrm flipH="1">
            <a:off x="3443288" y="4437063"/>
            <a:ext cx="2736850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059113" y="4206875"/>
            <a:ext cx="3841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181725" y="4170363"/>
            <a:ext cx="382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  <p:bldP spid="9" grpId="0" animBg="1"/>
      <p:bldP spid="10" grpId="0"/>
      <p:bldP spid="12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914400"/>
            <a:ext cx="3048000" cy="563562"/>
          </a:xfrm>
        </p:spPr>
        <p:txBody>
          <a:bodyPr/>
          <a:lstStyle/>
          <a:p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TIÊU: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2286000"/>
          </a:xfrm>
        </p:spPr>
        <p:txBody>
          <a:bodyPr/>
          <a:lstStyle/>
          <a:p>
            <a:pPr marL="0" indent="0">
              <a:buNone/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*Có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*Bước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êu đề 1"/>
          <p:cNvSpPr>
            <a:spLocks noGrp="1"/>
          </p:cNvSpPr>
          <p:nvPr>
            <p:ph type="title"/>
          </p:nvPr>
        </p:nvSpPr>
        <p:spPr>
          <a:xfrm>
            <a:off x="495638" y="183107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3: </a:t>
            </a:r>
            <a:b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b)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4339" name="Chỗ dành sẵn cho Nội dung 3"/>
          <p:cNvSpPr>
            <a:spLocks noGrp="1"/>
          </p:cNvSpPr>
          <p:nvPr>
            <p:ph idx="1"/>
          </p:nvPr>
        </p:nvSpPr>
        <p:spPr>
          <a:xfrm>
            <a:off x="952500" y="1756889"/>
            <a:ext cx="8146927" cy="4849830"/>
          </a:xfrm>
        </p:spPr>
        <p:txBody>
          <a:bodyPr/>
          <a:lstStyle/>
          <a:p>
            <a:pPr eaLnBrk="1" hangingPunct="1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>
              <a:buNone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OC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OD</a:t>
            </a:r>
          </a:p>
          <a:p>
            <a:pPr eaLnBrk="1" hangingPunct="1">
              <a:buNone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OC</a:t>
            </a:r>
            <a:r>
              <a:rPr lang="en-US" sz="2800" dirty="0">
                <a:solidFill>
                  <a:srgbClr val="F21A6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OM</a:t>
            </a:r>
          </a:p>
          <a:p>
            <a:pPr eaLnBrk="1" hangingPunct="1">
              <a:buNone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OC</a:t>
            </a:r>
            <a:r>
              <a:rPr lang="en-US" sz="2800" dirty="0">
                <a:solidFill>
                  <a:srgbClr val="F21A6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None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CD</a:t>
            </a:r>
          </a:p>
          <a:p>
            <a:pPr eaLnBrk="1" hangingPunct="1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Nhóm 19"/>
          <p:cNvGrpSpPr>
            <a:grpSpLocks/>
          </p:cNvGrpSpPr>
          <p:nvPr/>
        </p:nvGrpSpPr>
        <p:grpSpPr bwMode="auto">
          <a:xfrm>
            <a:off x="2667000" y="1295400"/>
            <a:ext cx="3505200" cy="2735263"/>
            <a:chOff x="5460358" y="1613991"/>
            <a:chExt cx="3505200" cy="2736304"/>
          </a:xfrm>
        </p:grpSpPr>
        <p:sp>
          <p:nvSpPr>
            <p:cNvPr id="5" name="Hình Bầu dục 5"/>
            <p:cNvSpPr/>
            <p:nvPr/>
          </p:nvSpPr>
          <p:spPr>
            <a:xfrm>
              <a:off x="5844533" y="1613991"/>
              <a:ext cx="2735262" cy="2736304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  <p:sp>
          <p:nvSpPr>
            <p:cNvPr id="6" name="Hình Bầu dục 6"/>
            <p:cNvSpPr/>
            <p:nvPr/>
          </p:nvSpPr>
          <p:spPr>
            <a:xfrm>
              <a:off x="7176445" y="2946411"/>
              <a:ext cx="71438" cy="7146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srgbClr val="FF0000"/>
                </a:solidFill>
              </a:endParaRPr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7020272" y="3018147"/>
              <a:ext cx="38352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  <p:cxnSp>
          <p:nvCxnSpPr>
            <p:cNvPr id="8" name="Đường kết nối Thẳng 8"/>
            <p:cNvCxnSpPr/>
            <p:nvPr/>
          </p:nvCxnSpPr>
          <p:spPr>
            <a:xfrm flipV="1">
              <a:off x="7219308" y="2014193"/>
              <a:ext cx="944562" cy="954451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8052646" y="1613991"/>
              <a:ext cx="38352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  <p:cxnSp>
          <p:nvCxnSpPr>
            <p:cNvPr id="10" name="Đường kết nối Thẳng 10"/>
            <p:cNvCxnSpPr>
              <a:endCxn id="5" idx="2"/>
            </p:cNvCxnSpPr>
            <p:nvPr/>
          </p:nvCxnSpPr>
          <p:spPr>
            <a:xfrm flipH="1">
              <a:off x="5844533" y="2982937"/>
              <a:ext cx="2735262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5460358" y="2751310"/>
              <a:ext cx="38352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8582034" y="2715306"/>
              <a:ext cx="38352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sp>
        <p:nvSpPr>
          <p:cNvPr id="13" name="Oval 12"/>
          <p:cNvSpPr/>
          <p:nvPr/>
        </p:nvSpPr>
        <p:spPr>
          <a:xfrm>
            <a:off x="352567" y="4073250"/>
            <a:ext cx="533400" cy="5334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2900" y="4633965"/>
            <a:ext cx="533400" cy="5334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42900" y="5182089"/>
            <a:ext cx="533400" cy="5334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19100" y="4109117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9100" y="466983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9100" y="51771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914400"/>
            <a:ext cx="2362200" cy="563562"/>
          </a:xfrm>
        </p:spPr>
        <p:txBody>
          <a:bodyPr/>
          <a:lstStyle/>
          <a:p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4949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00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13315" name="Picture 9" descr="bar01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0" descr="bar01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5" name="Picture 11" descr="bar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83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6" name="Picture 12" descr="bar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48400"/>
            <a:ext cx="815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6" descr="j031805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07351">
            <a:off x="6568023" y="725463"/>
            <a:ext cx="1188666" cy="67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6" descr="j031805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0572">
            <a:off x="534690" y="1097693"/>
            <a:ext cx="1139279" cy="64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WordArt 21"/>
          <p:cNvSpPr>
            <a:spLocks noChangeArrowheads="1" noChangeShapeType="1" noTextEdit="1"/>
          </p:cNvSpPr>
          <p:nvPr/>
        </p:nvSpPr>
        <p:spPr bwMode="auto">
          <a:xfrm>
            <a:off x="840580" y="2548334"/>
            <a:ext cx="7391401" cy="17613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 tạm biệt!</a:t>
            </a:r>
          </a:p>
          <a:p>
            <a:pPr algn="ctr"/>
            <a:r>
              <a:rPr lang="vi-VN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</a:t>
            </a:r>
            <a:r>
              <a:rPr lang="en-US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con</a:t>
            </a:r>
            <a:r>
              <a:rPr lang="vi-VN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chăm ngoan, </a:t>
            </a:r>
          </a:p>
          <a:p>
            <a:pPr algn="ctr"/>
            <a:r>
              <a:rPr lang="vi-VN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học giỏi</a:t>
            </a:r>
            <a:r>
              <a:rPr lang="en-US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sp>
        <p:nvSpPr>
          <p:cNvPr id="77848" name="AutoShape 24"/>
          <p:cNvSpPr>
            <a:spLocks noChangeArrowheads="1"/>
          </p:cNvSpPr>
          <p:nvPr/>
        </p:nvSpPr>
        <p:spPr bwMode="auto">
          <a:xfrm>
            <a:off x="304800" y="46482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cs typeface="Arial" charset="0"/>
            </a:endParaRPr>
          </a:p>
        </p:txBody>
      </p:sp>
      <p:sp>
        <p:nvSpPr>
          <p:cNvPr id="77849" name="AutoShape 25"/>
          <p:cNvSpPr>
            <a:spLocks noChangeArrowheads="1"/>
          </p:cNvSpPr>
          <p:nvPr/>
        </p:nvSpPr>
        <p:spPr bwMode="auto">
          <a:xfrm>
            <a:off x="1524000" y="3810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cs typeface="Arial" charset="0"/>
            </a:endParaRPr>
          </a:p>
        </p:txBody>
      </p:sp>
      <p:sp>
        <p:nvSpPr>
          <p:cNvPr id="77850" name="AutoShape 26"/>
          <p:cNvSpPr>
            <a:spLocks noChangeArrowheads="1"/>
          </p:cNvSpPr>
          <p:nvPr/>
        </p:nvSpPr>
        <p:spPr bwMode="auto">
          <a:xfrm>
            <a:off x="7620000" y="533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cs typeface="Arial" charset="0"/>
            </a:endParaRPr>
          </a:p>
        </p:txBody>
      </p:sp>
      <p:sp>
        <p:nvSpPr>
          <p:cNvPr id="77851" name="AutoShape 27"/>
          <p:cNvSpPr>
            <a:spLocks noChangeArrowheads="1"/>
          </p:cNvSpPr>
          <p:nvPr/>
        </p:nvSpPr>
        <p:spPr bwMode="auto">
          <a:xfrm>
            <a:off x="8229600" y="38100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cs typeface="Arial" charset="0"/>
            </a:endParaRPr>
          </a:p>
        </p:txBody>
      </p:sp>
      <p:sp>
        <p:nvSpPr>
          <p:cNvPr id="77852" name="AutoShape 28"/>
          <p:cNvSpPr>
            <a:spLocks noChangeArrowheads="1"/>
          </p:cNvSpPr>
          <p:nvPr/>
        </p:nvSpPr>
        <p:spPr bwMode="auto">
          <a:xfrm>
            <a:off x="4343400" y="38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cs typeface="Arial" charset="0"/>
            </a:endParaRPr>
          </a:p>
        </p:txBody>
      </p:sp>
      <p:sp>
        <p:nvSpPr>
          <p:cNvPr id="77853" name="AutoShape 29"/>
          <p:cNvSpPr>
            <a:spLocks noChangeArrowheads="1"/>
          </p:cNvSpPr>
          <p:nvPr/>
        </p:nvSpPr>
        <p:spPr bwMode="auto">
          <a:xfrm>
            <a:off x="6019800" y="1600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cs typeface="Arial" charset="0"/>
            </a:endParaRPr>
          </a:p>
        </p:txBody>
      </p:sp>
      <p:sp>
        <p:nvSpPr>
          <p:cNvPr id="77854" name="AutoShape 30"/>
          <p:cNvSpPr>
            <a:spLocks noChangeArrowheads="1"/>
          </p:cNvSpPr>
          <p:nvPr/>
        </p:nvSpPr>
        <p:spPr bwMode="auto">
          <a:xfrm>
            <a:off x="3733800" y="4267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cs typeface="Arial" charset="0"/>
            </a:endParaRPr>
          </a:p>
        </p:txBody>
      </p:sp>
      <p:sp>
        <p:nvSpPr>
          <p:cNvPr id="77855" name="AutoShape 31"/>
          <p:cNvSpPr>
            <a:spLocks noChangeArrowheads="1"/>
          </p:cNvSpPr>
          <p:nvPr/>
        </p:nvSpPr>
        <p:spPr bwMode="auto">
          <a:xfrm>
            <a:off x="5257800" y="58674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88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7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7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7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7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7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7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7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7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7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7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7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7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7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7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77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7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77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77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77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77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77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77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77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77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77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77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77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77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117"/>
          <p:cNvSpPr>
            <a:spLocks noChangeArrowheads="1"/>
          </p:cNvSpPr>
          <p:nvPr/>
        </p:nvSpPr>
        <p:spPr bwMode="auto">
          <a:xfrm>
            <a:off x="1566863" y="1511300"/>
            <a:ext cx="1728787" cy="1341438"/>
          </a:xfrm>
          <a:prstGeom prst="triangle">
            <a:avLst>
              <a:gd name="adj" fmla="val 50000"/>
            </a:avLst>
          </a:prstGeom>
          <a:solidFill>
            <a:srgbClr val="F21A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118"/>
          <p:cNvSpPr>
            <a:spLocks noChangeArrowheads="1"/>
          </p:cNvSpPr>
          <p:nvPr/>
        </p:nvSpPr>
        <p:spPr bwMode="auto">
          <a:xfrm rot="10800000">
            <a:off x="3943350" y="1511300"/>
            <a:ext cx="1790700" cy="134143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n-lt"/>
              <a:cs typeface="+mn-cs"/>
            </a:endParaRPr>
          </a:p>
        </p:txBody>
      </p:sp>
      <p:sp>
        <p:nvSpPr>
          <p:cNvPr id="30" name="Rectangle 119"/>
          <p:cNvSpPr>
            <a:spLocks noChangeArrowheads="1"/>
          </p:cNvSpPr>
          <p:nvPr/>
        </p:nvSpPr>
        <p:spPr bwMode="auto">
          <a:xfrm>
            <a:off x="6678613" y="1511300"/>
            <a:ext cx="2101850" cy="1341438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n-lt"/>
              <a:cs typeface="+mn-cs"/>
            </a:endParaRPr>
          </a:p>
        </p:txBody>
      </p:sp>
      <p:sp>
        <p:nvSpPr>
          <p:cNvPr id="31" name="Rectangle 122"/>
          <p:cNvSpPr>
            <a:spLocks noChangeArrowheads="1"/>
          </p:cNvSpPr>
          <p:nvPr/>
        </p:nvSpPr>
        <p:spPr bwMode="auto">
          <a:xfrm>
            <a:off x="2547938" y="3830638"/>
            <a:ext cx="1519237" cy="152558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Hình Bầu dục 31"/>
          <p:cNvSpPr/>
          <p:nvPr/>
        </p:nvSpPr>
        <p:spPr>
          <a:xfrm>
            <a:off x="5129213" y="3709988"/>
            <a:ext cx="1770062" cy="1768475"/>
          </a:xfrm>
          <a:prstGeom prst="ellipse">
            <a:avLst/>
          </a:prstGeom>
          <a:solidFill>
            <a:srgbClr val="FDFABB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33" name="Text Box 113"/>
          <p:cNvSpPr txBox="1">
            <a:spLocks noChangeArrowheads="1"/>
          </p:cNvSpPr>
          <p:nvPr/>
        </p:nvSpPr>
        <p:spPr bwMode="auto">
          <a:xfrm>
            <a:off x="1479550" y="29972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2060"/>
                </a:solidFill>
                <a:latin typeface="Calibri" pitchFamily="34" charset="0"/>
              </a:rPr>
              <a:t>Hình</a:t>
            </a:r>
            <a:r>
              <a:rPr lang="en-US" b="1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b="1">
                <a:solidFill>
                  <a:srgbClr val="002060"/>
                </a:solidFill>
                <a:latin typeface="Calibri" pitchFamily="34" charset="0"/>
              </a:rPr>
              <a:t>tam giác</a:t>
            </a:r>
          </a:p>
        </p:txBody>
      </p:sp>
      <p:sp>
        <p:nvSpPr>
          <p:cNvPr id="34" name="Text Box 114"/>
          <p:cNvSpPr txBox="1">
            <a:spLocks noChangeArrowheads="1"/>
          </p:cNvSpPr>
          <p:nvPr/>
        </p:nvSpPr>
        <p:spPr bwMode="auto">
          <a:xfrm>
            <a:off x="3752850" y="2997200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2060"/>
                </a:solidFill>
                <a:latin typeface="Calibri" pitchFamily="34" charset="0"/>
              </a:rPr>
              <a:t>Hình tứ giác</a:t>
            </a:r>
          </a:p>
        </p:txBody>
      </p:sp>
      <p:sp>
        <p:nvSpPr>
          <p:cNvPr id="35" name="Text Box 115"/>
          <p:cNvSpPr txBox="1">
            <a:spLocks noChangeArrowheads="1"/>
          </p:cNvSpPr>
          <p:nvPr/>
        </p:nvSpPr>
        <p:spPr bwMode="auto">
          <a:xfrm>
            <a:off x="6607175" y="299720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2060"/>
                </a:solidFill>
                <a:latin typeface="Calibri" pitchFamily="34" charset="0"/>
              </a:rPr>
              <a:t>Hình chữ nhật</a:t>
            </a:r>
          </a:p>
        </p:txBody>
      </p:sp>
      <p:sp>
        <p:nvSpPr>
          <p:cNvPr id="36" name="Text Box 116"/>
          <p:cNvSpPr txBox="1">
            <a:spLocks noChangeArrowheads="1"/>
          </p:cNvSpPr>
          <p:nvPr/>
        </p:nvSpPr>
        <p:spPr bwMode="auto">
          <a:xfrm>
            <a:off x="2279650" y="5478463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2060"/>
                </a:solidFill>
                <a:latin typeface="Calibri" pitchFamily="34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itchFamily="34" charset="0"/>
              </a:rPr>
              <a:t>vuông</a:t>
            </a:r>
            <a:endParaRPr lang="en-US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7" name="Text Box 120"/>
          <p:cNvSpPr txBox="1">
            <a:spLocks noChangeArrowheads="1"/>
          </p:cNvSpPr>
          <p:nvPr/>
        </p:nvSpPr>
        <p:spPr bwMode="auto">
          <a:xfrm>
            <a:off x="5395913" y="5483226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tròn</a:t>
            </a: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8" name="Chỗ dành sẵn cho Nội dung 2"/>
          <p:cNvSpPr txBox="1">
            <a:spLocks/>
          </p:cNvSpPr>
          <p:nvPr/>
        </p:nvSpPr>
        <p:spPr bwMode="auto">
          <a:xfrm>
            <a:off x="2196306" y="540368"/>
            <a:ext cx="524668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 TÊN CÁC HÌNH 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3600" dirty="0">
              <a:latin typeface="Calibri" pitchFamily="34" charset="0"/>
            </a:endParaRPr>
          </a:p>
        </p:txBody>
      </p:sp>
      <p:sp>
        <p:nvSpPr>
          <p:cNvPr id="2" name="Hộp_Văn_Bản 1"/>
          <p:cNvSpPr txBox="1">
            <a:spLocks noChangeArrowheads="1"/>
          </p:cNvSpPr>
          <p:nvPr/>
        </p:nvSpPr>
        <p:spPr bwMode="auto">
          <a:xfrm>
            <a:off x="2211388" y="1858963"/>
            <a:ext cx="4397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vi-VN" sz="3600">
              <a:solidFill>
                <a:schemeClr val="bg1"/>
              </a:solidFill>
            </a:endParaRPr>
          </a:p>
        </p:txBody>
      </p:sp>
      <p:sp>
        <p:nvSpPr>
          <p:cNvPr id="16" name="Hộp_Văn_Bản 15"/>
          <p:cNvSpPr txBox="1">
            <a:spLocks noChangeArrowheads="1"/>
          </p:cNvSpPr>
          <p:nvPr/>
        </p:nvSpPr>
        <p:spPr bwMode="auto">
          <a:xfrm>
            <a:off x="4619625" y="1858963"/>
            <a:ext cx="438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vi-VN" sz="3600">
              <a:solidFill>
                <a:schemeClr val="bg1"/>
              </a:solidFill>
            </a:endParaRPr>
          </a:p>
        </p:txBody>
      </p:sp>
      <p:sp>
        <p:nvSpPr>
          <p:cNvPr id="17" name="Hộp_Văn_Bản 16"/>
          <p:cNvSpPr txBox="1">
            <a:spLocks noChangeArrowheads="1"/>
          </p:cNvSpPr>
          <p:nvPr/>
        </p:nvSpPr>
        <p:spPr bwMode="auto">
          <a:xfrm>
            <a:off x="7529513" y="1858963"/>
            <a:ext cx="4397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Calibri" pitchFamily="34" charset="0"/>
              </a:rPr>
              <a:t>3</a:t>
            </a:r>
            <a:endParaRPr lang="vi-VN" sz="3600">
              <a:solidFill>
                <a:schemeClr val="bg1"/>
              </a:solidFill>
            </a:endParaRPr>
          </a:p>
        </p:txBody>
      </p:sp>
      <p:sp>
        <p:nvSpPr>
          <p:cNvPr id="18" name="Hộp_Văn_Bản 17"/>
          <p:cNvSpPr txBox="1">
            <a:spLocks noChangeArrowheads="1"/>
          </p:cNvSpPr>
          <p:nvPr/>
        </p:nvSpPr>
        <p:spPr bwMode="auto">
          <a:xfrm>
            <a:off x="3087688" y="4270375"/>
            <a:ext cx="4397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vi-VN" sz="3600">
              <a:solidFill>
                <a:schemeClr val="bg1"/>
              </a:solidFill>
            </a:endParaRPr>
          </a:p>
        </p:txBody>
      </p:sp>
      <p:sp>
        <p:nvSpPr>
          <p:cNvPr id="19" name="Hộp_Văn_Bản 18"/>
          <p:cNvSpPr txBox="1">
            <a:spLocks noChangeArrowheads="1"/>
          </p:cNvSpPr>
          <p:nvPr/>
        </p:nvSpPr>
        <p:spPr bwMode="auto">
          <a:xfrm>
            <a:off x="5794375" y="4270375"/>
            <a:ext cx="439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libri" pitchFamily="34" charset="0"/>
              </a:rPr>
              <a:t>5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20" name="Hộp_Văn_Bản 19"/>
          <p:cNvSpPr txBox="1">
            <a:spLocks noChangeArrowheads="1"/>
          </p:cNvSpPr>
          <p:nvPr/>
        </p:nvSpPr>
        <p:spPr bwMode="auto">
          <a:xfrm>
            <a:off x="2200275" y="1858963"/>
            <a:ext cx="4397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vi-VN" sz="3600">
              <a:solidFill>
                <a:schemeClr val="bg1"/>
              </a:solidFill>
            </a:endParaRPr>
          </a:p>
        </p:txBody>
      </p:sp>
      <p:sp>
        <p:nvSpPr>
          <p:cNvPr id="21" name="Hộp_Văn_Bản 20"/>
          <p:cNvSpPr txBox="1">
            <a:spLocks noChangeArrowheads="1"/>
          </p:cNvSpPr>
          <p:nvPr/>
        </p:nvSpPr>
        <p:spPr bwMode="auto">
          <a:xfrm>
            <a:off x="4606925" y="1858963"/>
            <a:ext cx="4397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vi-VN" sz="3600">
              <a:solidFill>
                <a:schemeClr val="bg1"/>
              </a:solidFill>
            </a:endParaRPr>
          </a:p>
        </p:txBody>
      </p:sp>
      <p:sp>
        <p:nvSpPr>
          <p:cNvPr id="22" name="Hộp_Văn_Bản 21"/>
          <p:cNvSpPr txBox="1">
            <a:spLocks noChangeArrowheads="1"/>
          </p:cNvSpPr>
          <p:nvPr/>
        </p:nvSpPr>
        <p:spPr bwMode="auto">
          <a:xfrm>
            <a:off x="7518400" y="1858963"/>
            <a:ext cx="4397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Calibri" pitchFamily="34" charset="0"/>
              </a:rPr>
              <a:t>3</a:t>
            </a:r>
            <a:endParaRPr lang="vi-VN" sz="3600">
              <a:solidFill>
                <a:schemeClr val="bg1"/>
              </a:solidFill>
            </a:endParaRPr>
          </a:p>
        </p:txBody>
      </p:sp>
      <p:sp>
        <p:nvSpPr>
          <p:cNvPr id="23" name="Hộp_Văn_Bản 22"/>
          <p:cNvSpPr txBox="1">
            <a:spLocks noChangeArrowheads="1"/>
          </p:cNvSpPr>
          <p:nvPr/>
        </p:nvSpPr>
        <p:spPr bwMode="auto">
          <a:xfrm>
            <a:off x="3076575" y="4270375"/>
            <a:ext cx="439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vi-VN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5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3 L -0.05833 0.0449 C -0.08438 0.06551 -0.13299 0.05416 -0.14636 0.02384 L -0.17656 -0.04352 " pathEditMode="relative" rAng="8955279" ptsTypes="FfFF">
                                      <p:cBhvr>
                                        <p:cTn id="1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5" y="-213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2" grpId="2" animBg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2" grpId="0"/>
      <p:bldP spid="16" grpId="0"/>
      <p:bldP spid="17" grpId="0"/>
      <p:bldP spid="18" grpId="0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TRÒN</a:t>
            </a:r>
          </a:p>
          <a:p>
            <a:pPr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TÂM, ĐƯỜNG KÍNH, BÁN KÍNH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̉nh 2"/>
          <p:cNvPicPr>
            <a:picLocks noChangeAspect="1"/>
          </p:cNvPicPr>
          <p:nvPr/>
        </p:nvPicPr>
        <p:blipFill>
          <a:blip r:embed="rId3"/>
          <a:srcRect l="48450"/>
          <a:stretch>
            <a:fillRect/>
          </a:stretch>
        </p:blipFill>
        <p:spPr bwMode="auto">
          <a:xfrm>
            <a:off x="1152525" y="1524000"/>
            <a:ext cx="2616200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my documents\giáo án thực tập\imageszdx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1462088"/>
            <a:ext cx="2528887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êu đề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4571999" cy="563562"/>
          </a:xfrm>
        </p:spPr>
        <p:txBody>
          <a:bodyPr/>
          <a:lstStyle/>
          <a:p>
            <a:pPr eaLnBrk="1" hangingPunct="1"/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HÌNH TRÒN:</a:t>
            </a:r>
            <a:endParaRPr lang="vi-VN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1462088"/>
            <a:ext cx="23764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êu đề 1"/>
          <p:cNvSpPr txBox="1">
            <a:spLocks/>
          </p:cNvSpPr>
          <p:nvPr/>
        </p:nvSpPr>
        <p:spPr bwMode="auto">
          <a:xfrm>
            <a:off x="1476375" y="4797425"/>
            <a:ext cx="72104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 5"/>
          <p:cNvSpPr>
            <a:spLocks noChangeArrowheads="1"/>
          </p:cNvSpPr>
          <p:nvPr/>
        </p:nvSpPr>
        <p:spPr bwMode="auto">
          <a:xfrm>
            <a:off x="6951663" y="3957638"/>
            <a:ext cx="13308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ình chữ nhật 7"/>
          <p:cNvSpPr>
            <a:spLocks noChangeArrowheads="1"/>
          </p:cNvSpPr>
          <p:nvPr/>
        </p:nvSpPr>
        <p:spPr bwMode="auto">
          <a:xfrm>
            <a:off x="1633538" y="3957638"/>
            <a:ext cx="12891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ình chữ nhật 8"/>
          <p:cNvSpPr>
            <a:spLocks noChangeArrowheads="1"/>
          </p:cNvSpPr>
          <p:nvPr/>
        </p:nvSpPr>
        <p:spPr bwMode="auto">
          <a:xfrm>
            <a:off x="4352925" y="3957638"/>
            <a:ext cx="11512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">
            <a:extLst>
              <a:ext uri="{FF2B5EF4-FFF2-40B4-BE49-F238E27FC236}">
                <a16:creationId xmlns:a16="http://schemas.microsoft.com/office/drawing/2014/main" id="{B8A81DEE-4216-42DE-895C-4B8CAB56F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507" y="1134132"/>
            <a:ext cx="41926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54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800" b="1" u="sng" dirty="0">
                <a:solidFill>
                  <a:srgbClr val="FF0000"/>
                </a:solidFill>
                <a:latin typeface="Cambria" panose="02040503050406030204" pitchFamily="18" charset="0"/>
              </a:rPr>
              <a:t>GIỚI THIỆU HÌNH TRÒN: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8F1EC11-0206-4666-B1D1-CE25766DD6E7}"/>
              </a:ext>
            </a:extLst>
          </p:cNvPr>
          <p:cNvSpPr/>
          <p:nvPr/>
        </p:nvSpPr>
        <p:spPr>
          <a:xfrm>
            <a:off x="1461970" y="1110318"/>
            <a:ext cx="136536" cy="69762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39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1867" kern="0">
              <a:solidFill>
                <a:prstClr val="white"/>
              </a:solidFill>
              <a:sym typeface="Arial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109744" y="2141169"/>
            <a:ext cx="2846010" cy="2721916"/>
            <a:chOff x="3867149" y="1555750"/>
            <a:chExt cx="2162233" cy="2127596"/>
          </a:xfrm>
        </p:grpSpPr>
        <p:sp>
          <p:nvSpPr>
            <p:cNvPr id="47" name="Oval 46"/>
            <p:cNvSpPr/>
            <p:nvPr/>
          </p:nvSpPr>
          <p:spPr>
            <a:xfrm>
              <a:off x="3867149" y="1555750"/>
              <a:ext cx="2162233" cy="212759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933212" y="2603296"/>
              <a:ext cx="30106" cy="2962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9" name="Oval 6"/>
          <p:cNvSpPr>
            <a:spLocks noChangeArrowheads="1"/>
          </p:cNvSpPr>
          <p:nvPr/>
        </p:nvSpPr>
        <p:spPr bwMode="auto">
          <a:xfrm>
            <a:off x="1109745" y="2139327"/>
            <a:ext cx="2846012" cy="272191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prstClr val="black"/>
              </a:solidFill>
              <a:latin typeface="VNI Times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06777" y="3500285"/>
            <a:ext cx="306156" cy="356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81797" y="3395552"/>
            <a:ext cx="239111" cy="1567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044594" y="3410365"/>
            <a:ext cx="239111" cy="1419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599351" y="2345655"/>
            <a:ext cx="239111" cy="1419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2512937" y="2539785"/>
            <a:ext cx="1026029" cy="9605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1089928" y="3508838"/>
            <a:ext cx="2846010" cy="184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ubtitle 2"/>
          <p:cNvSpPr txBox="1">
            <a:spLocks/>
          </p:cNvSpPr>
          <p:nvPr/>
        </p:nvSpPr>
        <p:spPr>
          <a:xfrm>
            <a:off x="5155751" y="2394271"/>
            <a:ext cx="3848100" cy="59256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189" indent="-457189" algn="just" fontAlgn="auto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O</a:t>
            </a:r>
          </a:p>
        </p:txBody>
      </p:sp>
      <p:sp>
        <p:nvSpPr>
          <p:cNvPr id="57" name="Subtitle 2"/>
          <p:cNvSpPr txBox="1">
            <a:spLocks/>
          </p:cNvSpPr>
          <p:nvPr/>
        </p:nvSpPr>
        <p:spPr>
          <a:xfrm>
            <a:off x="5155751" y="3034045"/>
            <a:ext cx="3848100" cy="5904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189" indent="-457189" algn="just" fontAlgn="auto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Bán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OM</a:t>
            </a:r>
          </a:p>
        </p:txBody>
      </p:sp>
      <p:sp>
        <p:nvSpPr>
          <p:cNvPr id="58" name="Subtitle 2"/>
          <p:cNvSpPr txBox="1">
            <a:spLocks/>
          </p:cNvSpPr>
          <p:nvPr/>
        </p:nvSpPr>
        <p:spPr>
          <a:xfrm>
            <a:off x="5144100" y="3724580"/>
            <a:ext cx="3848100" cy="70909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189" indent="-457189" algn="just" fontAlgn="auto"/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Đường </a:t>
            </a:r>
            <a:r>
              <a:rPr lang="en-US" sz="2800" b="1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b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AB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2493120" y="3460541"/>
            <a:ext cx="75802" cy="758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501065" y="2509889"/>
            <a:ext cx="75802" cy="7580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B0F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926033" y="3470937"/>
            <a:ext cx="75802" cy="7580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B0F0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1077390" y="3470937"/>
            <a:ext cx="75802" cy="7580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B0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051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4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6" grpId="0"/>
      <p:bldP spid="57" grpId="0"/>
      <p:bldP spid="58" grpId="0"/>
      <p:bldP spid="59" grpId="0" animBg="1"/>
      <p:bldP spid="60" grpId="0" animBg="1"/>
      <p:bldP spid="61" grpId="0" animBg="1"/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">
            <a:extLst>
              <a:ext uri="{FF2B5EF4-FFF2-40B4-BE49-F238E27FC236}">
                <a16:creationId xmlns:a16="http://schemas.microsoft.com/office/drawing/2014/main" id="{B8A81DEE-4216-42DE-895C-4B8CAB56F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507" y="1134132"/>
            <a:ext cx="44656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54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800" b="1" u="sng" dirty="0">
                <a:solidFill>
                  <a:srgbClr val="FF0000"/>
                </a:solidFill>
                <a:latin typeface="Cambria" panose="02040503050406030204" pitchFamily="18" charset="0"/>
              </a:rPr>
              <a:t>GIỚI THIỆU HÌNH TRÒN: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8F1EC11-0206-4666-B1D1-CE25766DD6E7}"/>
              </a:ext>
            </a:extLst>
          </p:cNvPr>
          <p:cNvSpPr/>
          <p:nvPr/>
        </p:nvSpPr>
        <p:spPr>
          <a:xfrm>
            <a:off x="1461970" y="1110318"/>
            <a:ext cx="136536" cy="69762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39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1867" kern="0">
              <a:solidFill>
                <a:prstClr val="white"/>
              </a:solidFill>
              <a:sym typeface="Arial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209922" y="2293569"/>
            <a:ext cx="2846010" cy="2721916"/>
            <a:chOff x="3867149" y="1555750"/>
            <a:chExt cx="2162233" cy="2127596"/>
          </a:xfrm>
        </p:grpSpPr>
        <p:sp>
          <p:nvSpPr>
            <p:cNvPr id="47" name="Oval 46"/>
            <p:cNvSpPr/>
            <p:nvPr/>
          </p:nvSpPr>
          <p:spPr>
            <a:xfrm>
              <a:off x="3867149" y="1555750"/>
              <a:ext cx="2162233" cy="212759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933212" y="2603296"/>
              <a:ext cx="30106" cy="2962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9" name="Oval 6"/>
          <p:cNvSpPr>
            <a:spLocks noChangeArrowheads="1"/>
          </p:cNvSpPr>
          <p:nvPr/>
        </p:nvSpPr>
        <p:spPr bwMode="auto">
          <a:xfrm>
            <a:off x="3209923" y="2291727"/>
            <a:ext cx="2846012" cy="272191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prstClr val="black"/>
              </a:solidFill>
              <a:latin typeface="VNI Times" pitchFamily="2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H="1" flipV="1">
            <a:off x="3190106" y="3661238"/>
            <a:ext cx="2846010" cy="184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4593299" y="3612941"/>
            <a:ext cx="75802" cy="758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026211" y="3623337"/>
            <a:ext cx="75802" cy="7580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B0F0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177567" y="3623337"/>
            <a:ext cx="75802" cy="7580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B0F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315090" y="3162570"/>
            <a:ext cx="2636089" cy="96565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7" idx="7"/>
          </p:cNvCxnSpPr>
          <p:nvPr/>
        </p:nvCxnSpPr>
        <p:spPr>
          <a:xfrm flipH="1">
            <a:off x="3596472" y="2692185"/>
            <a:ext cx="2042672" cy="192067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3315087" y="3164739"/>
            <a:ext cx="2623552" cy="972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49" idx="5"/>
            <a:endCxn id="49" idx="1"/>
          </p:cNvCxnSpPr>
          <p:nvPr/>
        </p:nvCxnSpPr>
        <p:spPr>
          <a:xfrm flipH="1" flipV="1">
            <a:off x="3626712" y="2690341"/>
            <a:ext cx="2012434" cy="192468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158968" y="2376393"/>
            <a:ext cx="986784" cy="256969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9" idx="4"/>
            <a:endCxn id="49" idx="0"/>
          </p:cNvCxnSpPr>
          <p:nvPr/>
        </p:nvCxnSpPr>
        <p:spPr>
          <a:xfrm flipV="1">
            <a:off x="4632928" y="2291727"/>
            <a:ext cx="0" cy="272191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100429" y="2366868"/>
            <a:ext cx="1064374" cy="256969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5921378" y="4105229"/>
            <a:ext cx="75802" cy="7580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B0F0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270926" y="3127728"/>
            <a:ext cx="75802" cy="7580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B0F0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5589675" y="4569183"/>
            <a:ext cx="75802" cy="7580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B0F0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3599552" y="2653140"/>
            <a:ext cx="75802" cy="7580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B0F0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5095956" y="4886256"/>
            <a:ext cx="75802" cy="7580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B0F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113129" y="2340525"/>
            <a:ext cx="75802" cy="7580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B0F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596527" y="4968408"/>
            <a:ext cx="75802" cy="7580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B0F0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593299" y="2245269"/>
            <a:ext cx="75802" cy="7580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B0F0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073973" y="4861677"/>
            <a:ext cx="75802" cy="7580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B0F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123622" y="2347529"/>
            <a:ext cx="75802" cy="7580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B0F0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3572477" y="4553913"/>
            <a:ext cx="75802" cy="7580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B0F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589675" y="2659523"/>
            <a:ext cx="75802" cy="7580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B0F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3264576" y="4100070"/>
            <a:ext cx="75802" cy="7580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B0F0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920526" y="3116115"/>
            <a:ext cx="75802" cy="7580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B0F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268621" y="3521037"/>
            <a:ext cx="306156" cy="356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635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44" grpId="0" animBg="1"/>
      <p:bldP spid="45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Bầu dục 4"/>
          <p:cNvSpPr/>
          <p:nvPr/>
        </p:nvSpPr>
        <p:spPr>
          <a:xfrm>
            <a:off x="3048000" y="914400"/>
            <a:ext cx="2735263" cy="2736850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3" name="Hình Bầu dục 6"/>
          <p:cNvSpPr/>
          <p:nvPr/>
        </p:nvSpPr>
        <p:spPr>
          <a:xfrm>
            <a:off x="4379913" y="2246312"/>
            <a:ext cx="71437" cy="71438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srgbClr val="FF0000"/>
              </a:solidFill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423752" y="2311400"/>
            <a:ext cx="382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O</a:t>
            </a:r>
          </a:p>
        </p:txBody>
      </p:sp>
      <p:cxnSp>
        <p:nvCxnSpPr>
          <p:cNvPr id="5" name="Đường kết nối Thẳng 9"/>
          <p:cNvCxnSpPr/>
          <p:nvPr/>
        </p:nvCxnSpPr>
        <p:spPr>
          <a:xfrm rot="10800000" flipH="1">
            <a:off x="4376738" y="1330924"/>
            <a:ext cx="1002780" cy="966829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410200" y="838200"/>
            <a:ext cx="3841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M</a:t>
            </a:r>
          </a:p>
        </p:txBody>
      </p:sp>
      <p:cxnSp>
        <p:nvCxnSpPr>
          <p:cNvPr id="7" name="Đường kết nối Thẳng 17"/>
          <p:cNvCxnSpPr>
            <a:endCxn id="2" idx="2"/>
          </p:cNvCxnSpPr>
          <p:nvPr/>
        </p:nvCxnSpPr>
        <p:spPr>
          <a:xfrm flipH="1">
            <a:off x="3048000" y="2282825"/>
            <a:ext cx="2735263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663825" y="2051050"/>
            <a:ext cx="384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206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786438" y="2016125"/>
            <a:ext cx="382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2060"/>
                </a:solidFill>
                <a:latin typeface="Calibri" pitchFamily="34" charset="0"/>
              </a:rPr>
              <a:t>B</a:t>
            </a:r>
          </a:p>
        </p:txBody>
      </p:sp>
      <p:cxnSp>
        <p:nvCxnSpPr>
          <p:cNvPr id="10" name="Đường kết nối Thẳng 9"/>
          <p:cNvCxnSpPr/>
          <p:nvPr/>
        </p:nvCxnSpPr>
        <p:spPr>
          <a:xfrm rot="10800000" flipH="1">
            <a:off x="4378325" y="1305498"/>
            <a:ext cx="999606" cy="9818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63875" y="2278062"/>
            <a:ext cx="1371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35475" y="2278062"/>
            <a:ext cx="1371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1000" y="4267200"/>
                <a:ext cx="8534400" cy="2343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2060"/>
                    </a:solidFill>
                  </a:rPr>
                  <a:t>*</a:t>
                </a:r>
                <a:r>
                  <a:rPr lang="en-US" sz="2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OA = OB</a:t>
                </a:r>
              </a:p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*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AB,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tâm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O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gì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O 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trung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AB</a:t>
                </a:r>
              </a:p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OA = OB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AB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267200"/>
                <a:ext cx="8534400" cy="2343847"/>
              </a:xfrm>
              <a:prstGeom prst="rect">
                <a:avLst/>
              </a:prstGeom>
              <a:blipFill rotWithShape="1">
                <a:blip r:embed="rId3"/>
                <a:stretch>
                  <a:fillRect l="-1857" t="-33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7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8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" name="Equation" r:id="rId8" imgW="114120" imgH="215640" progId="Equation.3">
                  <p:embed/>
                </p:oleObj>
              </mc:Choice>
              <mc:Fallback>
                <p:oleObj name="Equation" r:id="rId8" imgW="11412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1" name="Equation" r:id="rId9" imgW="114120" imgH="215640" progId="Equation.3">
                  <p:embed/>
                </p:oleObj>
              </mc:Choice>
              <mc:Fallback>
                <p:oleObj name="Equation" r:id="rId9" imgW="11412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2" name="Equation" r:id="rId10" imgW="114120" imgH="215640" progId="Equation.3">
                  <p:embed/>
                </p:oleObj>
              </mc:Choice>
              <mc:Fallback>
                <p:oleObj name="Equation" r:id="rId10" imgW="114120" imgH="215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Đường kết nối Thẳng 17"/>
          <p:cNvCxnSpPr/>
          <p:nvPr/>
        </p:nvCxnSpPr>
        <p:spPr>
          <a:xfrm flipV="1">
            <a:off x="4393531" y="914400"/>
            <a:ext cx="2777" cy="2736849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4246563" y="409514"/>
            <a:ext cx="382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P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4224337" y="3697287"/>
            <a:ext cx="382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Q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                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AB.</a:t>
            </a:r>
          </a:p>
          <a:p>
            <a:pPr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5|11|6.3|1.8|2|10.5|4.4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2.7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.4|0.8|3.5|1|2.4|2.9|2.1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0.8|4.5|0.7|1.9|2.3|2.1|3.9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0.8|4.5|0.7|1.9|2.3|2.1|3.9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|0.8|0.7|0.8|0.9|1.9|2.5|2.3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3138</TotalTime>
  <Words>638</Words>
  <Application>Microsoft Office PowerPoint</Application>
  <PresentationFormat>On-screen Show (4:3)</PresentationFormat>
  <Paragraphs>134</Paragraphs>
  <Slides>22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.VnTime</vt:lpstr>
      <vt:lpstr>Arial</vt:lpstr>
      <vt:lpstr>Calibri</vt:lpstr>
      <vt:lpstr>Calibri Light</vt:lpstr>
      <vt:lpstr>Cambria</vt:lpstr>
      <vt:lpstr>Cambria Math</vt:lpstr>
      <vt:lpstr>Times New Roman</vt:lpstr>
      <vt:lpstr>VNI Times</vt:lpstr>
      <vt:lpstr>Chủ đề của Office</vt:lpstr>
      <vt:lpstr>Office Theme</vt:lpstr>
      <vt:lpstr>1_Office Theme</vt:lpstr>
      <vt:lpstr>2_Office Theme</vt:lpstr>
      <vt:lpstr>3_Office Theme</vt:lpstr>
      <vt:lpstr>Equation</vt:lpstr>
      <vt:lpstr>PowerPoint Presentation</vt:lpstr>
      <vt:lpstr>MỤC TIÊU:</vt:lpstr>
      <vt:lpstr>PowerPoint Presentation</vt:lpstr>
      <vt:lpstr>PowerPoint Presentation</vt:lpstr>
      <vt:lpstr>GIỚI THIỆU HÌNH TRÒN: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BƯỚC VẼ HÌNH TRÒN: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BƯỚC VẼ HÌNH TRÒN:</vt:lpstr>
      <vt:lpstr>PowerPoint Presentation</vt:lpstr>
      <vt:lpstr>Bài 3:  b) Câu nào đúng, câu nào sai:</vt:lpstr>
      <vt:lpstr>DẶN DÒ:</vt:lpstr>
      <vt:lpstr>PowerPoint Presentation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Hình tròn, tâm, đường kính, bán kính</dc:title>
  <dc:creator>Nguyễn Tri Hà My</dc:creator>
  <cp:lastModifiedBy>admin</cp:lastModifiedBy>
  <cp:revision>171</cp:revision>
  <dcterms:created xsi:type="dcterms:W3CDTF">2012-02-11T02:47:46Z</dcterms:created>
  <dcterms:modified xsi:type="dcterms:W3CDTF">2022-02-11T13:08:37Z</dcterms:modified>
</cp:coreProperties>
</file>