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87" r:id="rId4"/>
  </p:sldMasterIdLst>
  <p:notesMasterIdLst>
    <p:notesMasterId r:id="rId39"/>
  </p:notesMasterIdLst>
  <p:sldIdLst>
    <p:sldId id="2007577136" r:id="rId5"/>
    <p:sldId id="2007577101" r:id="rId6"/>
    <p:sldId id="262" r:id="rId7"/>
    <p:sldId id="263" r:id="rId8"/>
    <p:sldId id="264" r:id="rId9"/>
    <p:sldId id="257" r:id="rId10"/>
    <p:sldId id="265" r:id="rId11"/>
    <p:sldId id="266" r:id="rId12"/>
    <p:sldId id="267" r:id="rId13"/>
    <p:sldId id="268" r:id="rId14"/>
    <p:sldId id="320" r:id="rId15"/>
    <p:sldId id="2007577130" r:id="rId16"/>
    <p:sldId id="2007577127" r:id="rId17"/>
    <p:sldId id="356" r:id="rId18"/>
    <p:sldId id="2007577131" r:id="rId19"/>
    <p:sldId id="2007577132" r:id="rId20"/>
    <p:sldId id="2007577096" r:id="rId21"/>
    <p:sldId id="363" r:id="rId22"/>
    <p:sldId id="326" r:id="rId23"/>
    <p:sldId id="358" r:id="rId24"/>
    <p:sldId id="2007577133" r:id="rId25"/>
    <p:sldId id="325" r:id="rId26"/>
    <p:sldId id="364" r:id="rId27"/>
    <p:sldId id="2007577097" r:id="rId28"/>
    <p:sldId id="367" r:id="rId29"/>
    <p:sldId id="327" r:id="rId30"/>
    <p:sldId id="359" r:id="rId31"/>
    <p:sldId id="360" r:id="rId32"/>
    <p:sldId id="2007577107" r:id="rId33"/>
    <p:sldId id="368" r:id="rId34"/>
    <p:sldId id="2007577134" r:id="rId35"/>
    <p:sldId id="362" r:id="rId36"/>
    <p:sldId id="2007577135" r:id="rId37"/>
    <p:sldId id="36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varScale="1">
        <p:scale>
          <a:sx n="88" d="100"/>
          <a:sy n="88" d="100"/>
        </p:scale>
        <p:origin x="432" y="53"/>
      </p:cViewPr>
      <p:guideLst/>
    </p:cSldViewPr>
  </p:slideViewPr>
  <p:notesTextViewPr>
    <p:cViewPr>
      <p:scale>
        <a:sx n="1" d="1"/>
        <a:sy n="1" d="1"/>
      </p:scale>
      <p:origin x="0" y="0"/>
    </p:cViewPr>
  </p:notesTextViewPr>
  <p:sorterViewPr>
    <p:cViewPr>
      <p:scale>
        <a:sx n="100" d="100"/>
        <a:sy n="100" d="100"/>
      </p:scale>
      <p:origin x="0" y="-8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13</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24599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44022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8850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8F2A3-D581-48CC-BEE3-0982EB8DB33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1750685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2/16/2022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98" r:id="rId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2022/2/16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
        <p:nvSpPr>
          <p:cNvPr id="9" name="TextBox 8">
            <a:extLst>
              <a:ext uri="{FF2B5EF4-FFF2-40B4-BE49-F238E27FC236}">
                <a16:creationId xmlns:a16="http://schemas.microsoft.com/office/drawing/2014/main" id="{D8500204-8E19-46C7-8320-DCAE0FAA73FF}"/>
              </a:ext>
            </a:extLst>
          </p:cNvPr>
          <p:cNvSpPr txBox="1"/>
          <p:nvPr userDrawn="1"/>
        </p:nvSpPr>
        <p:spPr>
          <a:xfrm>
            <a:off x="96723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4.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2.mp3"/><Relationship Id="rId7" Type="http://schemas.microsoft.com/office/2007/relationships/hdphoto" Target="../media/hdphoto14.wdp"/><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2.xml"/><Relationship Id="rId1" Type="http://schemas.openxmlformats.org/officeDocument/2006/relationships/tags" Target="../tags/tag3.xml"/><Relationship Id="rId5" Type="http://schemas.microsoft.com/office/2007/relationships/hdphoto" Target="../media/hdphoto14.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2.mp3"/><Relationship Id="rId7" Type="http://schemas.microsoft.com/office/2007/relationships/hdphoto" Target="../media/hdphoto14.wdp"/><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41.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4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4.xml"/><Relationship Id="rId5" Type="http://schemas.openxmlformats.org/officeDocument/2006/relationships/tags" Target="../tags/tag9.xml"/><Relationship Id="rId10" Type="http://schemas.openxmlformats.org/officeDocument/2006/relationships/slideLayout" Target="../slideLayouts/slideLayout26.xml"/><Relationship Id="rId4" Type="http://schemas.openxmlformats.org/officeDocument/2006/relationships/tags" Target="../tags/tag8.xml"/><Relationship Id="rId9" Type="http://schemas.openxmlformats.org/officeDocument/2006/relationships/tags" Target="../tags/tag13.xml"/></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5.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2.png"/><Relationship Id="rId5" Type="http://schemas.microsoft.com/office/2007/relationships/hdphoto" Target="../media/hdphoto14.wdp"/><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5.png"/><Relationship Id="rId7" Type="http://schemas.openxmlformats.org/officeDocument/2006/relationships/image" Target="../media/image46.jpeg"/><Relationship Id="rId2" Type="http://schemas.openxmlformats.org/officeDocument/2006/relationships/slideLayout" Target="../slideLayouts/slideLayout12.xml"/><Relationship Id="rId1" Type="http://schemas.openxmlformats.org/officeDocument/2006/relationships/tags" Target="../tags/tag15.xml"/><Relationship Id="rId6" Type="http://schemas.microsoft.com/office/2007/relationships/hdphoto" Target="../media/hdphoto14.wdp"/><Relationship Id="rId5" Type="http://schemas.openxmlformats.org/officeDocument/2006/relationships/image" Target="../media/image39.png"/><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49.png"/><Relationship Id="rId2" Type="http://schemas.microsoft.com/office/2007/relationships/media" Target="../media/media3.mp4"/><Relationship Id="rId1" Type="http://schemas.openxmlformats.org/officeDocument/2006/relationships/tags" Target="../tags/tag16.xml"/><Relationship Id="rId6" Type="http://schemas.microsoft.com/office/2007/relationships/hdphoto" Target="../media/hdphoto17.wdp"/><Relationship Id="rId5" Type="http://schemas.openxmlformats.org/officeDocument/2006/relationships/image" Target="../media/image48.png"/><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6.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42.png"/><Relationship Id="rId5" Type="http://schemas.microsoft.com/office/2007/relationships/hdphoto" Target="../media/hdphoto14.wdp"/><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18.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19.xml"/><Relationship Id="rId6" Type="http://schemas.microsoft.com/office/2007/relationships/hdphoto" Target="../media/hdphoto15.wdp"/><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3" Type="http://schemas.openxmlformats.org/officeDocument/2006/relationships/slideLayout" Target="../slideLayouts/slideLayout1.xml"/><Relationship Id="rId21"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12.png"/><Relationship Id="rId17" Type="http://schemas.openxmlformats.org/officeDocument/2006/relationships/slide" Target="slide4.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0.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42.png"/><Relationship Id="rId5" Type="http://schemas.microsoft.com/office/2007/relationships/hdphoto" Target="../media/hdphoto14.wdp"/><Relationship Id="rId4" Type="http://schemas.openxmlformats.org/officeDocument/2006/relationships/image" Target="../media/image39.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15.wdp"/><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43.png"/><Relationship Id="rId5" Type="http://schemas.microsoft.com/office/2007/relationships/hdphoto" Target="../media/hdphoto14.wdp"/><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4.png"/><Relationship Id="rId18" Type="http://schemas.openxmlformats.org/officeDocument/2006/relationships/slide" Target="slide10.xml"/><Relationship Id="rId26" Type="http://schemas.openxmlformats.org/officeDocument/2006/relationships/image" Target="../media/image30.png"/><Relationship Id="rId3" Type="http://schemas.microsoft.com/office/2007/relationships/hdphoto" Target="../media/hdphoto1.wdp"/><Relationship Id="rId21" Type="http://schemas.openxmlformats.org/officeDocument/2006/relationships/image" Target="../media/image27.gif"/><Relationship Id="rId7" Type="http://schemas.openxmlformats.org/officeDocument/2006/relationships/image" Target="../media/image22.png"/><Relationship Id="rId12" Type="http://schemas.openxmlformats.org/officeDocument/2006/relationships/slide" Target="slide8.xml"/><Relationship Id="rId17" Type="http://schemas.microsoft.com/office/2007/relationships/hdphoto" Target="../media/hdphoto11.wdp"/><Relationship Id="rId25" Type="http://schemas.openxmlformats.org/officeDocument/2006/relationships/image" Target="../media/image29.png"/><Relationship Id="rId2" Type="http://schemas.openxmlformats.org/officeDocument/2006/relationships/image" Target="../media/image8.png"/><Relationship Id="rId16" Type="http://schemas.openxmlformats.org/officeDocument/2006/relationships/image" Target="../media/image25.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9.wdp"/><Relationship Id="rId24" Type="http://schemas.openxmlformats.org/officeDocument/2006/relationships/image" Target="../media/image28.png"/><Relationship Id="rId5" Type="http://schemas.microsoft.com/office/2007/relationships/hdphoto" Target="../media/hdphoto2.wdp"/><Relationship Id="rId15" Type="http://schemas.openxmlformats.org/officeDocument/2006/relationships/slide" Target="slide9.xml"/><Relationship Id="rId23" Type="http://schemas.microsoft.com/office/2007/relationships/hdphoto" Target="../media/hdphoto3.wdp"/><Relationship Id="rId28"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slide" Target="slide7.xml"/><Relationship Id="rId14" Type="http://schemas.microsoft.com/office/2007/relationships/hdphoto" Target="../media/hdphoto10.wdp"/><Relationship Id="rId22" Type="http://schemas.openxmlformats.org/officeDocument/2006/relationships/image" Target="../media/image10.png"/><Relationship Id="rId27"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slide" Target="slide5.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86ED-B9B4-45F3-94A8-9617A3CB47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1FCD43-E6AF-401A-B248-BC6D726C4B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235E60-1C91-4B04-B877-80E945C5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grpSp>
        <p:nvGrpSpPr>
          <p:cNvPr id="6" name="Group 5">
            <a:extLst>
              <a:ext uri="{FF2B5EF4-FFF2-40B4-BE49-F238E27FC236}">
                <a16:creationId xmlns:a16="http://schemas.microsoft.com/office/drawing/2014/main" id="{78D92BD4-C1A5-4C7C-98D8-BE7AD84D7217}"/>
              </a:ext>
            </a:extLst>
          </p:cNvPr>
          <p:cNvGrpSpPr/>
          <p:nvPr/>
        </p:nvGrpSpPr>
        <p:grpSpPr>
          <a:xfrm>
            <a:off x="1312510" y="1782097"/>
            <a:ext cx="9566979" cy="2941742"/>
            <a:chOff x="1233756" y="3227454"/>
            <a:chExt cx="9566979" cy="2941742"/>
          </a:xfrm>
          <a:solidFill>
            <a:srgbClr val="FF0066"/>
          </a:solidFill>
        </p:grpSpPr>
        <p:sp>
          <p:nvSpPr>
            <p:cNvPr id="7" name="Rectangle: Rounded Corners 6">
              <a:extLst>
                <a:ext uri="{FF2B5EF4-FFF2-40B4-BE49-F238E27FC236}">
                  <a16:creationId xmlns:a16="http://schemas.microsoft.com/office/drawing/2014/main" id="{FD6A4BD1-E1A7-4760-8107-2BC720B21D86}"/>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45F1B52-9865-494D-B91B-ACF38EA5361C}"/>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62AFA3D-DD2D-48FD-A678-99A303EC1FF6}"/>
              </a:ext>
            </a:extLst>
          </p:cNvPr>
          <p:cNvSpPr txBox="1"/>
          <p:nvPr/>
        </p:nvSpPr>
        <p:spPr>
          <a:xfrm>
            <a:off x="2611831" y="2440315"/>
            <a:ext cx="6810825" cy="830997"/>
          </a:xfrm>
          <a:prstGeom prst="rect">
            <a:avLst/>
          </a:prstGeom>
          <a:noFill/>
        </p:spPr>
        <p:txBody>
          <a:bodyPr wrap="square" rtlCol="0">
            <a:spAutoFit/>
          </a:bodyPr>
          <a:lstStyle/>
          <a:p>
            <a:pPr algn="ctr"/>
            <a:r>
              <a:rPr lang="en-US" sz="4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 </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 2</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6">
            <a:extLst>
              <a:ext uri="{FF2B5EF4-FFF2-40B4-BE49-F238E27FC236}">
                <a16:creationId xmlns:a16="http://schemas.microsoft.com/office/drawing/2014/main" id="{99B33DA4-2A27-4BB9-9B04-DAE86C35A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2" name="图片 9">
            <a:extLst>
              <a:ext uri="{FF2B5EF4-FFF2-40B4-BE49-F238E27FC236}">
                <a16:creationId xmlns:a16="http://schemas.microsoft.com/office/drawing/2014/main" id="{B0B23C7C-F98E-45FE-8F81-B3B318B66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3" name="图片 10">
            <a:extLst>
              <a:ext uri="{FF2B5EF4-FFF2-40B4-BE49-F238E27FC236}">
                <a16:creationId xmlns:a16="http://schemas.microsoft.com/office/drawing/2014/main" id="{FFFA0E9A-BF3A-461A-8B2C-E86191CBE7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3575476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rPr>
              <a:t>Đây</a:t>
            </a:r>
            <a:r>
              <a:rPr lang="en-US" sz="2800" dirty="0">
                <a:solidFill>
                  <a:srgbClr val="002060"/>
                </a:solidFill>
              </a:rPr>
              <a:t> </a:t>
            </a:r>
            <a:r>
              <a:rPr lang="en-US" sz="2800" dirty="0" err="1">
                <a:solidFill>
                  <a:srgbClr val="002060"/>
                </a:solidFill>
              </a:rPr>
              <a:t>là</a:t>
            </a:r>
            <a:r>
              <a:rPr lang="en-US" sz="2800" dirty="0">
                <a:solidFill>
                  <a:srgbClr val="002060"/>
                </a:solidFill>
              </a:rPr>
              <a:t> </a:t>
            </a:r>
            <a:r>
              <a:rPr lang="en-US" sz="2800" dirty="0" err="1">
                <a:solidFill>
                  <a:srgbClr val="002060"/>
                </a:solidFill>
              </a:rPr>
              <a:t>chim</a:t>
            </a:r>
            <a:r>
              <a:rPr lang="en-US" sz="2800" dirty="0">
                <a:solidFill>
                  <a:srgbClr val="002060"/>
                </a:solidFill>
              </a:rPr>
              <a:t> </a:t>
            </a:r>
            <a:r>
              <a:rPr lang="en-US" sz="2800" dirty="0" err="1">
                <a:solidFill>
                  <a:srgbClr val="002060"/>
                </a:solidFill>
              </a:rPr>
              <a:t>gì</a:t>
            </a:r>
            <a:r>
              <a:rPr lang="en-US" sz="2800" dirty="0">
                <a:solidFill>
                  <a:srgbClr val="002060"/>
                </a:solidFill>
              </a:rPr>
              <a:t>?</a:t>
            </a:r>
          </a:p>
        </p:txBody>
      </p:sp>
      <p:sp>
        <p:nvSpPr>
          <p:cNvPr id="6" name="TextBox 5">
            <a:extLst>
              <a:ext uri="{FF2B5EF4-FFF2-40B4-BE49-F238E27FC236}">
                <a16:creationId xmlns:a16="http://schemas.microsoft.com/office/drawing/2014/main"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solidFill>
                  <a:srgbClr val="002060"/>
                </a:solidFill>
              </a:rPr>
              <a:t>Chim</a:t>
            </a:r>
            <a:r>
              <a:rPr lang="en-US" sz="4400" dirty="0">
                <a:solidFill>
                  <a:srgbClr val="002060"/>
                </a:solidFill>
              </a:rPr>
              <a:t> </a:t>
            </a:r>
            <a:r>
              <a:rPr lang="en-US" sz="4400" dirty="0" err="1">
                <a:solidFill>
                  <a:srgbClr val="002060"/>
                </a:solidFill>
              </a:rPr>
              <a:t>họa</a:t>
            </a:r>
            <a:r>
              <a:rPr lang="en-US" sz="4400" dirty="0">
                <a:solidFill>
                  <a:srgbClr val="002060"/>
                </a:solidFill>
              </a:rPr>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89" y="0"/>
            <a:ext cx="11472421" cy="6889670"/>
          </a:xfrm>
          <a:prstGeom prst="rect">
            <a:avLst/>
          </a:prstGeom>
        </p:spPr>
      </p:pic>
      <p:sp>
        <p:nvSpPr>
          <p:cNvPr id="5" name="TextBox 4"/>
          <p:cNvSpPr txBox="1"/>
          <p:nvPr/>
        </p:nvSpPr>
        <p:spPr>
          <a:xfrm>
            <a:off x="1286688" y="1046308"/>
            <a:ext cx="7188009" cy="523220"/>
          </a:xfrm>
          <a:prstGeom prst="rect">
            <a:avLst/>
          </a:prstGeom>
          <a:noFill/>
        </p:spPr>
        <p:txBody>
          <a:bodyPr wrap="square" rtlCol="0">
            <a:spAutoFit/>
          </a:bodyPr>
          <a:lstStyle/>
          <a:p>
            <a:pPr defTabSz="685783">
              <a:defRPr/>
            </a:pPr>
            <a:r>
              <a:rPr lang="en-US" sz="2800" b="1">
                <a:solidFill>
                  <a:prstClr val="white"/>
                </a:solidFill>
                <a:latin typeface="HP001 4 hàng" panose="020B0603050302020204" pitchFamily="34" charset="0"/>
              </a:rPr>
              <a:t>Thứ hai ngày 24 tháng 1 năm 2022</a:t>
            </a:r>
          </a:p>
        </p:txBody>
      </p:sp>
      <p:sp>
        <p:nvSpPr>
          <p:cNvPr id="6" name="TextBox 5"/>
          <p:cNvSpPr txBox="1"/>
          <p:nvPr/>
        </p:nvSpPr>
        <p:spPr>
          <a:xfrm>
            <a:off x="3203672" y="1742872"/>
            <a:ext cx="1962217" cy="523220"/>
          </a:xfrm>
          <a:prstGeom prst="rect">
            <a:avLst/>
          </a:prstGeom>
          <a:noFill/>
        </p:spPr>
        <p:txBody>
          <a:bodyPr wrap="square" rtlCol="0">
            <a:spAutoFit/>
          </a:bodyPr>
          <a:lstStyle/>
          <a:p>
            <a:pPr defTabSz="685783">
              <a:defRPr/>
            </a:pPr>
            <a:r>
              <a:rPr lang="en-US" sz="2800" b="1">
                <a:solidFill>
                  <a:prstClr val="white"/>
                </a:solidFill>
                <a:latin typeface="HP001 4 hàng" panose="020B0603050302020204" pitchFamily="34" charset="0"/>
              </a:rPr>
              <a:t>Tiếng Việt</a:t>
            </a:r>
          </a:p>
        </p:txBody>
      </p:sp>
      <p:sp>
        <p:nvSpPr>
          <p:cNvPr id="7" name="TextBox 6"/>
          <p:cNvSpPr txBox="1"/>
          <p:nvPr/>
        </p:nvSpPr>
        <p:spPr>
          <a:xfrm>
            <a:off x="2538018" y="2420582"/>
            <a:ext cx="5644448" cy="523220"/>
          </a:xfrm>
          <a:prstGeom prst="rect">
            <a:avLst/>
          </a:prstGeom>
          <a:noFill/>
        </p:spPr>
        <p:txBody>
          <a:bodyPr wrap="square" rtlCol="0">
            <a:spAutoFit/>
          </a:bodyPr>
          <a:lstStyle/>
          <a:p>
            <a:pPr defTabSz="685783">
              <a:defRPr/>
            </a:pPr>
            <a:r>
              <a:rPr lang="en-US" sz="2800" b="1">
                <a:solidFill>
                  <a:srgbClr val="FFFF00"/>
                </a:solidFill>
                <a:latin typeface="HP001 4 hàng" panose="020B0603050302020204" pitchFamily="34" charset="0"/>
              </a:rPr>
              <a:t>Đǌ: Họa mi hót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5BE0A643-5D99-48C7-A324-62DC1EF1C904}"/>
              </a:ext>
            </a:extLst>
          </p:cNvPr>
          <p:cNvSpPr/>
          <p:nvPr/>
        </p:nvSpPr>
        <p:spPr>
          <a:xfrm>
            <a:off x="2628099" y="150552"/>
            <a:ext cx="6366186" cy="177766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24067" y="17235"/>
            <a:ext cx="3635251" cy="6867465"/>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6286042" y="5923"/>
            <a:ext cx="5834251" cy="6988765"/>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1096783" y="2048860"/>
            <a:ext cx="792549" cy="755971"/>
          </a:xfrm>
          <a:prstGeom prst="rect">
            <a:avLst/>
          </a:prstGeom>
        </p:spPr>
      </p:pic>
      <p:pic>
        <p:nvPicPr>
          <p:cNvPr id="55" name="图片 54">
            <a:extLst>
              <a:ext uri="{FF2B5EF4-FFF2-40B4-BE49-F238E27FC236}">
                <a16:creationId xmlns:a16="http://schemas.microsoft.com/office/drawing/2014/main" id="{8A48957D-0930-4CC6-BD89-09BECFA4F117}"/>
              </a:ext>
            </a:extLst>
          </p:cNvPr>
          <p:cNvPicPr>
            <a:picLocks noChangeAspect="1"/>
          </p:cNvPicPr>
          <p:nvPr/>
        </p:nvPicPr>
        <p:blipFill>
          <a:blip r:embed="rId5"/>
          <a:stretch>
            <a:fillRect/>
          </a:stretch>
        </p:blipFill>
        <p:spPr>
          <a:xfrm>
            <a:off x="1034195" y="3427591"/>
            <a:ext cx="792549" cy="755971"/>
          </a:xfrm>
          <a:prstGeom prst="rect">
            <a:avLst/>
          </a:prstGeom>
        </p:spPr>
      </p:pic>
      <p:sp>
        <p:nvSpPr>
          <p:cNvPr id="10" name="文本框 22">
            <a:extLst>
              <a:ext uri="{FF2B5EF4-FFF2-40B4-BE49-F238E27FC236}">
                <a16:creationId xmlns:a16="http://schemas.microsoft.com/office/drawing/2014/main" id="{0C9928D3-15CE-463A-8DD4-D2BDB8DB2C15}"/>
              </a:ext>
            </a:extLst>
          </p:cNvPr>
          <p:cNvSpPr txBox="1"/>
          <p:nvPr/>
        </p:nvSpPr>
        <p:spPr>
          <a:xfrm>
            <a:off x="3753514" y="613488"/>
            <a:ext cx="4115355" cy="715709"/>
          </a:xfrm>
          <a:prstGeom prst="rect">
            <a:avLst/>
          </a:prstGeom>
          <a:noFill/>
        </p:spPr>
        <p:txBody>
          <a:bodyPr wrap="square" rtlCol="0">
            <a:spAutoFit/>
          </a:bodyPr>
          <a:lstStyle/>
          <a:p>
            <a:r>
              <a:rPr lang="vi-VN" altLang="zh-CN" sz="4051" dirty="0">
                <a:ln w="0"/>
                <a:effectLst>
                  <a:outerShdw blurRad="38100" dist="19050" dir="2700000" algn="tl" rotWithShape="0">
                    <a:schemeClr val="dk1">
                      <a:alpha val="40000"/>
                    </a:schemeClr>
                  </a:outerShdw>
                </a:effectLst>
                <a:latin typeface="iCiel Cadena" panose="02000503000000020004" pitchFamily="2" charset="0"/>
                <a:ea typeface="思源黑体 CN Bold" panose="020B0800000000000000" pitchFamily="34" charset="-122"/>
              </a:rPr>
              <a:t>Yêu cầu cần đạt:</a:t>
            </a:r>
            <a:endParaRPr lang="zh-CN" altLang="en-US" sz="4051" dirty="0">
              <a:ln w="0"/>
              <a:effectLst>
                <a:outerShdw blurRad="38100" dist="19050" dir="2700000" algn="tl" rotWithShape="0">
                  <a:schemeClr val="dk1">
                    <a:alpha val="40000"/>
                  </a:schemeClr>
                </a:outerShdw>
              </a:effectLst>
              <a:latin typeface="iCiel Cadena" panose="02000503000000020004" pitchFamily="2" charset="0"/>
              <a:ea typeface="思源黑体 CN Bold" panose="020B0800000000000000" pitchFamily="34" charset="-122"/>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2064470" y="1962121"/>
            <a:ext cx="9341963" cy="954107"/>
          </a:xfrm>
          <a:prstGeom prst="rect">
            <a:avLst/>
          </a:prstGeom>
          <a:noFill/>
        </p:spPr>
        <p:txBody>
          <a:bodyPr wrap="square">
            <a:spAutoFit/>
          </a:bodyPr>
          <a:lstStyle/>
          <a:p>
            <a:pPr algn="just"/>
            <a:r>
              <a:rPr lang="vi-VN"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Đọc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đúng</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các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từ</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khó</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đọc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rõ</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ràng</a:t>
            </a:r>
            <a:r>
              <a:rPr lang="en-US" sz="2800" dirty="0">
                <a:solidFill>
                  <a:srgbClr val="002060"/>
                </a:solidFill>
                <a:latin typeface="Times New Roman" panose="02020603050405020304" pitchFamily="18" charset="0"/>
                <a:ea typeface="SimSun" panose="02010600030101010101" pitchFamily="2" charset="-122"/>
              </a:rPr>
              <a:t> </a:t>
            </a:r>
            <a:r>
              <a:rPr lang="en-US" sz="2800" err="1">
                <a:solidFill>
                  <a:srgbClr val="002060"/>
                </a:solidFill>
                <a:latin typeface="Times New Roman" panose="02020603050405020304" pitchFamily="18" charset="0"/>
                <a:ea typeface="SimSun" panose="02010600030101010101" pitchFamily="2" charset="-122"/>
              </a:rPr>
              <a:t>văn</a:t>
            </a:r>
            <a:r>
              <a:rPr lang="en-US" sz="2800">
                <a:solidFill>
                  <a:srgbClr val="002060"/>
                </a:solidFill>
                <a:latin typeface="Times New Roman" panose="02020603050405020304" pitchFamily="18" charset="0"/>
                <a:ea typeface="SimSun" panose="02010600030101010101" pitchFamily="2" charset="-122"/>
              </a:rPr>
              <a:t> Họa mi hót với </a:t>
            </a:r>
            <a:r>
              <a:rPr lang="en-US" sz="2800" dirty="0" err="1">
                <a:solidFill>
                  <a:srgbClr val="002060"/>
                </a:solidFill>
                <a:latin typeface="Times New Roman" panose="02020603050405020304" pitchFamily="18" charset="0"/>
                <a:ea typeface="SimSun" panose="02010600030101010101" pitchFamily="2" charset="-122"/>
              </a:rPr>
              <a:t>tốc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độ</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đọc</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phù</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hợp</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biết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nghỉ</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hơi</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sau</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mỗi</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đoạn</a:t>
            </a:r>
            <a:r>
              <a:rPr lang="en-US" sz="2800" dirty="0">
                <a:solidFill>
                  <a:srgbClr val="002060"/>
                </a:solidFill>
                <a:latin typeface="Times New Roman" panose="02020603050405020304" pitchFamily="18" charset="0"/>
                <a:ea typeface="SimSun" panose="02010600030101010101" pitchFamily="2" charset="-122"/>
              </a:rPr>
              <a:t>.</a:t>
            </a:r>
            <a:endParaRPr lang="en-US" sz="2800" dirty="0">
              <a:solidFill>
                <a:srgbClr val="002060"/>
              </a:solidFill>
            </a:endParaRPr>
          </a:p>
        </p:txBody>
      </p:sp>
      <p:sp>
        <p:nvSpPr>
          <p:cNvPr id="12" name="TextBox 11">
            <a:extLst>
              <a:ext uri="{FF2B5EF4-FFF2-40B4-BE49-F238E27FC236}">
                <a16:creationId xmlns:a16="http://schemas.microsoft.com/office/drawing/2014/main" id="{1A1D5846-644B-4362-ACAC-34CDDE66F124}"/>
              </a:ext>
            </a:extLst>
          </p:cNvPr>
          <p:cNvSpPr txBox="1"/>
          <p:nvPr/>
        </p:nvSpPr>
        <p:spPr>
          <a:xfrm>
            <a:off x="2149311" y="3450968"/>
            <a:ext cx="9172279" cy="954107"/>
          </a:xfrm>
          <a:prstGeom prst="rect">
            <a:avLst/>
          </a:prstGeom>
          <a:noFill/>
        </p:spPr>
        <p:txBody>
          <a:bodyPr wrap="square">
            <a:spAutoFit/>
          </a:bodyPr>
          <a:lstStyle/>
          <a:p>
            <a:pPr algn="just"/>
            <a:r>
              <a:rPr lang="vi-VN" sz="2800" dirty="0">
                <a:solidFill>
                  <a:srgbClr val="002060"/>
                </a:solidFill>
                <a:latin typeface="Times New Roman" panose="02020603050405020304" pitchFamily="18" charset="0"/>
                <a:ea typeface="SimSun" panose="02010600030101010101" pitchFamily="2" charset="-122"/>
              </a:rPr>
              <a:t>- </a:t>
            </a:r>
            <a:r>
              <a:rPr lang="en-US" sz="2800" err="1">
                <a:solidFill>
                  <a:srgbClr val="002060"/>
                </a:solidFill>
                <a:latin typeface="Times New Roman" panose="02020603050405020304" pitchFamily="18" charset="0"/>
                <a:ea typeface="SimSun" panose="02010600030101010101" pitchFamily="2" charset="-122"/>
              </a:rPr>
              <a:t>Hiểu</a:t>
            </a:r>
            <a:r>
              <a:rPr lang="en-US" sz="2800">
                <a:solidFill>
                  <a:srgbClr val="002060"/>
                </a:solidFill>
                <a:latin typeface="Times New Roman" panose="02020603050405020304" pitchFamily="18" charset="0"/>
                <a:ea typeface="SimSun" panose="02010600030101010101" pitchFamily="2" charset="-122"/>
              </a:rPr>
              <a:t> được sự thay đổi của các sự vật trên bầu trời và mặt đất khi nghe tiếng hót của họa mi.</a:t>
            </a:r>
            <a:endParaRPr lang="en-US" sz="2800" dirty="0">
              <a:solidFill>
                <a:srgbClr val="002060"/>
              </a:solidFill>
            </a:endParaRPr>
          </a:p>
        </p:txBody>
      </p:sp>
      <p:pic>
        <p:nvPicPr>
          <p:cNvPr id="15" name="图片 54">
            <a:extLst>
              <a:ext uri="{FF2B5EF4-FFF2-40B4-BE49-F238E27FC236}">
                <a16:creationId xmlns:a16="http://schemas.microsoft.com/office/drawing/2014/main" id="{BF079657-1FFE-4780-8D68-69B58F68674A}"/>
              </a:ext>
            </a:extLst>
          </p:cNvPr>
          <p:cNvPicPr>
            <a:picLocks noChangeAspect="1"/>
          </p:cNvPicPr>
          <p:nvPr/>
        </p:nvPicPr>
        <p:blipFill>
          <a:blip r:embed="rId5"/>
          <a:stretch>
            <a:fillRect/>
          </a:stretch>
        </p:blipFill>
        <p:spPr>
          <a:xfrm>
            <a:off x="1096782" y="4727797"/>
            <a:ext cx="792549" cy="755971"/>
          </a:xfrm>
          <a:prstGeom prst="rect">
            <a:avLst/>
          </a:prstGeom>
        </p:spPr>
      </p:pic>
      <p:sp>
        <p:nvSpPr>
          <p:cNvPr id="16" name="TextBox 15">
            <a:extLst>
              <a:ext uri="{FF2B5EF4-FFF2-40B4-BE49-F238E27FC236}">
                <a16:creationId xmlns:a16="http://schemas.microsoft.com/office/drawing/2014/main" id="{FAB6DA8E-861F-4FA2-B8DB-03A331906277}"/>
              </a:ext>
            </a:extLst>
          </p:cNvPr>
          <p:cNvSpPr txBox="1"/>
          <p:nvPr/>
        </p:nvSpPr>
        <p:spPr>
          <a:xfrm>
            <a:off x="2337846" y="4727797"/>
            <a:ext cx="9068585" cy="954107"/>
          </a:xfrm>
          <a:prstGeom prst="rect">
            <a:avLst/>
          </a:prstGeom>
          <a:noFill/>
        </p:spPr>
        <p:txBody>
          <a:bodyPr wrap="square">
            <a:spAutoFit/>
          </a:bodyPr>
          <a:lstStyle/>
          <a:p>
            <a:r>
              <a:rPr lang="vi-VN" sz="2800" dirty="0">
                <a:solidFill>
                  <a:srgbClr val="002060"/>
                </a:solidFill>
                <a:latin typeface="Times New Roman" panose="02020603050405020304" pitchFamily="18" charset="0"/>
                <a:ea typeface="SimSun" panose="02010600030101010101" pitchFamily="2" charset="-122"/>
              </a:rPr>
              <a:t>- H</a:t>
            </a:r>
            <a:r>
              <a:rPr lang="en-US" sz="2800" dirty="0" err="1">
                <a:solidFill>
                  <a:srgbClr val="002060"/>
                </a:solidFill>
                <a:latin typeface="Times New Roman" panose="02020603050405020304" pitchFamily="18" charset="0"/>
                <a:ea typeface="SimSun" panose="02010600030101010101" pitchFamily="2" charset="-122"/>
              </a:rPr>
              <a:t>iểu</a:t>
            </a:r>
            <a:r>
              <a:rPr lang="en-US" sz="2800" dirty="0">
                <a:solidFill>
                  <a:srgbClr val="002060"/>
                </a:solidFill>
                <a:latin typeface="Times New Roman" panose="02020603050405020304" pitchFamily="18" charset="0"/>
                <a:ea typeface="SimSun" panose="02010600030101010101" pitchFamily="2" charset="-122"/>
              </a:rPr>
              <a:t> </a:t>
            </a:r>
            <a:r>
              <a:rPr lang="en-US" sz="2800" err="1">
                <a:solidFill>
                  <a:srgbClr val="002060"/>
                </a:solidFill>
                <a:latin typeface="Times New Roman" panose="02020603050405020304" pitchFamily="18" charset="0"/>
                <a:ea typeface="SimSun" panose="02010600030101010101" pitchFamily="2" charset="-122"/>
              </a:rPr>
              <a:t>được</a:t>
            </a:r>
            <a:r>
              <a:rPr lang="en-US" sz="2800">
                <a:solidFill>
                  <a:srgbClr val="002060"/>
                </a:solidFill>
                <a:latin typeface="Times New Roman" panose="02020603050405020304" pitchFamily="18" charset="0"/>
                <a:ea typeface="SimSun" panose="02010600030101010101" pitchFamily="2" charset="-122"/>
              </a:rPr>
              <a:t> tiếng hót của họa mi là tín hiệu báo hiệu mùa xuân về</a:t>
            </a:r>
            <a:endParaRPr lang="en-US" sz="2800" dirty="0">
              <a:solidFill>
                <a:srgbClr val="00206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65964354"/>
      </p:ext>
    </p:extLst>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style.rotation</p:attrName>
                                        </p:attrNameLst>
                                      </p:cBhvr>
                                      <p:tavLst>
                                        <p:tav tm="0">
                                          <p:val>
                                            <p:fltVal val="720"/>
                                          </p:val>
                                        </p:tav>
                                        <p:tav tm="100000">
                                          <p:val>
                                            <p:fltVal val="0"/>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 calcmode="lin" valueType="num">
                                      <p:cBhvr>
                                        <p:cTn id="20" dur="500" fill="hold"/>
                                        <p:tgtEl>
                                          <p:spTgt spid="54"/>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anim calcmode="lin" valueType="num">
                                      <p:cBhvr>
                                        <p:cTn id="26" dur="500" fill="hold"/>
                                        <p:tgtEl>
                                          <p:spTgt spid="55"/>
                                        </p:tgtEl>
                                        <p:attrNameLst>
                                          <p:attrName>style.rotation</p:attrName>
                                        </p:attrNameLst>
                                      </p:cBhvr>
                                      <p:tavLst>
                                        <p:tav tm="0">
                                          <p:val>
                                            <p:fltVal val="720"/>
                                          </p:val>
                                        </p:tav>
                                        <p:tav tm="100000">
                                          <p:val>
                                            <p:fltVal val="0"/>
                                          </p:val>
                                        </p:tav>
                                      </p:tavLst>
                                    </p:anim>
                                    <p:anim calcmode="lin" valueType="num">
                                      <p:cBhvr>
                                        <p:cTn id="27" dur="500" fill="hold"/>
                                        <p:tgtEl>
                                          <p:spTgt spid="55"/>
                                        </p:tgtEl>
                                        <p:attrNameLst>
                                          <p:attrName>ppt_h</p:attrName>
                                        </p:attrNameLst>
                                      </p:cBhvr>
                                      <p:tavLst>
                                        <p:tav tm="0">
                                          <p:val>
                                            <p:fltVal val="0"/>
                                          </p:val>
                                        </p:tav>
                                        <p:tav tm="100000">
                                          <p:val>
                                            <p:strVal val="#ppt_h"/>
                                          </p:val>
                                        </p:tav>
                                      </p:tavLst>
                                    </p:anim>
                                    <p:anim calcmode="lin" valueType="num">
                                      <p:cBhvr>
                                        <p:cTn id="28" dur="500" fill="hold"/>
                                        <p:tgtEl>
                                          <p:spTgt spid="55"/>
                                        </p:tgtEl>
                                        <p:attrNameLst>
                                          <p:attrName>ppt_w</p:attrName>
                                        </p:attrNameLst>
                                      </p:cBhvr>
                                      <p:tavLst>
                                        <p:tav tm="0">
                                          <p:val>
                                            <p:fltVal val="0"/>
                                          </p:val>
                                        </p:tav>
                                        <p:tav tm="100000">
                                          <p:val>
                                            <p:strVal val="#ppt_w"/>
                                          </p:val>
                                        </p:tav>
                                      </p:tavLst>
                                    </p:anim>
                                  </p:childTnLst>
                                </p:cTn>
                              </p:par>
                              <p:par>
                                <p:cTn id="29" presetID="56" presetClass="entr" presetSubtype="0" fill="hold" nodeType="withEffect">
                                  <p:stCondLst>
                                    <p:cond delay="0"/>
                                  </p:stCondLst>
                                  <p:iterate type="lt">
                                    <p:tmPct val="3000"/>
                                  </p:iterate>
                                  <p:childTnLst>
                                    <p:set>
                                      <p:cBhvr>
                                        <p:cTn id="30" dur="1" fill="hold">
                                          <p:stCondLst>
                                            <p:cond delay="0"/>
                                          </p:stCondLst>
                                        </p:cTn>
                                        <p:tgtEl>
                                          <p:spTgt spid="10">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10">
                                            <p:txEl>
                                              <p:pRg st="0" end="0"/>
                                            </p:txEl>
                                          </p:spTgt>
                                        </p:tgtEl>
                                        <p:attrNameLst>
                                          <p:attrName>ppt_w</p:attrName>
                                        </p:attrNameLst>
                                      </p:cBhvr>
                                    </p:anim>
                                    <p:anim by="(#ppt_w*0.50)" calcmode="lin" valueType="num">
                                      <p:cBhvr>
                                        <p:cTn id="32" dur="500" decel="50000" autoRev="1" fill="hold">
                                          <p:stCondLst>
                                            <p:cond delay="0"/>
                                          </p:stCondLst>
                                        </p:cTn>
                                        <p:tgtEl>
                                          <p:spTgt spid="10">
                                            <p:txEl>
                                              <p:pRg st="0" end="0"/>
                                            </p:txEl>
                                          </p:spTgt>
                                        </p:tgtEl>
                                        <p:attrNameLst>
                                          <p:attrName>ppt_x</p:attrName>
                                        </p:attrNameLst>
                                      </p:cBhvr>
                                    </p:anim>
                                    <p:anim from="(-#ppt_h/2)" to="(#ppt_y)" calcmode="lin" valueType="num">
                                      <p:cBhvr>
                                        <p:cTn id="33" dur="1000" fill="hold">
                                          <p:stCondLst>
                                            <p:cond delay="0"/>
                                          </p:stCondLst>
                                        </p:cTn>
                                        <p:tgtEl>
                                          <p:spTgt spid="10">
                                            <p:txEl>
                                              <p:pRg st="0" end="0"/>
                                            </p:txEl>
                                          </p:spTgt>
                                        </p:tgtEl>
                                        <p:attrNameLst>
                                          <p:attrName>ppt_y</p:attrName>
                                        </p:attrNameLst>
                                      </p:cBhvr>
                                    </p:anim>
                                    <p:animRot by="21600000">
                                      <p:cBhvr>
                                        <p:cTn id="34" dur="1000" fill="hold">
                                          <p:stCondLst>
                                            <p:cond delay="0"/>
                                          </p:stCondLst>
                                        </p:cTn>
                                        <p:tgtEl>
                                          <p:spTgt spid="10">
                                            <p:txEl>
                                              <p:pRg st="0" end="0"/>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style.rotation</p:attrName>
                                        </p:attrNameLst>
                                      </p:cBhvr>
                                      <p:tavLst>
                                        <p:tav tm="0">
                                          <p:val>
                                            <p:fltVal val="720"/>
                                          </p:val>
                                        </p:tav>
                                        <p:tav tm="100000">
                                          <p:val>
                                            <p:fltVal val="0"/>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 calcmode="lin" valueType="num">
                                      <p:cBhvr>
                                        <p:cTn id="42" dur="5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F20F4DAB-3B52-4249-8FB6-15174692A055}"/>
              </a:ext>
            </a:extLst>
          </p:cNvPr>
          <p:cNvSpPr/>
          <p:nvPr/>
        </p:nvSpPr>
        <p:spPr>
          <a:xfrm>
            <a:off x="1743959" y="2045616"/>
            <a:ext cx="8625526" cy="31862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7B3502-F58A-46C0-88F8-3DE26F98CD3F}"/>
              </a:ext>
            </a:extLst>
          </p:cNvPr>
          <p:cNvSpPr txBox="1"/>
          <p:nvPr/>
        </p:nvSpPr>
        <p:spPr>
          <a:xfrm>
            <a:off x="1093306" y="182476"/>
            <a:ext cx="1084780" cy="589072"/>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16894" y="22253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1334090" y="734735"/>
            <a:ext cx="9035395" cy="1003031"/>
          </a:xfrm>
          <a:prstGeom prst="rect">
            <a:avLst/>
          </a:prstGeom>
          <a:noFill/>
        </p:spPr>
        <p:txBody>
          <a:bodyPr wrap="square" rtlCol="0">
            <a:spAutoFit/>
          </a:bodyPr>
          <a:lstStyle/>
          <a:p>
            <a:pPr algn="ctr">
              <a:lnSpc>
                <a:spcPct val="150000"/>
              </a:lnSpc>
            </a:pPr>
            <a:r>
              <a:rPr lang="en-US" sz="4400" b="1">
                <a:solidFill>
                  <a:schemeClr val="accent6">
                    <a:lumMod val="50000"/>
                  </a:schemeClr>
                </a:solidFill>
                <a:latin typeface="UTM Avo" panose="02040603050506020204" pitchFamily="18" charset="0"/>
              </a:rPr>
              <a:t>GIỌNG ĐỌC</a:t>
            </a:r>
            <a:endParaRPr lang="en-US" sz="4400" b="1" dirty="0">
              <a:solidFill>
                <a:schemeClr val="accent6">
                  <a:lumMod val="50000"/>
                </a:schemeClr>
              </a:solidFill>
              <a:latin typeface="UTM Avo" panose="02040603050506020204" pitchFamily="18" charset="0"/>
            </a:endParaRPr>
          </a:p>
        </p:txBody>
      </p:sp>
      <p:sp>
        <p:nvSpPr>
          <p:cNvPr id="2" name="TextBox 1">
            <a:extLst>
              <a:ext uri="{FF2B5EF4-FFF2-40B4-BE49-F238E27FC236}">
                <a16:creationId xmlns:a16="http://schemas.microsoft.com/office/drawing/2014/main" id="{EEF95F1B-E4A1-A64C-B072-6CB8EC6A45EC}"/>
              </a:ext>
            </a:extLst>
          </p:cNvPr>
          <p:cNvSpPr txBox="1"/>
          <p:nvPr/>
        </p:nvSpPr>
        <p:spPr>
          <a:xfrm>
            <a:off x="3010989" y="2706034"/>
            <a:ext cx="5942396" cy="1210011"/>
          </a:xfrm>
          <a:prstGeom prst="rect">
            <a:avLst/>
          </a:prstGeom>
          <a:noFill/>
        </p:spPr>
        <p:txBody>
          <a:bodyPr wrap="none" rtlCol="0">
            <a:spAutoFit/>
          </a:bodyPr>
          <a:lstStyle/>
          <a:p>
            <a:pPr>
              <a:lnSpc>
                <a:spcPct val="150000"/>
              </a:lnSpc>
            </a:pPr>
            <a:r>
              <a:rPr lang="en-US" sz="5400">
                <a:latin typeface="UTM Avo" panose="02040603050506020204" pitchFamily="18" charset="0"/>
              </a:rPr>
              <a:t> Nhẹ nhàng, vui tươi</a:t>
            </a:r>
            <a:endParaRPr lang="en-VN" sz="54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858197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145163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060792" y="-22240"/>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70915" y="2943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61369"/>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570573"/>
            <a:ext cx="11588097" cy="6337845"/>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hay hơn</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a:t>
            </a:r>
            <a:r>
              <a:rPr lang="en-VN" sz="2667" kern="0">
                <a:solidFill>
                  <a:srgbClr val="000000"/>
                </a:solidFill>
                <a:latin typeface="Arial-Rounded"/>
                <a:ea typeface="Arial-Rounded" panose="020B0500000000000000" pitchFamily="34" charset="0"/>
                <a:cs typeface="Arial-Rounded" panose="020B0500000000000000" pitchFamily="34" charset="0"/>
                <a:sym typeface="Arial"/>
              </a:rPr>
              <a:t>      </a:t>
            </a:r>
            <a:endParaRPr lang="en-VN" sz="2667" kern="0" dirty="0">
              <a:solidFill>
                <a:srgbClr val="000000"/>
              </a:solidFill>
              <a:latin typeface="Arial-Rounded"/>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774" y="785021"/>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19774" y="1799675"/>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259" y="5289727"/>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7881565" y="86510"/>
            <a:ext cx="4139520" cy="584909"/>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2800" kern="0" dirty="0" err="1">
                <a:solidFill>
                  <a:srgbClr val="002060"/>
                </a:solidFill>
                <a:latin typeface="Arial-Rounded"/>
                <a:sym typeface="Arial"/>
              </a:rPr>
              <a:t>Bài</a:t>
            </a:r>
            <a:r>
              <a:rPr lang="en-US" sz="2800" kern="0" dirty="0">
                <a:solidFill>
                  <a:srgbClr val="002060"/>
                </a:solidFill>
                <a:latin typeface="Arial-Rounded"/>
                <a:sym typeface="Arial"/>
              </a:rPr>
              <a:t> chia </a:t>
            </a:r>
            <a:r>
              <a:rPr lang="en-US" sz="2800" kern="0" dirty="0" err="1">
                <a:solidFill>
                  <a:srgbClr val="002060"/>
                </a:solidFill>
                <a:latin typeface="Arial-Rounded"/>
                <a:sym typeface="Arial"/>
              </a:rPr>
              <a:t>làm</a:t>
            </a:r>
            <a:r>
              <a:rPr lang="en-US" sz="2800" kern="0" dirty="0">
                <a:solidFill>
                  <a:srgbClr val="002060"/>
                </a:solidFill>
                <a:latin typeface="Arial-Rounded"/>
                <a:sym typeface="Arial"/>
              </a:rPr>
              <a:t> </a:t>
            </a:r>
            <a:r>
              <a:rPr lang="en-US" sz="2800" kern="0" dirty="0" err="1">
                <a:solidFill>
                  <a:srgbClr val="002060"/>
                </a:solidFill>
                <a:latin typeface="Arial-Rounded"/>
                <a:sym typeface="Arial"/>
              </a:rPr>
              <a:t>mấy</a:t>
            </a:r>
            <a:r>
              <a:rPr lang="en-US" sz="2800" kern="0" dirty="0">
                <a:solidFill>
                  <a:srgbClr val="002060"/>
                </a:solidFill>
                <a:latin typeface="Arial-Rounded"/>
                <a:sym typeface="Arial"/>
              </a:rPr>
              <a:t> </a:t>
            </a:r>
            <a:r>
              <a:rPr lang="en-US" sz="2800" kern="0" dirty="0" err="1">
                <a:solidFill>
                  <a:srgbClr val="002060"/>
                </a:solidFill>
                <a:latin typeface="Arial-Rounded"/>
                <a:sym typeface="Arial"/>
              </a:rPr>
              <a:t>đoạn</a:t>
            </a:r>
            <a:r>
              <a:rPr lang="en-US" sz="2800" kern="0" dirty="0">
                <a:solidFill>
                  <a:srgbClr val="002060"/>
                </a:solidFill>
                <a:latin typeface="Arial-Rounded"/>
                <a:sym typeface="Arial"/>
              </a:rPr>
              <a:t>?</a:t>
            </a:r>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795314" y="64431"/>
            <a:ext cx="4225771" cy="584909"/>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002060"/>
                </a:solidFill>
                <a:latin typeface="Arial-Rounded"/>
                <a:sym typeface="Arial"/>
              </a:rPr>
              <a:t>Đọc</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nối</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tiếp</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đoạn</a:t>
            </a:r>
            <a:endParaRPr lang="en-US" sz="3733" kern="0" dirty="0">
              <a:solidFill>
                <a:srgbClr val="002060"/>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59435" y="2666466"/>
            <a:ext cx="8944062"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74025" y="189415"/>
            <a:ext cx="7154436" cy="830997"/>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a16="http://schemas.microsoft.com/office/drawing/2014/main" id="{2A05FE84-F3FF-423B-ADA4-6F77209D652D}"/>
              </a:ext>
            </a:extLst>
          </p:cNvPr>
          <p:cNvSpPr/>
          <p:nvPr/>
        </p:nvSpPr>
        <p:spPr>
          <a:xfrm>
            <a:off x="408498" y="1108622"/>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a16="http://schemas.microsoft.com/office/drawing/2014/main" id="{2C8AD751-7B5F-4219-A003-AE328012CD5C}"/>
              </a:ext>
            </a:extLst>
          </p:cNvPr>
          <p:cNvSpPr/>
          <p:nvPr/>
        </p:nvSpPr>
        <p:spPr>
          <a:xfrm>
            <a:off x="562002" y="143854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425983" y="2331188"/>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5" name="Oval 24">
            <a:extLst>
              <a:ext uri="{FF2B5EF4-FFF2-40B4-BE49-F238E27FC236}">
                <a16:creationId xmlns:a16="http://schemas.microsoft.com/office/drawing/2014/main" id="{EEE7A823-F02D-42E8-B9FF-4F60A41569EE}"/>
              </a:ext>
            </a:extLst>
          </p:cNvPr>
          <p:cNvSpPr/>
          <p:nvPr/>
        </p:nvSpPr>
        <p:spPr>
          <a:xfrm>
            <a:off x="544384" y="2778400"/>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3398959" y="1332758"/>
            <a:ext cx="7977423" cy="1241237"/>
          </a:xfrm>
          <a:prstGeom prst="rect">
            <a:avLst/>
          </a:prstGeom>
          <a:noFill/>
        </p:spPr>
        <p:txBody>
          <a:bodyPr wrap="square" rtlCol="0">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a:t>
            </a:r>
            <a:r>
              <a:rPr lang="vi-VN"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 chiều</a:t>
            </a:r>
            <a:r>
              <a:rPr lang="en-US"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nhất định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1792304" y="2316240"/>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2782" y="3337949"/>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8650" y="3357023"/>
            <a:ext cx="3845869" cy="296765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408498" y="3150861"/>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19" name="Oval 18">
            <a:extLst>
              <a:ext uri="{FF2B5EF4-FFF2-40B4-BE49-F238E27FC236}">
                <a16:creationId xmlns:a16="http://schemas.microsoft.com/office/drawing/2014/main" id="{9ADEE072-862E-804B-8ED2-8239AF488B42}"/>
              </a:ext>
            </a:extLst>
          </p:cNvPr>
          <p:cNvSpPr/>
          <p:nvPr/>
        </p:nvSpPr>
        <p:spPr>
          <a:xfrm>
            <a:off x="579273" y="3528292"/>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a16="http://schemas.microsoft.com/office/drawing/2014/main" id="{93F76F04-F005-2249-AB34-1B3646D3C0E0}"/>
              </a:ext>
            </a:extLst>
          </p:cNvPr>
          <p:cNvSpPr txBox="1"/>
          <p:nvPr/>
        </p:nvSpPr>
        <p:spPr>
          <a:xfrm>
            <a:off x="2646488" y="3323001"/>
            <a:ext cx="8531382" cy="1241237"/>
          </a:xfrm>
          <a:prstGeom prst="rect">
            <a:avLst/>
          </a:prstGeom>
          <a:noFill/>
        </p:spPr>
        <p:txBody>
          <a:bodyPr wrap="square" rtlCol="0">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a:t>
            </a:r>
            <a:r>
              <a:rPr lang="vi-VN"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 cách nhịp nhàng và êm nhẹ</a:t>
            </a:r>
            <a:r>
              <a:rPr lang="en-US"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500"/>
                                        <p:tgtEl>
                                          <p:spTgt spid="1028"/>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fade">
                                      <p:cBhvr>
                                        <p:cTn id="49" dur="500"/>
                                        <p:tgtEl>
                                          <p:spTgt spid="10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02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18"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DB72-C6B1-4B80-ACC5-5F9DB47B5334}"/>
              </a:ext>
            </a:extLst>
          </p:cNvPr>
          <p:cNvSpPr>
            <a:spLocks noGrp="1"/>
          </p:cNvSpPr>
          <p:nvPr>
            <p:ph type="title"/>
          </p:nvPr>
        </p:nvSpPr>
        <p:spPr>
          <a:xfrm>
            <a:off x="2318209" y="1967683"/>
            <a:ext cx="8503762" cy="1325563"/>
          </a:xfrm>
        </p:spPr>
        <p:txBody>
          <a:bodyPr>
            <a:noAutofit/>
          </a:bodyPr>
          <a:lstStyle/>
          <a:p>
            <a:r>
              <a:rPr lang="en-US" sz="10000" b="1">
                <a:solidFill>
                  <a:srgbClr val="FF0000"/>
                </a:solidFill>
                <a:latin typeface="Arial" panose="020B0604020202020204" pitchFamily="34" charset="0"/>
                <a:cs typeface="Arial" panose="020B0604020202020204" pitchFamily="34" charset="0"/>
              </a:rPr>
              <a:t>KHỞI ĐỘNG</a:t>
            </a:r>
          </a:p>
        </p:txBody>
      </p:sp>
      <p:pic>
        <p:nvPicPr>
          <p:cNvPr id="4" name="图片 9">
            <a:extLst>
              <a:ext uri="{FF2B5EF4-FFF2-40B4-BE49-F238E27FC236}">
                <a16:creationId xmlns:a16="http://schemas.microsoft.com/office/drawing/2014/main" id="{0D42EAB9-4323-4C89-9723-9A0D6157CA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5" name="图片 10">
            <a:extLst>
              <a:ext uri="{FF2B5EF4-FFF2-40B4-BE49-F238E27FC236}">
                <a16:creationId xmlns:a16="http://schemas.microsoft.com/office/drawing/2014/main" id="{C2E73592-91DE-4D49-B373-FEFCB63128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90323" y="3293246"/>
            <a:ext cx="2263295" cy="3827929"/>
          </a:xfrm>
          <a:prstGeom prst="rect">
            <a:avLst/>
          </a:prstGeom>
        </p:spPr>
      </p:pic>
    </p:spTree>
    <p:extLst>
      <p:ext uri="{BB962C8B-B14F-4D97-AF65-F5344CB8AC3E}">
        <p14:creationId xmlns:p14="http://schemas.microsoft.com/office/powerpoint/2010/main" val="37447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C8AD751-7B5F-4219-A003-AE328012CD5C}"/>
              </a:ext>
            </a:extLst>
          </p:cNvPr>
          <p:cNvSpPr/>
          <p:nvPr/>
        </p:nvSpPr>
        <p:spPr>
          <a:xfrm>
            <a:off x="884672" y="687688"/>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1357163" y="406484"/>
            <a:ext cx="10604008" cy="1478418"/>
          </a:xfrm>
          <a:prstGeom prst="rect">
            <a:avLst/>
          </a:prstGeom>
          <a:noFill/>
        </p:spPr>
        <p:txBody>
          <a:bodyPr wrap="square" rtlCol="0">
            <a:spAutoFit/>
          </a:bodyPr>
          <a:lstStyle/>
          <a:p>
            <a:pPr defTabSz="1219170">
              <a:lnSpc>
                <a:spcPct val="150000"/>
              </a:lnSpc>
              <a:buClr>
                <a:srgbClr val="000000"/>
              </a:buClr>
            </a:pPr>
            <a:r>
              <a:rPr lang="en-US" sz="3200"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Họa mi</a:t>
            </a:r>
            <a:r>
              <a:rPr lang="vi-VN" sz="3200" ker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loài chim nhỏ có màu nâu vàng</a:t>
            </a:r>
            <a:r>
              <a:rPr lang="vi-VN" sz="32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trên mí mắt có vành lông trắng. Giọng hót rất trong và </a:t>
            </a:r>
            <a:r>
              <a:rPr lang="en-US" sz="32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cao.</a:t>
            </a:r>
            <a:endParaRPr lang="en-US"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23463" y="2078803"/>
            <a:ext cx="7949926" cy="437288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723463" y="2078803"/>
            <a:ext cx="7949926" cy="4387076"/>
          </a:xfrm>
          <a:prstGeom prst="rect">
            <a:avLst/>
          </a:prstGeom>
        </p:spPr>
      </p:pic>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060792" y="-22240"/>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70915" y="29432"/>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61369"/>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570573"/>
            <a:ext cx="11588097" cy="6337845"/>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hay hơn</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a:t>
            </a:r>
            <a:r>
              <a:rPr lang="en-VN" sz="2667" kern="0">
                <a:solidFill>
                  <a:srgbClr val="000000"/>
                </a:solidFill>
                <a:latin typeface="Arial-Rounded"/>
                <a:ea typeface="Arial-Rounded" panose="020B0500000000000000" pitchFamily="34" charset="0"/>
                <a:cs typeface="Arial-Rounded" panose="020B0500000000000000" pitchFamily="34" charset="0"/>
                <a:sym typeface="Arial"/>
              </a:rPr>
              <a:t>      </a:t>
            </a:r>
            <a:endParaRPr lang="en-VN" sz="2667" kern="0" dirty="0">
              <a:solidFill>
                <a:srgbClr val="000000"/>
              </a:solidFill>
              <a:latin typeface="Arial-Rounded"/>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774" y="785021"/>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19774" y="1799675"/>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259" y="5289727"/>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7881565" y="86510"/>
            <a:ext cx="4139520" cy="584909"/>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2800" kern="0" dirty="0" err="1">
                <a:solidFill>
                  <a:srgbClr val="002060"/>
                </a:solidFill>
                <a:latin typeface="Arial-Rounded"/>
                <a:sym typeface="Arial"/>
              </a:rPr>
              <a:t>Bài</a:t>
            </a:r>
            <a:r>
              <a:rPr lang="en-US" sz="2800" kern="0" dirty="0">
                <a:solidFill>
                  <a:srgbClr val="002060"/>
                </a:solidFill>
                <a:latin typeface="Arial-Rounded"/>
                <a:sym typeface="Arial"/>
              </a:rPr>
              <a:t> chia </a:t>
            </a:r>
            <a:r>
              <a:rPr lang="en-US" sz="2800" kern="0" dirty="0" err="1">
                <a:solidFill>
                  <a:srgbClr val="002060"/>
                </a:solidFill>
                <a:latin typeface="Arial-Rounded"/>
                <a:sym typeface="Arial"/>
              </a:rPr>
              <a:t>làm</a:t>
            </a:r>
            <a:r>
              <a:rPr lang="en-US" sz="2800" kern="0" dirty="0">
                <a:solidFill>
                  <a:srgbClr val="002060"/>
                </a:solidFill>
                <a:latin typeface="Arial-Rounded"/>
                <a:sym typeface="Arial"/>
              </a:rPr>
              <a:t> </a:t>
            </a:r>
            <a:r>
              <a:rPr lang="en-US" sz="2800" kern="0" dirty="0" err="1">
                <a:solidFill>
                  <a:srgbClr val="002060"/>
                </a:solidFill>
                <a:latin typeface="Arial-Rounded"/>
                <a:sym typeface="Arial"/>
              </a:rPr>
              <a:t>mấy</a:t>
            </a:r>
            <a:r>
              <a:rPr lang="en-US" sz="2800" kern="0" dirty="0">
                <a:solidFill>
                  <a:srgbClr val="002060"/>
                </a:solidFill>
                <a:latin typeface="Arial-Rounded"/>
                <a:sym typeface="Arial"/>
              </a:rPr>
              <a:t> </a:t>
            </a:r>
            <a:r>
              <a:rPr lang="en-US" sz="2800" kern="0" dirty="0" err="1">
                <a:solidFill>
                  <a:srgbClr val="002060"/>
                </a:solidFill>
                <a:latin typeface="Arial-Rounded"/>
                <a:sym typeface="Arial"/>
              </a:rPr>
              <a:t>đoạn</a:t>
            </a:r>
            <a:r>
              <a:rPr lang="en-US" sz="2800" kern="0" dirty="0">
                <a:solidFill>
                  <a:srgbClr val="002060"/>
                </a:solidFill>
                <a:latin typeface="Arial-Rounded"/>
                <a:sym typeface="Arial"/>
              </a:rPr>
              <a:t>?</a:t>
            </a:r>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795314" y="64431"/>
            <a:ext cx="4225771" cy="584909"/>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002060"/>
                </a:solidFill>
                <a:latin typeface="Arial-Rounded"/>
                <a:sym typeface="Arial"/>
              </a:rPr>
              <a:t>Đọc</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nối</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tiếp</a:t>
            </a:r>
            <a:r>
              <a:rPr lang="en-US" sz="3733" kern="0" dirty="0">
                <a:solidFill>
                  <a:srgbClr val="002060"/>
                </a:solidFill>
                <a:latin typeface="Arial-Rounded"/>
                <a:sym typeface="Arial"/>
              </a:rPr>
              <a:t> </a:t>
            </a:r>
            <a:r>
              <a:rPr lang="en-US" sz="3733" kern="0" dirty="0" err="1">
                <a:solidFill>
                  <a:srgbClr val="002060"/>
                </a:solidFill>
                <a:latin typeface="Arial-Rounded"/>
                <a:sym typeface="Arial"/>
              </a:rPr>
              <a:t>đoạn</a:t>
            </a:r>
            <a:endParaRPr lang="en-US" sz="3733" kern="0" dirty="0">
              <a:solidFill>
                <a:srgbClr val="002060"/>
              </a:solidFill>
              <a:latin typeface="Arial-Rounded"/>
              <a:sym typeface="Arial"/>
            </a:endParaRPr>
          </a:p>
        </p:txBody>
      </p:sp>
    </p:spTree>
    <p:custDataLst>
      <p:tags r:id="rId1"/>
    </p:custDataLst>
    <p:extLst>
      <p:ext uri="{BB962C8B-B14F-4D97-AF65-F5344CB8AC3E}">
        <p14:creationId xmlns:p14="http://schemas.microsoft.com/office/powerpoint/2010/main" val="22584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919644" y="2007397"/>
            <a:ext cx="10708849" cy="1824923"/>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sp>
        <p:nvSpPr>
          <p:cNvPr id="16" name="Oval 15">
            <a:extLst>
              <a:ext uri="{FF2B5EF4-FFF2-40B4-BE49-F238E27FC236}">
                <a16:creationId xmlns:a16="http://schemas.microsoft.com/office/drawing/2014/main" id="{D90A4D81-9D8A-9042-80C5-490D2B9D1F32}"/>
              </a:ext>
            </a:extLst>
          </p:cNvPr>
          <p:cNvSpPr/>
          <p:nvPr/>
        </p:nvSpPr>
        <p:spPr>
          <a:xfrm>
            <a:off x="407563" y="237245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4" name="Straight Connector 3">
            <a:extLst>
              <a:ext uri="{FF2B5EF4-FFF2-40B4-BE49-F238E27FC236}">
                <a16:creationId xmlns:a16="http://schemas.microsoft.com/office/drawing/2014/main" id="{6BD91C97-C0F7-4BFD-ABF9-1D1D4BC54331}"/>
              </a:ext>
            </a:extLst>
          </p:cNvPr>
          <p:cNvCxnSpPr/>
          <p:nvPr/>
        </p:nvCxnSpPr>
        <p:spPr>
          <a:xfrm flipH="1">
            <a:off x="6438507" y="2276250"/>
            <a:ext cx="226244" cy="5656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9BF019FD-E0B0-45C7-A84A-5601930FFC60}"/>
              </a:ext>
            </a:extLst>
          </p:cNvPr>
          <p:cNvCxnSpPr/>
          <p:nvPr/>
        </p:nvCxnSpPr>
        <p:spPr>
          <a:xfrm flipH="1">
            <a:off x="3289954" y="3146196"/>
            <a:ext cx="226244" cy="5656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481CF163-300B-4D4D-884D-82BAD6C0A84D}"/>
              </a:ext>
            </a:extLst>
          </p:cNvPr>
          <p:cNvCxnSpPr/>
          <p:nvPr/>
        </p:nvCxnSpPr>
        <p:spPr>
          <a:xfrm flipH="1">
            <a:off x="5458119" y="3138110"/>
            <a:ext cx="226244" cy="5656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62990FC5-C32B-4DB2-BDE2-259DCD15B1C8}"/>
              </a:ext>
            </a:extLst>
          </p:cNvPr>
          <p:cNvCxnSpPr/>
          <p:nvPr/>
        </p:nvCxnSpPr>
        <p:spPr>
          <a:xfrm flipH="1">
            <a:off x="10227020" y="3138110"/>
            <a:ext cx="226244" cy="5656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59FFB337-72A9-4A52-8480-7AD469B6AE0C}"/>
              </a:ext>
            </a:extLst>
          </p:cNvPr>
          <p:cNvCxnSpPr/>
          <p:nvPr/>
        </p:nvCxnSpPr>
        <p:spPr>
          <a:xfrm flipH="1">
            <a:off x="10169397" y="3138110"/>
            <a:ext cx="226244" cy="5656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a:solidFill>
            <a:schemeClr val="accent1">
              <a:lumMod val="20000"/>
              <a:lumOff val="80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600" kern="0" dirty="0" err="1">
                <a:solidFill>
                  <a:srgbClr val="002060"/>
                </a:solidFill>
                <a:latin typeface="Arial-Rounded"/>
                <a:sym typeface="Arial"/>
              </a:rPr>
              <a:t>Đọc</a:t>
            </a:r>
            <a:r>
              <a:rPr lang="en-US" sz="3600" kern="0" dirty="0">
                <a:solidFill>
                  <a:srgbClr val="002060"/>
                </a:solidFill>
                <a:latin typeface="Arial-Rounded"/>
                <a:sym typeface="Arial"/>
              </a:rPr>
              <a:t> </a:t>
            </a:r>
            <a:r>
              <a:rPr lang="en-US" sz="3600" kern="0" dirty="0" err="1">
                <a:solidFill>
                  <a:srgbClr val="002060"/>
                </a:solidFill>
                <a:latin typeface="Arial-Rounded"/>
                <a:sym typeface="Arial"/>
              </a:rPr>
              <a:t>theo</a:t>
            </a:r>
            <a:r>
              <a:rPr lang="en-US" sz="3600" kern="0" dirty="0">
                <a:solidFill>
                  <a:srgbClr val="002060"/>
                </a:solidFill>
                <a:latin typeface="Arial-Rounded"/>
                <a:sym typeface="Arial"/>
              </a:rPr>
              <a:t> </a:t>
            </a:r>
            <a:r>
              <a:rPr lang="en-US" sz="3600" kern="0" dirty="0" err="1">
                <a:solidFill>
                  <a:srgbClr val="002060"/>
                </a:solidFill>
                <a:latin typeface="Arial-Rounded"/>
                <a:sym typeface="Arial"/>
              </a:rPr>
              <a:t>nhóm</a:t>
            </a:r>
            <a:endParaRPr lang="en-US" sz="3600" kern="0" dirty="0">
              <a:solidFill>
                <a:srgbClr val="002060"/>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655012" y="1554497"/>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8333795" y="5059709"/>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655012" y="2827482"/>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191870" y="39643"/>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246645" y="2598230"/>
            <a:ext cx="11584436" cy="3385222"/>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722412" y="4544328"/>
            <a:ext cx="11790520" cy="995016"/>
          </a:xfrm>
          <a:prstGeom prst="rect">
            <a:avLst/>
          </a:prstGeom>
          <a:noFill/>
        </p:spPr>
        <p:txBody>
          <a:bodyPr wrap="square" rtlCol="0">
            <a:spAutoFit/>
          </a:bodyPr>
          <a:lstStyle/>
          <a:p>
            <a:pPr algn="just" defTabSz="1219170">
              <a:buClr>
                <a:srgbClr val="000000"/>
              </a:buClr>
            </a:pPr>
            <a:r>
              <a:rPr lang="en-US"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ghe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tiếng hót trong suốt của hoạ mi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chợt bừnggiấc, xoè những cánh hoa đẹp, bày đủ các màu sắc xanh tươi.</a:t>
            </a:r>
            <a:endParaRPr lang="en-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722412" y="5810290"/>
            <a:ext cx="11790520" cy="685765"/>
          </a:xfrm>
          <a:prstGeom prst="rect">
            <a:avLst/>
          </a:prstGeom>
          <a:noFill/>
        </p:spPr>
        <p:txBody>
          <a:bodyPr wrap="square" rtlCol="0">
            <a:spAutoFit/>
          </a:bodyPr>
          <a:lstStyle/>
          <a:p>
            <a:pPr algn="just" defTabSz="1219170">
              <a:lnSpc>
                <a:spcPct val="150000"/>
              </a:lnSpc>
              <a:buClr>
                <a:srgbClr val="000000"/>
              </a:buClr>
            </a:pPr>
            <a:r>
              <a:rPr lang="en-US"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ạo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lên những khúc nhạc tưng bừng,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ngợi ca</a:t>
            </a: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514085" y="1817361"/>
            <a:ext cx="5867072" cy="4357195"/>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7C2E-F770-4229-BF1C-7DABBA08FDDF}"/>
              </a:ext>
            </a:extLst>
          </p:cNvPr>
          <p:cNvSpPr>
            <a:spLocks noGrp="1"/>
          </p:cNvSpPr>
          <p:nvPr>
            <p:ph type="ctrTitle"/>
          </p:nvPr>
        </p:nvSpPr>
        <p:spPr>
          <a:xfrm>
            <a:off x="1017639" y="2235200"/>
            <a:ext cx="10363200" cy="2387600"/>
          </a:xfrm>
        </p:spPr>
        <p:txBody>
          <a:bodyPr>
            <a:normAutofit fontScale="90000"/>
          </a:bodyPr>
          <a:lstStyle/>
          <a:p>
            <a:r>
              <a:rPr lang="en-US"/>
              <a:t>GV Đọc mẫu toàn bài</a:t>
            </a:r>
            <a:br>
              <a:rPr lang="en-US"/>
            </a:br>
            <a:r>
              <a:rPr lang="en-US"/>
              <a:t>HS nêu giọng đọc</a:t>
            </a:r>
            <a:br>
              <a:rPr lang="en-US"/>
            </a:br>
            <a:r>
              <a:rPr lang="en-US"/>
              <a:t>Chọn đoạn luyện đọc diễn cảm (có hiệu ứng ngắt nghỉ, nhấn giọng)</a:t>
            </a:r>
            <a:br>
              <a:rPr lang="en-US"/>
            </a:br>
            <a:r>
              <a:rPr lang="en-US"/>
              <a:t>HS thi đọc diễn cảm</a:t>
            </a:r>
          </a:p>
        </p:txBody>
      </p:sp>
    </p:spTree>
    <p:extLst>
      <p:ext uri="{BB962C8B-B14F-4D97-AF65-F5344CB8AC3E}">
        <p14:creationId xmlns:p14="http://schemas.microsoft.com/office/powerpoint/2010/main" val="364337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8">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797139" y="580956"/>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301951" y="1543426"/>
            <a:ext cx="11588097" cy="4764806"/>
          </a:xfrm>
          <a:prstGeom prst="roundRect">
            <a:avLst>
              <a:gd name="adj" fmla="val 7439"/>
            </a:avLst>
          </a:prstGeom>
          <a:noFill/>
        </p:spPr>
        <p:txBody>
          <a:bodyPr wrap="square" rtlCol="0">
            <a:spAutoFit/>
          </a:bodyPr>
          <a:lstStyle/>
          <a:p>
            <a:pPr algn="just" defTabSz="1219170">
              <a:lnSpc>
                <a:spcPct val="123000"/>
              </a:lnSpc>
              <a:buClr>
                <a:srgbClr val="000000"/>
              </a:buClr>
            </a:pPr>
            <a:r>
              <a:rPr lang="en-US"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Trời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bỗng sáng ra. Những luồng sáng chiếu qua các chùm lộc mới nhú, rực rỡ hơn. Những gợn sóng trên hồ hoà nhịp với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hoạ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63423" y="1747467"/>
            <a:ext cx="317355" cy="317355"/>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068099" y="397040"/>
            <a:ext cx="3416232" cy="722271"/>
          </a:xfrm>
          <a:prstGeom prst="roundRect">
            <a:avLst/>
          </a:prstGeom>
          <a:solidFill>
            <a:schemeClr val="accent1">
              <a:lumMod val="20000"/>
              <a:lumOff val="80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chemeClr val="accent4">
                    <a:lumMod val="10000"/>
                  </a:schemeClr>
                </a:solidFill>
                <a:latin typeface="Arial-Rounded"/>
                <a:sym typeface="Arial"/>
              </a:rPr>
              <a:t>Luyện</a:t>
            </a:r>
            <a:r>
              <a:rPr lang="en-US" sz="3733" kern="0" noProof="0" dirty="0">
                <a:solidFill>
                  <a:schemeClr val="accent4">
                    <a:lumMod val="10000"/>
                  </a:schemeClr>
                </a:solidFill>
                <a:latin typeface="Arial-Rounded"/>
                <a:sym typeface="Arial"/>
              </a:rPr>
              <a:t> </a:t>
            </a:r>
            <a:r>
              <a:rPr lang="en-US" sz="3733" kern="0" noProof="0" dirty="0" err="1">
                <a:solidFill>
                  <a:schemeClr val="accent4">
                    <a:lumMod val="10000"/>
                  </a:schemeClr>
                </a:solidFill>
                <a:latin typeface="Arial-Rounded"/>
                <a:sym typeface="Arial"/>
              </a:rPr>
              <a:t>đọc</a:t>
            </a:r>
            <a:r>
              <a:rPr lang="en-US" sz="3733" kern="0" noProof="0" dirty="0">
                <a:solidFill>
                  <a:schemeClr val="accent4">
                    <a:lumMod val="10000"/>
                  </a:schemeClr>
                </a:solidFill>
                <a:latin typeface="Arial-Rounded"/>
                <a:sym typeface="Arial"/>
              </a:rPr>
              <a:t> </a:t>
            </a:r>
            <a:r>
              <a:rPr lang="en-US" sz="3733" kern="0" noProof="0" dirty="0" err="1">
                <a:solidFill>
                  <a:schemeClr val="accent4">
                    <a:lumMod val="10000"/>
                  </a:schemeClr>
                </a:solidFill>
                <a:latin typeface="Arial-Rounded"/>
                <a:sym typeface="Arial"/>
              </a:rPr>
              <a:t>lại</a:t>
            </a:r>
            <a:endParaRPr kumimoji="0" lang="en-US" sz="3733" b="0" i="0" u="none" strike="noStrike" kern="0" cap="none" spc="0" normalizeH="0" baseline="0" noProof="0" dirty="0">
              <a:ln>
                <a:noFill/>
              </a:ln>
              <a:solidFill>
                <a:schemeClr val="accent4">
                  <a:lumMod val="10000"/>
                </a:schemeClr>
              </a:solidFill>
              <a:effectLst/>
              <a:uLnTx/>
              <a:uFillTx/>
              <a:latin typeface="Arial-Rounded"/>
              <a:sym typeface="Arial"/>
            </a:endParaRPr>
          </a:p>
        </p:txBody>
      </p:sp>
      <p:cxnSp>
        <p:nvCxnSpPr>
          <p:cNvPr id="3" name="Straight Connector 2">
            <a:extLst>
              <a:ext uri="{FF2B5EF4-FFF2-40B4-BE49-F238E27FC236}">
                <a16:creationId xmlns:a16="http://schemas.microsoft.com/office/drawing/2014/main" id="{D18C93F6-5AD4-438A-BED7-56CDEFC9C1FD}"/>
              </a:ext>
            </a:extLst>
          </p:cNvPr>
          <p:cNvCxnSpPr/>
          <p:nvPr/>
        </p:nvCxnSpPr>
        <p:spPr>
          <a:xfrm>
            <a:off x="3440784" y="2140237"/>
            <a:ext cx="1140643"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951BF2BB-045B-428D-BBB9-43848FE03C28}"/>
              </a:ext>
            </a:extLst>
          </p:cNvPr>
          <p:cNvCxnSpPr>
            <a:cxnSpLocks/>
          </p:cNvCxnSpPr>
          <p:nvPr/>
        </p:nvCxnSpPr>
        <p:spPr>
          <a:xfrm>
            <a:off x="7948398" y="2140237"/>
            <a:ext cx="1468979"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8700ACCA-4AD1-4D82-93BB-DB5D4FC2C833}"/>
              </a:ext>
            </a:extLst>
          </p:cNvPr>
          <p:cNvCxnSpPr>
            <a:cxnSpLocks/>
          </p:cNvCxnSpPr>
          <p:nvPr/>
        </p:nvCxnSpPr>
        <p:spPr>
          <a:xfrm>
            <a:off x="5742526" y="3120624"/>
            <a:ext cx="1468979"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99B05E83-E1D3-43CC-9543-D60AB46AACCE}"/>
              </a:ext>
            </a:extLst>
          </p:cNvPr>
          <p:cNvCxnSpPr>
            <a:cxnSpLocks/>
          </p:cNvCxnSpPr>
          <p:nvPr/>
        </p:nvCxnSpPr>
        <p:spPr>
          <a:xfrm>
            <a:off x="10901471" y="3111198"/>
            <a:ext cx="797193"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298B8196-9373-47D1-9516-EBDC193AC70A}"/>
              </a:ext>
            </a:extLst>
          </p:cNvPr>
          <p:cNvCxnSpPr>
            <a:cxnSpLocks/>
          </p:cNvCxnSpPr>
          <p:nvPr/>
        </p:nvCxnSpPr>
        <p:spPr>
          <a:xfrm>
            <a:off x="390585" y="3648526"/>
            <a:ext cx="797193"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026232DB-C0AA-4D18-BBD5-B1CECE41B981}"/>
              </a:ext>
            </a:extLst>
          </p:cNvPr>
          <p:cNvCxnSpPr>
            <a:cxnSpLocks/>
          </p:cNvCxnSpPr>
          <p:nvPr/>
        </p:nvCxnSpPr>
        <p:spPr>
          <a:xfrm>
            <a:off x="1407969" y="3639100"/>
            <a:ext cx="976302"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3D3C6D0D-6C21-4F0E-B7D6-74FB0ACEE17E}"/>
              </a:ext>
            </a:extLst>
          </p:cNvPr>
          <p:cNvCxnSpPr>
            <a:cxnSpLocks/>
          </p:cNvCxnSpPr>
          <p:nvPr/>
        </p:nvCxnSpPr>
        <p:spPr>
          <a:xfrm>
            <a:off x="2727722" y="3639100"/>
            <a:ext cx="2905095"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577BF836-0500-4733-BA1C-FC158353838B}"/>
              </a:ext>
            </a:extLst>
          </p:cNvPr>
          <p:cNvCxnSpPr>
            <a:cxnSpLocks/>
          </p:cNvCxnSpPr>
          <p:nvPr/>
        </p:nvCxnSpPr>
        <p:spPr>
          <a:xfrm>
            <a:off x="10215747" y="3648526"/>
            <a:ext cx="1548905"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5" name="Straight Connector 24">
            <a:extLst>
              <a:ext uri="{FF2B5EF4-FFF2-40B4-BE49-F238E27FC236}">
                <a16:creationId xmlns:a16="http://schemas.microsoft.com/office/drawing/2014/main" id="{2CDB3BAB-45A1-42E4-AB70-AC46FC33F27C}"/>
              </a:ext>
            </a:extLst>
          </p:cNvPr>
          <p:cNvCxnSpPr>
            <a:cxnSpLocks/>
          </p:cNvCxnSpPr>
          <p:nvPr/>
        </p:nvCxnSpPr>
        <p:spPr>
          <a:xfrm>
            <a:off x="3164497" y="4129293"/>
            <a:ext cx="1548905"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6" name="Straight Connector 25">
            <a:extLst>
              <a:ext uri="{FF2B5EF4-FFF2-40B4-BE49-F238E27FC236}">
                <a16:creationId xmlns:a16="http://schemas.microsoft.com/office/drawing/2014/main" id="{0BB7DA1B-5FFC-4EE7-A28D-EB6AA435E0CE}"/>
              </a:ext>
            </a:extLst>
          </p:cNvPr>
          <p:cNvCxnSpPr>
            <a:cxnSpLocks/>
          </p:cNvCxnSpPr>
          <p:nvPr/>
        </p:nvCxnSpPr>
        <p:spPr>
          <a:xfrm>
            <a:off x="1187778" y="4628913"/>
            <a:ext cx="1548905"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7" name="Straight Connector 26">
            <a:extLst>
              <a:ext uri="{FF2B5EF4-FFF2-40B4-BE49-F238E27FC236}">
                <a16:creationId xmlns:a16="http://schemas.microsoft.com/office/drawing/2014/main" id="{444E3DB4-FDEC-4E08-9372-63FD3BC80D89}"/>
              </a:ext>
            </a:extLst>
          </p:cNvPr>
          <p:cNvCxnSpPr>
            <a:cxnSpLocks/>
          </p:cNvCxnSpPr>
          <p:nvPr/>
        </p:nvCxnSpPr>
        <p:spPr>
          <a:xfrm flipV="1">
            <a:off x="4458879" y="4619487"/>
            <a:ext cx="1173938"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51E4A8F5-6063-494B-B435-4BA8AEFC1A83}"/>
              </a:ext>
            </a:extLst>
          </p:cNvPr>
          <p:cNvCxnSpPr>
            <a:cxnSpLocks/>
          </p:cNvCxnSpPr>
          <p:nvPr/>
        </p:nvCxnSpPr>
        <p:spPr>
          <a:xfrm flipV="1">
            <a:off x="3326290" y="5153132"/>
            <a:ext cx="1173938"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0" name="Straight Connector 29">
            <a:extLst>
              <a:ext uri="{FF2B5EF4-FFF2-40B4-BE49-F238E27FC236}">
                <a16:creationId xmlns:a16="http://schemas.microsoft.com/office/drawing/2014/main" id="{3EB974CE-836C-4E58-8957-611E69C7AAB9}"/>
              </a:ext>
            </a:extLst>
          </p:cNvPr>
          <p:cNvCxnSpPr>
            <a:cxnSpLocks/>
          </p:cNvCxnSpPr>
          <p:nvPr/>
        </p:nvCxnSpPr>
        <p:spPr>
          <a:xfrm flipV="1">
            <a:off x="4922061" y="5143706"/>
            <a:ext cx="1173938"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1" name="Straight Connector 30">
            <a:extLst>
              <a:ext uri="{FF2B5EF4-FFF2-40B4-BE49-F238E27FC236}">
                <a16:creationId xmlns:a16="http://schemas.microsoft.com/office/drawing/2014/main" id="{2C35492F-AF1C-4A9D-829D-33BC5F10ABF2}"/>
              </a:ext>
            </a:extLst>
          </p:cNvPr>
          <p:cNvCxnSpPr>
            <a:cxnSpLocks/>
          </p:cNvCxnSpPr>
          <p:nvPr/>
        </p:nvCxnSpPr>
        <p:spPr>
          <a:xfrm flipV="1">
            <a:off x="1896120" y="2634828"/>
            <a:ext cx="1173938" cy="942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4" name="Straight Connector 23">
            <a:extLst>
              <a:ext uri="{FF2B5EF4-FFF2-40B4-BE49-F238E27FC236}">
                <a16:creationId xmlns:a16="http://schemas.microsoft.com/office/drawing/2014/main" id="{8821D74E-C0F9-4748-81A6-2414EA95B790}"/>
              </a:ext>
            </a:extLst>
          </p:cNvPr>
          <p:cNvCxnSpPr>
            <a:cxnSpLocks/>
          </p:cNvCxnSpPr>
          <p:nvPr/>
        </p:nvCxnSpPr>
        <p:spPr>
          <a:xfrm flipV="1">
            <a:off x="8813914" y="4665811"/>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a:extLst>
              <a:ext uri="{FF2B5EF4-FFF2-40B4-BE49-F238E27FC236}">
                <a16:creationId xmlns:a16="http://schemas.microsoft.com/office/drawing/2014/main" id="{7696E78C-468F-4B36-84BB-165237C46FC2}"/>
              </a:ext>
            </a:extLst>
          </p:cNvPr>
          <p:cNvCxnSpPr>
            <a:cxnSpLocks/>
          </p:cNvCxnSpPr>
          <p:nvPr/>
        </p:nvCxnSpPr>
        <p:spPr>
          <a:xfrm flipV="1">
            <a:off x="4677297" y="1702352"/>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6C336724-228F-4712-8EA6-07C472566483}"/>
              </a:ext>
            </a:extLst>
          </p:cNvPr>
          <p:cNvCxnSpPr>
            <a:cxnSpLocks/>
          </p:cNvCxnSpPr>
          <p:nvPr/>
        </p:nvCxnSpPr>
        <p:spPr>
          <a:xfrm flipV="1">
            <a:off x="4612911" y="1702352"/>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3" name="Straight Connector 32">
            <a:extLst>
              <a:ext uri="{FF2B5EF4-FFF2-40B4-BE49-F238E27FC236}">
                <a16:creationId xmlns:a16="http://schemas.microsoft.com/office/drawing/2014/main" id="{FB20F38C-E389-4A76-93C9-DB0C118995EE}"/>
              </a:ext>
            </a:extLst>
          </p:cNvPr>
          <p:cNvCxnSpPr>
            <a:cxnSpLocks/>
          </p:cNvCxnSpPr>
          <p:nvPr/>
        </p:nvCxnSpPr>
        <p:spPr>
          <a:xfrm flipV="1">
            <a:off x="3629319" y="2196034"/>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a:extLst>
              <a:ext uri="{FF2B5EF4-FFF2-40B4-BE49-F238E27FC236}">
                <a16:creationId xmlns:a16="http://schemas.microsoft.com/office/drawing/2014/main" id="{706857B7-FF6D-46F9-AD5F-A9632AA9440B}"/>
              </a:ext>
            </a:extLst>
          </p:cNvPr>
          <p:cNvCxnSpPr>
            <a:cxnSpLocks/>
          </p:cNvCxnSpPr>
          <p:nvPr/>
        </p:nvCxnSpPr>
        <p:spPr>
          <a:xfrm flipV="1">
            <a:off x="3707584" y="2196034"/>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7BB1D15A-6FEF-4FEC-A39E-456D109A2DF0}"/>
              </a:ext>
            </a:extLst>
          </p:cNvPr>
          <p:cNvCxnSpPr>
            <a:cxnSpLocks/>
          </p:cNvCxnSpPr>
          <p:nvPr/>
        </p:nvCxnSpPr>
        <p:spPr>
          <a:xfrm flipV="1">
            <a:off x="974428" y="2751867"/>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6" name="Straight Connector 35">
            <a:extLst>
              <a:ext uri="{FF2B5EF4-FFF2-40B4-BE49-F238E27FC236}">
                <a16:creationId xmlns:a16="http://schemas.microsoft.com/office/drawing/2014/main" id="{6219BE43-5292-4A8C-8FFB-1BB7D8A62002}"/>
              </a:ext>
            </a:extLst>
          </p:cNvPr>
          <p:cNvCxnSpPr>
            <a:cxnSpLocks/>
          </p:cNvCxnSpPr>
          <p:nvPr/>
        </p:nvCxnSpPr>
        <p:spPr>
          <a:xfrm flipV="1">
            <a:off x="7630996" y="2211181"/>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E58F2183-8DDD-4536-A180-B394E8EB8C3D}"/>
              </a:ext>
            </a:extLst>
          </p:cNvPr>
          <p:cNvCxnSpPr>
            <a:cxnSpLocks/>
          </p:cNvCxnSpPr>
          <p:nvPr/>
        </p:nvCxnSpPr>
        <p:spPr>
          <a:xfrm flipV="1">
            <a:off x="3326290" y="2696422"/>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0" name="Straight Connector 39">
            <a:extLst>
              <a:ext uri="{FF2B5EF4-FFF2-40B4-BE49-F238E27FC236}">
                <a16:creationId xmlns:a16="http://schemas.microsoft.com/office/drawing/2014/main" id="{22B9563F-E3A8-4813-91B8-61DA8096B108}"/>
              </a:ext>
            </a:extLst>
          </p:cNvPr>
          <p:cNvCxnSpPr>
            <a:cxnSpLocks/>
          </p:cNvCxnSpPr>
          <p:nvPr/>
        </p:nvCxnSpPr>
        <p:spPr>
          <a:xfrm flipV="1">
            <a:off x="7339299" y="2667726"/>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55FE7645-45D9-4A3C-BE5E-C9994FEBF300}"/>
              </a:ext>
            </a:extLst>
          </p:cNvPr>
          <p:cNvCxnSpPr>
            <a:cxnSpLocks/>
          </p:cNvCxnSpPr>
          <p:nvPr/>
        </p:nvCxnSpPr>
        <p:spPr>
          <a:xfrm flipV="1">
            <a:off x="1089467" y="3186260"/>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2" name="Straight Connector 41">
            <a:extLst>
              <a:ext uri="{FF2B5EF4-FFF2-40B4-BE49-F238E27FC236}">
                <a16:creationId xmlns:a16="http://schemas.microsoft.com/office/drawing/2014/main" id="{CCE73450-3A63-4837-8DD5-9CD8144476BD}"/>
              </a:ext>
            </a:extLst>
          </p:cNvPr>
          <p:cNvCxnSpPr>
            <a:cxnSpLocks/>
          </p:cNvCxnSpPr>
          <p:nvPr/>
        </p:nvCxnSpPr>
        <p:spPr>
          <a:xfrm flipV="1">
            <a:off x="2599993" y="3209776"/>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3" name="Straight Connector 42">
            <a:extLst>
              <a:ext uri="{FF2B5EF4-FFF2-40B4-BE49-F238E27FC236}">
                <a16:creationId xmlns:a16="http://schemas.microsoft.com/office/drawing/2014/main" id="{A2BDBC80-D2CE-41A8-B591-60613DA045F4}"/>
              </a:ext>
            </a:extLst>
          </p:cNvPr>
          <p:cNvCxnSpPr>
            <a:cxnSpLocks/>
          </p:cNvCxnSpPr>
          <p:nvPr/>
        </p:nvCxnSpPr>
        <p:spPr>
          <a:xfrm flipV="1">
            <a:off x="5686248" y="3212468"/>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4" name="Straight Connector 43">
            <a:extLst>
              <a:ext uri="{FF2B5EF4-FFF2-40B4-BE49-F238E27FC236}">
                <a16:creationId xmlns:a16="http://schemas.microsoft.com/office/drawing/2014/main" id="{64DF3B2D-8A87-416B-BDC1-D703E2154178}"/>
              </a:ext>
            </a:extLst>
          </p:cNvPr>
          <p:cNvCxnSpPr>
            <a:cxnSpLocks/>
          </p:cNvCxnSpPr>
          <p:nvPr/>
        </p:nvCxnSpPr>
        <p:spPr>
          <a:xfrm flipV="1">
            <a:off x="5598136" y="3204702"/>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5" name="Straight Connector 44">
            <a:extLst>
              <a:ext uri="{FF2B5EF4-FFF2-40B4-BE49-F238E27FC236}">
                <a16:creationId xmlns:a16="http://schemas.microsoft.com/office/drawing/2014/main" id="{80324FCE-F3F7-4CB2-86A2-47791EFD40C1}"/>
              </a:ext>
            </a:extLst>
          </p:cNvPr>
          <p:cNvCxnSpPr>
            <a:cxnSpLocks/>
          </p:cNvCxnSpPr>
          <p:nvPr/>
        </p:nvCxnSpPr>
        <p:spPr>
          <a:xfrm flipV="1">
            <a:off x="11698664" y="3223559"/>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6" name="Straight Connector 45">
            <a:extLst>
              <a:ext uri="{FF2B5EF4-FFF2-40B4-BE49-F238E27FC236}">
                <a16:creationId xmlns:a16="http://schemas.microsoft.com/office/drawing/2014/main" id="{EDB78E09-38FD-4E05-8149-5D61D14423BB}"/>
              </a:ext>
            </a:extLst>
          </p:cNvPr>
          <p:cNvCxnSpPr>
            <a:cxnSpLocks/>
          </p:cNvCxnSpPr>
          <p:nvPr/>
        </p:nvCxnSpPr>
        <p:spPr>
          <a:xfrm flipV="1">
            <a:off x="4801447" y="3733283"/>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7" name="Straight Connector 46">
            <a:extLst>
              <a:ext uri="{FF2B5EF4-FFF2-40B4-BE49-F238E27FC236}">
                <a16:creationId xmlns:a16="http://schemas.microsoft.com/office/drawing/2014/main" id="{112F1981-30EC-4BBB-BE79-C5F2516BE962}"/>
              </a:ext>
            </a:extLst>
          </p:cNvPr>
          <p:cNvCxnSpPr>
            <a:cxnSpLocks/>
          </p:cNvCxnSpPr>
          <p:nvPr/>
        </p:nvCxnSpPr>
        <p:spPr>
          <a:xfrm flipV="1">
            <a:off x="9033789" y="3695695"/>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8" name="Straight Connector 47">
            <a:extLst>
              <a:ext uri="{FF2B5EF4-FFF2-40B4-BE49-F238E27FC236}">
                <a16:creationId xmlns:a16="http://schemas.microsoft.com/office/drawing/2014/main" id="{28D48B36-56C9-4619-BC8D-A63963040BCC}"/>
              </a:ext>
            </a:extLst>
          </p:cNvPr>
          <p:cNvCxnSpPr>
            <a:cxnSpLocks/>
          </p:cNvCxnSpPr>
          <p:nvPr/>
        </p:nvCxnSpPr>
        <p:spPr>
          <a:xfrm flipV="1">
            <a:off x="2689547" y="4204975"/>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49" name="Straight Connector 48">
            <a:extLst>
              <a:ext uri="{FF2B5EF4-FFF2-40B4-BE49-F238E27FC236}">
                <a16:creationId xmlns:a16="http://schemas.microsoft.com/office/drawing/2014/main" id="{B2B70C9F-0310-4B12-AE28-3D09081770F4}"/>
              </a:ext>
            </a:extLst>
          </p:cNvPr>
          <p:cNvCxnSpPr>
            <a:cxnSpLocks/>
          </p:cNvCxnSpPr>
          <p:nvPr/>
        </p:nvCxnSpPr>
        <p:spPr>
          <a:xfrm flipV="1">
            <a:off x="2736683" y="4204975"/>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0" name="Straight Connector 49">
            <a:extLst>
              <a:ext uri="{FF2B5EF4-FFF2-40B4-BE49-F238E27FC236}">
                <a16:creationId xmlns:a16="http://schemas.microsoft.com/office/drawing/2014/main" id="{A1F8CD28-5A7E-469C-BCDE-38A29ADCA88E}"/>
              </a:ext>
            </a:extLst>
          </p:cNvPr>
          <p:cNvCxnSpPr>
            <a:cxnSpLocks/>
          </p:cNvCxnSpPr>
          <p:nvPr/>
        </p:nvCxnSpPr>
        <p:spPr>
          <a:xfrm flipV="1">
            <a:off x="10410102" y="4225705"/>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1" name="Straight Connector 50">
            <a:extLst>
              <a:ext uri="{FF2B5EF4-FFF2-40B4-BE49-F238E27FC236}">
                <a16:creationId xmlns:a16="http://schemas.microsoft.com/office/drawing/2014/main" id="{48E6BFD0-5F6D-4416-ACD4-97939E7BD3ED}"/>
              </a:ext>
            </a:extLst>
          </p:cNvPr>
          <p:cNvCxnSpPr>
            <a:cxnSpLocks/>
          </p:cNvCxnSpPr>
          <p:nvPr/>
        </p:nvCxnSpPr>
        <p:spPr>
          <a:xfrm flipV="1">
            <a:off x="4771363" y="4761034"/>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2" name="Straight Connector 51">
            <a:extLst>
              <a:ext uri="{FF2B5EF4-FFF2-40B4-BE49-F238E27FC236}">
                <a16:creationId xmlns:a16="http://schemas.microsoft.com/office/drawing/2014/main" id="{22E21360-35D3-45D3-9730-68B964F4AEA6}"/>
              </a:ext>
            </a:extLst>
          </p:cNvPr>
          <p:cNvCxnSpPr>
            <a:cxnSpLocks/>
          </p:cNvCxnSpPr>
          <p:nvPr/>
        </p:nvCxnSpPr>
        <p:spPr>
          <a:xfrm flipV="1">
            <a:off x="8903468" y="4657866"/>
            <a:ext cx="179109" cy="471692"/>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4133880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fill="hold"/>
                                        <p:tgtEl>
                                          <p:spTgt spid="35"/>
                                        </p:tgtEl>
                                        <p:attrNameLst>
                                          <p:attrName>ppt_x</p:attrName>
                                        </p:attrNameLst>
                                      </p:cBhvr>
                                      <p:tavLst>
                                        <p:tav tm="0">
                                          <p:val>
                                            <p:strVal val="#ppt_x"/>
                                          </p:val>
                                        </p:tav>
                                        <p:tav tm="100000">
                                          <p:val>
                                            <p:strVal val="#ppt_x"/>
                                          </p:val>
                                        </p:tav>
                                      </p:tavLst>
                                    </p:anim>
                                    <p:anim calcmode="lin" valueType="num">
                                      <p:cBhvr additive="base">
                                        <p:cTn id="92" dur="500" fill="hold"/>
                                        <p:tgtEl>
                                          <p:spTgt spid="3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anim calcmode="lin" valueType="num">
                                      <p:cBhvr additive="base">
                                        <p:cTn id="111" dur="500" fill="hold"/>
                                        <p:tgtEl>
                                          <p:spTgt spid="42"/>
                                        </p:tgtEl>
                                        <p:attrNameLst>
                                          <p:attrName>ppt_x</p:attrName>
                                        </p:attrNameLst>
                                      </p:cBhvr>
                                      <p:tavLst>
                                        <p:tav tm="0">
                                          <p:val>
                                            <p:strVal val="#ppt_x"/>
                                          </p:val>
                                        </p:tav>
                                        <p:tav tm="100000">
                                          <p:val>
                                            <p:strVal val="#ppt_x"/>
                                          </p:val>
                                        </p:tav>
                                      </p:tavLst>
                                    </p:anim>
                                    <p:anim calcmode="lin" valueType="num">
                                      <p:cBhvr additive="base">
                                        <p:cTn id="112" dur="500" fill="hold"/>
                                        <p:tgtEl>
                                          <p:spTgt spid="42"/>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additive="base">
                                        <p:cTn id="115" dur="500" fill="hold"/>
                                        <p:tgtEl>
                                          <p:spTgt spid="43"/>
                                        </p:tgtEl>
                                        <p:attrNameLst>
                                          <p:attrName>ppt_x</p:attrName>
                                        </p:attrNameLst>
                                      </p:cBhvr>
                                      <p:tavLst>
                                        <p:tav tm="0">
                                          <p:val>
                                            <p:strVal val="#ppt_x"/>
                                          </p:val>
                                        </p:tav>
                                        <p:tav tm="100000">
                                          <p:val>
                                            <p:strVal val="#ppt_x"/>
                                          </p:val>
                                        </p:tav>
                                      </p:tavLst>
                                    </p:anim>
                                    <p:anim calcmode="lin" valueType="num">
                                      <p:cBhvr additive="base">
                                        <p:cTn id="116" dur="500" fill="hold"/>
                                        <p:tgtEl>
                                          <p:spTgt spid="43"/>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additive="base">
                                        <p:cTn id="119" dur="500" fill="hold"/>
                                        <p:tgtEl>
                                          <p:spTgt spid="44"/>
                                        </p:tgtEl>
                                        <p:attrNameLst>
                                          <p:attrName>ppt_x</p:attrName>
                                        </p:attrNameLst>
                                      </p:cBhvr>
                                      <p:tavLst>
                                        <p:tav tm="0">
                                          <p:val>
                                            <p:strVal val="#ppt_x"/>
                                          </p:val>
                                        </p:tav>
                                        <p:tav tm="100000">
                                          <p:val>
                                            <p:strVal val="#ppt_x"/>
                                          </p:val>
                                        </p:tav>
                                      </p:tavLst>
                                    </p:anim>
                                    <p:anim calcmode="lin" valueType="num">
                                      <p:cBhvr additive="base">
                                        <p:cTn id="120" dur="500" fill="hold"/>
                                        <p:tgtEl>
                                          <p:spTgt spid="44"/>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500" fill="hold"/>
                                        <p:tgtEl>
                                          <p:spTgt spid="46"/>
                                        </p:tgtEl>
                                        <p:attrNameLst>
                                          <p:attrName>ppt_x</p:attrName>
                                        </p:attrNameLst>
                                      </p:cBhvr>
                                      <p:tavLst>
                                        <p:tav tm="0">
                                          <p:val>
                                            <p:strVal val="#ppt_x"/>
                                          </p:val>
                                        </p:tav>
                                        <p:tav tm="100000">
                                          <p:val>
                                            <p:strVal val="#ppt_x"/>
                                          </p:val>
                                        </p:tav>
                                      </p:tavLst>
                                    </p:anim>
                                    <p:anim calcmode="lin" valueType="num">
                                      <p:cBhvr additive="base">
                                        <p:cTn id="128" dur="500" fill="hold"/>
                                        <p:tgtEl>
                                          <p:spTgt spid="46"/>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7"/>
                                        </p:tgtEl>
                                        <p:attrNameLst>
                                          <p:attrName>style.visibility</p:attrName>
                                        </p:attrNameLst>
                                      </p:cBhvr>
                                      <p:to>
                                        <p:strVal val="visible"/>
                                      </p:to>
                                    </p:set>
                                    <p:anim calcmode="lin" valueType="num">
                                      <p:cBhvr additive="base">
                                        <p:cTn id="131" dur="500" fill="hold"/>
                                        <p:tgtEl>
                                          <p:spTgt spid="47"/>
                                        </p:tgtEl>
                                        <p:attrNameLst>
                                          <p:attrName>ppt_x</p:attrName>
                                        </p:attrNameLst>
                                      </p:cBhvr>
                                      <p:tavLst>
                                        <p:tav tm="0">
                                          <p:val>
                                            <p:strVal val="#ppt_x"/>
                                          </p:val>
                                        </p:tav>
                                        <p:tav tm="100000">
                                          <p:val>
                                            <p:strVal val="#ppt_x"/>
                                          </p:val>
                                        </p:tav>
                                      </p:tavLst>
                                    </p:anim>
                                    <p:anim calcmode="lin" valueType="num">
                                      <p:cBhvr additive="base">
                                        <p:cTn id="132" dur="500" fill="hold"/>
                                        <p:tgtEl>
                                          <p:spTgt spid="4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48"/>
                                        </p:tgtEl>
                                        <p:attrNameLst>
                                          <p:attrName>style.visibility</p:attrName>
                                        </p:attrNameLst>
                                      </p:cBhvr>
                                      <p:to>
                                        <p:strVal val="visible"/>
                                      </p:to>
                                    </p:set>
                                    <p:anim calcmode="lin" valueType="num">
                                      <p:cBhvr additive="base">
                                        <p:cTn id="135" dur="500" fill="hold"/>
                                        <p:tgtEl>
                                          <p:spTgt spid="48"/>
                                        </p:tgtEl>
                                        <p:attrNameLst>
                                          <p:attrName>ppt_x</p:attrName>
                                        </p:attrNameLst>
                                      </p:cBhvr>
                                      <p:tavLst>
                                        <p:tav tm="0">
                                          <p:val>
                                            <p:strVal val="#ppt_x"/>
                                          </p:val>
                                        </p:tav>
                                        <p:tav tm="100000">
                                          <p:val>
                                            <p:strVal val="#ppt_x"/>
                                          </p:val>
                                        </p:tav>
                                      </p:tavLst>
                                    </p:anim>
                                    <p:anim calcmode="lin" valueType="num">
                                      <p:cBhvr additive="base">
                                        <p:cTn id="136" dur="500" fill="hold"/>
                                        <p:tgtEl>
                                          <p:spTgt spid="48"/>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49"/>
                                        </p:tgtEl>
                                        <p:attrNameLst>
                                          <p:attrName>style.visibility</p:attrName>
                                        </p:attrNameLst>
                                      </p:cBhvr>
                                      <p:to>
                                        <p:strVal val="visible"/>
                                      </p:to>
                                    </p:set>
                                    <p:anim calcmode="lin" valueType="num">
                                      <p:cBhvr additive="base">
                                        <p:cTn id="139" dur="500" fill="hold"/>
                                        <p:tgtEl>
                                          <p:spTgt spid="49"/>
                                        </p:tgtEl>
                                        <p:attrNameLst>
                                          <p:attrName>ppt_x</p:attrName>
                                        </p:attrNameLst>
                                      </p:cBhvr>
                                      <p:tavLst>
                                        <p:tav tm="0">
                                          <p:val>
                                            <p:strVal val="#ppt_x"/>
                                          </p:val>
                                        </p:tav>
                                        <p:tav tm="100000">
                                          <p:val>
                                            <p:strVal val="#ppt_x"/>
                                          </p:val>
                                        </p:tav>
                                      </p:tavLst>
                                    </p:anim>
                                    <p:anim calcmode="lin" valueType="num">
                                      <p:cBhvr additive="base">
                                        <p:cTn id="140" dur="500" fill="hold"/>
                                        <p:tgtEl>
                                          <p:spTgt spid="49"/>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50"/>
                                        </p:tgtEl>
                                        <p:attrNameLst>
                                          <p:attrName>style.visibility</p:attrName>
                                        </p:attrNameLst>
                                      </p:cBhvr>
                                      <p:to>
                                        <p:strVal val="visible"/>
                                      </p:to>
                                    </p:set>
                                    <p:anim calcmode="lin" valueType="num">
                                      <p:cBhvr additive="base">
                                        <p:cTn id="143" dur="500" fill="hold"/>
                                        <p:tgtEl>
                                          <p:spTgt spid="50"/>
                                        </p:tgtEl>
                                        <p:attrNameLst>
                                          <p:attrName>ppt_x</p:attrName>
                                        </p:attrNameLst>
                                      </p:cBhvr>
                                      <p:tavLst>
                                        <p:tav tm="0">
                                          <p:val>
                                            <p:strVal val="#ppt_x"/>
                                          </p:val>
                                        </p:tav>
                                        <p:tav tm="100000">
                                          <p:val>
                                            <p:strVal val="#ppt_x"/>
                                          </p:val>
                                        </p:tav>
                                      </p:tavLst>
                                    </p:anim>
                                    <p:anim calcmode="lin" valueType="num">
                                      <p:cBhvr additive="base">
                                        <p:cTn id="144" dur="500" fill="hold"/>
                                        <p:tgtEl>
                                          <p:spTgt spid="5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51"/>
                                        </p:tgtEl>
                                        <p:attrNameLst>
                                          <p:attrName>style.visibility</p:attrName>
                                        </p:attrNameLst>
                                      </p:cBhvr>
                                      <p:to>
                                        <p:strVal val="visible"/>
                                      </p:to>
                                    </p:set>
                                    <p:anim calcmode="lin" valueType="num">
                                      <p:cBhvr additive="base">
                                        <p:cTn id="147" dur="500" fill="hold"/>
                                        <p:tgtEl>
                                          <p:spTgt spid="51"/>
                                        </p:tgtEl>
                                        <p:attrNameLst>
                                          <p:attrName>ppt_x</p:attrName>
                                        </p:attrNameLst>
                                      </p:cBhvr>
                                      <p:tavLst>
                                        <p:tav tm="0">
                                          <p:val>
                                            <p:strVal val="#ppt_x"/>
                                          </p:val>
                                        </p:tav>
                                        <p:tav tm="100000">
                                          <p:val>
                                            <p:strVal val="#ppt_x"/>
                                          </p:val>
                                        </p:tav>
                                      </p:tavLst>
                                    </p:anim>
                                    <p:anim calcmode="lin" valueType="num">
                                      <p:cBhvr additive="base">
                                        <p:cTn id="148" dur="500" fill="hold"/>
                                        <p:tgtEl>
                                          <p:spTgt spid="51"/>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52"/>
                                        </p:tgtEl>
                                        <p:attrNameLst>
                                          <p:attrName>style.visibility</p:attrName>
                                        </p:attrNameLst>
                                      </p:cBhvr>
                                      <p:to>
                                        <p:strVal val="visible"/>
                                      </p:to>
                                    </p:set>
                                    <p:anim calcmode="lin" valueType="num">
                                      <p:cBhvr additive="base">
                                        <p:cTn id="151" dur="500" fill="hold"/>
                                        <p:tgtEl>
                                          <p:spTgt spid="52"/>
                                        </p:tgtEl>
                                        <p:attrNameLst>
                                          <p:attrName>ppt_x</p:attrName>
                                        </p:attrNameLst>
                                      </p:cBhvr>
                                      <p:tavLst>
                                        <p:tav tm="0">
                                          <p:val>
                                            <p:strVal val="#ppt_x"/>
                                          </p:val>
                                        </p:tav>
                                        <p:tav tm="100000">
                                          <p:val>
                                            <p:strVal val="#ppt_x"/>
                                          </p:val>
                                        </p:tav>
                                      </p:tavLst>
                                    </p:anim>
                                    <p:anim calcmode="lin" valueType="num">
                                      <p:cBhvr additive="base">
                                        <p:cTn id="15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15A7510-88D7-4D04-86D9-760650CA9824}"/>
              </a:ext>
            </a:extLst>
          </p:cNvPr>
          <p:cNvSpPr/>
          <p:nvPr/>
        </p:nvSpPr>
        <p:spPr>
          <a:xfrm>
            <a:off x="2762450" y="291958"/>
            <a:ext cx="9134374" cy="17203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11BDBA16-E421-4B4C-B71C-36209713B7C4}"/>
              </a:ext>
            </a:extLst>
          </p:cNvPr>
          <p:cNvSpPr txBox="1">
            <a:spLocks/>
          </p:cNvSpPr>
          <p:nvPr/>
        </p:nvSpPr>
        <p:spPr>
          <a:xfrm>
            <a:off x="405767" y="2535568"/>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044" indent="-432044">
              <a:buFont typeface="Arial" panose="020B0604020202020204" pitchFamily="34" charset="0"/>
              <a:buAutoNum type="arabicPeriod"/>
            </a:pPr>
            <a:r>
              <a:rPr lang="en-US" sz="3200" b="1">
                <a:latin typeface="Arial" panose="020B0604020202020204" pitchFamily="34" charset="0"/>
                <a:cs typeface="Arial" panose="020B0604020202020204" pitchFamily="34" charset="0"/>
              </a:rPr>
              <a:t>Tìm trong bài đọc từ ngữ tả tiếng hót của họa mi.</a:t>
            </a:r>
            <a:endParaRPr lang="vi-VN"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98B44B5-1B2A-6245-8D66-BDDA80D27AED}"/>
              </a:ext>
            </a:extLst>
          </p:cNvPr>
          <p:cNvPicPr>
            <a:picLocks noChangeAspect="1"/>
          </p:cNvPicPr>
          <p:nvPr/>
        </p:nvPicPr>
        <p:blipFill rotWithShape="1">
          <a:blip r:embed="rId2">
            <a:clrChange>
              <a:clrFrom>
                <a:srgbClr val="FBFFFF"/>
              </a:clrFrom>
              <a:clrTo>
                <a:srgbClr val="FBFFFF">
                  <a:alpha val="0"/>
                </a:srgbClr>
              </a:clrTo>
            </a:clrChange>
          </a:blip>
          <a:srcRect l="15092" r="7561"/>
          <a:stretch/>
        </p:blipFill>
        <p:spPr>
          <a:xfrm>
            <a:off x="482769" y="418035"/>
            <a:ext cx="1713699" cy="1720380"/>
          </a:xfrm>
          <a:prstGeom prst="ellipse">
            <a:avLst/>
          </a:prstGeom>
        </p:spPr>
      </p:pic>
      <p:sp>
        <p:nvSpPr>
          <p:cNvPr id="4" name="TextBox 3">
            <a:extLst>
              <a:ext uri="{FF2B5EF4-FFF2-40B4-BE49-F238E27FC236}">
                <a16:creationId xmlns:a16="http://schemas.microsoft.com/office/drawing/2014/main" id="{CC238813-6EDC-49C5-8D5C-B80523462C08}"/>
              </a:ext>
            </a:extLst>
          </p:cNvPr>
          <p:cNvSpPr txBox="1"/>
          <p:nvPr/>
        </p:nvSpPr>
        <p:spPr>
          <a:xfrm>
            <a:off x="3794141" y="636573"/>
            <a:ext cx="7591660" cy="789896"/>
          </a:xfrm>
          <a:prstGeom prst="rect">
            <a:avLst/>
          </a:prstGeom>
          <a:noFill/>
        </p:spPr>
        <p:txBody>
          <a:bodyPr wrap="square" rtlCol="0">
            <a:spAutoFit/>
          </a:bodyPr>
          <a:lstStyle/>
          <a:p>
            <a:r>
              <a:rPr lang="vi-VN" sz="4533" dirty="0">
                <a:ln w="0"/>
                <a:effectLst>
                  <a:outerShdw blurRad="38100" dist="19050" dir="2700000" algn="tl" rotWithShape="0">
                    <a:schemeClr val="dk1">
                      <a:alpha val="40000"/>
                    </a:schemeClr>
                  </a:outerShdw>
                </a:effectLst>
                <a:latin typeface="UTM Cookies" panose="02040603050506020204" pitchFamily="18" charset="0"/>
              </a:rPr>
              <a:t>Luyện tập theo văn bản đọc</a:t>
            </a:r>
            <a:endParaRPr lang="en-US" sz="4533" dirty="0">
              <a:ln w="0"/>
              <a:effectLst>
                <a:outerShdw blurRad="38100" dist="19050" dir="2700000" algn="tl" rotWithShape="0">
                  <a:schemeClr val="dk1">
                    <a:alpha val="40000"/>
                  </a:schemeClr>
                </a:outerShdw>
              </a:effectLst>
              <a:latin typeface="UTM Cookies" panose="02040603050506020204" pitchFamily="18" charset="0"/>
            </a:endParaRPr>
          </a:p>
        </p:txBody>
      </p:sp>
      <p:sp>
        <p:nvSpPr>
          <p:cNvPr id="5" name="Content Placeholder 2">
            <a:extLst>
              <a:ext uri="{FF2B5EF4-FFF2-40B4-BE49-F238E27FC236}">
                <a16:creationId xmlns:a16="http://schemas.microsoft.com/office/drawing/2014/main" id="{862FFCCD-D569-4871-89F9-2F948DF91C25}"/>
              </a:ext>
            </a:extLst>
          </p:cNvPr>
          <p:cNvSpPr txBox="1">
            <a:spLocks/>
          </p:cNvSpPr>
          <p:nvPr/>
        </p:nvSpPr>
        <p:spPr>
          <a:xfrm>
            <a:off x="280639" y="4553608"/>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atin typeface="Arial" panose="020B0604020202020204" pitchFamily="34" charset="0"/>
                <a:cs typeface="Arial" panose="020B0604020202020204" pitchFamily="34" charset="0"/>
              </a:rPr>
              <a:t>2. Đặt một câu với từ ngữ vừa tìm được.</a:t>
            </a:r>
            <a:endParaRPr lang="vi-VN" sz="32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7B51BC52-ACDC-4E01-A3A1-925A79C557C1}"/>
              </a:ext>
            </a:extLst>
          </p:cNvPr>
          <p:cNvSpPr txBox="1">
            <a:spLocks/>
          </p:cNvSpPr>
          <p:nvPr/>
        </p:nvSpPr>
        <p:spPr>
          <a:xfrm>
            <a:off x="280639" y="3437768"/>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rgbClr val="FF0000"/>
                </a:solidFill>
                <a:latin typeface="Arial" panose="020B0604020202020204" pitchFamily="34" charset="0"/>
                <a:cs typeface="Arial" panose="020B0604020202020204" pitchFamily="34" charset="0"/>
              </a:rPr>
              <a:t> 	vang lừng, trong suốt, dìu dặt, kì diệu</a:t>
            </a:r>
            <a:endParaRPr lang="vi-VN" sz="3200" b="1" dirty="0">
              <a:solidFill>
                <a:srgbClr val="FF0000"/>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6BA89D81-2588-453B-8B2E-D469B7527B6E}"/>
              </a:ext>
            </a:extLst>
          </p:cNvPr>
          <p:cNvSpPr txBox="1">
            <a:spLocks/>
          </p:cNvSpPr>
          <p:nvPr/>
        </p:nvSpPr>
        <p:spPr>
          <a:xfrm>
            <a:off x="280639" y="5438273"/>
            <a:ext cx="11980244" cy="884665"/>
          </a:xfrm>
          <a:prstGeom prst="rect">
            <a:avLst/>
          </a:prstGeom>
        </p:spPr>
        <p:txBody>
          <a:bodyPr vert="horz" lIns="76809" tIns="38405" rIns="76809" bIns="3840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rgbClr val="FF0000"/>
                </a:solidFill>
                <a:latin typeface="Arial" panose="020B0604020202020204" pitchFamily="34" charset="0"/>
                <a:cs typeface="Arial" panose="020B0604020202020204" pitchFamily="34" charset="0"/>
              </a:rPr>
              <a:t> 	Tiếng hót của họa mi vang lừng thật hay.</a:t>
            </a:r>
            <a:endParaRPr lang="vi-VN"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352227-6E6B-4803-B729-3704D124E29A}"/>
              </a:ext>
            </a:extLst>
          </p:cNvPr>
          <p:cNvSpPr txBox="1"/>
          <p:nvPr/>
        </p:nvSpPr>
        <p:spPr>
          <a:xfrm flipH="1">
            <a:off x="4129239" y="675836"/>
            <a:ext cx="6140917" cy="707886"/>
          </a:xfrm>
          <a:prstGeom prst="rect">
            <a:avLst/>
          </a:prstGeom>
          <a:noFill/>
        </p:spPr>
        <p:txBody>
          <a:bodyPr wrap="square" rtlCol="0">
            <a:spAutoFit/>
          </a:bodyPr>
          <a:lstStyle/>
          <a:p>
            <a:r>
              <a:rPr lang="en-US" sz="4000" b="1">
                <a:latin typeface="+mj-lt"/>
              </a:rPr>
              <a:t>HOẠT ĐỘNG TIẾP NỐI </a:t>
            </a:r>
          </a:p>
        </p:txBody>
      </p:sp>
      <p:pic>
        <p:nvPicPr>
          <p:cNvPr id="4" name="Picture 3">
            <a:extLst>
              <a:ext uri="{FF2B5EF4-FFF2-40B4-BE49-F238E27FC236}">
                <a16:creationId xmlns:a16="http://schemas.microsoft.com/office/drawing/2014/main" id="{6E6573C8-C47B-4354-9564-7B23E340836E}"/>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741145" y="616017"/>
            <a:ext cx="2067469" cy="1535411"/>
          </a:xfrm>
          <a:prstGeom prst="round2SameRect">
            <a:avLst>
              <a:gd name="adj1" fmla="val 0"/>
              <a:gd name="adj2" fmla="val 39412"/>
            </a:avLst>
          </a:prstGeom>
        </p:spPr>
      </p:pic>
      <p:sp>
        <p:nvSpPr>
          <p:cNvPr id="5" name="TextBox 4">
            <a:extLst>
              <a:ext uri="{FF2B5EF4-FFF2-40B4-BE49-F238E27FC236}">
                <a16:creationId xmlns:a16="http://schemas.microsoft.com/office/drawing/2014/main" id="{9FB4184A-462C-4983-832B-218EFA4C4007}"/>
              </a:ext>
            </a:extLst>
          </p:cNvPr>
          <p:cNvSpPr txBox="1"/>
          <p:nvPr/>
        </p:nvSpPr>
        <p:spPr>
          <a:xfrm flipH="1">
            <a:off x="1649750" y="2545667"/>
            <a:ext cx="9602182" cy="2554545"/>
          </a:xfrm>
          <a:prstGeom prst="rect">
            <a:avLst/>
          </a:prstGeom>
          <a:noFill/>
        </p:spPr>
        <p:txBody>
          <a:bodyPr wrap="square" rtlCol="0">
            <a:spAutoFit/>
          </a:bodyPr>
          <a:lstStyle/>
          <a:p>
            <a:pPr marL="742950" indent="-742950">
              <a:buAutoNum type="arabicPeriod"/>
            </a:pPr>
            <a:r>
              <a:rPr lang="en-US" sz="4000" b="1">
                <a:latin typeface="+mj-lt"/>
              </a:rPr>
              <a:t>Luyện đọc lại bài Họa mi hót</a:t>
            </a:r>
          </a:p>
          <a:p>
            <a:pPr marL="742950" indent="-742950">
              <a:buAutoNum type="arabicPeriod"/>
            </a:pPr>
            <a:r>
              <a:rPr lang="en-US" sz="4000" b="1">
                <a:latin typeface="+mj-lt"/>
              </a:rPr>
              <a:t>Nói cho người thân nghe câu đặt về từ ngữ tả tiếng hót của họa mi.</a:t>
            </a:r>
          </a:p>
          <a:p>
            <a:pPr marL="742950" indent="-742950">
              <a:buAutoNum type="arabicPeriod"/>
            </a:pPr>
            <a:r>
              <a:rPr lang="en-US" sz="4000" b="1">
                <a:latin typeface="+mj-lt"/>
              </a:rPr>
              <a:t>Chuẩn bị bài học sau.</a:t>
            </a:r>
          </a:p>
        </p:txBody>
      </p:sp>
    </p:spTree>
    <p:extLst>
      <p:ext uri="{BB962C8B-B14F-4D97-AF65-F5344CB8AC3E}">
        <p14:creationId xmlns:p14="http://schemas.microsoft.com/office/powerpoint/2010/main" val="223156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0"/>
            <a:ext cx="12288253"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53784" y="1203420"/>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683018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algn="ct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lớn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cuốn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gỗ</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trường</a:t>
            </a:r>
            <a:r>
              <a:rPr lang="en-US" sz="2800" dirty="0">
                <a:solidFill>
                  <a:srgbClr val="002060"/>
                </a:solidFill>
                <a:latin typeface="Arial" panose="020B0604020202020204" pitchFamily="34" charset="0"/>
                <a:cs typeface="Arial" panose="020B0604020202020204" pitchFamily="34" charset="0"/>
              </a:rPr>
              <a:t>.</a:t>
            </a:r>
          </a:p>
          <a:p>
            <a:pPr algn="ctr"/>
            <a:endParaRPr lang="en-US" sz="2800" dirty="0">
              <a:solidFill>
                <a:srgbClr val="002060"/>
              </a:solidFill>
              <a:latin typeface="Arial" panose="020B0604020202020204" pitchFamily="34" charset="0"/>
              <a:cs typeface="Arial" panose="020B0604020202020204" pitchFamily="34" charset="0"/>
            </a:endParaRPr>
          </a:p>
          <a:p>
            <a:pPr algn="ct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giúp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tốt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đúng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hỏi</a:t>
            </a:r>
            <a:r>
              <a:rPr lang="en-US" sz="2800" dirty="0">
                <a:solidFill>
                  <a:srgbClr val="002060"/>
                </a:solidFill>
                <a:latin typeface="Arial" panose="020B0604020202020204" pitchFamily="34" charset="0"/>
                <a:cs typeface="Arial" panose="020B0604020202020204" pitchFamily="34"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9900"/>
                </a:solidFill>
                <a:latin typeface="Calibri" panose="020F0502020204030204"/>
              </a:rPr>
              <a:t>Chúng</a:t>
            </a:r>
            <a:r>
              <a:rPr lang="en-US" sz="2000" dirty="0">
                <a:solidFill>
                  <a:srgbClr val="009900"/>
                </a:solidFill>
                <a:latin typeface="Calibri" panose="020F0502020204030204"/>
              </a:rPr>
              <a:t> </a:t>
            </a:r>
            <a:r>
              <a:rPr lang="en-US" sz="2000" dirty="0" err="1">
                <a:solidFill>
                  <a:srgbClr val="009900"/>
                </a:solidFill>
                <a:latin typeface="Calibri" panose="020F0502020204030204"/>
              </a:rPr>
              <a:t>cháu</a:t>
            </a:r>
            <a:r>
              <a:rPr lang="en-US" sz="2000" dirty="0">
                <a:solidFill>
                  <a:srgbClr val="009900"/>
                </a:solidFill>
                <a:latin typeface="Calibri" panose="020F0502020204030204"/>
              </a:rPr>
              <a:t> </a:t>
            </a:r>
            <a:r>
              <a:rPr lang="en-US" sz="2000" dirty="0" err="1">
                <a:solidFill>
                  <a:srgbClr val="009900"/>
                </a:solidFill>
                <a:latin typeface="Calibri" panose="020F0502020204030204"/>
              </a:rPr>
              <a:t>cảm</a:t>
            </a:r>
            <a:r>
              <a:rPr lang="en-US" sz="2000" dirty="0">
                <a:solidFill>
                  <a:srgbClr val="009900"/>
                </a:solidFill>
                <a:latin typeface="Calibri" panose="020F0502020204030204"/>
              </a:rPr>
              <a:t> </a:t>
            </a:r>
            <a:r>
              <a:rPr lang="en-US" sz="2000" dirty="0" err="1">
                <a:solidFill>
                  <a:srgbClr val="009900"/>
                </a:solidFill>
                <a:latin typeface="Calibri" panose="020F0502020204030204"/>
              </a:rPr>
              <a:t>ơn</a:t>
            </a:r>
            <a:r>
              <a:rPr lang="en-US" sz="2000" dirty="0">
                <a:solidFill>
                  <a:srgbClr val="009900"/>
                </a:solidFill>
                <a:latin typeface="Calibri" panose="020F0502020204030204"/>
              </a:rPr>
              <a:t> </a:t>
            </a:r>
            <a:r>
              <a:rPr lang="en-US" sz="2000" dirty="0" err="1">
                <a:solidFill>
                  <a:srgbClr val="009900"/>
                </a:solidFill>
                <a:latin typeface="Calibri" panose="020F0502020204030204"/>
              </a:rPr>
              <a:t>bác</a:t>
            </a:r>
            <a:r>
              <a:rPr lang="en-US" sz="2000" dirty="0">
                <a:solidFill>
                  <a:srgbClr val="009900"/>
                </a:solidFill>
                <a:latin typeface="Calibri" panose="020F0502020204030204"/>
              </a:rPr>
              <a:t> </a:t>
            </a:r>
            <a:r>
              <a:rPr lang="en-US" sz="2000" dirty="0" err="1">
                <a:solidFill>
                  <a:srgbClr val="009900"/>
                </a:solidFill>
                <a:latin typeface="Calibri" panose="020F0502020204030204"/>
              </a:rPr>
              <a:t>rất</a:t>
            </a:r>
            <a:r>
              <a:rPr lang="en-US" sz="2000" dirty="0">
                <a:solidFill>
                  <a:srgbClr val="009900"/>
                </a:solidFill>
                <a:latin typeface="Calibri" panose="020F0502020204030204"/>
              </a:rPr>
              <a:t> </a:t>
            </a:r>
            <a:r>
              <a:rPr lang="en-US" sz="2000" dirty="0" err="1">
                <a:solidFill>
                  <a:srgbClr val="009900"/>
                </a:solidFill>
                <a:latin typeface="Calibri" panose="020F0502020204030204"/>
              </a:rPr>
              <a:t>nhiều</a:t>
            </a:r>
            <a:r>
              <a:rPr lang="en-US" sz="2000" dirty="0">
                <a:solidFill>
                  <a:srgbClr val="009900"/>
                </a:solidFill>
                <a:latin typeface="Calibri" panose="020F0502020204030204"/>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vi-VN" sz="3200" dirty="0">
                <a:solidFill>
                  <a:srgbClr val="002060"/>
                </a:solidFill>
                <a:cs typeface="Arial" panose="020B0604020202020204" pitchFamily="34" charset="0"/>
              </a:rPr>
              <a:t>Buổi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002060"/>
                </a:solidFill>
                <a:latin typeface="Arial" panose="020B0604020202020204" pitchFamily="34" charset="0"/>
                <a:cs typeface="Arial" panose="020B0604020202020204" pitchFamily="34" charset="0"/>
              </a:rPr>
              <a:t>Mùa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nước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nổi</a:t>
            </a:r>
            <a:endParaRPr lang="en-US" sz="3600" dirty="0">
              <a:solidFill>
                <a:srgbClr val="00206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solidFill>
                  <a:srgbClr val="002060"/>
                </a:solidFill>
                <a:latin typeface="Arial" panose="020B0604020202020204" pitchFamily="34" charset="0"/>
                <a:cs typeface="Arial" panose="020B0604020202020204" pitchFamily="34" charset="0"/>
              </a:rPr>
              <a:t>Cá ròng ròng là cá gì?</a:t>
            </a:r>
            <a:endParaRPr lang="pt-BR" sz="3200" dirty="0" err="1">
              <a:solidFill>
                <a:srgbClr val="002060"/>
              </a:solidFill>
              <a:latin typeface="Arial" panose="020B0604020202020204" pitchFamily="34" charset="0"/>
              <a:cs typeface="Arial" panose="020B0604020202020204" pitchFamily="34" charset="0"/>
            </a:endParaRPr>
          </a:p>
        </p:txBody>
      </p:sp>
      <p:sp>
        <p:nvSpPr>
          <p:cNvPr id="29" name="TextBox 28"/>
          <p:cNvSpPr txBox="1"/>
          <p:nvPr/>
        </p:nvSpPr>
        <p:spPr>
          <a:xfrm>
            <a:off x="4381499" y="4353922"/>
            <a:ext cx="3936877" cy="1384995"/>
          </a:xfrm>
          <a:prstGeom prst="rect">
            <a:avLst/>
          </a:prstGeom>
          <a:noFill/>
        </p:spPr>
        <p:txBody>
          <a:bodyPr wrap="square" rtlCol="0">
            <a:spAutoFit/>
          </a:bodyPr>
          <a:lstStyle/>
          <a:p>
            <a:pPr algn="ctr"/>
            <a:r>
              <a:rPr lang="vi-VN" sz="2800" dirty="0">
                <a:solidFill>
                  <a:srgbClr val="002060"/>
                </a:solidFill>
                <a:cs typeface="Arial" panose="020B0604020202020204" pitchFamily="34"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solidFill>
                  <a:srgbClr val="002060"/>
                </a:solidFill>
                <a:cs typeface="Arial" panose="020B0604020202020204" pitchFamily="34" charset="0"/>
              </a:rPr>
              <a:t>Vì sao người ta gọi là mùa nước nổi mà không gọi là mùa nước lũ? </a:t>
            </a:r>
          </a:p>
        </p:txBody>
      </p:sp>
      <p:sp>
        <p:nvSpPr>
          <p:cNvPr id="29" name="TextBox 28"/>
          <p:cNvSpPr txBox="1"/>
          <p:nvPr/>
        </p:nvSpPr>
        <p:spPr>
          <a:xfrm>
            <a:off x="4381500" y="4417061"/>
            <a:ext cx="3429000" cy="1200329"/>
          </a:xfrm>
          <a:prstGeom prst="rect">
            <a:avLst/>
          </a:prstGeom>
          <a:noFill/>
        </p:spPr>
        <p:txBody>
          <a:bodyPr wrap="square" rtlCol="0">
            <a:spAutoFit/>
          </a:bodyPr>
          <a:lstStyle/>
          <a:p>
            <a:pPr algn="ctr"/>
            <a:r>
              <a:rPr lang="vi-VN" sz="3600" dirty="0">
                <a:solidFill>
                  <a:srgbClr val="002060"/>
                </a:solidFill>
                <a:cs typeface="Arial" panose="020B0604020202020204" pitchFamily="34"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solidFill>
                  <a:srgbClr val="002060"/>
                </a:solidFill>
                <a:latin typeface="Arial" panose="020B0604020202020204" pitchFamily="34" charset="0"/>
                <a:cs typeface="Arial" panose="020B0604020202020204" pitchFamily="34" charset="0"/>
              </a:rPr>
              <a:t>Sông Cửu Long ở đâu?</a:t>
            </a:r>
            <a:endParaRPr lang="en-US" sz="3200" dirty="0" err="1">
              <a:solidFill>
                <a:srgbClr val="002060"/>
              </a:solidFill>
              <a:latin typeface="Arial" panose="020B0604020202020204" pitchFamily="34" charset="0"/>
              <a:cs typeface="Arial" panose="020B0604020202020204" pitchFamily="34" charset="0"/>
            </a:endParaRPr>
          </a:p>
        </p:txBody>
      </p:sp>
      <p:sp>
        <p:nvSpPr>
          <p:cNvPr id="29" name="TextBox 28"/>
          <p:cNvSpPr txBox="1"/>
          <p:nvPr/>
        </p:nvSpPr>
        <p:spPr>
          <a:xfrm>
            <a:off x="4494728" y="4495965"/>
            <a:ext cx="3429000" cy="1077218"/>
          </a:xfrm>
          <a:prstGeom prst="rect">
            <a:avLst/>
          </a:prstGeom>
          <a:noFill/>
        </p:spPr>
        <p:txBody>
          <a:bodyPr wrap="square" rtlCol="0">
            <a:spAutoFit/>
          </a:bodyPr>
          <a:lstStyle/>
          <a:p>
            <a:pPr algn="ctr"/>
            <a:r>
              <a:rPr lang="pl-PL" sz="3200" dirty="0">
                <a:solidFill>
                  <a:srgbClr val="002060"/>
                </a:solidFill>
                <a:latin typeface="Arial" panose="020B0604020202020204" pitchFamily="34" charset="0"/>
                <a:cs typeface="Arial" panose="020B0604020202020204" pitchFamily="34" charset="0"/>
              </a:rPr>
              <a:t>Ở miền Nam nước ta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1993</Words>
  <Application>Microsoft Office PowerPoint</Application>
  <PresentationFormat>Widescreen</PresentationFormat>
  <Paragraphs>133</Paragraphs>
  <Slides>34</Slides>
  <Notes>11</Notes>
  <HiddenSlides>0</HiddenSlides>
  <MMClips>4</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34</vt:i4>
      </vt:variant>
    </vt:vector>
  </HeadingPairs>
  <TitlesOfParts>
    <vt:vector size="54" baseType="lpstr">
      <vt:lpstr>SimSun</vt:lpstr>
      <vt:lpstr>SimSun</vt:lpstr>
      <vt:lpstr>Arial</vt:lpstr>
      <vt:lpstr>Arial-Rounded</vt:lpstr>
      <vt:lpstr>Calibri</vt:lpstr>
      <vt:lpstr>Calibri Light</vt:lpstr>
      <vt:lpstr>等线</vt:lpstr>
      <vt:lpstr>HP001 4 hàng</vt:lpstr>
      <vt:lpstr>iCiel Cadena</vt:lpstr>
      <vt:lpstr>Kalam</vt:lpstr>
      <vt:lpstr>Montserrat</vt:lpstr>
      <vt:lpstr>Times New Roman</vt:lpstr>
      <vt:lpstr>UTM Avo</vt:lpstr>
      <vt:lpstr>UTM Cookies</vt:lpstr>
      <vt:lpstr>Wingdings</vt:lpstr>
      <vt:lpstr>思源黑体 CN Bold</vt:lpstr>
      <vt:lpstr>1_Office Theme</vt:lpstr>
      <vt:lpstr>1_Doodle Sketchbook by Slidesgo</vt:lpstr>
      <vt:lpstr>3_Office 主题​​</vt:lpstr>
      <vt:lpstr>1_Office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GV Đọc mẫu toàn bài HS nêu giọng đọc Chọn đoạn luyện đọc diễn cảm (có hiệu ứng ngắt nghỉ, nhấn giọng) HS thi đọc diễn cảm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13</cp:revision>
  <dcterms:created xsi:type="dcterms:W3CDTF">2021-07-31T14:28:31Z</dcterms:created>
  <dcterms:modified xsi:type="dcterms:W3CDTF">2022-02-16T15:36:29Z</dcterms:modified>
</cp:coreProperties>
</file>