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5C61D-B964-4903-A1CB-48B5C6C00488}" type="datetimeFigureOut">
              <a:rPr lang="en-US" smtClean="0"/>
              <a:t>9/4/2022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D45A7-1D64-4AFF-B99D-DE1F4F8F72B2}" type="slidenum">
              <a:rPr lang="en-US" smtClean="0"/>
              <a:t>‹#›</a:t>
            </a:fld>
            <a:endParaRPr lang="en-US"/>
          </a:p>
        </p:txBody>
      </p:sp>
    </p:spTree>
    <p:extLst>
      <p:ext uri="{BB962C8B-B14F-4D97-AF65-F5344CB8AC3E}">
        <p14:creationId xmlns:p14="http://schemas.microsoft.com/office/powerpoint/2010/main" val="160948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7C1138D-89EA-4BDF-A393-E8048E4C39F7}" type="slidenum">
              <a:rPr lang="en-US" smtClean="0"/>
              <a:t>8</a:t>
            </a:fld>
            <a:endParaRPr lang="en-US"/>
          </a:p>
        </p:txBody>
      </p:sp>
    </p:spTree>
    <p:extLst>
      <p:ext uri="{BB962C8B-B14F-4D97-AF65-F5344CB8AC3E}">
        <p14:creationId xmlns:p14="http://schemas.microsoft.com/office/powerpoint/2010/main" val="425760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398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705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3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3300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7054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750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204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423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3CFC38-0F3A-4311-9D08-CA72A1F4623D}"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59357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CFC38-0F3A-4311-9D08-CA72A1F4623D}"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5747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CFC38-0F3A-4311-9D08-CA72A1F4623D}"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68514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648872"/>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CFC38-0F3A-4311-9D08-CA72A1F4623D}"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408442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CFC38-0F3A-4311-9D08-CA72A1F4623D}"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76228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CFC38-0F3A-4311-9D08-CA72A1F4623D}" type="datetimeFigureOut">
              <a:rPr lang="en-US" smtClean="0"/>
              <a:t>9/4/2022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116776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3CFC38-0F3A-4311-9D08-CA72A1F4623D}" type="datetimeFigureOut">
              <a:rPr lang="en-US" smtClean="0"/>
              <a:t>9/4/2022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44395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3CFC38-0F3A-4311-9D08-CA72A1F4623D}" type="datetimeFigureOut">
              <a:rPr lang="en-US" smtClean="0"/>
              <a:t>9/4/2022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8756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CFC38-0F3A-4311-9D08-CA72A1F4623D}" type="datetimeFigureOut">
              <a:rPr lang="en-US" smtClean="0"/>
              <a:t>9/4/2022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66480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9/4/2022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32243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9/4/2022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4861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CFC38-0F3A-4311-9D08-CA72A1F4623D}" type="datetimeFigureOut">
              <a:rPr lang="en-US" smtClean="0"/>
              <a:t>9/4/2022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EBB74-7A33-41ED-BC24-F611C7C31CBF}" type="slidenum">
              <a:rPr lang="en-US" smtClean="0"/>
              <a:t>‹#›</a:t>
            </a:fld>
            <a:endParaRPr lang="en-US"/>
          </a:p>
        </p:txBody>
      </p:sp>
    </p:spTree>
    <p:extLst>
      <p:ext uri="{BB962C8B-B14F-4D97-AF65-F5344CB8AC3E}">
        <p14:creationId xmlns:p14="http://schemas.microsoft.com/office/powerpoint/2010/main" val="209080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3.xml"/><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4.xml"/><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5.xml"/><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6.xml"/><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3.xml"/><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slide" Target="slide11.xml"/><Relationship Id="rId5" Type="http://schemas.openxmlformats.org/officeDocument/2006/relationships/image" Target="../media/image25.png"/><Relationship Id="rId10" Type="http://schemas.microsoft.com/office/2007/relationships/hdphoto" Target="../media/hdphoto3.wdp"/><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1394114" y="333799"/>
            <a:ext cx="9274987" cy="5080000"/>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613880" y="1187498"/>
            <a:ext cx="1161288" cy="3541892"/>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9777" y="-583448"/>
            <a:ext cx="1161288" cy="3541892"/>
          </a:xfrm>
          <a:prstGeom prst="rect">
            <a:avLst/>
          </a:prstGeom>
        </p:spPr>
      </p:pic>
      <p:sp>
        <p:nvSpPr>
          <p:cNvPr id="24" name="TextBox 23">
            <a:extLst>
              <a:ext uri="{FF2B5EF4-FFF2-40B4-BE49-F238E27FC236}">
                <a16:creationId xmlns:a16="http://schemas.microsoft.com/office/drawing/2014/main" id="{191F72DA-56F2-45B7-A1C9-1C3819EFABA6}"/>
              </a:ext>
            </a:extLst>
          </p:cNvPr>
          <p:cNvSpPr txBox="1"/>
          <p:nvPr/>
        </p:nvSpPr>
        <p:spPr>
          <a:xfrm>
            <a:off x="5419529" y="1200678"/>
            <a:ext cx="161134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0B3">
                    <a:lumMod val="10000"/>
                  </a:srgbClr>
                </a:solidFill>
                <a:effectLst/>
                <a:uLnTx/>
                <a:uFillTx/>
                <a:latin typeface="Times New Roman" panose="02020603050405020304" pitchFamily="18" charset="0"/>
                <a:cs typeface="Times New Roman" panose="02020603050405020304" pitchFamily="18" charset="0"/>
              </a:rPr>
              <a:t>CHỦ ĐỀ:</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9986" b="89733" l="2300" r="100000"/>
                    </a14:imgEffect>
                  </a14:imgLayer>
                </a14:imgProps>
              </a:ext>
            </a:extLst>
          </a:blip>
          <a:stretch>
            <a:fillRect/>
          </a:stretch>
        </p:blipFill>
        <p:spPr>
          <a:xfrm>
            <a:off x="6933646" y="3271519"/>
            <a:ext cx="6785993" cy="482484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568AC8F-6CC7-42AB-B244-D52CFB56F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808" y="2814319"/>
            <a:ext cx="4104609" cy="4104609"/>
          </a:xfrm>
          <a:prstGeom prst="rect">
            <a:avLst/>
          </a:prstGeom>
        </p:spPr>
      </p:pic>
      <p:pic>
        <p:nvPicPr>
          <p:cNvPr id="5" name="Picture 4">
            <a:extLst>
              <a:ext uri="{FF2B5EF4-FFF2-40B4-BE49-F238E27FC236}">
                <a16:creationId xmlns:a16="http://schemas.microsoft.com/office/drawing/2014/main" id="{3D7F0720-1D12-482D-94E6-43C60B5509F5}"/>
              </a:ext>
            </a:extLst>
          </p:cNvPr>
          <p:cNvPicPr>
            <a:picLocks noChangeAspect="1"/>
          </p:cNvPicPr>
          <p:nvPr/>
        </p:nvPicPr>
        <p:blipFill>
          <a:blip r:embed="rId9"/>
          <a:stretch>
            <a:fillRect/>
          </a:stretch>
        </p:blipFill>
        <p:spPr>
          <a:xfrm>
            <a:off x="2704454" y="1812273"/>
            <a:ext cx="7041490" cy="2700762"/>
          </a:xfrm>
          <a:prstGeom prst="rect">
            <a:avLst/>
          </a:prstGeom>
        </p:spPr>
      </p:pic>
    </p:spTree>
    <p:extLst>
      <p:ext uri="{BB962C8B-B14F-4D97-AF65-F5344CB8AC3E}">
        <p14:creationId xmlns:p14="http://schemas.microsoft.com/office/powerpoint/2010/main" val="2800921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endParaRPr lang="en-US" sz="3600" dirty="0">
                <a:solidFill>
                  <a:srgbClr val="C00000"/>
                </a:solidFill>
                <a:latin typeface="Times New Roman" panose="02020603050405020304" pitchFamily="18" charset="0"/>
                <a:cs typeface="Times New Roman" panose="02020603050405020304" pitchFamily="18" charset="0"/>
              </a:endParaRPr>
            </a:p>
            <a:p>
              <a:pPr marL="457200" indent="-457200" defTabSz="914126">
                <a:buFont typeface="Arial" panose="020B0604020202020204" pitchFamily="34" charset="0"/>
                <a:buChar char="•"/>
              </a:pPr>
              <a:r>
                <a:rPr lang="vi-VN" sz="3600" dirty="0">
                  <a:solidFill>
                    <a:srgbClr val="C00000"/>
                  </a:solidFill>
                  <a:latin typeface="Times New Roman" panose="02020603050405020304" pitchFamily="18" charset="0"/>
                  <a:cs typeface="Times New Roman" panose="02020603050405020304" pitchFamily="18" charset="0"/>
                </a:rPr>
                <a:t>Quốc hiệu là tên một nước.</a:t>
              </a:r>
              <a:endParaRPr lang="en-US" sz="3600" dirty="0">
                <a:solidFill>
                  <a:srgbClr val="C00000"/>
                </a:solidFill>
                <a:latin typeface="Times New Roman" panose="02020603050405020304" pitchFamily="18" charset="0"/>
                <a:cs typeface="Times New Roman" panose="02020603050405020304" pitchFamily="18" charset="0"/>
              </a:endParaRPr>
            </a:p>
            <a:p>
              <a:pPr marL="457200" indent="-457200" defTabSz="914126">
                <a:buFont typeface="Arial" panose="020B0604020202020204" pitchFamily="34" charset="0"/>
                <a:buChar char="•"/>
              </a:pPr>
              <a:r>
                <a:rPr lang="vi-VN" sz="3600" dirty="0">
                  <a:solidFill>
                    <a:srgbClr val="C00000"/>
                  </a:solidFill>
                  <a:latin typeface="Times New Roman" panose="02020603050405020304" pitchFamily="18" charset="0"/>
                  <a:cs typeface="Times New Roman" panose="02020603050405020304" pitchFamily="18" charset="0"/>
                </a:rPr>
                <a:t>Quốc hiệu của nước ta là nước Cộng hoà xã hội chủ nghĩa Việt Nam</a:t>
              </a:r>
              <a:endParaRPr lang="en-US" sz="3600" dirty="0">
                <a:solidFill>
                  <a:srgbClr val="C00000"/>
                </a:solidFill>
                <a:latin typeface="Times New Roman" panose="02020603050405020304" pitchFamily="18" charset="0"/>
                <a:cs typeface="Times New Roman" panose="02020603050405020304" pitchFamily="18" charset="0"/>
              </a:endParaRPr>
            </a:p>
            <a:p>
              <a:pPr marL="457200" indent="-457200" defTabSz="914126">
                <a:buFont typeface="Arial" panose="020B0604020202020204" pitchFamily="34" charset="0"/>
                <a:buChar char="•"/>
              </a:pP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Times New Roman" panose="02020603050405020304" pitchFamily="18" charset="0"/>
                <a:cs typeface="Times New Roman" panose="02020603050405020304" pitchFamily="18" charset="0"/>
              </a:rPr>
              <a:t>Quay </a:t>
            </a:r>
            <a:r>
              <a:rPr lang="en-US" sz="2399">
                <a:solidFill>
                  <a:prstClr val="white"/>
                </a:solidFill>
                <a:latin typeface="Times New Roman" panose="02020603050405020304" pitchFamily="18" charset="0"/>
                <a:cs typeface="Times New Roman" panose="02020603050405020304" pitchFamily="18" charset="0"/>
              </a:rPr>
              <a:t>về</a:t>
            </a:r>
            <a:endParaRPr lang="en-US" sz="2399" dirty="0">
              <a:solidFill>
                <a:prstClr val="white"/>
              </a:solidFill>
              <a:latin typeface="Times New Roman" panose="02020603050405020304" pitchFamily="18" charset="0"/>
              <a:cs typeface="Times New Roman" panose="02020603050405020304" pitchFamily="18" charset="0"/>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666208" y="417086"/>
            <a:ext cx="10158742" cy="769441"/>
          </a:xfrm>
          <a:prstGeom prst="rect">
            <a:avLst/>
          </a:prstGeom>
          <a:noFill/>
        </p:spPr>
        <p:txBody>
          <a:bodyPr wrap="square" rtlCol="0">
            <a:spAutoFit/>
          </a:bodyPr>
          <a:lstStyle/>
          <a:p>
            <a:pPr algn="ctr" defTabSz="914126"/>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1. </a:t>
            </a:r>
            <a:r>
              <a:rPr lang="vi-VN"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Quốc hiệu của nước ta là gì?</a:t>
            </a:r>
          </a:p>
        </p:txBody>
      </p:sp>
      <p:pic>
        <p:nvPicPr>
          <p:cNvPr id="1026" name="Picture 2" descr="Quốc hiệu Việt Nam qua các thời kỳ lịch sử">
            <a:extLst>
              <a:ext uri="{FF2B5EF4-FFF2-40B4-BE49-F238E27FC236}">
                <a16:creationId xmlns:a16="http://schemas.microsoft.com/office/drawing/2014/main"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8692" y="1815493"/>
            <a:ext cx="3200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9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914126"/>
              <a:r>
                <a:rPr lang="en-US" sz="4800" dirty="0" err="1">
                  <a:solidFill>
                    <a:srgbClr val="C00000"/>
                  </a:solidFill>
                  <a:latin typeface="Times New Roman" panose="02020603050405020304" pitchFamily="18" charset="0"/>
                  <a:cs typeface="Times New Roman" panose="02020603050405020304" pitchFamily="18" charset="0"/>
                </a:rPr>
                <a:t>Quốc</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kì</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Việt</a:t>
              </a:r>
              <a:r>
                <a:rPr lang="en-US" sz="4800" dirty="0">
                  <a:solidFill>
                    <a:srgbClr val="C00000"/>
                  </a:solidFill>
                  <a:latin typeface="Times New Roman" panose="02020603050405020304" pitchFamily="18" charset="0"/>
                  <a:cs typeface="Times New Roman" panose="02020603050405020304" pitchFamily="18" charset="0"/>
                </a:rPr>
                <a:t> Nam </a:t>
              </a:r>
              <a:r>
                <a:rPr lang="en-US" sz="4800" dirty="0" err="1">
                  <a:solidFill>
                    <a:srgbClr val="C00000"/>
                  </a:solidFill>
                  <a:latin typeface="Times New Roman" panose="02020603050405020304" pitchFamily="18" charset="0"/>
                  <a:cs typeface="Times New Roman" panose="02020603050405020304" pitchFamily="18" charset="0"/>
                </a:rPr>
                <a:t>là</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lá</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cờ</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đỏ</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sao</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vàng</a:t>
              </a:r>
              <a:r>
                <a:rPr lang="en-US" sz="4800" dirty="0">
                  <a:solidFill>
                    <a:srgbClr val="C00000"/>
                  </a:solidFill>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Times New Roman" panose="02020603050405020304" pitchFamily="18" charset="0"/>
                <a:cs typeface="Times New Roman" panose="02020603050405020304" pitchFamily="18" charset="0"/>
              </a:rPr>
              <a:t>Quay </a:t>
            </a:r>
            <a:r>
              <a:rPr lang="en-US" sz="2399" dirty="0" err="1">
                <a:solidFill>
                  <a:prstClr val="white"/>
                </a:solidFill>
                <a:latin typeface="Times New Roman" panose="02020603050405020304" pitchFamily="18" charset="0"/>
                <a:cs typeface="Times New Roman" panose="02020603050405020304" pitchFamily="18" charset="0"/>
              </a:rPr>
              <a:t>về</a:t>
            </a:r>
            <a:endParaRPr lang="en-US" sz="2399" dirty="0">
              <a:solidFill>
                <a:prstClr val="white"/>
              </a:solidFill>
              <a:latin typeface="Times New Roman" panose="02020603050405020304" pitchFamily="18" charset="0"/>
              <a:cs typeface="Times New Roman" panose="02020603050405020304" pitchFamily="18" charset="0"/>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975297" y="352455"/>
            <a:ext cx="10158742" cy="830997"/>
          </a:xfrm>
          <a:prstGeom prst="rect">
            <a:avLst/>
          </a:prstGeom>
          <a:noFill/>
        </p:spPr>
        <p:txBody>
          <a:bodyPr wrap="square" rtlCol="0">
            <a:spAutoFit/>
          </a:bodyPr>
          <a:lstStyle/>
          <a:p>
            <a:pPr algn="ctr" defTabSz="914126"/>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Hãy</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mô</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tả</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Quốc</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kì</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Việt</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Nam.</a:t>
            </a:r>
            <a:endParaRPr lang="zh-CN" altLang="en-US" sz="4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050" name="Picture 2" descr="Ý nghĩa lá cờ đỏ sao vàng - quốc kỳ Việt Nam - Thông Tin - Tin Tức">
            <a:extLst>
              <a:ext uri="{FF2B5EF4-FFF2-40B4-BE49-F238E27FC236}">
                <a16:creationId xmlns:a16="http://schemas.microsoft.com/office/drawing/2014/main" id="{FDE6C869-0806-4D77-8067-AE9E2C8DB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216" y="2676475"/>
            <a:ext cx="4318000" cy="240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0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02273" y="1496066"/>
            <a:ext cx="6391473"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err="1">
                  <a:solidFill>
                    <a:prstClr val="black"/>
                  </a:solidFill>
                  <a:latin typeface="Times New Roman" panose="02020603050405020304" pitchFamily="18" charset="0"/>
                  <a:cs typeface="Times New Roman" panose="02020603050405020304" pitchFamily="18" charset="0"/>
                </a:rPr>
                <a:t>Quốc</a:t>
              </a:r>
              <a:r>
                <a:rPr lang="en-US" sz="4400" dirty="0">
                  <a:solidFill>
                    <a:prstClr val="black"/>
                  </a:solidFill>
                  <a:latin typeface="Times New Roman" panose="02020603050405020304" pitchFamily="18" charset="0"/>
                  <a:cs typeface="Times New Roman" panose="02020603050405020304" pitchFamily="18" charset="0"/>
                </a:rPr>
                <a:t> ca </a:t>
              </a:r>
              <a:r>
                <a:rPr lang="en-US" sz="4400" dirty="0" err="1">
                  <a:solidFill>
                    <a:prstClr val="black"/>
                  </a:solidFill>
                  <a:latin typeface="Times New Roman" panose="02020603050405020304" pitchFamily="18" charset="0"/>
                  <a:cs typeface="Times New Roman" panose="02020603050405020304" pitchFamily="18" charset="0"/>
                </a:rPr>
                <a:t>Việt</a:t>
              </a:r>
              <a:r>
                <a:rPr lang="en-US" sz="4400" dirty="0">
                  <a:solidFill>
                    <a:prstClr val="black"/>
                  </a:solidFill>
                  <a:latin typeface="Times New Roman" panose="02020603050405020304" pitchFamily="18" charset="0"/>
                  <a:cs typeface="Times New Roman" panose="02020603050405020304" pitchFamily="18" charset="0"/>
                </a:rPr>
                <a:t> Nam </a:t>
              </a:r>
              <a:r>
                <a:rPr lang="en-US" sz="4400" dirty="0" err="1">
                  <a:solidFill>
                    <a:prstClr val="black"/>
                  </a:solidFill>
                  <a:latin typeface="Times New Roman" panose="02020603050405020304" pitchFamily="18" charset="0"/>
                  <a:cs typeface="Times New Roman" panose="02020603050405020304" pitchFamily="18" charset="0"/>
                </a:rPr>
                <a:t>là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hát</a:t>
              </a:r>
              <a:r>
                <a:rPr lang="en-US" sz="4400"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Tiến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quân</a:t>
              </a:r>
              <a:r>
                <a:rPr lang="en-US" sz="4400" b="1" dirty="0">
                  <a:solidFill>
                    <a:prstClr val="black"/>
                  </a:solidFill>
                  <a:latin typeface="Times New Roman" panose="02020603050405020304" pitchFamily="18" charset="0"/>
                  <a:cs typeface="Times New Roman" panose="02020603050405020304" pitchFamily="18" charset="0"/>
                </a:rPr>
                <a:t> ca</a:t>
              </a:r>
              <a:r>
                <a:rPr lang="en-US" sz="4400" dirty="0">
                  <a:solidFill>
                    <a:prstClr val="black"/>
                  </a:solidFill>
                  <a:latin typeface="Times New Roman" panose="02020603050405020304" pitchFamily="18" charset="0"/>
                  <a:cs typeface="Times New Roman" panose="02020603050405020304" pitchFamily="18" charset="0"/>
                </a:rPr>
                <a:t>” do </a:t>
              </a:r>
              <a:r>
                <a:rPr lang="en-US" sz="4400" dirty="0" err="1">
                  <a:solidFill>
                    <a:prstClr val="black"/>
                  </a:solidFill>
                  <a:latin typeface="Times New Roman" panose="02020603050405020304" pitchFamily="18" charset="0"/>
                  <a:cs typeface="Times New Roman" panose="02020603050405020304" pitchFamily="18" charset="0"/>
                </a:rPr>
                <a:t>cố</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nhạc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sĩ</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Văn</a:t>
              </a:r>
              <a:r>
                <a:rPr lang="en-US" sz="4400" dirty="0">
                  <a:solidFill>
                    <a:prstClr val="black"/>
                  </a:solidFill>
                  <a:latin typeface="Times New Roman" panose="02020603050405020304" pitchFamily="18" charset="0"/>
                  <a:cs typeface="Times New Roman" panose="02020603050405020304" pitchFamily="18" charset="0"/>
                </a:rPr>
                <a:t> Cao </a:t>
              </a:r>
              <a:r>
                <a:rPr lang="en-US" sz="4400" dirty="0" err="1">
                  <a:solidFill>
                    <a:prstClr val="black"/>
                  </a:solidFill>
                  <a:latin typeface="Times New Roman" panose="02020603050405020304" pitchFamily="18" charset="0"/>
                  <a:cs typeface="Times New Roman" panose="02020603050405020304" pitchFamily="18" charset="0"/>
                </a:rPr>
                <a:t>sáng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tác</a:t>
              </a:r>
              <a:r>
                <a:rPr lang="en-US" sz="4400" dirty="0">
                  <a:solidFill>
                    <a:prstClr val="black"/>
                  </a:solidFill>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Times New Roman" panose="02020603050405020304" pitchFamily="18" charset="0"/>
                <a:cs typeface="Times New Roman" panose="02020603050405020304" pitchFamily="18" charset="0"/>
              </a:rPr>
              <a:t>Quay </a:t>
            </a:r>
            <a:r>
              <a:rPr lang="en-US" sz="2399" dirty="0" err="1">
                <a:solidFill>
                  <a:prstClr val="white"/>
                </a:solidFill>
                <a:latin typeface="Times New Roman" panose="02020603050405020304" pitchFamily="18" charset="0"/>
                <a:cs typeface="Times New Roman" panose="02020603050405020304" pitchFamily="18" charset="0"/>
              </a:rPr>
              <a:t>về</a:t>
            </a:r>
            <a:endParaRPr lang="en-US" sz="2399" dirty="0">
              <a:solidFill>
                <a:prstClr val="white"/>
              </a:solidFill>
              <a:latin typeface="Times New Roman" panose="02020603050405020304" pitchFamily="18" charset="0"/>
              <a:cs typeface="Times New Roman" panose="02020603050405020304" pitchFamily="18" charset="0"/>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692216" y="83110"/>
            <a:ext cx="10158742" cy="1446550"/>
          </a:xfrm>
          <a:prstGeom prst="rect">
            <a:avLst/>
          </a:prstGeom>
          <a:noFill/>
        </p:spPr>
        <p:txBody>
          <a:bodyPr wrap="square" rtlCol="0">
            <a:spAutoFit/>
          </a:bodyPr>
          <a:lstStyle/>
          <a:p>
            <a:pPr algn="ctr" defTabSz="914126"/>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Nêu</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tên</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bài</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hát</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và</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tác</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giả</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Quốc</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ca </a:t>
            </a:r>
          </a:p>
          <a:p>
            <a:pPr algn="ctr" defTabSz="914126"/>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Việt</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Nam</a:t>
            </a:r>
            <a:endParaRPr lang="zh-CN" altLang="en-US" sz="4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074" name="Picture 2" descr="Đừng “nghịch dại” với Quốc ca! | Văn hóa xã hội">
            <a:extLst>
              <a:ext uri="{FF2B5EF4-FFF2-40B4-BE49-F238E27FC236}">
                <a16:creationId xmlns:a16="http://schemas.microsoft.com/office/drawing/2014/main" id="{86D55996-8923-4F48-ABB4-C5B1DEF5C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6187" y="1890465"/>
            <a:ext cx="2645410" cy="355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2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Nghiêm trang khi chào cờ và hát Quốc ca là thể hiện tình yêu Tổ quốc và niềm tự hào dân tộc.</a:t>
              </a:r>
              <a:endParaRPr kumimoji="0" lang="en-US" sz="40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Quay </a:t>
            </a:r>
            <a:r>
              <a:rPr kumimoji="0" lang="en-US" sz="2399"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về</a:t>
            </a:r>
            <a:endParaRPr kumimoji="0" lang="en-US" sz="2399"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894017" y="161852"/>
            <a:ext cx="10158742"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Vì</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sao</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phải</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nghiêm</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trang</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và</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hát</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Quốc</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ca?</a:t>
            </a:r>
            <a:endParaRPr kumimoji="0" lang="zh-CN"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122" name="Picture 2" descr="chào cờ tranh vẽ paint - Tư liệu phim ảnh - Phạm Văn Phúc - Website của  Phạm Văn Phúc- Tuy Hòa- Phú Yên">
            <a:extLst>
              <a:ext uri="{FF2B5EF4-FFF2-40B4-BE49-F238E27FC236}">
                <a16:creationId xmlns:a16="http://schemas.microsoft.com/office/drawing/2014/main" id="{21C8FEA3-0F07-49B0-A0AF-816A2011D6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255" y="2590483"/>
            <a:ext cx="3958110" cy="251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07906" y="1782618"/>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Tìm hiểu những việc cần làm khi chào cờ và hát Quốc ca. </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0714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7FFD6A8-19C1-465D-897C-6337C539D147}"/>
              </a:ext>
            </a:extLst>
          </p:cNvPr>
          <p:cNvPicPr>
            <a:picLocks noChangeAspect="1"/>
          </p:cNvPicPr>
          <p:nvPr/>
        </p:nvPicPr>
        <p:blipFill>
          <a:blip r:embed="rId2"/>
          <a:stretch>
            <a:fillRect/>
          </a:stretch>
        </p:blipFill>
        <p:spPr>
          <a:xfrm>
            <a:off x="4801802" y="3935484"/>
            <a:ext cx="2848529" cy="2312958"/>
          </a:xfrm>
          <a:prstGeom prst="rect">
            <a:avLst/>
          </a:prstGeom>
        </p:spPr>
      </p:pic>
      <p:grpSp>
        <p:nvGrpSpPr>
          <p:cNvPr id="20" name="Group 19">
            <a:extLst>
              <a:ext uri="{FF2B5EF4-FFF2-40B4-BE49-F238E27FC236}">
                <a16:creationId xmlns:a16="http://schemas.microsoft.com/office/drawing/2014/main" id="{21FDD5CC-6B9E-498D-AFAF-7780144EFA8B}"/>
              </a:ext>
            </a:extLst>
          </p:cNvPr>
          <p:cNvGrpSpPr/>
          <p:nvPr/>
        </p:nvGrpSpPr>
        <p:grpSpPr>
          <a:xfrm>
            <a:off x="1463040" y="176241"/>
            <a:ext cx="9265920" cy="584776"/>
            <a:chOff x="3140798" y="440401"/>
            <a:chExt cx="5818792" cy="584776"/>
          </a:xfrm>
        </p:grpSpPr>
        <p:sp>
          <p:nvSpPr>
            <p:cNvPr id="21" name="Google Shape;1244;p45">
              <a:extLst>
                <a:ext uri="{FF2B5EF4-FFF2-40B4-BE49-F238E27FC236}">
                  <a16:creationId xmlns:a16="http://schemas.microsoft.com/office/drawing/2014/main" id="{E27FB9DB-86BC-4F65-BFB8-F98D980779B6}"/>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 name="TextBox 21">
              <a:extLst>
                <a:ext uri="{FF2B5EF4-FFF2-40B4-BE49-F238E27FC236}">
                  <a16:creationId xmlns:a16="http://schemas.microsoft.com/office/drawing/2014/main" id="{B7C43973-F550-4B95-B801-6780D9F47087}"/>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Q</a:t>
              </a:r>
              <a:r>
                <a:rPr lang="en-US" sz="3200" b="1" i="0" dirty="0">
                  <a:solidFill>
                    <a:srgbClr val="FF0000"/>
                  </a:solidFill>
                  <a:effectLst/>
                  <a:latin typeface="Times New Roman" panose="02020603050405020304" pitchFamily="18" charset="0"/>
                  <a:cs typeface="Times New Roman" panose="02020603050405020304" pitchFamily="18" charset="0"/>
                </a:rPr>
                <a:t>uan </a:t>
              </a:r>
              <a:r>
                <a:rPr lang="en-US" sz="3200" b="1" i="0" dirty="0" err="1">
                  <a:solidFill>
                    <a:srgbClr val="FF0000"/>
                  </a:solidFill>
                  <a:effectLst/>
                  <a:latin typeface="Times New Roman" panose="02020603050405020304" pitchFamily="18" charset="0"/>
                  <a:cs typeface="Times New Roman" panose="02020603050405020304" pitchFamily="18" charset="0"/>
                </a:rPr>
                <a:t>sát</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tranh</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và</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trả</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lời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câu</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hỏi</a:t>
              </a:r>
              <a:r>
                <a:rPr lang="en-US" sz="3200" b="1" i="0" dirty="0">
                  <a:solidFill>
                    <a:srgbClr val="FF0000"/>
                  </a:solidFill>
                  <a:effectLst/>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23" name="Google Shape;1045;p15">
            <a:extLst>
              <a:ext uri="{FF2B5EF4-FFF2-40B4-BE49-F238E27FC236}">
                <a16:creationId xmlns:a16="http://schemas.microsoft.com/office/drawing/2014/main" id="{64C415C5-DF2A-431A-899B-4B120CA8CB3C}"/>
              </a:ext>
            </a:extLst>
          </p:cNvPr>
          <p:cNvSpPr/>
          <p:nvPr/>
        </p:nvSpPr>
        <p:spPr>
          <a:xfrm>
            <a:off x="6087393" y="2323486"/>
            <a:ext cx="5012603" cy="1198060"/>
          </a:xfrm>
          <a:prstGeom prst="wedgeRoundRectCallout">
            <a:avLst>
              <a:gd name="adj1" fmla="val -32436"/>
              <a:gd name="adj2" fmla="val 88554"/>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Khi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chuẩn</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bị</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chào</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cờ</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em</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cần</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phải</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làm</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gì</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a:t>
            </a:r>
            <a:endParaRPr kumimoji="0" sz="2800" b="0" i="0" u="none" strike="noStrike" kern="0" cap="none" spc="0"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6CBA7319-73EF-4B32-9D77-8F410FC81929}"/>
              </a:ext>
            </a:extLst>
          </p:cNvPr>
          <p:cNvPicPr>
            <a:picLocks noChangeAspect="1"/>
          </p:cNvPicPr>
          <p:nvPr/>
        </p:nvPicPr>
        <p:blipFill>
          <a:blip r:embed="rId3"/>
          <a:stretch>
            <a:fillRect/>
          </a:stretch>
        </p:blipFill>
        <p:spPr>
          <a:xfrm>
            <a:off x="254001" y="909493"/>
            <a:ext cx="3874684" cy="2976462"/>
          </a:xfrm>
          <a:prstGeom prst="rect">
            <a:avLst/>
          </a:prstGeom>
        </p:spPr>
      </p:pic>
      <p:sp>
        <p:nvSpPr>
          <p:cNvPr id="25" name="Google Shape;1045;p15">
            <a:extLst>
              <a:ext uri="{FF2B5EF4-FFF2-40B4-BE49-F238E27FC236}">
                <a16:creationId xmlns:a16="http://schemas.microsoft.com/office/drawing/2014/main" id="{387E86B4-8EFE-41D8-9EDC-3B43466B3ED9}"/>
              </a:ext>
            </a:extLst>
          </p:cNvPr>
          <p:cNvSpPr/>
          <p:nvPr/>
        </p:nvSpPr>
        <p:spPr>
          <a:xfrm>
            <a:off x="7778837" y="3885955"/>
            <a:ext cx="3874683" cy="1198060"/>
          </a:xfrm>
          <a:prstGeom prst="wedgeRoundRectCallout">
            <a:avLst>
              <a:gd name="adj1" fmla="val -49833"/>
              <a:gd name="adj2" fmla="val 69897"/>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a:solidFill>
                  <a:prstClr val="black"/>
                </a:solidFill>
                <a:latin typeface="Times New Roman" panose="02020603050405020304" pitchFamily="18" charset="0"/>
                <a:ea typeface="Arial"/>
                <a:cs typeface="Times New Roman" panose="02020603050405020304" pitchFamily="18" charset="0"/>
                <a:sym typeface="Arial"/>
              </a:rPr>
              <a:t>Khi chào cờ, em cần giữ tư thế như thế nào?</a:t>
            </a:r>
            <a:endParaRPr kumimoji="0" sz="2800" b="0" i="0" u="none" strike="noStrike" kern="0" cap="none" spc="0"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p:txBody>
      </p:sp>
      <p:sp>
        <p:nvSpPr>
          <p:cNvPr id="26" name="Google Shape;1045;p15">
            <a:extLst>
              <a:ext uri="{FF2B5EF4-FFF2-40B4-BE49-F238E27FC236}">
                <a16:creationId xmlns:a16="http://schemas.microsoft.com/office/drawing/2014/main" id="{3B176A9E-2111-47C9-960D-8B26711B3314}"/>
              </a:ext>
            </a:extLst>
          </p:cNvPr>
          <p:cNvSpPr/>
          <p:nvPr/>
        </p:nvSpPr>
        <p:spPr>
          <a:xfrm>
            <a:off x="7961717" y="5448424"/>
            <a:ext cx="4230283" cy="1198060"/>
          </a:xfrm>
          <a:prstGeom prst="wedgeRoundRectCallout">
            <a:avLst>
              <a:gd name="adj1" fmla="val -73957"/>
              <a:gd name="adj2" fmla="val -19995"/>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Times New Roman" panose="02020603050405020304" pitchFamily="18" charset="0"/>
                <a:ea typeface="Arial"/>
                <a:cs typeface="Times New Roman" panose="02020603050405020304" pitchFamily="18" charset="0"/>
                <a:sym typeface="Arial"/>
              </a:rPr>
              <a:t>Khi chào cờ, em cần hát quốc ca như thế nào?</a:t>
            </a:r>
            <a:endParaRPr kumimoji="0" sz="2800" b="0" i="0" u="none" strike="noStrike" kern="0" cap="none" spc="0"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p:txBody>
      </p:sp>
      <p:pic>
        <p:nvPicPr>
          <p:cNvPr id="28" name="Picture 27">
            <a:extLst>
              <a:ext uri="{FF2B5EF4-FFF2-40B4-BE49-F238E27FC236}">
                <a16:creationId xmlns:a16="http://schemas.microsoft.com/office/drawing/2014/main" id="{FF2729D6-634A-4AE2-BFC0-79A9A1AFC544}"/>
              </a:ext>
            </a:extLst>
          </p:cNvPr>
          <p:cNvPicPr>
            <a:picLocks noChangeAspect="1"/>
          </p:cNvPicPr>
          <p:nvPr/>
        </p:nvPicPr>
        <p:blipFill>
          <a:blip r:embed="rId4"/>
          <a:stretch>
            <a:fillRect/>
          </a:stretch>
        </p:blipFill>
        <p:spPr>
          <a:xfrm>
            <a:off x="391794" y="3885955"/>
            <a:ext cx="3611245" cy="3002248"/>
          </a:xfrm>
          <a:prstGeom prst="rect">
            <a:avLst/>
          </a:prstGeom>
        </p:spPr>
      </p:pic>
    </p:spTree>
    <p:extLst>
      <p:ext uri="{BB962C8B-B14F-4D97-AF65-F5344CB8AC3E}">
        <p14:creationId xmlns:p14="http://schemas.microsoft.com/office/powerpoint/2010/main" val="31112109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5">
            <a:extLst>
              <a:ext uri="{FF2B5EF4-FFF2-40B4-BE49-F238E27FC236}">
                <a16:creationId xmlns:a16="http://schemas.microsoft.com/office/drawing/2014/main" id="{42C2087A-2E5A-45DD-9C01-3B5F99016464}"/>
              </a:ext>
            </a:extLst>
          </p:cNvPr>
          <p:cNvPicPr>
            <a:picLocks noChangeAspect="1"/>
          </p:cNvPicPr>
          <p:nvPr/>
        </p:nvPicPr>
        <p:blipFill>
          <a:blip r:embed="rId2"/>
          <a:stretch>
            <a:fillRect/>
          </a:stretch>
        </p:blipFill>
        <p:spPr>
          <a:xfrm rot="1521259" flipH="1">
            <a:off x="7495120" y="-205384"/>
            <a:ext cx="1525407" cy="2730479"/>
          </a:xfrm>
          <a:prstGeom prst="rect">
            <a:avLst/>
          </a:prstGeom>
        </p:spPr>
      </p:pic>
      <p:pic>
        <p:nvPicPr>
          <p:cNvPr id="30" name="图片 11268" descr="24">
            <a:extLst>
              <a:ext uri="{FF2B5EF4-FFF2-40B4-BE49-F238E27FC236}">
                <a16:creationId xmlns:a16="http://schemas.microsoft.com/office/drawing/2014/main" id="{4F575747-9491-4785-BF36-7D6274F68815}"/>
              </a:ext>
            </a:extLst>
          </p:cNvPr>
          <p:cNvPicPr>
            <a:picLocks noChangeAspect="1"/>
          </p:cNvPicPr>
          <p:nvPr/>
        </p:nvPicPr>
        <p:blipFill>
          <a:blip r:embed="rId3"/>
          <a:stretch>
            <a:fillRect/>
          </a:stretch>
        </p:blipFill>
        <p:spPr>
          <a:xfrm>
            <a:off x="3145259" y="-59220"/>
            <a:ext cx="4794818" cy="4767504"/>
          </a:xfrm>
          <a:prstGeom prst="rect">
            <a:avLst/>
          </a:prstGeom>
          <a:noFill/>
          <a:ln w="9525">
            <a:noFill/>
          </a:ln>
        </p:spPr>
      </p:pic>
      <p:sp>
        <p:nvSpPr>
          <p:cNvPr id="31" name="文本框 18">
            <a:extLst>
              <a:ext uri="{FF2B5EF4-FFF2-40B4-BE49-F238E27FC236}">
                <a16:creationId xmlns:a16="http://schemas.microsoft.com/office/drawing/2014/main" id="{AA3C3176-5AB3-4F1F-B43A-08D350B976D5}"/>
              </a:ext>
            </a:extLst>
          </p:cNvPr>
          <p:cNvSpPr txBox="1"/>
          <p:nvPr/>
        </p:nvSpPr>
        <p:spPr>
          <a:xfrm>
            <a:off x="3832533" y="2235592"/>
            <a:ext cx="3240958" cy="1446550"/>
          </a:xfrm>
          <a:prstGeom prst="rect">
            <a:avLst/>
          </a:prstGeom>
          <a:noFill/>
        </p:spPr>
        <p:txBody>
          <a:bodyPr wrap="square" rtlCol="0">
            <a:spAutoFit/>
          </a:bodyPr>
          <a:lstStyle/>
          <a:p>
            <a:pPr algn="ct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Trình</a:t>
            </a:r>
            <a:r>
              <a:rPr lang="en-US" altLang="zh-CN" sz="4400"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bày</a:t>
            </a:r>
            <a:r>
              <a:rPr lang="en-US" altLang="zh-CN" sz="4400"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trước</a:t>
            </a:r>
            <a:r>
              <a:rPr lang="en-US" altLang="zh-CN" sz="4400"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lớp</a:t>
            </a:r>
            <a:endParaRPr lang="zh-CN" altLang="en-US" sz="4400"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32" name="图片 20">
            <a:extLst>
              <a:ext uri="{FF2B5EF4-FFF2-40B4-BE49-F238E27FC236}">
                <a16:creationId xmlns:a16="http://schemas.microsoft.com/office/drawing/2014/main" id="{6C715B65-7065-43B0-A4C7-F4168F51BC32}"/>
              </a:ext>
            </a:extLst>
          </p:cNvPr>
          <p:cNvPicPr>
            <a:picLocks noChangeAspect="1"/>
          </p:cNvPicPr>
          <p:nvPr/>
        </p:nvPicPr>
        <p:blipFill rotWithShape="1">
          <a:blip r:embed="rId4" cstate="screen"/>
          <a:srcRect/>
          <a:stretch>
            <a:fillRect/>
          </a:stretch>
        </p:blipFill>
        <p:spPr>
          <a:xfrm>
            <a:off x="265992" y="4077699"/>
            <a:ext cx="11939563" cy="2786931"/>
          </a:xfrm>
          <a:prstGeom prst="rect">
            <a:avLst/>
          </a:prstGeom>
        </p:spPr>
      </p:pic>
    </p:spTree>
    <p:extLst>
      <p:ext uri="{BB962C8B-B14F-4D97-AF65-F5344CB8AC3E}">
        <p14:creationId xmlns:p14="http://schemas.microsoft.com/office/powerpoint/2010/main" val="77456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2"/>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
                                        </p:tgtEl>
                                      </p:cBhvr>
                                    </p:animEffect>
                                  </p:childTnLst>
                                </p:cTn>
                              </p:par>
                              <p:par>
                                <p:cTn id="10" presetID="22" presetClass="entr" presetSubtype="4"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750"/>
                                        <p:tgtEl>
                                          <p:spTgt spid="2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42"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Khi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chuẩn</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bị</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chào</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cờ</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em</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cần</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chỉnh</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sửa</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trang</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phục</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bỏ</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mũ</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nón</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975297" y="447449"/>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 Khi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chuẩn</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bị</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em</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cần</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phải</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làm</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gì</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5" name="Picture 4">
            <a:extLst>
              <a:ext uri="{FF2B5EF4-FFF2-40B4-BE49-F238E27FC236}">
                <a16:creationId xmlns:a16="http://schemas.microsoft.com/office/drawing/2014/main" id="{BB65C40D-6118-4A98-8EE1-2FE516459D85}"/>
              </a:ext>
            </a:extLst>
          </p:cNvPr>
          <p:cNvPicPr>
            <a:picLocks noChangeAspect="1"/>
          </p:cNvPicPr>
          <p:nvPr/>
        </p:nvPicPr>
        <p:blipFill>
          <a:blip r:embed="rId8"/>
          <a:stretch>
            <a:fillRect/>
          </a:stretch>
        </p:blipFill>
        <p:spPr>
          <a:xfrm>
            <a:off x="1104970" y="2104939"/>
            <a:ext cx="2513935" cy="3974735"/>
          </a:xfrm>
          <a:prstGeom prst="rect">
            <a:avLst/>
          </a:prstGeom>
        </p:spPr>
      </p:pic>
    </p:spTree>
    <p:extLst>
      <p:ext uri="{BB962C8B-B14F-4D97-AF65-F5344CB8AC3E}">
        <p14:creationId xmlns:p14="http://schemas.microsoft.com/office/powerpoint/2010/main" val="253499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777487" y="459116"/>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 </a:t>
            </a:r>
            <a:r>
              <a:rPr kumimoji="0" lang="vi-VN"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 chào cờ, em cần giữ tư thế như thế nào?</a:t>
            </a:r>
            <a:endPar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Picture 5">
            <a:extLst>
              <a:ext uri="{FF2B5EF4-FFF2-40B4-BE49-F238E27FC236}">
                <a16:creationId xmlns:a16="http://schemas.microsoft.com/office/drawing/2014/main" id="{3ED6224E-0635-47D4-BDE3-33A0F05E7B13}"/>
              </a:ext>
            </a:extLst>
          </p:cNvPr>
          <p:cNvPicPr>
            <a:picLocks noChangeAspect="1"/>
          </p:cNvPicPr>
          <p:nvPr/>
        </p:nvPicPr>
        <p:blipFill>
          <a:blip r:embed="rId8"/>
          <a:stretch>
            <a:fillRect/>
          </a:stretch>
        </p:blipFill>
        <p:spPr>
          <a:xfrm>
            <a:off x="1026231" y="1755604"/>
            <a:ext cx="2976880" cy="4650159"/>
          </a:xfrm>
          <a:prstGeom prst="rect">
            <a:avLst/>
          </a:prstGeom>
        </p:spPr>
      </p:pic>
    </p:spTree>
    <p:extLst>
      <p:ext uri="{BB962C8B-B14F-4D97-AF65-F5344CB8AC3E}">
        <p14:creationId xmlns:p14="http://schemas.microsoft.com/office/powerpoint/2010/main" val="28653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0" y="117496"/>
            <a:ext cx="13186969"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Times New Roman" panose="02020603050405020304" pitchFamily="18" charset="0"/>
                  <a:cs typeface="Times New Roman" panose="02020603050405020304" pitchFamily="18" charset="0"/>
                </a:rPr>
                <a:t>Khi </a:t>
              </a:r>
              <a:r>
                <a:rPr lang="en-US" sz="4400" dirty="0" err="1">
                  <a:solidFill>
                    <a:srgbClr val="C00000"/>
                  </a:solidFill>
                  <a:latin typeface="Times New Roman" panose="02020603050405020304" pitchFamily="18" charset="0"/>
                  <a:cs typeface="Times New Roman" panose="02020603050405020304" pitchFamily="18" charset="0"/>
                </a:rPr>
                <a:t>chào</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cờ</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em</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cần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hát</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Quốc</a:t>
              </a:r>
              <a:r>
                <a:rPr lang="en-US" sz="4400" dirty="0">
                  <a:solidFill>
                    <a:srgbClr val="C00000"/>
                  </a:solidFill>
                  <a:latin typeface="Times New Roman" panose="02020603050405020304" pitchFamily="18" charset="0"/>
                  <a:cs typeface="Times New Roman" panose="02020603050405020304" pitchFamily="18" charset="0"/>
                </a:rPr>
                <a:t> ca to, </a:t>
              </a:r>
              <a:r>
                <a:rPr lang="en-US" sz="4400" dirty="0" err="1">
                  <a:solidFill>
                    <a:srgbClr val="C00000"/>
                  </a:solidFill>
                  <a:latin typeface="Times New Roman" panose="02020603050405020304" pitchFamily="18" charset="0"/>
                  <a:cs typeface="Times New Roman" panose="02020603050405020304" pitchFamily="18" charset="0"/>
                </a:rPr>
                <a:t>rõ</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ràng</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trôi</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chảy</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diễn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cảm</a:t>
              </a:r>
              <a:r>
                <a:rPr lang="en-US" sz="4400" dirty="0">
                  <a:solidFill>
                    <a:srgbClr val="C00000"/>
                  </a:solidFill>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09058" y="387809"/>
            <a:ext cx="10554242" cy="707886"/>
          </a:xfrm>
          <a:prstGeom prst="rect">
            <a:avLst/>
          </a:prstGeom>
          <a:noFill/>
        </p:spPr>
        <p:txBody>
          <a:bodyPr wrap="square" rtlCol="0">
            <a:spAutoFit/>
          </a:bodyPr>
          <a:lstStyle/>
          <a:p>
            <a:pPr defTabSz="914126"/>
            <a:r>
              <a:rPr lang="en-US" altLang="zh-CN"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 </a:t>
            </a:r>
            <a:r>
              <a:rPr lang="vi-VN" altLang="zh-CN"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Khi chào cờ, em cần hát quốc ca như thế nào?</a:t>
            </a:r>
            <a:endParaRPr lang="en-US" altLang="zh-CN"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7" name="Picture 16">
            <a:extLst>
              <a:ext uri="{FF2B5EF4-FFF2-40B4-BE49-F238E27FC236}">
                <a16:creationId xmlns:a16="http://schemas.microsoft.com/office/drawing/2014/main" id="{2600E3D5-AF33-4EC8-89D1-18054127A4A3}"/>
              </a:ext>
            </a:extLst>
          </p:cNvPr>
          <p:cNvPicPr>
            <a:picLocks noChangeAspect="1"/>
          </p:cNvPicPr>
          <p:nvPr/>
        </p:nvPicPr>
        <p:blipFill>
          <a:blip r:embed="rId8"/>
          <a:stretch>
            <a:fillRect/>
          </a:stretch>
        </p:blipFill>
        <p:spPr>
          <a:xfrm>
            <a:off x="391794" y="2321542"/>
            <a:ext cx="4307897" cy="3581417"/>
          </a:xfrm>
          <a:prstGeom prst="rect">
            <a:avLst/>
          </a:prstGeom>
        </p:spPr>
      </p:pic>
    </p:spTree>
    <p:extLst>
      <p:ext uri="{BB962C8B-B14F-4D97-AF65-F5344CB8AC3E}">
        <p14:creationId xmlns:p14="http://schemas.microsoft.com/office/powerpoint/2010/main" val="20788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4706620" y="124460"/>
            <a:ext cx="1684020" cy="1878330"/>
          </a:xfrm>
          <a:prstGeom prst="rect">
            <a:avLst/>
          </a:prstGeom>
        </p:spPr>
      </p:pic>
      <p:sp>
        <p:nvSpPr>
          <p:cNvPr id="104" name="矩形: 圆角 8"/>
          <p:cNvSpPr/>
          <p:nvPr/>
        </p:nvSpPr>
        <p:spPr>
          <a:xfrm>
            <a:off x="1418590" y="1895475"/>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pic>
        <p:nvPicPr>
          <p:cNvPr id="13" name="图片 12" descr="2e2443d50be4edde0f92218bf07fa4eb"/>
          <p:cNvPicPr>
            <a:picLocks noChangeAspect="1"/>
          </p:cNvPicPr>
          <p:nvPr/>
        </p:nvPicPr>
        <p:blipFill>
          <a:blip r:embed="rId5"/>
          <a:stretch>
            <a:fillRect/>
          </a:stretch>
        </p:blipFill>
        <p:spPr>
          <a:xfrm>
            <a:off x="2679700" y="704215"/>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5" name="Picture 4"/>
          <p:cNvPicPr>
            <a:picLocks noChangeAspect="1"/>
          </p:cNvPicPr>
          <p:nvPr/>
        </p:nvPicPr>
        <p:blipFill>
          <a:blip r:embed="rId7"/>
          <a:stretch>
            <a:fillRect/>
          </a:stretch>
        </p:blipFill>
        <p:spPr>
          <a:xfrm>
            <a:off x="3055102" y="2304710"/>
            <a:ext cx="6084335" cy="1969179"/>
          </a:xfrm>
          <a:prstGeom prst="rect">
            <a:avLst/>
          </a:prstGeom>
        </p:spPr>
      </p:pic>
    </p:spTree>
    <p:extLst>
      <p:ext uri="{BB962C8B-B14F-4D97-AF65-F5344CB8AC3E}">
        <p14:creationId xmlns:p14="http://schemas.microsoft.com/office/powerpoint/2010/main" val="144004671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1197530" y="815964"/>
            <a:ext cx="10237466"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6498" y="177461"/>
            <a:ext cx="1769745" cy="1663700"/>
          </a:xfrm>
          <a:prstGeom prst="rect">
            <a:avLst/>
          </a:prstGeom>
        </p:spPr>
      </p:pic>
      <p:pic>
        <p:nvPicPr>
          <p:cNvPr id="6" name="Picture 5">
            <a:extLst>
              <a:ext uri="{FF2B5EF4-FFF2-40B4-BE49-F238E27FC236}">
                <a16:creationId xmlns:a16="http://schemas.microsoft.com/office/drawing/2014/main" id="{52BFA389-7D9D-4F79-BE35-C4E81080B920}"/>
              </a:ext>
            </a:extLst>
          </p:cNvPr>
          <p:cNvPicPr>
            <a:picLocks noChangeAspect="1"/>
          </p:cNvPicPr>
          <p:nvPr/>
        </p:nvPicPr>
        <p:blipFill>
          <a:blip r:embed="rId6"/>
          <a:stretch>
            <a:fillRect/>
          </a:stretch>
        </p:blipFill>
        <p:spPr>
          <a:xfrm>
            <a:off x="2747943" y="1488154"/>
            <a:ext cx="7773074" cy="2566638"/>
          </a:xfrm>
          <a:prstGeom prst="rect">
            <a:avLst/>
          </a:prstGeom>
        </p:spPr>
      </p:pic>
    </p:spTree>
    <p:extLst>
      <p:ext uri="{BB962C8B-B14F-4D97-AF65-F5344CB8AC3E}">
        <p14:creationId xmlns:p14="http://schemas.microsoft.com/office/powerpoint/2010/main" val="4149375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4040" descr="11">
            <a:extLst>
              <a:ext uri="{FF2B5EF4-FFF2-40B4-BE49-F238E27FC236}">
                <a16:creationId xmlns:a16="http://schemas.microsoft.com/office/drawing/2014/main" id="{DAF6ED06-4DC8-44FB-A100-AB23091700B7}"/>
              </a:ext>
            </a:extLst>
          </p:cNvPr>
          <p:cNvPicPr>
            <a:picLocks noChangeAspect="1"/>
          </p:cNvPicPr>
          <p:nvPr/>
        </p:nvPicPr>
        <p:blipFill>
          <a:blip r:embed="rId2"/>
          <a:stretch>
            <a:fillRect/>
          </a:stretch>
        </p:blipFill>
        <p:spPr>
          <a:xfrm>
            <a:off x="1129035" y="363063"/>
            <a:ext cx="8166616" cy="6494937"/>
          </a:xfrm>
          <a:prstGeom prst="rect">
            <a:avLst/>
          </a:prstGeom>
          <a:noFill/>
          <a:ln w="9525">
            <a:noFill/>
          </a:ln>
        </p:spPr>
      </p:pic>
      <p:pic>
        <p:nvPicPr>
          <p:cNvPr id="6" name="Picture 5">
            <a:extLst>
              <a:ext uri="{FF2B5EF4-FFF2-40B4-BE49-F238E27FC236}">
                <a16:creationId xmlns:a16="http://schemas.microsoft.com/office/drawing/2014/main" id="{1C26BF8A-0EF5-4FA3-BDB4-8A0C6A01830B}"/>
              </a:ext>
            </a:extLst>
          </p:cNvPr>
          <p:cNvPicPr>
            <a:picLocks noChangeAspect="1"/>
          </p:cNvPicPr>
          <p:nvPr/>
        </p:nvPicPr>
        <p:blipFill>
          <a:blip r:embed="rId3"/>
          <a:stretch>
            <a:fillRect/>
          </a:stretch>
        </p:blipFill>
        <p:spPr>
          <a:xfrm>
            <a:off x="1753376" y="2273679"/>
            <a:ext cx="5535648" cy="2981202"/>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12F8E312-BC28-45CC-9ADB-0518BA24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832" y="3258305"/>
            <a:ext cx="3599695" cy="3599695"/>
          </a:xfrm>
          <a:prstGeom prst="rect">
            <a:avLst/>
          </a:prstGeom>
        </p:spPr>
      </p:pic>
    </p:spTree>
    <p:extLst>
      <p:ext uri="{BB962C8B-B14F-4D97-AF65-F5344CB8AC3E}">
        <p14:creationId xmlns:p14="http://schemas.microsoft.com/office/powerpoint/2010/main" val="30253552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C8A661C-9D24-496D-973F-375F8B63460B}"/>
              </a:ext>
            </a:extLst>
          </p:cNvPr>
          <p:cNvGrpSpPr/>
          <p:nvPr/>
        </p:nvGrpSpPr>
        <p:grpSpPr>
          <a:xfrm>
            <a:off x="1957257" y="108024"/>
            <a:ext cx="7105699" cy="1945503"/>
            <a:chOff x="1957257" y="108024"/>
            <a:chExt cx="7105699" cy="1945503"/>
          </a:xfrm>
        </p:grpSpPr>
        <p:grpSp>
          <p:nvGrpSpPr>
            <p:cNvPr id="13" name="组合 559">
              <a:extLst>
                <a:ext uri="{FF2B5EF4-FFF2-40B4-BE49-F238E27FC236}">
                  <a16:creationId xmlns:a16="http://schemas.microsoft.com/office/drawing/2014/main" id="{6A594CD8-1EDE-4D49-8719-CBE97501AEB5}"/>
                </a:ext>
              </a:extLst>
            </p:cNvPr>
            <p:cNvGrpSpPr/>
            <p:nvPr/>
          </p:nvGrpSpPr>
          <p:grpSpPr>
            <a:xfrm flipH="1">
              <a:off x="1957257" y="108024"/>
              <a:ext cx="7105699" cy="1945503"/>
              <a:chOff x="1849115" y="2355573"/>
              <a:chExt cx="3213910" cy="1440160"/>
            </a:xfrm>
          </p:grpSpPr>
          <p:sp>
            <p:nvSpPr>
              <p:cNvPr id="14" name="五边形 1">
                <a:extLst>
                  <a:ext uri="{FF2B5EF4-FFF2-40B4-BE49-F238E27FC236}">
                    <a16:creationId xmlns:a16="http://schemas.microsoft.com/office/drawing/2014/main" id="{7E893B1A-9C88-4D53-B30A-1BBD2CAB286F}"/>
                  </a:ext>
                </a:extLst>
              </p:cNvPr>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576">
                <a:extLst>
                  <a:ext uri="{FF2B5EF4-FFF2-40B4-BE49-F238E27FC236}">
                    <a16:creationId xmlns:a16="http://schemas.microsoft.com/office/drawing/2014/main" id="{FE71F5AF-42D0-47DF-B224-4C0CB12CA7AA}"/>
                  </a:ext>
                </a:extLst>
              </p:cNvPr>
              <p:cNvSpPr/>
              <p:nvPr/>
            </p:nvSpPr>
            <p:spPr>
              <a:xfrm flipH="1">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3" name="TextBox 2">
              <a:extLst>
                <a:ext uri="{FF2B5EF4-FFF2-40B4-BE49-F238E27FC236}">
                  <a16:creationId xmlns:a16="http://schemas.microsoft.com/office/drawing/2014/main" id="{DA54198A-84C3-4B87-AEC3-B8AFE69F4FF9}"/>
                </a:ext>
              </a:extLst>
            </p:cNvPr>
            <p:cNvSpPr txBox="1"/>
            <p:nvPr/>
          </p:nvSpPr>
          <p:spPr>
            <a:xfrm>
              <a:off x="3657600" y="325120"/>
              <a:ext cx="4714240" cy="1200329"/>
            </a:xfrm>
            <a:prstGeom prst="rect">
              <a:avLst/>
            </a:prstGeom>
            <a:noFill/>
          </p:spPr>
          <p:txBody>
            <a:bodyPr wrap="square" rtlCol="0">
              <a:spAutoFit/>
            </a:bodyPr>
            <a:lstStyle/>
            <a:p>
              <a:pPr algn="r"/>
              <a:r>
                <a:rPr lang="en-US" sz="7200" b="1" dirty="0" err="1">
                  <a:solidFill>
                    <a:srgbClr val="FF0000"/>
                  </a:solidFill>
                  <a:latin typeface="Times New Roman" panose="02020603050405020304" pitchFamily="18" charset="0"/>
                  <a:cs typeface="Times New Roman" panose="02020603050405020304" pitchFamily="18" charset="0"/>
                </a:rPr>
                <a:t>Luật</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chơi</a:t>
              </a:r>
              <a:r>
                <a:rPr lang="en-US" sz="7200" b="1" dirty="0">
                  <a:solidFill>
                    <a:srgbClr val="FF0000"/>
                  </a:solidFill>
                  <a:latin typeface="Times New Roman" panose="02020603050405020304" pitchFamily="18" charset="0"/>
                  <a:cs typeface="Times New Roman" panose="02020603050405020304" pitchFamily="18" charset="0"/>
                </a:rPr>
                <a:t>:</a:t>
              </a:r>
            </a:p>
          </p:txBody>
        </p:sp>
      </p:grpSp>
      <p:pic>
        <p:nvPicPr>
          <p:cNvPr id="17" name="图片 40966" descr="1-39">
            <a:extLst>
              <a:ext uri="{FF2B5EF4-FFF2-40B4-BE49-F238E27FC236}">
                <a16:creationId xmlns:a16="http://schemas.microsoft.com/office/drawing/2014/main" id="{5037E4BA-8A40-4EE3-93EC-F4E510B70000}"/>
              </a:ext>
            </a:extLst>
          </p:cNvPr>
          <p:cNvPicPr>
            <a:picLocks noChangeAspect="1"/>
          </p:cNvPicPr>
          <p:nvPr/>
        </p:nvPicPr>
        <p:blipFill rotWithShape="1">
          <a:blip r:embed="rId2"/>
          <a:srcRect l="69028" t="9767" r="1858" b="14415"/>
          <a:stretch/>
        </p:blipFill>
        <p:spPr>
          <a:xfrm>
            <a:off x="802640" y="2468880"/>
            <a:ext cx="10891519" cy="4175089"/>
          </a:xfrm>
          <a:prstGeom prst="rect">
            <a:avLst/>
          </a:prstGeom>
          <a:noFill/>
          <a:ln w="9525">
            <a:noFill/>
          </a:ln>
        </p:spPr>
      </p:pic>
      <p:sp>
        <p:nvSpPr>
          <p:cNvPr id="19" name="TextBox 18">
            <a:extLst>
              <a:ext uri="{FF2B5EF4-FFF2-40B4-BE49-F238E27FC236}">
                <a16:creationId xmlns:a16="http://schemas.microsoft.com/office/drawing/2014/main" id="{E4F02FA0-956C-4019-AA61-997FC2722FB2}"/>
              </a:ext>
            </a:extLst>
          </p:cNvPr>
          <p:cNvSpPr txBox="1"/>
          <p:nvPr/>
        </p:nvSpPr>
        <p:spPr>
          <a:xfrm>
            <a:off x="1117600" y="2905760"/>
            <a:ext cx="10109200" cy="3046988"/>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chia ra thành các nhóm (3-4 nhóm). </a:t>
            </a:r>
            <a:r>
              <a:rPr lang="nl-NL" sz="3200" dirty="0">
                <a:latin typeface="Times New Roman" panose="02020603050405020304" pitchFamily="18" charset="0"/>
                <a:ea typeface="Times New Roman" panose="02020603050405020304" pitchFamily="18" charset="0"/>
                <a:cs typeface="Times New Roman" panose="02020603050405020304" pitchFamily="18" charset="0"/>
              </a:rPr>
              <a:t>Lớp trưởng điều hành lễ chào cờ.</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vi-VN" sz="3200" dirty="0">
                <a:latin typeface="Times New Roman" panose="02020603050405020304" pitchFamily="18" charset="0"/>
                <a:cs typeface="Times New Roman" panose="02020603050405020304" pitchFamily="18" charset="0"/>
              </a:rPr>
              <a:t>Mỗi nhóm thực hành lèm lễ chào cờ và hát Quốc ca 1 lượt.</a:t>
            </a:r>
            <a:endParaRPr lang="en-US" sz="32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nl-NL" sz="3200" dirty="0">
                <a:effectLst/>
                <a:latin typeface="Times New Roman" panose="02020603050405020304" pitchFamily="18" charset="0"/>
                <a:ea typeface="Times New Roman" panose="02020603050405020304" pitchFamily="18" charset="0"/>
                <a:cs typeface="Times New Roman" panose="02020603050405020304" pitchFamily="18" charset="0"/>
              </a:rPr>
              <a:t>Mời các thành viên trong lớp nhận xét trao giải cho nhóm chào cờ tốt nhất, hát Quốc ca đúng và hay nhất.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7689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arn(inVertical)">
                                      <p:cBhvr>
                                        <p:cTn id="15" dur="500"/>
                                        <p:tgtEl>
                                          <p:spTgt spid="19">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barn(inVertical)">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barn(inVertical)">
                                      <p:cBhvr>
                                        <p:cTn id="2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2"/>
          <a:stretch>
            <a:fillRect/>
          </a:stretch>
        </p:blipFill>
        <p:spPr>
          <a:xfrm>
            <a:off x="749300" y="221615"/>
            <a:ext cx="1263015" cy="1191260"/>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393" y="3075253"/>
            <a:ext cx="4631532" cy="4024163"/>
          </a:xfrm>
          <a:prstGeom prst="rect">
            <a:avLst/>
          </a:prstGeom>
        </p:spPr>
      </p:pic>
      <p:pic>
        <p:nvPicPr>
          <p:cNvPr id="4" name="图片 3"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9655711" y="473710"/>
            <a:ext cx="1684020" cy="1878330"/>
          </a:xfrm>
          <a:prstGeom prst="rect">
            <a:avLst/>
          </a:prstGeom>
        </p:spPr>
      </p:pic>
      <p:pic>
        <p:nvPicPr>
          <p:cNvPr id="2" name="Picture 1"/>
          <p:cNvPicPr>
            <a:picLocks noChangeAspect="1"/>
          </p:cNvPicPr>
          <p:nvPr/>
        </p:nvPicPr>
        <p:blipFill>
          <a:blip r:embed="rId5"/>
          <a:stretch>
            <a:fillRect/>
          </a:stretch>
        </p:blipFill>
        <p:spPr>
          <a:xfrm>
            <a:off x="2660770" y="764669"/>
            <a:ext cx="6346486" cy="2310584"/>
          </a:xfrm>
          <a:prstGeom prst="rect">
            <a:avLst/>
          </a:prstGeom>
        </p:spPr>
      </p:pic>
    </p:spTree>
    <p:extLst>
      <p:ext uri="{BB962C8B-B14F-4D97-AF65-F5344CB8AC3E}">
        <p14:creationId xmlns:p14="http://schemas.microsoft.com/office/powerpoint/2010/main" val="38826891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á cờ Việt Nam">
            <a:hlinkClick r:id="" action="ppaction://media"/>
            <a:extLst>
              <a:ext uri="{FF2B5EF4-FFF2-40B4-BE49-F238E27FC236}">
                <a16:creationId xmlns:a16="http://schemas.microsoft.com/office/drawing/2014/main" id="{D333D99F-DFD4-4F4C-AC26-19F6280FA1D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8721" y="1209040"/>
            <a:ext cx="11918685" cy="5648960"/>
          </a:xfrm>
          <a:prstGeom prst="rect">
            <a:avLst/>
          </a:prstGeom>
        </p:spPr>
      </p:pic>
      <p:grpSp>
        <p:nvGrpSpPr>
          <p:cNvPr id="3" name="Group 2">
            <a:extLst>
              <a:ext uri="{FF2B5EF4-FFF2-40B4-BE49-F238E27FC236}">
                <a16:creationId xmlns:a16="http://schemas.microsoft.com/office/drawing/2014/main" id="{C1CEB7AE-609A-405A-B5F3-7F1ECD1B7CC0}"/>
              </a:ext>
            </a:extLst>
          </p:cNvPr>
          <p:cNvGrpSpPr/>
          <p:nvPr/>
        </p:nvGrpSpPr>
        <p:grpSpPr>
          <a:xfrm>
            <a:off x="3369967" y="135601"/>
            <a:ext cx="5262880" cy="584776"/>
            <a:chOff x="3140798" y="440401"/>
            <a:chExt cx="5818792" cy="584776"/>
          </a:xfrm>
        </p:grpSpPr>
        <p:sp>
          <p:nvSpPr>
            <p:cNvPr id="4" name="Google Shape;1244;p45">
              <a:extLst>
                <a:ext uri="{FF2B5EF4-FFF2-40B4-BE49-F238E27FC236}">
                  <a16:creationId xmlns:a16="http://schemas.microsoft.com/office/drawing/2014/main" id="{438A1D8E-A653-47CF-B8DE-09B4D133C298}"/>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624F0959-B83B-407D-94AF-F65B488D9AEE}"/>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FF0000"/>
                  </a:solidFill>
                  <a:effectLst/>
                  <a:latin typeface="Times New Roman" panose="02020603050405020304" pitchFamily="18" charset="0"/>
                  <a:cs typeface="Times New Roman" panose="02020603050405020304" pitchFamily="18" charset="0"/>
                </a:rPr>
                <a:t>Lắng</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nghe</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bài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hát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5916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54" fill="hold"/>
                                        <p:tgtEl>
                                          <p:spTgt spid="2"/>
                                        </p:tgtEl>
                                      </p:cBhvr>
                                    </p:cmd>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958631" y="1813474"/>
            <a:ext cx="10093472"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6" name="Picture 5">
            <a:extLst>
              <a:ext uri="{FF2B5EF4-FFF2-40B4-BE49-F238E27FC236}">
                <a16:creationId xmlns:a16="http://schemas.microsoft.com/office/drawing/2014/main" id="{9EB918E3-9326-4E5A-85C4-939B42C30BFB}"/>
              </a:ext>
            </a:extLst>
          </p:cNvPr>
          <p:cNvPicPr>
            <a:picLocks noChangeAspect="1"/>
          </p:cNvPicPr>
          <p:nvPr/>
        </p:nvPicPr>
        <p:blipFill>
          <a:blip r:embed="rId7"/>
          <a:stretch>
            <a:fillRect/>
          </a:stretch>
        </p:blipFill>
        <p:spPr>
          <a:xfrm>
            <a:off x="2154594" y="2286608"/>
            <a:ext cx="7882811" cy="2566638"/>
          </a:xfrm>
          <a:prstGeom prst="rect">
            <a:avLst/>
          </a:prstGeom>
        </p:spPr>
      </p:pic>
    </p:spTree>
    <p:extLst>
      <p:ext uri="{BB962C8B-B14F-4D97-AF65-F5344CB8AC3E}">
        <p14:creationId xmlns:p14="http://schemas.microsoft.com/office/powerpoint/2010/main" val="4142331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15213" y="1883804"/>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Tìm hiểu Quốc hiệu, Quốc kì, Quốc ca Việt Nam.</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04863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3040" y="176241"/>
            <a:ext cx="9265920" cy="584776"/>
            <a:chOff x="3140798" y="440401"/>
            <a:chExt cx="5818792" cy="584776"/>
          </a:xfrm>
        </p:grpSpPr>
        <p:sp>
          <p:nvSpPr>
            <p:cNvPr id="16" name="Google Shape;1244;p45"/>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id="{C25133DE-CDA0-45CC-8B57-DA29957F6AEF}"/>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effectLst/>
                  <a:latin typeface="Times New Roman" panose="02020603050405020304" pitchFamily="18" charset="0"/>
                  <a:cs typeface="Times New Roman" panose="02020603050405020304" pitchFamily="18" charset="0"/>
                </a:rPr>
                <a:t>1. </a:t>
              </a:r>
              <a:r>
                <a:rPr lang="en-US" sz="3200" b="1" i="0" dirty="0" err="1">
                  <a:solidFill>
                    <a:srgbClr val="FF0000"/>
                  </a:solidFill>
                  <a:effectLst/>
                  <a:latin typeface="Times New Roman" panose="02020603050405020304" pitchFamily="18" charset="0"/>
                  <a:cs typeface="Times New Roman" panose="02020603050405020304" pitchFamily="18" charset="0"/>
                </a:rPr>
                <a:t>Đọc</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đoạn</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hội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thoại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và</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trả</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lời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câu</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hỏi</a:t>
              </a:r>
              <a:r>
                <a:rPr lang="en-US" sz="3200" b="1" i="0" dirty="0">
                  <a:solidFill>
                    <a:srgbClr val="FF0000"/>
                  </a:solidFill>
                  <a:effectLst/>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18" name="矩形: 圆角 7">
            <a:extLst>
              <a:ext uri="{FF2B5EF4-FFF2-40B4-BE49-F238E27FC236}">
                <a16:creationId xmlns:a16="http://schemas.microsoft.com/office/drawing/2014/main" id="{D9AE66E5-158D-4928-8F70-23759B0C5F11}"/>
              </a:ext>
            </a:extLst>
          </p:cNvPr>
          <p:cNvSpPr/>
          <p:nvPr/>
        </p:nvSpPr>
        <p:spPr>
          <a:xfrm>
            <a:off x="753209" y="925914"/>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20" name="Rectangle 19">
            <a:extLst>
              <a:ext uri="{FF2B5EF4-FFF2-40B4-BE49-F238E27FC236}">
                <a16:creationId xmlns:a16="http://schemas.microsoft.com/office/drawing/2014/main" id="{9011D242-FE08-4E02-81D3-ADDD90A1F234}"/>
              </a:ext>
            </a:extLst>
          </p:cNvPr>
          <p:cNvSpPr/>
          <p:nvPr/>
        </p:nvSpPr>
        <p:spPr>
          <a:xfrm>
            <a:off x="1225843" y="1008212"/>
            <a:ext cx="10284068"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được học về Quốc hiệu, Quốc kì Việt Nam. Thầy giáo khen con tích cực phát biểu và 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Nghiêm trang khi chào cờ và hát Quốc ca là thể hiện tình yêu Tổ quốc niềm tự hào dân tộc, con ạ!</a:t>
            </a:r>
          </a:p>
        </p:txBody>
      </p:sp>
    </p:spTree>
    <p:extLst>
      <p:ext uri="{BB962C8B-B14F-4D97-AF65-F5344CB8AC3E}">
        <p14:creationId xmlns:p14="http://schemas.microsoft.com/office/powerpoint/2010/main" val="2501075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5478B-71CC-493D-88DE-CF436D171A1D}"/>
              </a:ext>
            </a:extLst>
          </p:cNvPr>
          <p:cNvPicPr>
            <a:picLocks noChangeAspect="1"/>
          </p:cNvPicPr>
          <p:nvPr/>
        </p:nvPicPr>
        <p:blipFill>
          <a:blip r:embed="rId2"/>
          <a:stretch>
            <a:fillRect/>
          </a:stretch>
        </p:blipFill>
        <p:spPr>
          <a:xfrm>
            <a:off x="540339" y="2087880"/>
            <a:ext cx="3031922" cy="3873743"/>
          </a:xfrm>
          <a:prstGeom prst="rect">
            <a:avLst/>
          </a:prstGeom>
        </p:spPr>
      </p:pic>
      <p:sp>
        <p:nvSpPr>
          <p:cNvPr id="8" name="Speech Bubble: Rectangle with Corners Rounded 7">
            <a:extLst>
              <a:ext uri="{FF2B5EF4-FFF2-40B4-BE49-F238E27FC236}">
                <a16:creationId xmlns:a16="http://schemas.microsoft.com/office/drawing/2014/main" id="{6C6B9BEC-41F3-4BBF-9936-03CA2845F570}"/>
              </a:ext>
            </a:extLst>
          </p:cNvPr>
          <p:cNvSpPr/>
          <p:nvPr/>
        </p:nvSpPr>
        <p:spPr>
          <a:xfrm flipH="1">
            <a:off x="4053840" y="244123"/>
            <a:ext cx="6670300"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00B050"/>
                </a:solidFill>
                <a:latin typeface="Times New Roman" panose="02020603050405020304" pitchFamily="18" charset="0"/>
                <a:ea typeface="Gadugi" panose="020B0502040204020203" pitchFamily="34" charset="0"/>
                <a:cs typeface="Times New Roman" panose="02020603050405020304" pitchFamily="18" charset="0"/>
              </a:rPr>
              <a:t>Quốc hiệu của nước ta là gì?</a:t>
            </a:r>
            <a:endPar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id="{E84C2716-8BF7-4298-B8B4-CE703E267A3A}"/>
              </a:ext>
            </a:extLst>
          </p:cNvPr>
          <p:cNvSpPr/>
          <p:nvPr/>
        </p:nvSpPr>
        <p:spPr>
          <a:xfrm flipH="1">
            <a:off x="4053840" y="2047234"/>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Hãy</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mô</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tả</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Quốc</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kì</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Việt</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Nam.</a:t>
            </a:r>
          </a:p>
        </p:txBody>
      </p:sp>
      <p:sp>
        <p:nvSpPr>
          <p:cNvPr id="10" name="Speech Bubble: Rectangle with Corners Rounded 9">
            <a:extLst>
              <a:ext uri="{FF2B5EF4-FFF2-40B4-BE49-F238E27FC236}">
                <a16:creationId xmlns:a16="http://schemas.microsoft.com/office/drawing/2014/main" id="{EA6C0BDF-5ED3-496B-BCDD-9320256FC87B}"/>
              </a:ext>
            </a:extLst>
          </p:cNvPr>
          <p:cNvSpPr/>
          <p:nvPr/>
        </p:nvSpPr>
        <p:spPr>
          <a:xfrm flipH="1">
            <a:off x="4140200" y="3472301"/>
            <a:ext cx="658394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Nêu</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tên</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bài</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hát</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và</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tác</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giả</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Quốc</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ca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Việt</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Nam.</a:t>
            </a:r>
          </a:p>
        </p:txBody>
      </p:sp>
      <p:sp>
        <p:nvSpPr>
          <p:cNvPr id="11" name="Speech Bubble: Rectangle with Corners Rounded 10">
            <a:extLst>
              <a:ext uri="{FF2B5EF4-FFF2-40B4-BE49-F238E27FC236}">
                <a16:creationId xmlns:a16="http://schemas.microsoft.com/office/drawing/2014/main" id="{3FF34C29-5D76-4C36-86B6-2EA0835E01DB}"/>
              </a:ext>
            </a:extLst>
          </p:cNvPr>
          <p:cNvSpPr/>
          <p:nvPr/>
        </p:nvSpPr>
        <p:spPr>
          <a:xfrm flipH="1">
            <a:off x="4358640" y="5101388"/>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Vì</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sao</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phải</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nghiêm</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trang</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khi</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chào</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cờ</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và</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hát</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Quốc</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ca?</a:t>
            </a:r>
          </a:p>
        </p:txBody>
      </p:sp>
    </p:spTree>
    <p:extLst>
      <p:ext uri="{BB962C8B-B14F-4D97-AF65-F5344CB8AC3E}">
        <p14:creationId xmlns:p14="http://schemas.microsoft.com/office/powerpoint/2010/main" val="171154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97">
            <a:extLst>
              <a:ext uri="{FF2B5EF4-FFF2-40B4-BE49-F238E27FC236}">
                <a16:creationId xmlns:a16="http://schemas.microsoft.com/office/drawing/2014/main" id="{A98EF20B-05B9-4476-B7A3-F0ABBD6B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15" name="图片 96">
            <a:extLst>
              <a:ext uri="{FF2B5EF4-FFF2-40B4-BE49-F238E27FC236}">
                <a16:creationId xmlns:a16="http://schemas.microsoft.com/office/drawing/2014/main" id="{C6A4750F-D12F-4BC0-AA0F-E3ABBE442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2" y="5910548"/>
            <a:ext cx="3585157" cy="947452"/>
          </a:xfrm>
          <a:prstGeom prst="rect">
            <a:avLst/>
          </a:prstGeom>
        </p:spPr>
      </p:pic>
      <p:sp>
        <p:nvSpPr>
          <p:cNvPr id="16" name="TextBox 15">
            <a:extLst>
              <a:ext uri="{FF2B5EF4-FFF2-40B4-BE49-F238E27FC236}">
                <a16:creationId xmlns:a16="http://schemas.microsoft.com/office/drawing/2014/main" id="{0AACFBFB-F6A0-4522-9C78-10373F343A21}"/>
              </a:ext>
            </a:extLst>
          </p:cNvPr>
          <p:cNvSpPr txBox="1"/>
          <p:nvPr/>
        </p:nvSpPr>
        <p:spPr>
          <a:xfrm>
            <a:off x="4886828" y="819478"/>
            <a:ext cx="39514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2F64"/>
                </a:solidFill>
                <a:effectLst/>
                <a:uLnTx/>
                <a:uFillTx/>
                <a:latin typeface="Times New Roman" panose="02020603050405020304" pitchFamily="18" charset="0"/>
                <a:cs typeface="Times New Roman" panose="02020603050405020304" pitchFamily="18" charset="0"/>
              </a:rPr>
              <a:t>CHIA SẺ</a:t>
            </a:r>
          </a:p>
        </p:txBody>
      </p:sp>
      <p:pic>
        <p:nvPicPr>
          <p:cNvPr id="17" name="Picture 2" descr="Cute Kids Thai Students Uniform Vector Stock Vector (Royalty Free)  1650159838">
            <a:extLst>
              <a:ext uri="{FF2B5EF4-FFF2-40B4-BE49-F238E27FC236}">
                <a16:creationId xmlns:a16="http://schemas.microsoft.com/office/drawing/2014/main" id="{B0EA5A67-997E-4ABE-9CAC-8BB4844DDE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4" t="9527" r="72387" b="54833"/>
          <a:stretch/>
        </p:blipFill>
        <p:spPr bwMode="auto">
          <a:xfrm>
            <a:off x="4409446" y="209261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te Kids Thai Students Uniform Vector Stock Vector (Royalty Free)  1650159838">
            <a:extLst>
              <a:ext uri="{FF2B5EF4-FFF2-40B4-BE49-F238E27FC236}">
                <a16:creationId xmlns:a16="http://schemas.microsoft.com/office/drawing/2014/main" id="{EAF1069B-805F-425D-AB47-03A5C3F314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825" t="9130" r="11472" b="54406"/>
          <a:stretch/>
        </p:blipFill>
        <p:spPr bwMode="auto">
          <a:xfrm>
            <a:off x="6519409" y="2092612"/>
            <a:ext cx="1318014" cy="338328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1A2BF507-CA41-4A54-A4CD-07AD81013AF8}"/>
              </a:ext>
            </a:extLst>
          </p:cNvPr>
          <p:cNvGrpSpPr/>
          <p:nvPr/>
        </p:nvGrpSpPr>
        <p:grpSpPr>
          <a:xfrm>
            <a:off x="7698394" y="819478"/>
            <a:ext cx="2423861" cy="2011680"/>
            <a:chOff x="7686151" y="1417318"/>
            <a:chExt cx="2423861" cy="2011680"/>
          </a:xfrm>
        </p:grpSpPr>
        <p:pic>
          <p:nvPicPr>
            <p:cNvPr id="20" name="Picture 19" descr="Shape&#10;&#10;Description automatically generated">
              <a:extLst>
                <a:ext uri="{FF2B5EF4-FFF2-40B4-BE49-F238E27FC236}">
                  <a16:creationId xmlns:a16="http://schemas.microsoft.com/office/drawing/2014/main" id="{A9BABECB-55DB-4545-98F5-AA48D18A1172}"/>
                </a:ext>
              </a:extLst>
            </p:cNvPr>
            <p:cNvPicPr>
              <a:picLocks noChangeAspect="1"/>
            </p:cNvPicPr>
            <p:nvPr/>
          </p:nvPicPr>
          <p:blipFill rotWithShape="1">
            <a:blip r:embed="rId7">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21" name="TextBox 20">
              <a:extLst>
                <a:ext uri="{FF2B5EF4-FFF2-40B4-BE49-F238E27FC236}">
                  <a16:creationId xmlns:a16="http://schemas.microsoft.com/office/drawing/2014/main" id="{9448279C-E27A-4160-BF2E-A8E9B0D198AE}"/>
                </a:ext>
              </a:extLst>
            </p:cNvPr>
            <p:cNvSpPr txBox="1"/>
            <p:nvPr/>
          </p:nvSpPr>
          <p:spPr>
            <a:xfrm>
              <a:off x="8205081" y="1770188"/>
              <a:ext cx="190493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927C"/>
                  </a:solidFill>
                  <a:effectLst/>
                  <a:uLnTx/>
                  <a:uFillTx/>
                  <a:latin typeface="Times New Roman" panose="02020603050405020304" pitchFamily="18" charset="0"/>
                  <a:cs typeface="Times New Roman" panose="02020603050405020304" pitchFamily="18" charset="0"/>
                </a:rPr>
                <a:t>Nhận</a:t>
              </a:r>
              <a:r>
                <a:rPr kumimoji="0" lang="en-US" sz="3600" b="1" i="0" u="none" strike="noStrike" kern="1200" cap="none" spc="0" normalizeH="0" baseline="0" noProof="0" dirty="0">
                  <a:ln>
                    <a:noFill/>
                  </a:ln>
                  <a:solidFill>
                    <a:srgbClr val="00927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927C"/>
                  </a:solidFill>
                  <a:effectLst/>
                  <a:uLnTx/>
                  <a:uFillTx/>
                  <a:latin typeface="Times New Roman" panose="02020603050405020304" pitchFamily="18" charset="0"/>
                  <a:cs typeface="Times New Roman" panose="02020603050405020304" pitchFamily="18" charset="0"/>
                </a:rPr>
                <a:t>xét</a:t>
              </a:r>
              <a:endParaRPr kumimoji="0" lang="en-US" sz="3600" b="1" i="0" u="none" strike="noStrike" kern="1200" cap="none" spc="0" normalizeH="0" baseline="0" noProof="0" dirty="0">
                <a:ln>
                  <a:noFill/>
                </a:ln>
                <a:solidFill>
                  <a:srgbClr val="00927C"/>
                </a:solidFill>
                <a:effectLst/>
                <a:uLnTx/>
                <a:uFillTx/>
                <a:latin typeface="Times New Roman" panose="02020603050405020304" pitchFamily="18"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D1801D04-50FD-4D37-AFFC-6EBE5FB30F3B}"/>
              </a:ext>
            </a:extLst>
          </p:cNvPr>
          <p:cNvGrpSpPr/>
          <p:nvPr/>
        </p:nvGrpSpPr>
        <p:grpSpPr>
          <a:xfrm>
            <a:off x="2038587" y="697560"/>
            <a:ext cx="2616000" cy="1828800"/>
            <a:chOff x="1936266" y="1295400"/>
            <a:chExt cx="2616000" cy="1828800"/>
          </a:xfrm>
        </p:grpSpPr>
        <p:pic>
          <p:nvPicPr>
            <p:cNvPr id="23" name="Picture 22" descr="Shape&#10;&#10;Description automatically generated">
              <a:extLst>
                <a:ext uri="{FF2B5EF4-FFF2-40B4-BE49-F238E27FC236}">
                  <a16:creationId xmlns:a16="http://schemas.microsoft.com/office/drawing/2014/main" id="{A6BF8C92-7649-40A1-A66E-E26B3D1B077E}"/>
                </a:ext>
              </a:extLst>
            </p:cNvPr>
            <p:cNvPicPr>
              <a:picLocks noChangeAspect="1"/>
            </p:cNvPicPr>
            <p:nvPr/>
          </p:nvPicPr>
          <p:blipFill rotWithShape="1">
            <a:blip r:embed="rId7">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24" name="TextBox 23">
              <a:extLst>
                <a:ext uri="{FF2B5EF4-FFF2-40B4-BE49-F238E27FC236}">
                  <a16:creationId xmlns:a16="http://schemas.microsoft.com/office/drawing/2014/main" id="{985786A0-C5AA-4A12-B52E-8624661E20B3}"/>
                </a:ext>
              </a:extLst>
            </p:cNvPr>
            <p:cNvSpPr txBox="1"/>
            <p:nvPr/>
          </p:nvSpPr>
          <p:spPr>
            <a:xfrm>
              <a:off x="2076739" y="1648150"/>
              <a:ext cx="197567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23AEA"/>
                  </a:solidFill>
                  <a:effectLst/>
                  <a:uLnTx/>
                  <a:uFillTx/>
                  <a:latin typeface="Times New Roman" panose="02020603050405020304" pitchFamily="18" charset="0"/>
                  <a:cs typeface="Times New Roman" panose="02020603050405020304" pitchFamily="18" charset="0"/>
                </a:rPr>
                <a:t>Trình</a:t>
              </a:r>
              <a:r>
                <a:rPr kumimoji="0" lang="en-US" sz="3600" b="1" i="0" u="none" strike="noStrike" kern="1200" cap="none" spc="0" normalizeH="0" baseline="0" noProof="0" dirty="0">
                  <a:ln>
                    <a:noFill/>
                  </a:ln>
                  <a:solidFill>
                    <a:srgbClr val="A23AEA"/>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A23AEA"/>
                  </a:solidFill>
                  <a:effectLst/>
                  <a:uLnTx/>
                  <a:uFillTx/>
                  <a:latin typeface="Times New Roman" panose="02020603050405020304" pitchFamily="18" charset="0"/>
                  <a:cs typeface="Times New Roman" panose="02020603050405020304" pitchFamily="18" charset="0"/>
                </a:rPr>
                <a:t>bày</a:t>
              </a:r>
              <a:endParaRPr kumimoji="0" lang="en-US" sz="3600" b="1" i="0" u="none" strike="noStrike" kern="1200" cap="none" spc="0" normalizeH="0" baseline="0" noProof="0" dirty="0">
                <a:ln>
                  <a:noFill/>
                </a:ln>
                <a:solidFill>
                  <a:srgbClr val="A23AEA"/>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645905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750"/>
                                        <p:tgtEl>
                                          <p:spTgt spid="17"/>
                                        </p:tgtEl>
                                      </p:cBhvr>
                                    </p:animEffect>
                                  </p:childTnLst>
                                </p:cTn>
                              </p:par>
                            </p:childTnLst>
                          </p:cTn>
                        </p:par>
                        <p:par>
                          <p:cTn id="32" fill="hold">
                            <p:stCondLst>
                              <p:cond delay="750"/>
                            </p:stCondLst>
                            <p:childTnLst>
                              <p:par>
                                <p:cTn id="33" presetID="6"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75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750"/>
                                        <p:tgtEl>
                                          <p:spTgt spid="18"/>
                                        </p:tgtEl>
                                      </p:cBhvr>
                                    </p:animEffect>
                                  </p:childTnLst>
                                </p:cTn>
                              </p:par>
                            </p:childTnLst>
                          </p:cTn>
                        </p:par>
                        <p:par>
                          <p:cTn id="41" fill="hold">
                            <p:stCondLst>
                              <p:cond delay="750"/>
                            </p:stCondLst>
                            <p:childTnLst>
                              <p:par>
                                <p:cTn id="42" presetID="6" presetClass="entr" presetSubtype="1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Quả</a:t>
            </a:r>
            <a:r>
              <a:rPr lang="en-US" altLang="zh-CN" sz="3599"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trứng</a:t>
            </a:r>
            <a:r>
              <a:rPr lang="en-US" altLang="zh-CN" sz="3599"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bí</a:t>
            </a:r>
            <a:r>
              <a:rPr lang="en-US" altLang="zh-CN" sz="3599"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ẩn</a:t>
            </a:r>
            <a:endParaRPr lang="zh-CN" altLang="en-US" sz="3599"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2" name="Picture 1">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11672" y="1985052"/>
            <a:ext cx="2700223" cy="2149157"/>
          </a:xfrm>
          <a:prstGeom prst="rect">
            <a:avLst/>
          </a:prstGeom>
        </p:spPr>
      </p:pic>
      <p:sp>
        <p:nvSpPr>
          <p:cNvPr id="11" name="文本框 18">
            <a:hlinkClick r:id="rId11" action="ppaction://hlinksldjump"/>
            <a:extLst>
              <a:ext uri="{FF2B5EF4-FFF2-40B4-BE49-F238E27FC236}">
                <a16:creationId xmlns:a16="http://schemas.microsoft.com/office/drawing/2014/main" id="{94AAAAED-4D83-41E3-BB60-D604328DBD4C}"/>
              </a:ext>
            </a:extLst>
          </p:cNvPr>
          <p:cNvSpPr txBox="1"/>
          <p:nvPr/>
        </p:nvSpPr>
        <p:spPr>
          <a:xfrm>
            <a:off x="3479501" y="3132033"/>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1</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23" name="Picture 22">
            <a:hlinkClick r:id="rId11"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067069" y="2031669"/>
            <a:ext cx="2583082" cy="2055922"/>
          </a:xfrm>
          <a:prstGeom prst="rect">
            <a:avLst/>
          </a:prstGeom>
        </p:spPr>
      </p:pic>
      <p:sp>
        <p:nvSpPr>
          <p:cNvPr id="24" name="文本框 18">
            <a:hlinkClick r:id="rId12" action="ppaction://hlinksldjump"/>
            <a:extLst>
              <a:ext uri="{FF2B5EF4-FFF2-40B4-BE49-F238E27FC236}">
                <a16:creationId xmlns:a16="http://schemas.microsoft.com/office/drawing/2014/main" id="{94AAAAED-4D83-41E3-BB60-D604328DBD4C}"/>
              </a:ext>
            </a:extLst>
          </p:cNvPr>
          <p:cNvSpPr txBox="1"/>
          <p:nvPr/>
        </p:nvSpPr>
        <p:spPr>
          <a:xfrm>
            <a:off x="6034658" y="3103448"/>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2</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25" name="Picture 24">
            <a:hlinkClick r:id="rId12"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7466405" y="2065907"/>
            <a:ext cx="2540065" cy="2021684"/>
          </a:xfrm>
          <a:prstGeom prst="rect">
            <a:avLst/>
          </a:prstGeom>
        </p:spPr>
      </p:pic>
      <p:sp>
        <p:nvSpPr>
          <p:cNvPr id="26" name="文本框 18">
            <a:hlinkClick r:id="rId8" action="ppaction://hlinksldjump"/>
            <a:extLst>
              <a:ext uri="{FF2B5EF4-FFF2-40B4-BE49-F238E27FC236}">
                <a16:creationId xmlns:a16="http://schemas.microsoft.com/office/drawing/2014/main" id="{94AAAAED-4D83-41E3-BB60-D604328DBD4C}"/>
              </a:ext>
            </a:extLst>
          </p:cNvPr>
          <p:cNvSpPr txBox="1"/>
          <p:nvPr/>
        </p:nvSpPr>
        <p:spPr>
          <a:xfrm>
            <a:off x="8289168" y="3167815"/>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3</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16" name="Picture 15">
            <a:hlinkClick r:id="rId13" action="ppaction://hlinksldjump"/>
            <a:extLst>
              <a:ext uri="{FF2B5EF4-FFF2-40B4-BE49-F238E27FC236}">
                <a16:creationId xmlns:a16="http://schemas.microsoft.com/office/drawing/2014/main" id="{D725C4DA-8596-4FEF-9409-393F6802F04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9755206" y="2096831"/>
            <a:ext cx="2540065" cy="2021684"/>
          </a:xfrm>
          <a:prstGeom prst="rect">
            <a:avLst/>
          </a:prstGeom>
        </p:spPr>
      </p:pic>
      <p:sp>
        <p:nvSpPr>
          <p:cNvPr id="17" name="文本框 18">
            <a:hlinkClick r:id="rId8" action="ppaction://hlinksldjump"/>
            <a:extLst>
              <a:ext uri="{FF2B5EF4-FFF2-40B4-BE49-F238E27FC236}">
                <a16:creationId xmlns:a16="http://schemas.microsoft.com/office/drawing/2014/main" id="{885E4CD2-AC19-498D-860F-E034642ACB68}"/>
              </a:ext>
            </a:extLst>
          </p:cNvPr>
          <p:cNvSpPr txBox="1"/>
          <p:nvPr/>
        </p:nvSpPr>
        <p:spPr>
          <a:xfrm>
            <a:off x="10577969" y="3198739"/>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4</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19" name="图片 20">
            <a:extLst>
              <a:ext uri="{FF2B5EF4-FFF2-40B4-BE49-F238E27FC236}">
                <a16:creationId xmlns:a16="http://schemas.microsoft.com/office/drawing/2014/main" id="{D66C54B3-672B-459E-BB82-9EE546EBADE0}"/>
              </a:ext>
            </a:extLst>
          </p:cNvPr>
          <p:cNvPicPr>
            <a:picLocks noChangeAspect="1"/>
          </p:cNvPicPr>
          <p:nvPr/>
        </p:nvPicPr>
        <p:blipFill rotWithShape="1">
          <a:blip r:embed="rId5" cstate="screen"/>
          <a:srcRect/>
          <a:stretch>
            <a:fillRect/>
          </a:stretch>
        </p:blipFill>
        <p:spPr>
          <a:xfrm>
            <a:off x="265924" y="4118171"/>
            <a:ext cx="11936455" cy="2786205"/>
          </a:xfrm>
          <a:prstGeom prst="rect">
            <a:avLst/>
          </a:prstGeom>
        </p:spPr>
      </p:pic>
      <p:sp>
        <p:nvSpPr>
          <p:cNvPr id="3" name="Rectangle: Rounded Corners 2">
            <a:hlinkClick r:id="rId14" action="ppaction://hlinksldjump"/>
            <a:extLst>
              <a:ext uri="{FF2B5EF4-FFF2-40B4-BE49-F238E27FC236}">
                <a16:creationId xmlns:a16="http://schemas.microsoft.com/office/drawing/2014/main" id="{6E7899DA-25B8-49DE-8161-7086E18DB401}"/>
              </a:ext>
            </a:extLst>
          </p:cNvPr>
          <p:cNvSpPr/>
          <p:nvPr/>
        </p:nvSpPr>
        <p:spPr>
          <a:xfrm>
            <a:off x="10505440" y="142240"/>
            <a:ext cx="1473200" cy="56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276411"/>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p:bldP spid="24" grpId="0"/>
      <p:bldP spid="2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827</Words>
  <Application>Microsoft Office PowerPoint</Application>
  <PresentationFormat>Widescreen</PresentationFormat>
  <Paragraphs>77</Paragraphs>
  <Slides>23</Slides>
  <Notes>9</Notes>
  <HiddenSlides>0</HiddenSlides>
  <MMClips>8</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等线</vt:lpstr>
      <vt:lpstr>微软雅黑</vt:lpstr>
      <vt:lpstr>宋体</vt:lpstr>
      <vt:lpstr>Arial</vt:lpstr>
      <vt:lpstr>Calibri</vt:lpstr>
      <vt:lpstr>Calibri Light</vt:lpstr>
      <vt:lpstr>Gadugi</vt:lpstr>
      <vt:lpstr>Times New Roman</vt:lpstr>
      <vt:lpstr>仓耳今楷05-6763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admin</cp:lastModifiedBy>
  <cp:revision>4</cp:revision>
  <dcterms:created xsi:type="dcterms:W3CDTF">2022-08-16T05:00:50Z</dcterms:created>
  <dcterms:modified xsi:type="dcterms:W3CDTF">2022-09-04T12:25:49Z</dcterms:modified>
</cp:coreProperties>
</file>