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8" r:id="rId2"/>
    <p:sldId id="260" r:id="rId3"/>
    <p:sldId id="284" r:id="rId4"/>
    <p:sldId id="286" r:id="rId5"/>
    <p:sldId id="297" r:id="rId6"/>
    <p:sldId id="261" r:id="rId7"/>
    <p:sldId id="285" r:id="rId8"/>
    <p:sldId id="289" r:id="rId9"/>
    <p:sldId id="288" r:id="rId10"/>
    <p:sldId id="287" r:id="rId11"/>
    <p:sldId id="299" r:id="rId12"/>
    <p:sldId id="298" r:id="rId13"/>
    <p:sldId id="264" r:id="rId14"/>
    <p:sldId id="269" r:id="rId15"/>
    <p:sldId id="263" r:id="rId16"/>
    <p:sldId id="272" r:id="rId17"/>
    <p:sldId id="270" r:id="rId18"/>
    <p:sldId id="273" r:id="rId19"/>
    <p:sldId id="274" r:id="rId20"/>
    <p:sldId id="280" r:id="rId21"/>
    <p:sldId id="278" r:id="rId22"/>
    <p:sldId id="277" r:id="rId23"/>
    <p:sldId id="283" r:id="rId24"/>
    <p:sldId id="291" r:id="rId25"/>
    <p:sldId id="293" r:id="rId26"/>
    <p:sldId id="292" r:id="rId27"/>
    <p:sldId id="295" r:id="rId28"/>
    <p:sldId id="294" r:id="rId29"/>
    <p:sldId id="276" r:id="rId30"/>
    <p:sldId id="275" r:id="rId31"/>
    <p:sldId id="296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UTM Bienvenue" panose="02040603050506020204" pitchFamily="18" charset="0"/>
      <p:regular r:id="rId40"/>
    </p:embeddedFont>
    <p:embeddedFont>
      <p:font typeface="UTM Billhead 1910" panose="02040603050506020204" pitchFamily="18" charset="0"/>
      <p:regular r:id="rId4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6AD"/>
    <a:srgbClr val="FEF2D3"/>
    <a:srgbClr val="E46C0A"/>
    <a:srgbClr val="FFF7E5"/>
    <a:srgbClr val="FEE9BA"/>
    <a:srgbClr val="337CAD"/>
    <a:srgbClr val="1080C8"/>
    <a:srgbClr val="E33A37"/>
    <a:srgbClr val="288087"/>
    <a:srgbClr val="369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26" d="100"/>
          <a:sy n="26" d="100"/>
        </p:scale>
        <p:origin x="2789" y="12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B188E-9345-43B2-88B5-568AF5D00E40}" type="datetimeFigureOut">
              <a:rPr lang="en-US" smtClean="0"/>
              <a:t>06-Nov-21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5480C-816D-4269-936F-BA4116F02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70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02496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DE6AD"/>
                </a:solidFill>
                <a:effectLst/>
                <a:latin typeface="UTM Bienvenue" panose="02040603050506020204" pitchFamily="18" charset="0"/>
              </a:rPr>
              <a:t>KTUTS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167039" y="6457890"/>
            <a:ext cx="102496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DE6AD"/>
                </a:solidFill>
                <a:effectLst/>
                <a:latin typeface="UTM Bienvenue" panose="02040603050506020204" pitchFamily="18" charset="0"/>
              </a:rPr>
              <a:t>KTUTS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300" y="2075367"/>
            <a:ext cx="1181100" cy="9448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4.png"/><Relationship Id="rId7" Type="http://schemas.openxmlformats.org/officeDocument/2006/relationships/image" Target="../media/image3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46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46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>
            <a:extLst>
              <a:ext uri="{FF2B5EF4-FFF2-40B4-BE49-F238E27FC236}">
                <a16:creationId xmlns:a16="http://schemas.microsoft.com/office/drawing/2014/main" id="{EA275453-308B-40CA-83A2-615F75801392}"/>
              </a:ext>
            </a:extLst>
          </p:cNvPr>
          <p:cNvGrpSpPr/>
          <p:nvPr/>
        </p:nvGrpSpPr>
        <p:grpSpPr>
          <a:xfrm>
            <a:off x="0" y="8221"/>
            <a:ext cx="12192000" cy="6809987"/>
            <a:chOff x="-355600" y="1242283"/>
            <a:chExt cx="13347700" cy="5974104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78614D0D-1AD5-4D15-89A2-D786581AD8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8" t="41978" r="-237" b="13260"/>
            <a:stretch/>
          </p:blipFill>
          <p:spPr>
            <a:xfrm>
              <a:off x="-355600" y="1242284"/>
              <a:ext cx="6731000" cy="5974103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D4C632DA-6BBA-4034-8FD3-AAA1FBE4F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8" t="41978" r="-237" b="13260"/>
            <a:stretch/>
          </p:blipFill>
          <p:spPr>
            <a:xfrm flipH="1">
              <a:off x="6261100" y="1242283"/>
              <a:ext cx="6731000" cy="5974103"/>
            </a:xfrm>
            <a:prstGeom prst="rect">
              <a:avLst/>
            </a:prstGeom>
          </p:spPr>
        </p:pic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F83A94E9-53AD-44B7-8C09-3BD9B95D24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53" r="274" b="9427"/>
          <a:stretch/>
        </p:blipFill>
        <p:spPr>
          <a:xfrm>
            <a:off x="0" y="3556250"/>
            <a:ext cx="12192000" cy="33017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36B012D-26C8-49E1-82B9-497CEE8F6C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76" t="52867" r="-1171" b="21243"/>
          <a:stretch/>
        </p:blipFill>
        <p:spPr>
          <a:xfrm>
            <a:off x="9118237" y="3815161"/>
            <a:ext cx="3180415" cy="34064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7ADF33-8D76-4E87-A5BC-0D5D0C06A1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0" t="30226" r="23590" b="29068"/>
          <a:stretch/>
        </p:blipFill>
        <p:spPr>
          <a:xfrm>
            <a:off x="58101" y="60298"/>
            <a:ext cx="3000453" cy="4453524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53225ACB-2B01-4694-A33C-3051DDC99CBC}"/>
              </a:ext>
            </a:extLst>
          </p:cNvPr>
          <p:cNvGrpSpPr/>
          <p:nvPr/>
        </p:nvGrpSpPr>
        <p:grpSpPr>
          <a:xfrm>
            <a:off x="0" y="3566019"/>
            <a:ext cx="12195836" cy="3433990"/>
            <a:chOff x="-3836" y="3564981"/>
            <a:chExt cx="12195836" cy="3433990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AD54DB5-DF11-4D4B-B715-14BE6EDB7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762" r="59945" b="24596"/>
            <a:stretch/>
          </p:blipFill>
          <p:spPr>
            <a:xfrm>
              <a:off x="-3836" y="3705474"/>
              <a:ext cx="2664699" cy="3152526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8CBF9286-8141-422D-803D-CE836221C510}"/>
                </a:ext>
              </a:extLst>
            </p:cNvPr>
            <p:cNvGrpSpPr/>
            <p:nvPr/>
          </p:nvGrpSpPr>
          <p:grpSpPr>
            <a:xfrm>
              <a:off x="169579" y="3564981"/>
              <a:ext cx="12022421" cy="3433990"/>
              <a:chOff x="169579" y="3564981"/>
              <a:chExt cx="12022421" cy="3433990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C21A2CA1-D5CE-449E-89E2-D6C9BA13B1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426" t="67526" r="-108" b="9176"/>
              <a:stretch/>
            </p:blipFill>
            <p:spPr>
              <a:xfrm>
                <a:off x="9429135" y="3564981"/>
                <a:ext cx="2762865" cy="3301218"/>
              </a:xfrm>
              <a:prstGeom prst="rect">
                <a:avLst/>
              </a:prstGeom>
            </p:spPr>
          </p:pic>
          <p:grpSp>
            <p:nvGrpSpPr>
              <p:cNvPr id="4" name="组合 3">
                <a:extLst>
                  <a:ext uri="{FF2B5EF4-FFF2-40B4-BE49-F238E27FC236}">
                    <a16:creationId xmlns:a16="http://schemas.microsoft.com/office/drawing/2014/main" id="{BF4DC20D-0499-40A3-8AB2-CF1A63C3F8DB}"/>
                  </a:ext>
                </a:extLst>
              </p:cNvPr>
              <p:cNvGrpSpPr/>
              <p:nvPr/>
            </p:nvGrpSpPr>
            <p:grpSpPr>
              <a:xfrm>
                <a:off x="169579" y="3963247"/>
                <a:ext cx="9959645" cy="3035724"/>
                <a:chOff x="169579" y="3963247"/>
                <a:chExt cx="9959645" cy="3035724"/>
              </a:xfrm>
            </p:grpSpPr>
            <p:pic>
              <p:nvPicPr>
                <p:cNvPr id="5" name="图片 4">
                  <a:extLst>
                    <a:ext uri="{FF2B5EF4-FFF2-40B4-BE49-F238E27FC236}">
                      <a16:creationId xmlns:a16="http://schemas.microsoft.com/office/drawing/2014/main" id="{2F5957EB-EE9F-4FFA-B1EB-413A8D7F71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67541" b="90330" l="400" r="39600">
                              <a14:foregroundMark x1="19600" y1="87031" x2="18933" y2="89430"/>
                              <a14:foregroundMark x1="23733" y1="77961" x2="23733" y2="779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6810" r="58925" b="9534"/>
                <a:stretch/>
              </p:blipFill>
              <p:spPr>
                <a:xfrm flipH="1">
                  <a:off x="169579" y="4358452"/>
                  <a:ext cx="2467897" cy="2528052"/>
                </a:xfrm>
                <a:prstGeom prst="rect">
                  <a:avLst/>
                </a:prstGeom>
              </p:spPr>
            </p:pic>
            <p:pic>
              <p:nvPicPr>
                <p:cNvPr id="7" name="图片 6">
                  <a:extLst>
                    <a:ext uri="{FF2B5EF4-FFF2-40B4-BE49-F238E27FC236}">
                      <a16:creationId xmlns:a16="http://schemas.microsoft.com/office/drawing/2014/main" id="{CF706E28-17BB-46E7-B856-B13544EAEB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565" t="76702" r="34189"/>
                <a:stretch/>
              </p:blipFill>
              <p:spPr>
                <a:xfrm>
                  <a:off x="8729046" y="4649650"/>
                  <a:ext cx="1400178" cy="2298273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200886FB-87A5-49DB-8771-744C22C304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67541" b="90330" l="400" r="39600">
                              <a14:foregroundMark x1="19600" y1="87031" x2="18933" y2="89430"/>
                              <a14:foregroundMark x1="23733" y1="77961" x2="23733" y2="779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6810" r="58925" b="9534"/>
                <a:stretch/>
              </p:blipFill>
              <p:spPr>
                <a:xfrm flipH="1">
                  <a:off x="2291851" y="4991808"/>
                  <a:ext cx="1850211" cy="1895310"/>
                </a:xfrm>
                <a:prstGeom prst="rect">
                  <a:avLst/>
                </a:prstGeom>
              </p:spPr>
            </p:pic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2D9C71D4-CE87-4FBD-B4B8-575E92D75A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67541" b="90330" l="400" r="39600">
                              <a14:foregroundMark x1="19600" y1="87031" x2="18933" y2="89430"/>
                              <a14:foregroundMark x1="23733" y1="77961" x2="23733" y2="779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6810" r="58925" b="9534"/>
                <a:stretch/>
              </p:blipFill>
              <p:spPr>
                <a:xfrm flipH="1">
                  <a:off x="7243369" y="4922282"/>
                  <a:ext cx="1917482" cy="1964221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AF19E9F9-C16C-4321-AE86-AD5E213B99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8762" r="59945" b="26775"/>
                <a:stretch/>
              </p:blipFill>
              <p:spPr>
                <a:xfrm>
                  <a:off x="3826598" y="5351805"/>
                  <a:ext cx="1400178" cy="1521061"/>
                </a:xfrm>
                <a:prstGeom prst="rect">
                  <a:avLst/>
                </a:prstGeom>
              </p:spPr>
            </p:pic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8ED05ECC-D629-440F-BD3F-5DF2CBEA46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565" t="76702" r="34189"/>
                <a:stretch/>
              </p:blipFill>
              <p:spPr>
                <a:xfrm>
                  <a:off x="4564326" y="4700698"/>
                  <a:ext cx="1400178" cy="2298273"/>
                </a:xfrm>
                <a:prstGeom prst="rect">
                  <a:avLst/>
                </a:prstGeom>
              </p:spPr>
            </p:pic>
            <p:pic>
              <p:nvPicPr>
                <p:cNvPr id="19" name="图片 18">
                  <a:extLst>
                    <a:ext uri="{FF2B5EF4-FFF2-40B4-BE49-F238E27FC236}">
                      <a16:creationId xmlns:a16="http://schemas.microsoft.com/office/drawing/2014/main" id="{0C998546-343A-4B4F-92E4-C3689280CA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8762" r="59945" b="26775"/>
                <a:stretch/>
              </p:blipFill>
              <p:spPr>
                <a:xfrm>
                  <a:off x="5264416" y="3963247"/>
                  <a:ext cx="2664699" cy="2894753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2D2527B2-68D5-4D24-ACD2-13DAD215E1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" r="1294" b="67599"/>
          <a:stretch/>
        </p:blipFill>
        <p:spPr>
          <a:xfrm>
            <a:off x="2858017" y="-214026"/>
            <a:ext cx="7334861" cy="40014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524" y="4107196"/>
            <a:ext cx="5316173" cy="1054699"/>
          </a:xfrm>
          <a:prstGeom prst="rect">
            <a:avLst/>
          </a:prstGeom>
        </p:spPr>
      </p:pic>
      <p:pic>
        <p:nvPicPr>
          <p:cNvPr id="31" name="图片 6">
            <a:extLst>
              <a:ext uri="{FF2B5EF4-FFF2-40B4-BE49-F238E27FC236}">
                <a16:creationId xmlns:a16="http://schemas.microsoft.com/office/drawing/2014/main" id="{8798F8B6-BABE-475C-AD0E-C0D13C16B4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629" y="-18488"/>
            <a:ext cx="4356152" cy="30732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504" y="985103"/>
            <a:ext cx="10058400" cy="3329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an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95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8">
            <a:extLst>
              <a:ext uri="{FF2B5EF4-FFF2-40B4-BE49-F238E27FC236}">
                <a16:creationId xmlns:a16="http://schemas.microsoft.com/office/drawing/2014/main" id="{B5D1BE17-80E9-488A-AF6F-3AE6CC9B2B48}"/>
              </a:ext>
            </a:extLst>
          </p:cNvPr>
          <p:cNvGrpSpPr/>
          <p:nvPr/>
        </p:nvGrpSpPr>
        <p:grpSpPr>
          <a:xfrm>
            <a:off x="-70679" y="3564981"/>
            <a:ext cx="12262679" cy="3301218"/>
            <a:chOff x="-70679" y="3564981"/>
            <a:chExt cx="12262679" cy="3301218"/>
          </a:xfrm>
        </p:grpSpPr>
        <p:pic>
          <p:nvPicPr>
            <p:cNvPr id="23" name="图片 9">
              <a:extLst>
                <a:ext uri="{FF2B5EF4-FFF2-40B4-BE49-F238E27FC236}">
                  <a16:creationId xmlns:a16="http://schemas.microsoft.com/office/drawing/2014/main" id="{F409A957-F6F9-4D9C-9F3D-5C500CAB4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26" t="67526" r="-108" b="9176"/>
            <a:stretch/>
          </p:blipFill>
          <p:spPr>
            <a:xfrm>
              <a:off x="9429135" y="3564981"/>
              <a:ext cx="2762865" cy="3301218"/>
            </a:xfrm>
            <a:prstGeom prst="rect">
              <a:avLst/>
            </a:prstGeom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C4B18591-DC44-4328-A2AF-2DC273668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7541" b="90330" l="400" r="39600">
                          <a14:foregroundMark x1="19600" y1="87031" x2="18933" y2="89430"/>
                          <a14:foregroundMark x1="23733" y1="77961" x2="23733" y2="779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10" r="58925" b="9534"/>
            <a:stretch/>
          </p:blipFill>
          <p:spPr>
            <a:xfrm flipH="1">
              <a:off x="-70679" y="4304370"/>
              <a:ext cx="2467186" cy="2527323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40262" y="4100168"/>
            <a:ext cx="3060000" cy="2757832"/>
            <a:chOff x="40262" y="4100168"/>
            <a:chExt cx="3060000" cy="2757832"/>
          </a:xfrm>
        </p:grpSpPr>
        <p:sp>
          <p:nvSpPr>
            <p:cNvPr id="34" name="Oval 33"/>
            <p:cNvSpPr/>
            <p:nvPr/>
          </p:nvSpPr>
          <p:spPr>
            <a:xfrm>
              <a:off x="40262" y="4100168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7631" y="4314067"/>
              <a:ext cx="2685143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</a:t>
              </a:r>
            </a:p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 đường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7"/>
          <a:stretch/>
        </p:blipFill>
        <p:spPr>
          <a:xfrm>
            <a:off x="6959392" y="2078487"/>
            <a:ext cx="1217438" cy="27451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1" r="28723"/>
          <a:stretch/>
        </p:blipFill>
        <p:spPr>
          <a:xfrm>
            <a:off x="10009279" y="2192418"/>
            <a:ext cx="1106754" cy="27451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68"/>
          <a:stretch/>
        </p:blipFill>
        <p:spPr>
          <a:xfrm>
            <a:off x="3737882" y="2192420"/>
            <a:ext cx="1382825" cy="27451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5" r="54640"/>
          <a:stretch/>
        </p:blipFill>
        <p:spPr>
          <a:xfrm>
            <a:off x="963617" y="2078488"/>
            <a:ext cx="848512" cy="274512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019661" y="4157126"/>
            <a:ext cx="3060000" cy="2757832"/>
            <a:chOff x="3019661" y="4157126"/>
            <a:chExt cx="3060000" cy="2757832"/>
          </a:xfrm>
        </p:grpSpPr>
        <p:sp>
          <p:nvSpPr>
            <p:cNvPr id="41" name="Oval 40"/>
            <p:cNvSpPr/>
            <p:nvPr/>
          </p:nvSpPr>
          <p:spPr>
            <a:xfrm>
              <a:off x="3019661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213511" y="4573064"/>
              <a:ext cx="2685143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đạm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073396" y="4157126"/>
            <a:ext cx="3060000" cy="2757832"/>
            <a:chOff x="6073396" y="4157126"/>
            <a:chExt cx="3060000" cy="2757832"/>
          </a:xfrm>
        </p:grpSpPr>
        <p:sp>
          <p:nvSpPr>
            <p:cNvPr id="43" name="Oval 42"/>
            <p:cNvSpPr/>
            <p:nvPr/>
          </p:nvSpPr>
          <p:spPr>
            <a:xfrm>
              <a:off x="6073396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306160" y="4573064"/>
              <a:ext cx="2685143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béo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9114288" y="4157126"/>
            <a:ext cx="3060000" cy="2757832"/>
            <a:chOff x="9114288" y="4157126"/>
            <a:chExt cx="3060000" cy="2757832"/>
          </a:xfrm>
        </p:grpSpPr>
        <p:sp>
          <p:nvSpPr>
            <p:cNvPr id="45" name="Oval 44"/>
            <p:cNvSpPr/>
            <p:nvPr/>
          </p:nvSpPr>
          <p:spPr>
            <a:xfrm>
              <a:off x="9114288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353112" y="4351237"/>
              <a:ext cx="2685143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vi-ta-min và chất khoáng</a:t>
              </a:r>
            </a:p>
          </p:txBody>
        </p:sp>
      </p:grpSp>
      <p:sp>
        <p:nvSpPr>
          <p:cNvPr id="49" name="Double Wave 48"/>
          <p:cNvSpPr/>
          <p:nvPr/>
        </p:nvSpPr>
        <p:spPr>
          <a:xfrm>
            <a:off x="-85350" y="287983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E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uble Wave 49"/>
          <p:cNvSpPr/>
          <p:nvPr/>
        </p:nvSpPr>
        <p:spPr>
          <a:xfrm>
            <a:off x="-85350" y="24915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E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uble Wave 50"/>
          <p:cNvSpPr/>
          <p:nvPr/>
        </p:nvSpPr>
        <p:spPr>
          <a:xfrm>
            <a:off x="-164761" y="-458285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D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149" y="789505"/>
            <a:ext cx="5308082" cy="2985444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7046460" y="1938347"/>
            <a:ext cx="1624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FEE09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Bienvenue" panose="02040603050506020204" pitchFamily="18" charset="0"/>
              </a:rPr>
              <a:t>Tôm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119496" y="2383973"/>
            <a:ext cx="969107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FEE0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</a:rPr>
              <a:t>Em</a:t>
            </a:r>
            <a:r>
              <a:rPr lang="en-US" sz="4800" b="0" cap="none" spc="0">
                <a:ln w="0"/>
                <a:solidFill>
                  <a:srgbClr val="FEE09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</a:rPr>
              <a:t> hãy kể tên 2 loại thức ăn khác chứa nhiều chất đạm.</a:t>
            </a:r>
          </a:p>
        </p:txBody>
      </p:sp>
    </p:spTree>
    <p:extLst>
      <p:ext uri="{BB962C8B-B14F-4D97-AF65-F5344CB8AC3E}">
        <p14:creationId xmlns:p14="http://schemas.microsoft.com/office/powerpoint/2010/main" val="1372725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accel="16000" decel="5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decel="10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ntr" presetSubtype="3" decel="1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" decel="100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7" grpId="1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347" y="1519522"/>
            <a:ext cx="414348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llhead 1910" panose="02040603050506020204" pitchFamily="18" charset="0"/>
                <a:ea typeface="字魂52号-阿开漫画体" panose="00000500000000000000" pitchFamily="2" charset="-122"/>
              </a:rPr>
              <a:t>Mở quà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62" y="306239"/>
            <a:ext cx="10935796" cy="615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5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2699" y="-235555"/>
            <a:ext cx="17108129" cy="732327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0" y="1988582"/>
            <a:ext cx="12192000" cy="4869418"/>
          </a:xfrm>
          <a:prstGeom prst="roundRect">
            <a:avLst/>
          </a:prstGeom>
          <a:solidFill>
            <a:schemeClr val="bg1">
              <a:alpha val="78000"/>
            </a:schemeClr>
          </a:solidFill>
        </p:spPr>
        <p:txBody>
          <a:bodyPr wrap="square">
            <a:spAutoFit/>
          </a:bodyPr>
          <a:lstStyle/>
          <a:p>
            <a:r>
              <a:rPr lang="vi-VN" sz="4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Cá hồi</a:t>
            </a:r>
            <a:r>
              <a:rPr lang="en-US" sz="4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biển lội ngược và</a:t>
            </a:r>
            <a:r>
              <a:rPr lang="vi-VN" sz="4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đẻ trứng ở đầu nguồn con sông, cá con lớn lên và bơi ra biển trong quá trình trưởng thành</a:t>
            </a:r>
            <a:r>
              <a:rPr lang="en-US" sz="4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.</a:t>
            </a:r>
          </a:p>
          <a:p>
            <a:r>
              <a:rPr lang="fi-FI" sz="4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Cá hồi cung cấp cho cơ thể vitamin B12, D, nhiều khoáng chất. </a:t>
            </a:r>
          </a:p>
          <a:p>
            <a:r>
              <a:rPr lang="fi-FI" sz="4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Ăn cá hồi giúp giảm nguy cơ mắc bệnh tim mạch và đặc biệt là không gây béo phì hay thừa cân.</a:t>
            </a:r>
            <a:endParaRPr lang="en-US" sz="4000" b="1">
              <a:solidFill>
                <a:srgbClr val="59282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147" y="-881092"/>
            <a:ext cx="7304304" cy="410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48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124A7935-7918-4494-8C5E-C3A6E5C720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" r="1294" b="67599"/>
          <a:stretch/>
        </p:blipFill>
        <p:spPr>
          <a:xfrm>
            <a:off x="-312234" y="-587228"/>
            <a:ext cx="11912615" cy="64988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620FC3D7-6F7D-4A14-B764-92EB5482C50D}"/>
              </a:ext>
            </a:extLst>
          </p:cNvPr>
          <p:cNvGrpSpPr/>
          <p:nvPr/>
        </p:nvGrpSpPr>
        <p:grpSpPr>
          <a:xfrm>
            <a:off x="0" y="3556250"/>
            <a:ext cx="12298652" cy="3665354"/>
            <a:chOff x="0" y="3556250"/>
            <a:chExt cx="12298652" cy="3665354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B80FE276-E77D-41A5-B986-D74FD419A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253" r="274" b="9427"/>
            <a:stretch/>
          </p:blipFill>
          <p:spPr>
            <a:xfrm>
              <a:off x="0" y="3556250"/>
              <a:ext cx="12192000" cy="330175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8103C4F-2318-4B58-A770-64D45BC7B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76" t="52867" r="-1171" b="21243"/>
            <a:stretch/>
          </p:blipFill>
          <p:spPr>
            <a:xfrm>
              <a:off x="9118237" y="3815161"/>
              <a:ext cx="3180415" cy="3406443"/>
            </a:xfrm>
            <a:prstGeom prst="rect">
              <a:avLst/>
            </a:prstGeom>
          </p:spPr>
        </p:pic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14D8589A-264D-40B5-8697-08E9DE5CB187}"/>
                </a:ext>
              </a:extLst>
            </p:cNvPr>
            <p:cNvGrpSpPr/>
            <p:nvPr/>
          </p:nvGrpSpPr>
          <p:grpSpPr>
            <a:xfrm>
              <a:off x="0" y="3566019"/>
              <a:ext cx="12195836" cy="3433990"/>
              <a:chOff x="-3836" y="3564981"/>
              <a:chExt cx="12195836" cy="3433990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8FF883DA-996F-456A-9A1B-BEC642B9A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762" r="59945" b="24596"/>
              <a:stretch/>
            </p:blipFill>
            <p:spPr>
              <a:xfrm>
                <a:off x="-3836" y="3705474"/>
                <a:ext cx="2664699" cy="3152526"/>
              </a:xfrm>
              <a:prstGeom prst="rect">
                <a:avLst/>
              </a:prstGeom>
            </p:spPr>
          </p:pic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951E4154-E357-40F2-AD43-2C0BE454379A}"/>
                  </a:ext>
                </a:extLst>
              </p:cNvPr>
              <p:cNvGrpSpPr/>
              <p:nvPr/>
            </p:nvGrpSpPr>
            <p:grpSpPr>
              <a:xfrm>
                <a:off x="169579" y="3564981"/>
                <a:ext cx="12022421" cy="3433990"/>
                <a:chOff x="169579" y="3564981"/>
                <a:chExt cx="12022421" cy="3433990"/>
              </a:xfrm>
            </p:grpSpPr>
            <p:pic>
              <p:nvPicPr>
                <p:cNvPr id="7" name="图片 6">
                  <a:extLst>
                    <a:ext uri="{FF2B5EF4-FFF2-40B4-BE49-F238E27FC236}">
                      <a16:creationId xmlns:a16="http://schemas.microsoft.com/office/drawing/2014/main" id="{68C6718C-452B-40DB-8D79-D1D675B4D0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426" t="67526" r="-108" b="9176"/>
                <a:stretch/>
              </p:blipFill>
              <p:spPr>
                <a:xfrm>
                  <a:off x="9429135" y="3564981"/>
                  <a:ext cx="2762865" cy="3301218"/>
                </a:xfrm>
                <a:prstGeom prst="rect">
                  <a:avLst/>
                </a:prstGeom>
              </p:spPr>
            </p:pic>
            <p:grpSp>
              <p:nvGrpSpPr>
                <p:cNvPr id="8" name="组合 7">
                  <a:extLst>
                    <a:ext uri="{FF2B5EF4-FFF2-40B4-BE49-F238E27FC236}">
                      <a16:creationId xmlns:a16="http://schemas.microsoft.com/office/drawing/2014/main" id="{88B79C2C-B91C-4B94-A86D-3BD809854261}"/>
                    </a:ext>
                  </a:extLst>
                </p:cNvPr>
                <p:cNvGrpSpPr/>
                <p:nvPr/>
              </p:nvGrpSpPr>
              <p:grpSpPr>
                <a:xfrm>
                  <a:off x="169579" y="3963247"/>
                  <a:ext cx="9959645" cy="3035724"/>
                  <a:chOff x="169579" y="3963247"/>
                  <a:chExt cx="9959645" cy="3035724"/>
                </a:xfrm>
              </p:grpSpPr>
              <p:pic>
                <p:nvPicPr>
                  <p:cNvPr id="9" name="图片 8">
                    <a:extLst>
                      <a:ext uri="{FF2B5EF4-FFF2-40B4-BE49-F238E27FC236}">
                        <a16:creationId xmlns:a16="http://schemas.microsoft.com/office/drawing/2014/main" id="{2B4AFCCD-E267-4AF2-9653-74513936EC0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169579" y="4358452"/>
                    <a:ext cx="2467897" cy="2528052"/>
                  </a:xfrm>
                  <a:prstGeom prst="rect">
                    <a:avLst/>
                  </a:prstGeom>
                </p:spPr>
              </p:pic>
              <p:pic>
                <p:nvPicPr>
                  <p:cNvPr id="10" name="图片 9">
                    <a:extLst>
                      <a:ext uri="{FF2B5EF4-FFF2-40B4-BE49-F238E27FC236}">
                        <a16:creationId xmlns:a16="http://schemas.microsoft.com/office/drawing/2014/main" id="{D99A7E70-FE77-48B2-9322-4491AA9471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8729046" y="4649650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11" name="图片 10">
                    <a:extLst>
                      <a:ext uri="{FF2B5EF4-FFF2-40B4-BE49-F238E27FC236}">
                        <a16:creationId xmlns:a16="http://schemas.microsoft.com/office/drawing/2014/main" id="{4210CBC4-5A73-47DF-A142-3564F379E2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2291851" y="4991808"/>
                    <a:ext cx="1850211" cy="1895310"/>
                  </a:xfrm>
                  <a:prstGeom prst="rect">
                    <a:avLst/>
                  </a:prstGeom>
                </p:spPr>
              </p:pic>
              <p:pic>
                <p:nvPicPr>
                  <p:cNvPr id="12" name="图片 11">
                    <a:extLst>
                      <a:ext uri="{FF2B5EF4-FFF2-40B4-BE49-F238E27FC236}">
                        <a16:creationId xmlns:a16="http://schemas.microsoft.com/office/drawing/2014/main" id="{D22735E3-5461-4174-8C10-D5DA28BB24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7243369" y="4922282"/>
                    <a:ext cx="1917482" cy="1964221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>
                    <a:extLst>
                      <a:ext uri="{FF2B5EF4-FFF2-40B4-BE49-F238E27FC236}">
                        <a16:creationId xmlns:a16="http://schemas.microsoft.com/office/drawing/2014/main" id="{14B06A8A-479F-4D69-AC81-6BC1C833CC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3826598" y="5351805"/>
                    <a:ext cx="1400178" cy="1521061"/>
                  </a:xfrm>
                  <a:prstGeom prst="rect">
                    <a:avLst/>
                  </a:prstGeom>
                </p:spPr>
              </p:pic>
              <p:pic>
                <p:nvPicPr>
                  <p:cNvPr id="14" name="图片 13">
                    <a:extLst>
                      <a:ext uri="{FF2B5EF4-FFF2-40B4-BE49-F238E27FC236}">
                        <a16:creationId xmlns:a16="http://schemas.microsoft.com/office/drawing/2014/main" id="{143FE559-4CD7-4355-8182-5C6E3AA0D07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4564326" y="4700698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15" name="图片 14">
                    <a:extLst>
                      <a:ext uri="{FF2B5EF4-FFF2-40B4-BE49-F238E27FC236}">
                        <a16:creationId xmlns:a16="http://schemas.microsoft.com/office/drawing/2014/main" id="{A7F456D0-18B6-4D39-9BF1-086F7085C64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5264416" y="3963247"/>
                    <a:ext cx="2664699" cy="2894753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19" name="云形 18">
            <a:extLst>
              <a:ext uri="{FF2B5EF4-FFF2-40B4-BE49-F238E27FC236}">
                <a16:creationId xmlns:a16="http://schemas.microsoft.com/office/drawing/2014/main" id="{B11380F0-CD74-4EB0-8505-ED385D6F7F4E}"/>
              </a:ext>
            </a:extLst>
          </p:cNvPr>
          <p:cNvSpPr/>
          <p:nvPr/>
        </p:nvSpPr>
        <p:spPr>
          <a:xfrm>
            <a:off x="1272213" y="830777"/>
            <a:ext cx="7060704" cy="4205388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FDC0421E-4690-49AB-A7C7-9A5C87ADC7B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1" t="27813" r="2312" b="48137"/>
          <a:stretch/>
        </p:blipFill>
        <p:spPr>
          <a:xfrm flipH="1">
            <a:off x="5915236" y="2693450"/>
            <a:ext cx="6070500" cy="3301750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C925739F-7C5C-47CC-B69D-F6C2C9BB60B6}"/>
              </a:ext>
            </a:extLst>
          </p:cNvPr>
          <p:cNvSpPr/>
          <p:nvPr/>
        </p:nvSpPr>
        <p:spPr>
          <a:xfrm>
            <a:off x="1332349" y="1753189"/>
            <a:ext cx="701679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500" b="1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llhead 1910" panose="02040603050506020204" pitchFamily="18" charset="0"/>
                <a:ea typeface="字魂52号-阿开漫画体" panose="00000500000000000000" pitchFamily="2" charset="-122"/>
              </a:rPr>
              <a:t>Thực đơn em chọn</a:t>
            </a:r>
            <a:endParaRPr lang="zh-CN" altLang="en-US" sz="11500" b="1" dirty="0">
              <a:solidFill>
                <a:srgbClr val="592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illhead 1910" panose="02040603050506020204" pitchFamily="18" charset="0"/>
              <a:ea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392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1DA970F-F944-4BF6-9F7D-68B905A0C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7856" y="-2840653"/>
            <a:ext cx="6688916" cy="11860897"/>
          </a:xfrm>
          <a:prstGeom prst="rect">
            <a:avLst/>
          </a:prstGeom>
        </p:spPr>
      </p:pic>
      <p:sp>
        <p:nvSpPr>
          <p:cNvPr id="3" name="双波形 2">
            <a:extLst>
              <a:ext uri="{FF2B5EF4-FFF2-40B4-BE49-F238E27FC236}">
                <a16:creationId xmlns:a16="http://schemas.microsoft.com/office/drawing/2014/main" id="{DBC676FA-F0F7-4E17-90BA-61F2E5D4B1AB}"/>
              </a:ext>
            </a:extLst>
          </p:cNvPr>
          <p:cNvSpPr/>
          <p:nvPr/>
        </p:nvSpPr>
        <p:spPr>
          <a:xfrm>
            <a:off x="1" y="902293"/>
            <a:ext cx="12191999" cy="4375003"/>
          </a:xfrm>
          <a:prstGeom prst="doubleWave">
            <a:avLst/>
          </a:prstGeom>
          <a:solidFill>
            <a:schemeClr val="bg1"/>
          </a:solidFill>
          <a:ln w="76200" cap="rnd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9E762E2-8137-457D-B1DC-23D461F9A861}"/>
              </a:ext>
            </a:extLst>
          </p:cNvPr>
          <p:cNvSpPr/>
          <p:nvPr/>
        </p:nvSpPr>
        <p:spPr>
          <a:xfrm>
            <a:off x="519793" y="100575"/>
            <a:ext cx="11152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629FC9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Ghi tên thức ăn, đồ uống hàng ngày của em vào bảng</a:t>
            </a:r>
            <a:endParaRPr lang="zh-CN" altLang="en-US" sz="3600" dirty="0">
              <a:latin typeface="UTM Bienvenue" panose="0204060305050602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43986"/>
              </p:ext>
            </p:extLst>
          </p:nvPr>
        </p:nvGraphicFramePr>
        <p:xfrm>
          <a:off x="266696" y="719666"/>
          <a:ext cx="11753856" cy="592878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69232">
                  <a:extLst>
                    <a:ext uri="{9D8B030D-6E8A-4147-A177-3AD203B41FA5}">
                      <a16:colId xmlns:a16="http://schemas.microsoft.com/office/drawing/2014/main" val="1143646186"/>
                    </a:ext>
                  </a:extLst>
                </a:gridCol>
                <a:gridCol w="1469232">
                  <a:extLst>
                    <a:ext uri="{9D8B030D-6E8A-4147-A177-3AD203B41FA5}">
                      <a16:colId xmlns:a16="http://schemas.microsoft.com/office/drawing/2014/main" val="3130955098"/>
                    </a:ext>
                  </a:extLst>
                </a:gridCol>
                <a:gridCol w="1469232">
                  <a:extLst>
                    <a:ext uri="{9D8B030D-6E8A-4147-A177-3AD203B41FA5}">
                      <a16:colId xmlns:a16="http://schemas.microsoft.com/office/drawing/2014/main" val="1083666995"/>
                    </a:ext>
                  </a:extLst>
                </a:gridCol>
                <a:gridCol w="1469232">
                  <a:extLst>
                    <a:ext uri="{9D8B030D-6E8A-4147-A177-3AD203B41FA5}">
                      <a16:colId xmlns:a16="http://schemas.microsoft.com/office/drawing/2014/main" val="334698320"/>
                    </a:ext>
                  </a:extLst>
                </a:gridCol>
                <a:gridCol w="1469232">
                  <a:extLst>
                    <a:ext uri="{9D8B030D-6E8A-4147-A177-3AD203B41FA5}">
                      <a16:colId xmlns:a16="http://schemas.microsoft.com/office/drawing/2014/main" val="2806536682"/>
                    </a:ext>
                  </a:extLst>
                </a:gridCol>
                <a:gridCol w="1469232">
                  <a:extLst>
                    <a:ext uri="{9D8B030D-6E8A-4147-A177-3AD203B41FA5}">
                      <a16:colId xmlns:a16="http://schemas.microsoft.com/office/drawing/2014/main" val="1730074508"/>
                    </a:ext>
                  </a:extLst>
                </a:gridCol>
                <a:gridCol w="1469232">
                  <a:extLst>
                    <a:ext uri="{9D8B030D-6E8A-4147-A177-3AD203B41FA5}">
                      <a16:colId xmlns:a16="http://schemas.microsoft.com/office/drawing/2014/main" val="2646439657"/>
                    </a:ext>
                  </a:extLst>
                </a:gridCol>
                <a:gridCol w="1469232">
                  <a:extLst>
                    <a:ext uri="{9D8B030D-6E8A-4147-A177-3AD203B41FA5}">
                      <a16:colId xmlns:a16="http://schemas.microsoft.com/office/drawing/2014/main" val="2099366253"/>
                    </a:ext>
                  </a:extLst>
                </a:gridCol>
              </a:tblGrid>
              <a:tr h="1185757">
                <a:tc rowSpan="2"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EE9B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200" b="1" baseline="0">
                          <a:solidFill>
                            <a:srgbClr val="FEE9B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thức ăn, đồ uống</a:t>
                      </a:r>
                      <a:endParaRPr lang="en-US" sz="3200" b="1">
                        <a:solidFill>
                          <a:srgbClr val="FEE9B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3690A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15840"/>
                  </a:ext>
                </a:extLst>
              </a:tr>
              <a:tr h="11857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Hai</a:t>
                      </a:r>
                      <a:endParaRPr lang="en-US" sz="2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EE9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</a:t>
                      </a:r>
                      <a:endParaRPr lang="en-US" sz="2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EE9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Tư</a:t>
                      </a:r>
                      <a:endParaRPr lang="en-US" sz="2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EE9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Năm</a:t>
                      </a:r>
                      <a:endParaRPr lang="en-US" sz="2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EE9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Sáu</a:t>
                      </a:r>
                      <a:endParaRPr lang="en-US" sz="2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EE9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Bảy</a:t>
                      </a:r>
                      <a:endParaRPr lang="en-US" sz="2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EE9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nhật</a:t>
                      </a:r>
                      <a:endParaRPr lang="en-US" sz="2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EE9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692968"/>
                  </a:ext>
                </a:extLst>
              </a:tr>
              <a:tr h="1185757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</a:p>
                  </a:txBody>
                  <a:tcPr anchor="ctr">
                    <a:solidFill>
                      <a:srgbClr val="FEE9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0929773"/>
                  </a:ext>
                </a:extLst>
              </a:tr>
              <a:tr h="1185757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TRƯA</a:t>
                      </a:r>
                    </a:p>
                  </a:txBody>
                  <a:tcPr anchor="ctr">
                    <a:solidFill>
                      <a:srgbClr val="FEE9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3845972"/>
                  </a:ext>
                </a:extLst>
              </a:tr>
              <a:tr h="1185757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</a:p>
                  </a:txBody>
                  <a:tcPr anchor="ctr">
                    <a:solidFill>
                      <a:srgbClr val="FEE9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CC5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CC5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CC5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CC5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CC5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CC5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CC5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210031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1100285"/>
            <a:ext cx="2857500" cy="1607154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2209799" y="3105150"/>
            <a:ext cx="742950" cy="3457074"/>
          </a:xfrm>
          <a:prstGeom prst="downArrow">
            <a:avLst/>
          </a:prstGeom>
          <a:solidFill>
            <a:srgbClr val="369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49E762E2-8137-457D-B1DC-23D461F9A861}"/>
              </a:ext>
            </a:extLst>
          </p:cNvPr>
          <p:cNvSpPr/>
          <p:nvPr/>
        </p:nvSpPr>
        <p:spPr>
          <a:xfrm>
            <a:off x="2811243" y="4043925"/>
            <a:ext cx="13051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629FC9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Ví dụ</a:t>
            </a:r>
            <a:endParaRPr lang="zh-CN" altLang="en-US" sz="3600" dirty="0">
              <a:latin typeface="UTM Bienvenue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87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双波形 1">
            <a:extLst>
              <a:ext uri="{FF2B5EF4-FFF2-40B4-BE49-F238E27FC236}">
                <a16:creationId xmlns:a16="http://schemas.microsoft.com/office/drawing/2014/main" id="{4A7AF3C0-47C4-4FF9-BF06-C3CCF657CD0B}"/>
              </a:ext>
            </a:extLst>
          </p:cNvPr>
          <p:cNvSpPr/>
          <p:nvPr/>
        </p:nvSpPr>
        <p:spPr>
          <a:xfrm>
            <a:off x="0" y="-55060"/>
            <a:ext cx="12230100" cy="6809111"/>
          </a:xfrm>
          <a:prstGeom prst="doubleWave">
            <a:avLst>
              <a:gd name="adj1" fmla="val 6250"/>
              <a:gd name="adj2" fmla="val 313"/>
            </a:avLst>
          </a:prstGeom>
          <a:solidFill>
            <a:schemeClr val="bg1"/>
          </a:solidFill>
          <a:ln w="76200" cap="rnd">
            <a:noFill/>
            <a:rou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EF1D811-AC11-480F-BC1C-AF3F22ED7A7C}"/>
              </a:ext>
            </a:extLst>
          </p:cNvPr>
          <p:cNvSpPr/>
          <p:nvPr/>
        </p:nvSpPr>
        <p:spPr>
          <a:xfrm>
            <a:off x="79540" y="3176191"/>
            <a:ext cx="22172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Bienvenue" panose="02040603050506020204" pitchFamily="18" charset="0"/>
                <a:ea typeface="字魂52号-阿开漫画体" panose="00000500000000000000" pitchFamily="2" charset="-122"/>
              </a:rPr>
              <a:t>Thứ Hai</a:t>
            </a:r>
            <a:endParaRPr lang="zh-CN" alt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Bienvenue" panose="02040603050506020204" pitchFamily="18" charset="0"/>
            </a:endParaRPr>
          </a:p>
        </p:txBody>
      </p:sp>
      <p:sp>
        <p:nvSpPr>
          <p:cNvPr id="22" name="矩形 2">
            <a:extLst>
              <a:ext uri="{FF2B5EF4-FFF2-40B4-BE49-F238E27FC236}">
                <a16:creationId xmlns:a16="http://schemas.microsoft.com/office/drawing/2014/main" id="{2EF1D811-AC11-480F-BC1C-AF3F22ED7A7C}"/>
              </a:ext>
            </a:extLst>
          </p:cNvPr>
          <p:cNvSpPr/>
          <p:nvPr/>
        </p:nvSpPr>
        <p:spPr>
          <a:xfrm>
            <a:off x="3246742" y="944580"/>
            <a:ext cx="16097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>
                <a:solidFill>
                  <a:schemeClr val="accent6">
                    <a:lumMod val="75000"/>
                  </a:schemeClr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Sáng:</a:t>
            </a:r>
            <a:endParaRPr lang="zh-CN" altLang="en-US" sz="4400" dirty="0">
              <a:solidFill>
                <a:schemeClr val="accent6">
                  <a:lumMod val="75000"/>
                </a:schemeClr>
              </a:solidFill>
              <a:latin typeface="UTM Bienvenue" panose="02040603050506020204" pitchFamily="18" charset="0"/>
            </a:endParaRPr>
          </a:p>
        </p:txBody>
      </p:sp>
      <p:sp>
        <p:nvSpPr>
          <p:cNvPr id="31" name="矩形 2">
            <a:extLst>
              <a:ext uri="{FF2B5EF4-FFF2-40B4-BE49-F238E27FC236}">
                <a16:creationId xmlns:a16="http://schemas.microsoft.com/office/drawing/2014/main" id="{2EF1D811-AC11-480F-BC1C-AF3F22ED7A7C}"/>
              </a:ext>
            </a:extLst>
          </p:cNvPr>
          <p:cNvSpPr/>
          <p:nvPr/>
        </p:nvSpPr>
        <p:spPr>
          <a:xfrm>
            <a:off x="3189034" y="3068723"/>
            <a:ext cx="15148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>
                <a:solidFill>
                  <a:srgbClr val="288087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Trưa:</a:t>
            </a:r>
            <a:endParaRPr lang="zh-CN" altLang="en-US" sz="4400" dirty="0">
              <a:solidFill>
                <a:srgbClr val="288087"/>
              </a:solidFill>
              <a:latin typeface="UTM Bienvenue" panose="02040603050506020204" pitchFamily="18" charset="0"/>
            </a:endParaRPr>
          </a:p>
        </p:txBody>
      </p:sp>
      <p:sp>
        <p:nvSpPr>
          <p:cNvPr id="32" name="矩形 2">
            <a:extLst>
              <a:ext uri="{FF2B5EF4-FFF2-40B4-BE49-F238E27FC236}">
                <a16:creationId xmlns:a16="http://schemas.microsoft.com/office/drawing/2014/main" id="{2EF1D811-AC11-480F-BC1C-AF3F22ED7A7C}"/>
              </a:ext>
            </a:extLst>
          </p:cNvPr>
          <p:cNvSpPr/>
          <p:nvPr/>
        </p:nvSpPr>
        <p:spPr>
          <a:xfrm>
            <a:off x="3069448" y="5443770"/>
            <a:ext cx="17540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>
                <a:solidFill>
                  <a:srgbClr val="E33A37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Chiều</a:t>
            </a:r>
            <a:endParaRPr lang="zh-CN" altLang="en-US" sz="4400" dirty="0">
              <a:solidFill>
                <a:srgbClr val="E33A37"/>
              </a:solidFill>
              <a:latin typeface="UTM Bienvenue" panose="02040603050506020204" pitchFamily="18" charset="0"/>
            </a:endParaRPr>
          </a:p>
        </p:txBody>
      </p:sp>
      <p:cxnSp>
        <p:nvCxnSpPr>
          <p:cNvPr id="7" name="Curved Connector 6"/>
          <p:cNvCxnSpPr/>
          <p:nvPr/>
        </p:nvCxnSpPr>
        <p:spPr>
          <a:xfrm rot="16200000" flipH="1">
            <a:off x="2036040" y="4015043"/>
            <a:ext cx="1724852" cy="601652"/>
          </a:xfrm>
          <a:prstGeom prst="curvedConnector3">
            <a:avLst/>
          </a:prstGeom>
          <a:ln w="76200">
            <a:solidFill>
              <a:srgbClr val="E33A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/>
          <p:nvPr/>
        </p:nvCxnSpPr>
        <p:spPr>
          <a:xfrm rot="5400000" flipH="1" flipV="1">
            <a:off x="2167233" y="2373933"/>
            <a:ext cx="1509916" cy="649102"/>
          </a:xfrm>
          <a:prstGeom prst="curvedConnector3">
            <a:avLst/>
          </a:prstGeom>
          <a:ln w="57150">
            <a:solidFill>
              <a:srgbClr val="E46C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/>
          <p:nvPr/>
        </p:nvCxnSpPr>
        <p:spPr>
          <a:xfrm flipV="1">
            <a:off x="2597640" y="3434230"/>
            <a:ext cx="601652" cy="84891"/>
          </a:xfrm>
          <a:prstGeom prst="curvedConnector3">
            <a:avLst/>
          </a:prstGeom>
          <a:ln w="76200">
            <a:solidFill>
              <a:srgbClr val="288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951" y="33080"/>
            <a:ext cx="3309258" cy="1861238"/>
          </a:xfrm>
          <a:prstGeom prst="rect">
            <a:avLst/>
          </a:prstGeom>
        </p:spPr>
      </p:pic>
      <p:sp>
        <p:nvSpPr>
          <p:cNvPr id="37" name="矩形 2">
            <a:extLst>
              <a:ext uri="{FF2B5EF4-FFF2-40B4-BE49-F238E27FC236}">
                <a16:creationId xmlns:a16="http://schemas.microsoft.com/office/drawing/2014/main" id="{2EF1D811-AC11-480F-BC1C-AF3F22ED7A7C}"/>
              </a:ext>
            </a:extLst>
          </p:cNvPr>
          <p:cNvSpPr/>
          <p:nvPr/>
        </p:nvSpPr>
        <p:spPr>
          <a:xfrm>
            <a:off x="5571933" y="1652248"/>
            <a:ext cx="4758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>
                <a:solidFill>
                  <a:srgbClr val="E46C0A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Mì xào hải sản, nước mía</a:t>
            </a:r>
            <a:endParaRPr lang="zh-CN" altLang="en-US" sz="3200" dirty="0">
              <a:solidFill>
                <a:srgbClr val="E46C0A"/>
              </a:solidFill>
              <a:latin typeface="UTM Bienvenue" panose="020406030505060202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467" y="2600406"/>
            <a:ext cx="2577150" cy="144947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726" y="2716997"/>
            <a:ext cx="2428264" cy="13657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526" y="2727887"/>
            <a:ext cx="2270658" cy="127385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456" y="2997213"/>
            <a:ext cx="1940792" cy="1091568"/>
          </a:xfrm>
          <a:prstGeom prst="rect">
            <a:avLst/>
          </a:prstGeom>
        </p:spPr>
      </p:pic>
      <p:sp>
        <p:nvSpPr>
          <p:cNvPr id="46" name="矩形 2">
            <a:extLst>
              <a:ext uri="{FF2B5EF4-FFF2-40B4-BE49-F238E27FC236}">
                <a16:creationId xmlns:a16="http://schemas.microsoft.com/office/drawing/2014/main" id="{2EF1D811-AC11-480F-BC1C-AF3F22ED7A7C}"/>
              </a:ext>
            </a:extLst>
          </p:cNvPr>
          <p:cNvSpPr/>
          <p:nvPr/>
        </p:nvSpPr>
        <p:spPr>
          <a:xfrm>
            <a:off x="3522858" y="3920286"/>
            <a:ext cx="844173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>
                <a:solidFill>
                  <a:srgbClr val="288087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Cơm +Thịt heo kho đậu hũ+ rau trộn + canh bí đỏ,</a:t>
            </a:r>
          </a:p>
          <a:p>
            <a:pPr algn="ctr"/>
            <a:r>
              <a:rPr lang="en-US" altLang="zh-CN" sz="2800">
                <a:solidFill>
                  <a:srgbClr val="288087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 tráng miệng chuối</a:t>
            </a:r>
            <a:endParaRPr lang="zh-CN" altLang="en-US" sz="2800" dirty="0">
              <a:solidFill>
                <a:srgbClr val="288087"/>
              </a:solidFill>
              <a:latin typeface="UTM Bienvenue" panose="02040603050506020204" pitchFamily="18" charset="0"/>
            </a:endParaRPr>
          </a:p>
        </p:txBody>
      </p:sp>
      <p:sp>
        <p:nvSpPr>
          <p:cNvPr id="47" name="矩形 2">
            <a:extLst>
              <a:ext uri="{FF2B5EF4-FFF2-40B4-BE49-F238E27FC236}">
                <a16:creationId xmlns:a16="http://schemas.microsoft.com/office/drawing/2014/main" id="{2EF1D811-AC11-480F-BC1C-AF3F22ED7A7C}"/>
              </a:ext>
            </a:extLst>
          </p:cNvPr>
          <p:cNvSpPr/>
          <p:nvPr/>
        </p:nvSpPr>
        <p:spPr>
          <a:xfrm>
            <a:off x="4227171" y="6246064"/>
            <a:ext cx="7564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>
                <a:solidFill>
                  <a:srgbClr val="E33A37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Lẩu nấm-thịt bò ăn kèm bún, tráng miệng nho</a:t>
            </a:r>
            <a:endParaRPr lang="zh-CN" altLang="en-US" sz="2800" dirty="0">
              <a:solidFill>
                <a:srgbClr val="E33A37"/>
              </a:solidFill>
              <a:latin typeface="UTM Bienvenue" panose="02040603050506020204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729" y="11820"/>
            <a:ext cx="3561442" cy="20030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610" y="4925026"/>
            <a:ext cx="2730772" cy="153587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692" y="5021641"/>
            <a:ext cx="2387210" cy="134264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654" y="2888524"/>
            <a:ext cx="2560904" cy="144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3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2" grpId="0"/>
      <p:bldP spid="31" grpId="0"/>
      <p:bldP spid="32" grpId="0"/>
      <p:bldP spid="37" grpId="0"/>
      <p:bldP spid="37" grpId="1"/>
      <p:bldP spid="46" grpId="0"/>
      <p:bldP spid="46" grpId="1"/>
      <p:bldP spid="47" grpId="0"/>
      <p:bldP spid="4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56175D3-62FE-41BF-9E47-D5F8EF0CB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9227" y="-2778961"/>
            <a:ext cx="6688916" cy="11860897"/>
          </a:xfrm>
          <a:prstGeom prst="rect">
            <a:avLst/>
          </a:prstGeom>
        </p:spPr>
      </p:pic>
      <p:sp>
        <p:nvSpPr>
          <p:cNvPr id="19" name="云形 18">
            <a:extLst>
              <a:ext uri="{FF2B5EF4-FFF2-40B4-BE49-F238E27FC236}">
                <a16:creationId xmlns:a16="http://schemas.microsoft.com/office/drawing/2014/main" id="{4B1CAABC-7F3C-4503-B2D5-AC84F5F5EF1B}"/>
              </a:ext>
            </a:extLst>
          </p:cNvPr>
          <p:cNvSpPr/>
          <p:nvPr/>
        </p:nvSpPr>
        <p:spPr>
          <a:xfrm>
            <a:off x="1125767" y="970701"/>
            <a:ext cx="10189211" cy="4642560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2B8B286D-13E4-4386-85CD-93642C3081C2}"/>
              </a:ext>
            </a:extLst>
          </p:cNvPr>
          <p:cNvGrpSpPr/>
          <p:nvPr/>
        </p:nvGrpSpPr>
        <p:grpSpPr>
          <a:xfrm>
            <a:off x="0" y="3566019"/>
            <a:ext cx="12298652" cy="3655585"/>
            <a:chOff x="0" y="3566019"/>
            <a:chExt cx="12298652" cy="365558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3A473BC-F9A0-478F-A946-88779046A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76" t="52867" r="-1171" b="21243"/>
            <a:stretch/>
          </p:blipFill>
          <p:spPr>
            <a:xfrm>
              <a:off x="9118237" y="3815161"/>
              <a:ext cx="3180415" cy="3406443"/>
            </a:xfrm>
            <a:prstGeom prst="rect">
              <a:avLst/>
            </a:prstGeom>
          </p:spPr>
        </p:pic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99BE9762-6BC1-4F56-B633-F59049C2206A}"/>
                </a:ext>
              </a:extLst>
            </p:cNvPr>
            <p:cNvGrpSpPr/>
            <p:nvPr/>
          </p:nvGrpSpPr>
          <p:grpSpPr>
            <a:xfrm>
              <a:off x="0" y="3566019"/>
              <a:ext cx="12195836" cy="3433990"/>
              <a:chOff x="-3836" y="3564981"/>
              <a:chExt cx="12195836" cy="3433990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49DDBED0-53F1-4378-B3E9-AF8E260702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762" r="59945" b="24596"/>
              <a:stretch/>
            </p:blipFill>
            <p:spPr>
              <a:xfrm>
                <a:off x="-3836" y="3705474"/>
                <a:ext cx="2664699" cy="3152526"/>
              </a:xfrm>
              <a:prstGeom prst="rect">
                <a:avLst/>
              </a:prstGeom>
            </p:spPr>
          </p:pic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C30C1514-3C65-4865-B8BC-B1A9A1972CDE}"/>
                  </a:ext>
                </a:extLst>
              </p:cNvPr>
              <p:cNvGrpSpPr/>
              <p:nvPr/>
            </p:nvGrpSpPr>
            <p:grpSpPr>
              <a:xfrm>
                <a:off x="169579" y="3564981"/>
                <a:ext cx="12022421" cy="3433990"/>
                <a:chOff x="169579" y="3564981"/>
                <a:chExt cx="12022421" cy="3433990"/>
              </a:xfrm>
            </p:grpSpPr>
            <p:pic>
              <p:nvPicPr>
                <p:cNvPr id="10" name="图片 9">
                  <a:extLst>
                    <a:ext uri="{FF2B5EF4-FFF2-40B4-BE49-F238E27FC236}">
                      <a16:creationId xmlns:a16="http://schemas.microsoft.com/office/drawing/2014/main" id="{C25C1E48-9BFE-46F6-810D-93D469D99B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426" t="67526" r="-108" b="9176"/>
                <a:stretch/>
              </p:blipFill>
              <p:spPr>
                <a:xfrm>
                  <a:off x="9429135" y="3564981"/>
                  <a:ext cx="2762865" cy="3301218"/>
                </a:xfrm>
                <a:prstGeom prst="rect">
                  <a:avLst/>
                </a:prstGeom>
              </p:spPr>
            </p:pic>
            <p:grpSp>
              <p:nvGrpSpPr>
                <p:cNvPr id="11" name="组合 10">
                  <a:extLst>
                    <a:ext uri="{FF2B5EF4-FFF2-40B4-BE49-F238E27FC236}">
                      <a16:creationId xmlns:a16="http://schemas.microsoft.com/office/drawing/2014/main" id="{27B89C5D-35C4-4008-AB8D-FBF4806782E5}"/>
                    </a:ext>
                  </a:extLst>
                </p:cNvPr>
                <p:cNvGrpSpPr/>
                <p:nvPr/>
              </p:nvGrpSpPr>
              <p:grpSpPr>
                <a:xfrm>
                  <a:off x="169579" y="3963247"/>
                  <a:ext cx="9959645" cy="3035724"/>
                  <a:chOff x="169579" y="3963247"/>
                  <a:chExt cx="9959645" cy="3035724"/>
                </a:xfrm>
              </p:grpSpPr>
              <p:pic>
                <p:nvPicPr>
                  <p:cNvPr id="12" name="图片 11">
                    <a:extLst>
                      <a:ext uri="{FF2B5EF4-FFF2-40B4-BE49-F238E27FC236}">
                        <a16:creationId xmlns:a16="http://schemas.microsoft.com/office/drawing/2014/main" id="{CEBFF2AA-724A-495D-A640-8D812B52138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169579" y="4358452"/>
                    <a:ext cx="2467897" cy="2528052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>
                    <a:extLst>
                      <a:ext uri="{FF2B5EF4-FFF2-40B4-BE49-F238E27FC236}">
                        <a16:creationId xmlns:a16="http://schemas.microsoft.com/office/drawing/2014/main" id="{5D4300EE-3F82-4C00-8664-B55A0EDEDB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8729046" y="4649650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14" name="图片 13">
                    <a:extLst>
                      <a:ext uri="{FF2B5EF4-FFF2-40B4-BE49-F238E27FC236}">
                        <a16:creationId xmlns:a16="http://schemas.microsoft.com/office/drawing/2014/main" id="{5640B3CE-E8B2-44A9-957B-686E3860FD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2291851" y="4991808"/>
                    <a:ext cx="1850211" cy="1895310"/>
                  </a:xfrm>
                  <a:prstGeom prst="rect">
                    <a:avLst/>
                  </a:prstGeom>
                </p:spPr>
              </p:pic>
              <p:pic>
                <p:nvPicPr>
                  <p:cNvPr id="15" name="图片 14">
                    <a:extLst>
                      <a:ext uri="{FF2B5EF4-FFF2-40B4-BE49-F238E27FC236}">
                        <a16:creationId xmlns:a16="http://schemas.microsoft.com/office/drawing/2014/main" id="{AEF7373B-BEC1-4A61-B090-08ED59AB823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7243369" y="4922282"/>
                    <a:ext cx="1917482" cy="1964221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片 15">
                    <a:extLst>
                      <a:ext uri="{FF2B5EF4-FFF2-40B4-BE49-F238E27FC236}">
                        <a16:creationId xmlns:a16="http://schemas.microsoft.com/office/drawing/2014/main" id="{DAB82CD2-9A9B-4E89-9B5F-2728206AF12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3826598" y="5351805"/>
                    <a:ext cx="1400178" cy="1521061"/>
                  </a:xfrm>
                  <a:prstGeom prst="rect">
                    <a:avLst/>
                  </a:prstGeom>
                </p:spPr>
              </p:pic>
              <p:pic>
                <p:nvPicPr>
                  <p:cNvPr id="17" name="图片 16">
                    <a:extLst>
                      <a:ext uri="{FF2B5EF4-FFF2-40B4-BE49-F238E27FC236}">
                        <a16:creationId xmlns:a16="http://schemas.microsoft.com/office/drawing/2014/main" id="{B81093AC-79EF-4F88-8DAE-0068594FC41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4564326" y="4700698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F673F3D3-6D52-421F-858E-5593CC04583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5264416" y="3963247"/>
                    <a:ext cx="2664699" cy="2894753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A8DE2433-D678-48BC-9376-025C0C6095F5}"/>
              </a:ext>
            </a:extLst>
          </p:cNvPr>
          <p:cNvSpPr/>
          <p:nvPr/>
        </p:nvSpPr>
        <p:spPr>
          <a:xfrm>
            <a:off x="2877577" y="1304481"/>
            <a:ext cx="892994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629FC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Lắng nghe thực đơn của bạn.</a:t>
            </a:r>
          </a:p>
          <a:p>
            <a:endParaRPr lang="en-US" altLang="zh-CN" sz="3600" b="1">
              <a:solidFill>
                <a:srgbClr val="629FC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629FC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Nhận xét các bữa ăn trong tuần bạn có sử dụng nhiều loại thức ăn hay không.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7"/>
          <a:stretch/>
        </p:blipFill>
        <p:spPr>
          <a:xfrm rot="20567845">
            <a:off x="1803792" y="1283077"/>
            <a:ext cx="1463484" cy="14490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66"/>
          <a:stretch/>
        </p:blipFill>
        <p:spPr>
          <a:xfrm rot="1530827">
            <a:off x="1696164" y="2788408"/>
            <a:ext cx="1178540" cy="148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6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21">
            <a:extLst>
              <a:ext uri="{FF2B5EF4-FFF2-40B4-BE49-F238E27FC236}">
                <a16:creationId xmlns:a16="http://schemas.microsoft.com/office/drawing/2014/main" id="{620FC3D7-6F7D-4A14-B764-92EB5482C50D}"/>
              </a:ext>
            </a:extLst>
          </p:cNvPr>
          <p:cNvGrpSpPr/>
          <p:nvPr/>
        </p:nvGrpSpPr>
        <p:grpSpPr>
          <a:xfrm>
            <a:off x="0" y="3556250"/>
            <a:ext cx="12298652" cy="3665354"/>
            <a:chOff x="0" y="3556250"/>
            <a:chExt cx="12298652" cy="3665354"/>
          </a:xfrm>
        </p:grpSpPr>
        <p:pic>
          <p:nvPicPr>
            <p:cNvPr id="11" name="图片 1">
              <a:extLst>
                <a:ext uri="{FF2B5EF4-FFF2-40B4-BE49-F238E27FC236}">
                  <a16:creationId xmlns:a16="http://schemas.microsoft.com/office/drawing/2014/main" id="{B80FE276-E77D-41A5-B986-D74FD419A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253" r="274" b="9427"/>
            <a:stretch/>
          </p:blipFill>
          <p:spPr>
            <a:xfrm>
              <a:off x="0" y="3556250"/>
              <a:ext cx="12192000" cy="3301750"/>
            </a:xfrm>
            <a:prstGeom prst="rect">
              <a:avLst/>
            </a:prstGeom>
          </p:spPr>
        </p:pic>
        <p:pic>
          <p:nvPicPr>
            <p:cNvPr id="12" name="图片 2">
              <a:extLst>
                <a:ext uri="{FF2B5EF4-FFF2-40B4-BE49-F238E27FC236}">
                  <a16:creationId xmlns:a16="http://schemas.microsoft.com/office/drawing/2014/main" id="{58103C4F-2318-4B58-A770-64D45BC7B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76" t="52867" r="-1171" b="21243"/>
            <a:stretch/>
          </p:blipFill>
          <p:spPr>
            <a:xfrm>
              <a:off x="9118237" y="3815161"/>
              <a:ext cx="3180415" cy="3406443"/>
            </a:xfrm>
            <a:prstGeom prst="rect">
              <a:avLst/>
            </a:prstGeom>
          </p:spPr>
        </p:pic>
        <p:grpSp>
          <p:nvGrpSpPr>
            <p:cNvPr id="13" name="组合 3">
              <a:extLst>
                <a:ext uri="{FF2B5EF4-FFF2-40B4-BE49-F238E27FC236}">
                  <a16:creationId xmlns:a16="http://schemas.microsoft.com/office/drawing/2014/main" id="{14D8589A-264D-40B5-8697-08E9DE5CB187}"/>
                </a:ext>
              </a:extLst>
            </p:cNvPr>
            <p:cNvGrpSpPr/>
            <p:nvPr/>
          </p:nvGrpSpPr>
          <p:grpSpPr>
            <a:xfrm>
              <a:off x="0" y="3566019"/>
              <a:ext cx="12195836" cy="3433990"/>
              <a:chOff x="-3836" y="3564981"/>
              <a:chExt cx="12195836" cy="3433990"/>
            </a:xfrm>
          </p:grpSpPr>
          <p:pic>
            <p:nvPicPr>
              <p:cNvPr id="14" name="图片 4">
                <a:extLst>
                  <a:ext uri="{FF2B5EF4-FFF2-40B4-BE49-F238E27FC236}">
                    <a16:creationId xmlns:a16="http://schemas.microsoft.com/office/drawing/2014/main" id="{8FF883DA-996F-456A-9A1B-BEC642B9A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762" r="59945" b="24596"/>
              <a:stretch/>
            </p:blipFill>
            <p:spPr>
              <a:xfrm>
                <a:off x="-3836" y="3705474"/>
                <a:ext cx="2664699" cy="3152526"/>
              </a:xfrm>
              <a:prstGeom prst="rect">
                <a:avLst/>
              </a:prstGeom>
            </p:spPr>
          </p:pic>
          <p:grpSp>
            <p:nvGrpSpPr>
              <p:cNvPr id="15" name="组合 5">
                <a:extLst>
                  <a:ext uri="{FF2B5EF4-FFF2-40B4-BE49-F238E27FC236}">
                    <a16:creationId xmlns:a16="http://schemas.microsoft.com/office/drawing/2014/main" id="{951E4154-E357-40F2-AD43-2C0BE454379A}"/>
                  </a:ext>
                </a:extLst>
              </p:cNvPr>
              <p:cNvGrpSpPr/>
              <p:nvPr/>
            </p:nvGrpSpPr>
            <p:grpSpPr>
              <a:xfrm>
                <a:off x="169579" y="3564981"/>
                <a:ext cx="12022421" cy="3433990"/>
                <a:chOff x="169579" y="3564981"/>
                <a:chExt cx="12022421" cy="3433990"/>
              </a:xfrm>
            </p:grpSpPr>
            <p:pic>
              <p:nvPicPr>
                <p:cNvPr id="16" name="图片 6">
                  <a:extLst>
                    <a:ext uri="{FF2B5EF4-FFF2-40B4-BE49-F238E27FC236}">
                      <a16:creationId xmlns:a16="http://schemas.microsoft.com/office/drawing/2014/main" id="{68C6718C-452B-40DB-8D79-D1D675B4D0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426" t="67526" r="-108" b="9176"/>
                <a:stretch/>
              </p:blipFill>
              <p:spPr>
                <a:xfrm>
                  <a:off x="9429135" y="3564981"/>
                  <a:ext cx="2762865" cy="3301218"/>
                </a:xfrm>
                <a:prstGeom prst="rect">
                  <a:avLst/>
                </a:prstGeom>
              </p:spPr>
            </p:pic>
            <p:grpSp>
              <p:nvGrpSpPr>
                <p:cNvPr id="17" name="组合 7">
                  <a:extLst>
                    <a:ext uri="{FF2B5EF4-FFF2-40B4-BE49-F238E27FC236}">
                      <a16:creationId xmlns:a16="http://schemas.microsoft.com/office/drawing/2014/main" id="{88B79C2C-B91C-4B94-A86D-3BD809854261}"/>
                    </a:ext>
                  </a:extLst>
                </p:cNvPr>
                <p:cNvGrpSpPr/>
                <p:nvPr/>
              </p:nvGrpSpPr>
              <p:grpSpPr>
                <a:xfrm>
                  <a:off x="169579" y="3963247"/>
                  <a:ext cx="9959645" cy="3035724"/>
                  <a:chOff x="169579" y="3963247"/>
                  <a:chExt cx="9959645" cy="3035724"/>
                </a:xfrm>
              </p:grpSpPr>
              <p:pic>
                <p:nvPicPr>
                  <p:cNvPr id="18" name="图片 8">
                    <a:extLst>
                      <a:ext uri="{FF2B5EF4-FFF2-40B4-BE49-F238E27FC236}">
                        <a16:creationId xmlns:a16="http://schemas.microsoft.com/office/drawing/2014/main" id="{2B4AFCCD-E267-4AF2-9653-74513936EC0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169579" y="4358452"/>
                    <a:ext cx="2467897" cy="2528052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9">
                    <a:extLst>
                      <a:ext uri="{FF2B5EF4-FFF2-40B4-BE49-F238E27FC236}">
                        <a16:creationId xmlns:a16="http://schemas.microsoft.com/office/drawing/2014/main" id="{D99A7E70-FE77-48B2-9322-4491AA9471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8729046" y="4649650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0">
                    <a:extLst>
                      <a:ext uri="{FF2B5EF4-FFF2-40B4-BE49-F238E27FC236}">
                        <a16:creationId xmlns:a16="http://schemas.microsoft.com/office/drawing/2014/main" id="{4210CBC4-5A73-47DF-A142-3564F379E2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2291851" y="4991808"/>
                    <a:ext cx="1850211" cy="1895310"/>
                  </a:xfrm>
                  <a:prstGeom prst="rect">
                    <a:avLst/>
                  </a:prstGeom>
                </p:spPr>
              </p:pic>
              <p:pic>
                <p:nvPicPr>
                  <p:cNvPr id="21" name="图片 11">
                    <a:extLst>
                      <a:ext uri="{FF2B5EF4-FFF2-40B4-BE49-F238E27FC236}">
                        <a16:creationId xmlns:a16="http://schemas.microsoft.com/office/drawing/2014/main" id="{D22735E3-5461-4174-8C10-D5DA28BB24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7243369" y="4922282"/>
                    <a:ext cx="1917482" cy="1964221"/>
                  </a:xfrm>
                  <a:prstGeom prst="rect">
                    <a:avLst/>
                  </a:prstGeom>
                </p:spPr>
              </p:pic>
              <p:pic>
                <p:nvPicPr>
                  <p:cNvPr id="22" name="图片 12">
                    <a:extLst>
                      <a:ext uri="{FF2B5EF4-FFF2-40B4-BE49-F238E27FC236}">
                        <a16:creationId xmlns:a16="http://schemas.microsoft.com/office/drawing/2014/main" id="{14B06A8A-479F-4D69-AC81-6BC1C833CC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3826598" y="5351805"/>
                    <a:ext cx="1400178" cy="1521061"/>
                  </a:xfrm>
                  <a:prstGeom prst="rect">
                    <a:avLst/>
                  </a:prstGeom>
                </p:spPr>
              </p:pic>
              <p:pic>
                <p:nvPicPr>
                  <p:cNvPr id="23" name="图片 13">
                    <a:extLst>
                      <a:ext uri="{FF2B5EF4-FFF2-40B4-BE49-F238E27FC236}">
                        <a16:creationId xmlns:a16="http://schemas.microsoft.com/office/drawing/2014/main" id="{143FE559-4CD7-4355-8182-5C6E3AA0D07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4564326" y="4700698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24" name="图片 14">
                    <a:extLst>
                      <a:ext uri="{FF2B5EF4-FFF2-40B4-BE49-F238E27FC236}">
                        <a16:creationId xmlns:a16="http://schemas.microsoft.com/office/drawing/2014/main" id="{A7F456D0-18B6-4D39-9BF1-086F7085C64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5264416" y="3963247"/>
                    <a:ext cx="2664699" cy="2894753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2" name="云形 1">
            <a:extLst>
              <a:ext uri="{FF2B5EF4-FFF2-40B4-BE49-F238E27FC236}">
                <a16:creationId xmlns:a16="http://schemas.microsoft.com/office/drawing/2014/main" id="{E1C246DA-5B9F-48BC-B82A-B9CA43339505}"/>
              </a:ext>
            </a:extLst>
          </p:cNvPr>
          <p:cNvSpPr/>
          <p:nvPr/>
        </p:nvSpPr>
        <p:spPr>
          <a:xfrm>
            <a:off x="3627809" y="582657"/>
            <a:ext cx="8395894" cy="5692686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90B022B2-F95D-40AA-B1D0-BEB38014D432}"/>
              </a:ext>
            </a:extLst>
          </p:cNvPr>
          <p:cNvGrpSpPr/>
          <p:nvPr/>
        </p:nvGrpSpPr>
        <p:grpSpPr>
          <a:xfrm>
            <a:off x="-2390035" y="322402"/>
            <a:ext cx="8486035" cy="5845215"/>
            <a:chOff x="-2809304" y="-107721"/>
            <a:chExt cx="9399677" cy="668891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9AE4E7F-9FC7-4246-A8E0-13BDC1EDDC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24" t="4714" r="8853" b="27643"/>
            <a:stretch/>
          </p:blipFill>
          <p:spPr>
            <a:xfrm rot="20613849" flipH="1">
              <a:off x="-1059365" y="1605633"/>
              <a:ext cx="6936059" cy="4638909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0FE88D1-636E-4F45-B305-EDB422ADB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51"/>
            <a:stretch/>
          </p:blipFill>
          <p:spPr>
            <a:xfrm rot="5400000">
              <a:off x="-1453923" y="-1463102"/>
              <a:ext cx="6688916" cy="9399677"/>
            </a:xfrm>
            <a:prstGeom prst="rect">
              <a:avLst/>
            </a:prstGeom>
          </p:spPr>
        </p:pic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D78D1DE3-3584-40BD-99E4-361969574259}"/>
              </a:ext>
            </a:extLst>
          </p:cNvPr>
          <p:cNvSpPr/>
          <p:nvPr/>
        </p:nvSpPr>
        <p:spPr>
          <a:xfrm>
            <a:off x="5948607" y="1584865"/>
            <a:ext cx="4434227" cy="36317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b="1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llhead 1910" panose="02040603050506020204" pitchFamily="18" charset="0"/>
                <a:ea typeface="字魂52号-阿开漫画体" panose="00000500000000000000" pitchFamily="2" charset="-122"/>
              </a:rPr>
              <a:t>Ghi nhớ và </a:t>
            </a:r>
          </a:p>
          <a:p>
            <a:pPr algn="ctr"/>
            <a:r>
              <a:rPr lang="en-US" altLang="zh-CN" sz="11500" b="1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llhead 1910" panose="02040603050506020204" pitchFamily="18" charset="0"/>
                <a:ea typeface="字魂52号-阿开漫画体" panose="00000500000000000000" pitchFamily="2" charset="-122"/>
              </a:rPr>
              <a:t>trang trí</a:t>
            </a:r>
            <a:endParaRPr lang="zh-CN" altLang="en-US" sz="11500" b="1" dirty="0">
              <a:solidFill>
                <a:srgbClr val="592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illhead 1910" panose="02040603050506020204" pitchFamily="18" charset="0"/>
              <a:ea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146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18EF2BC-9538-4B12-BBBF-EE53AF7342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711" r="5857" b="32161"/>
          <a:stretch/>
        </p:blipFill>
        <p:spPr>
          <a:xfrm>
            <a:off x="-243597" y="-148587"/>
            <a:ext cx="9719193" cy="700658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3D65E45-FEEA-4663-98B5-71C1D17D061F}"/>
              </a:ext>
            </a:extLst>
          </p:cNvPr>
          <p:cNvSpPr/>
          <p:nvPr/>
        </p:nvSpPr>
        <p:spPr>
          <a:xfrm>
            <a:off x="957111" y="1646546"/>
            <a:ext cx="731777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200" b="1">
                <a:solidFill>
                  <a:srgbClr val="629FC9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Lắng nghe 10 </a:t>
            </a:r>
          </a:p>
          <a:p>
            <a:pPr algn="ctr"/>
            <a:r>
              <a:rPr lang="en-US" altLang="zh-CN" sz="5200" b="1">
                <a:solidFill>
                  <a:srgbClr val="629FC9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lời khuyên dinh dưỡng hợp lí do </a:t>
            </a:r>
          </a:p>
          <a:p>
            <a:pPr algn="ctr"/>
            <a:r>
              <a:rPr lang="en-US" altLang="zh-CN" sz="5200" b="1">
                <a:solidFill>
                  <a:srgbClr val="629FC9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Bộ Y tế ban hành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11CA430-0796-4C9E-8F3E-8BBD6E7F7F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6" t="67526" r="-108" b="9176"/>
          <a:stretch/>
        </p:blipFill>
        <p:spPr>
          <a:xfrm>
            <a:off x="8647992" y="2623431"/>
            <a:ext cx="3544008" cy="42345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D967D6A-1F74-4094-B8D3-5FD52F554F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1674" flipH="1">
            <a:off x="5877159" y="-316740"/>
            <a:ext cx="5541666" cy="554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9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8283DC05-875A-4F7B-859F-75DA095A18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1"/>
          <a:stretch/>
        </p:blipFill>
        <p:spPr>
          <a:xfrm rot="5400000">
            <a:off x="-1069625" y="-1207349"/>
            <a:ext cx="5845215" cy="84860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8EF2BC-9538-4B12-BBBF-EE53AF73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711" r="5857" b="32161"/>
          <a:stretch/>
        </p:blipFill>
        <p:spPr>
          <a:xfrm flipH="1">
            <a:off x="3032513" y="-441214"/>
            <a:ext cx="9719193" cy="7006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01E878B-0B7A-4A53-8C50-35D22565874A}"/>
              </a:ext>
            </a:extLst>
          </p:cNvPr>
          <p:cNvSpPr/>
          <p:nvPr/>
        </p:nvSpPr>
        <p:spPr>
          <a:xfrm>
            <a:off x="4777995" y="1137345"/>
            <a:ext cx="62282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>
                <a:solidFill>
                  <a:srgbClr val="629FC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Ăn đa dạng nhiều loại thực phẩm và đảm bảo đủ 4 nhóm: chất bột, chất đạm, chất béo, vitamin và muối khoáng.</a:t>
            </a:r>
            <a:endParaRPr lang="zh-CN" altLang="en-US" sz="3600" b="1" dirty="0">
              <a:solidFill>
                <a:srgbClr val="629FC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04" y="3062080"/>
            <a:ext cx="2577150" cy="14494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504" y="4405260"/>
            <a:ext cx="2428264" cy="13657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84" y="5000512"/>
            <a:ext cx="2270658" cy="12738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6" y="2883215"/>
            <a:ext cx="1940792" cy="10915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661" y="5491953"/>
            <a:ext cx="2560904" cy="14403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43456" y="-963511"/>
            <a:ext cx="2108270" cy="47089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 cap="none" spc="0">
                <a:ln w="10160">
                  <a:solidFill>
                    <a:srgbClr val="1080C8"/>
                  </a:solidFill>
                  <a:prstDash val="solid"/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045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5E8F82EE-7829-4B33-8252-685053D17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" r="1294" b="67599"/>
          <a:stretch/>
        </p:blipFill>
        <p:spPr>
          <a:xfrm>
            <a:off x="2636267" y="693962"/>
            <a:ext cx="8742234" cy="476924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37293C1-3AD1-4EF5-98B7-57FA2761C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343" y="282709"/>
            <a:ext cx="7338590" cy="577882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06A619E3-DDE3-43F6-8B72-FD5D7696B8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5" t="27813" r="2314" b="48137"/>
          <a:stretch/>
        </p:blipFill>
        <p:spPr>
          <a:xfrm rot="19887232">
            <a:off x="-909344" y="1508391"/>
            <a:ext cx="5685222" cy="5747861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79990181-B375-48B2-A73E-0B897D744701}"/>
              </a:ext>
            </a:extLst>
          </p:cNvPr>
          <p:cNvSpPr/>
          <p:nvPr/>
        </p:nvSpPr>
        <p:spPr>
          <a:xfrm>
            <a:off x="4860169" y="2214662"/>
            <a:ext cx="491031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500" b="1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llhead 1910" panose="02040603050506020204" pitchFamily="18" charset="0"/>
                <a:ea typeface="字魂52号-阿开漫画体" panose="00000500000000000000" pitchFamily="2" charset="-122"/>
              </a:rPr>
              <a:t>Quà của biển</a:t>
            </a:r>
            <a:endParaRPr lang="zh-CN" altLang="en-US" sz="11500" dirty="0">
              <a:solidFill>
                <a:srgbClr val="592829"/>
              </a:solidFill>
              <a:latin typeface="UTM Billhead 1910" panose="02040603050506020204" pitchFamily="18" charset="0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09799811-90DD-48FA-9829-5628882BB9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6" t="67526" r="-108" b="9176"/>
          <a:stretch/>
        </p:blipFill>
        <p:spPr>
          <a:xfrm>
            <a:off x="9429135" y="3566438"/>
            <a:ext cx="2762865" cy="330121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9A8D6782-EC8D-4E5A-84FB-A2FA74E3AC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62" r="59945" b="26775"/>
          <a:stretch/>
        </p:blipFill>
        <p:spPr>
          <a:xfrm flipH="1">
            <a:off x="7590841" y="4581924"/>
            <a:ext cx="2104079" cy="2285732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904E573-1D87-464B-A61C-4507F3486A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8" t="45402" r="24803" b="24732"/>
          <a:stretch/>
        </p:blipFill>
        <p:spPr>
          <a:xfrm>
            <a:off x="3027120" y="460287"/>
            <a:ext cx="1721474" cy="156731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0BB0C1C-58C5-4A7D-818B-4DAAEBA8C0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5" t="76702" r="34189"/>
          <a:stretch/>
        </p:blipFill>
        <p:spPr>
          <a:xfrm>
            <a:off x="9063808" y="4621683"/>
            <a:ext cx="1400178" cy="229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834A4A3-C855-42E8-8259-B67EFFD63A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" r="1294" b="67599"/>
          <a:stretch/>
        </p:blipFill>
        <p:spPr>
          <a:xfrm>
            <a:off x="0" y="568932"/>
            <a:ext cx="11912615" cy="6498822"/>
          </a:xfrm>
          <a:prstGeom prst="rect">
            <a:avLst/>
          </a:prstGeom>
        </p:spPr>
      </p:pic>
      <p:sp>
        <p:nvSpPr>
          <p:cNvPr id="8" name="双波形 7">
            <a:extLst>
              <a:ext uri="{FF2B5EF4-FFF2-40B4-BE49-F238E27FC236}">
                <a16:creationId xmlns:a16="http://schemas.microsoft.com/office/drawing/2014/main" id="{8287E6B7-DAB9-454A-AFF6-59B52C948642}"/>
              </a:ext>
            </a:extLst>
          </p:cNvPr>
          <p:cNvSpPr/>
          <p:nvPr/>
        </p:nvSpPr>
        <p:spPr>
          <a:xfrm>
            <a:off x="6022312" y="2954216"/>
            <a:ext cx="6169688" cy="2062423"/>
          </a:xfrm>
          <a:prstGeom prst="doubleWave">
            <a:avLst/>
          </a:prstGeom>
          <a:solidFill>
            <a:schemeClr val="bg1"/>
          </a:solidFill>
          <a:ln w="76200" cap="rnd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图片包含 室内, 物体&#10;&#10;描述已自动生成">
            <a:extLst>
              <a:ext uri="{FF2B5EF4-FFF2-40B4-BE49-F238E27FC236}">
                <a16:creationId xmlns:a16="http://schemas.microsoft.com/office/drawing/2014/main" id="{D97C9D26-5B75-4EDB-B0C9-C4CDFB6125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0610" y="-237558"/>
            <a:ext cx="11057395" cy="709555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8B1C9D2-D235-4FA0-8633-1A54CC42D917}"/>
              </a:ext>
            </a:extLst>
          </p:cNvPr>
          <p:cNvSpPr/>
          <p:nvPr/>
        </p:nvSpPr>
        <p:spPr>
          <a:xfrm>
            <a:off x="771487" y="804812"/>
            <a:ext cx="6553200" cy="4391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48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Phối hợp thức ăn nguồn đạm động vật và thực vật, nên ăn tôm, cua, cá và đậu đỗ.</a:t>
            </a:r>
            <a:endParaRPr lang="zh-CN" altLang="en-US" sz="4800" b="1" dirty="0">
              <a:solidFill>
                <a:srgbClr val="59282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96175" y="804812"/>
            <a:ext cx="2108270" cy="47089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 cap="none" spc="0">
                <a:ln w="10160">
                  <a:solidFill>
                    <a:srgbClr val="1080C8"/>
                  </a:solidFill>
                  <a:prstDash val="solid"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896" y="375605"/>
            <a:ext cx="3867774" cy="2175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474" y="2271297"/>
            <a:ext cx="5760732" cy="3240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576" y="4499826"/>
            <a:ext cx="5760732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7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6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双波形 4">
            <a:extLst>
              <a:ext uri="{FF2B5EF4-FFF2-40B4-BE49-F238E27FC236}">
                <a16:creationId xmlns:a16="http://schemas.microsoft.com/office/drawing/2014/main" id="{6346AFAF-F3D5-4762-A3B3-635417C1578A}"/>
              </a:ext>
            </a:extLst>
          </p:cNvPr>
          <p:cNvSpPr/>
          <p:nvPr/>
        </p:nvSpPr>
        <p:spPr>
          <a:xfrm>
            <a:off x="6022312" y="1146716"/>
            <a:ext cx="6169688" cy="2062423"/>
          </a:xfrm>
          <a:prstGeom prst="doubleWave">
            <a:avLst/>
          </a:prstGeom>
          <a:solidFill>
            <a:schemeClr val="bg1"/>
          </a:solidFill>
          <a:ln w="76200" cap="rnd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077A3D4-58F8-48FA-A77E-81132A013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70" y="152400"/>
            <a:ext cx="7899605" cy="646052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B03A3D3-FADC-40F7-B953-D673B1112B61}"/>
              </a:ext>
            </a:extLst>
          </p:cNvPr>
          <p:cNvSpPr/>
          <p:nvPr/>
        </p:nvSpPr>
        <p:spPr>
          <a:xfrm>
            <a:off x="1511786" y="632366"/>
            <a:ext cx="53771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Ăn phối hợp dầu thực vật và mỡ động vật hợp lý, nên ăn vừng lạc.</a:t>
            </a:r>
            <a:endParaRPr lang="zh-CN" altLang="en-US" sz="4800" b="1" dirty="0">
              <a:solidFill>
                <a:srgbClr val="59282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37790" y="-1063931"/>
            <a:ext cx="2108270" cy="47089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 cap="none" spc="0">
                <a:ln w="10160">
                  <a:solidFill>
                    <a:srgbClr val="1080C8"/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268" y="3372898"/>
            <a:ext cx="5760732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9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双波形 5">
            <a:extLst>
              <a:ext uri="{FF2B5EF4-FFF2-40B4-BE49-F238E27FC236}">
                <a16:creationId xmlns:a16="http://schemas.microsoft.com/office/drawing/2014/main" id="{C327A5BB-C960-4AD8-AC33-47AFB255BFCC}"/>
              </a:ext>
            </a:extLst>
          </p:cNvPr>
          <p:cNvSpPr/>
          <p:nvPr/>
        </p:nvSpPr>
        <p:spPr>
          <a:xfrm>
            <a:off x="0" y="1245996"/>
            <a:ext cx="6169688" cy="2062423"/>
          </a:xfrm>
          <a:prstGeom prst="doubleWave">
            <a:avLst/>
          </a:prstGeom>
          <a:solidFill>
            <a:schemeClr val="bg1"/>
          </a:solidFill>
          <a:ln w="76200" cap="rnd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5BC9FC7-F8AF-4E86-8853-532104AC1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147" y="-36169"/>
            <a:ext cx="8898115" cy="599451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70FF1DC-3A90-4FB0-8A7D-CB4C71D9C463}"/>
              </a:ext>
            </a:extLst>
          </p:cNvPr>
          <p:cNvSpPr/>
          <p:nvPr/>
        </p:nvSpPr>
        <p:spPr>
          <a:xfrm>
            <a:off x="4224995" y="1713669"/>
            <a:ext cx="55662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Nên sử dụng muối i-ốt, </a:t>
            </a:r>
            <a:br>
              <a:rPr lang="en-US" altLang="zh-CN" sz="6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</a:br>
            <a:r>
              <a:rPr lang="en-US" altLang="zh-CN" sz="6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không ăn mặn.</a:t>
            </a:r>
            <a:endParaRPr lang="zh-CN" altLang="en-US" sz="6000" b="1" dirty="0">
              <a:solidFill>
                <a:srgbClr val="59282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514D634-C09E-46EC-9FA8-F5DD48CEEA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6" t="67526" r="-108" b="9176"/>
          <a:stretch/>
        </p:blipFill>
        <p:spPr>
          <a:xfrm>
            <a:off x="9432971" y="3566019"/>
            <a:ext cx="2762865" cy="33012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DECD3B0-E009-4079-8CEB-2B785F806A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5" t="76702" r="34189"/>
          <a:stretch/>
        </p:blipFill>
        <p:spPr>
          <a:xfrm>
            <a:off x="8732882" y="4650688"/>
            <a:ext cx="1400178" cy="22982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3173BE-0A33-43B5-91F3-97C07E27FE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541" b="90330" l="400" r="39600">
                        <a14:foregroundMark x1="19600" y1="87031" x2="18933" y2="89430"/>
                        <a14:foregroundMark x1="23733" y1="77961" x2="23733" y2="77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810" r="58925" b="9534"/>
          <a:stretch/>
        </p:blipFill>
        <p:spPr>
          <a:xfrm flipH="1">
            <a:off x="7247205" y="4923320"/>
            <a:ext cx="1917482" cy="196422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06980" y="2568829"/>
            <a:ext cx="2108270" cy="47089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 cap="none" spc="0">
                <a:ln w="10160">
                  <a:solidFill>
                    <a:srgbClr val="1080C8"/>
                  </a:solidFill>
                  <a:prstDash val="solid"/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2" name="图片 7">
            <a:extLst>
              <a:ext uri="{FF2B5EF4-FFF2-40B4-BE49-F238E27FC236}">
                <a16:creationId xmlns:a16="http://schemas.microsoft.com/office/drawing/2014/main" id="{3514D634-C09E-46EC-9FA8-F5DD48CEEA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6" t="67526" r="-108" b="9176"/>
          <a:stretch/>
        </p:blipFill>
        <p:spPr>
          <a:xfrm flipH="1" flipV="1">
            <a:off x="7452" y="7201"/>
            <a:ext cx="2762865" cy="3301218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463173BE-0A33-43B5-91F3-97C07E27FE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541" b="90330" l="400" r="39600">
                        <a14:foregroundMark x1="19600" y1="87031" x2="18933" y2="89430"/>
                        <a14:foregroundMark x1="23733" y1="77961" x2="23733" y2="77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810" r="58925" b="9534"/>
          <a:stretch/>
        </p:blipFill>
        <p:spPr>
          <a:xfrm flipH="1" flipV="1">
            <a:off x="2126103" y="-14790"/>
            <a:ext cx="1917482" cy="196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2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2">
            <a:extLst>
              <a:ext uri="{FF2B5EF4-FFF2-40B4-BE49-F238E27FC236}">
                <a16:creationId xmlns:a16="http://schemas.microsoft.com/office/drawing/2014/main" id="{8034A2B0-24EA-4983-8308-7E023886D24A}"/>
              </a:ext>
            </a:extLst>
          </p:cNvPr>
          <p:cNvSpPr/>
          <p:nvPr/>
        </p:nvSpPr>
        <p:spPr>
          <a:xfrm>
            <a:off x="438199" y="770486"/>
            <a:ext cx="7922029" cy="5680556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AA7D770-212D-4094-852A-A0E204DC1395}"/>
              </a:ext>
            </a:extLst>
          </p:cNvPr>
          <p:cNvSpPr/>
          <p:nvPr/>
        </p:nvSpPr>
        <p:spPr>
          <a:xfrm>
            <a:off x="1567309" y="2641268"/>
            <a:ext cx="56638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Cần ăn rau quả hàng ngày.</a:t>
            </a:r>
            <a:endParaRPr lang="zh-CN" altLang="en-US" sz="6000" b="1" dirty="0">
              <a:solidFill>
                <a:srgbClr val="59282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11D6CC7-8030-4585-BD8E-CBE5EAA91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541" b="90330" l="400" r="39600">
                        <a14:foregroundMark x1="19600" y1="87031" x2="18933" y2="89430"/>
                        <a14:foregroundMark x1="23733" y1="77961" x2="23733" y2="77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810" r="58925" b="9534"/>
          <a:stretch/>
        </p:blipFill>
        <p:spPr>
          <a:xfrm flipH="1">
            <a:off x="173415" y="4359490"/>
            <a:ext cx="2467897" cy="252805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E60E3A-E49A-4836-891C-653C14F93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4595" y="-7655280"/>
            <a:ext cx="6688916" cy="118608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45730" y="-532373"/>
            <a:ext cx="2108270" cy="47089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 cap="none" spc="0">
                <a:ln w="10160">
                  <a:solidFill>
                    <a:srgbClr val="1080C8"/>
                  </a:solidFill>
                  <a:prstDash val="solid"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126" y="2819400"/>
            <a:ext cx="8152424" cy="4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3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21">
            <a:extLst>
              <a:ext uri="{FF2B5EF4-FFF2-40B4-BE49-F238E27FC236}">
                <a16:creationId xmlns:a16="http://schemas.microsoft.com/office/drawing/2014/main" id="{620FC3D7-6F7D-4A14-B764-92EB5482C50D}"/>
              </a:ext>
            </a:extLst>
          </p:cNvPr>
          <p:cNvGrpSpPr/>
          <p:nvPr/>
        </p:nvGrpSpPr>
        <p:grpSpPr>
          <a:xfrm>
            <a:off x="0" y="3556250"/>
            <a:ext cx="12298652" cy="3665354"/>
            <a:chOff x="0" y="3556250"/>
            <a:chExt cx="12298652" cy="366535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B80FE276-E77D-41A5-B986-D74FD419A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253" r="274" b="9427"/>
            <a:stretch/>
          </p:blipFill>
          <p:spPr>
            <a:xfrm>
              <a:off x="0" y="3556250"/>
              <a:ext cx="12192000" cy="3301750"/>
            </a:xfrm>
            <a:prstGeom prst="rect">
              <a:avLst/>
            </a:prstGeom>
          </p:spPr>
        </p:pic>
        <p:pic>
          <p:nvPicPr>
            <p:cNvPr id="16" name="图片 2">
              <a:extLst>
                <a:ext uri="{FF2B5EF4-FFF2-40B4-BE49-F238E27FC236}">
                  <a16:creationId xmlns:a16="http://schemas.microsoft.com/office/drawing/2014/main" id="{58103C4F-2318-4B58-A770-64D45BC7B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76" t="52867" r="-1171" b="21243"/>
            <a:stretch/>
          </p:blipFill>
          <p:spPr>
            <a:xfrm>
              <a:off x="9118237" y="3815161"/>
              <a:ext cx="3180415" cy="3406443"/>
            </a:xfrm>
            <a:prstGeom prst="rect">
              <a:avLst/>
            </a:prstGeom>
          </p:spPr>
        </p:pic>
        <p:grpSp>
          <p:nvGrpSpPr>
            <p:cNvPr id="17" name="组合 3">
              <a:extLst>
                <a:ext uri="{FF2B5EF4-FFF2-40B4-BE49-F238E27FC236}">
                  <a16:creationId xmlns:a16="http://schemas.microsoft.com/office/drawing/2014/main" id="{14D8589A-264D-40B5-8697-08E9DE5CB187}"/>
                </a:ext>
              </a:extLst>
            </p:cNvPr>
            <p:cNvGrpSpPr/>
            <p:nvPr/>
          </p:nvGrpSpPr>
          <p:grpSpPr>
            <a:xfrm>
              <a:off x="0" y="3566019"/>
              <a:ext cx="12195836" cy="3433990"/>
              <a:chOff x="-3836" y="3564981"/>
              <a:chExt cx="12195836" cy="3433990"/>
            </a:xfrm>
          </p:grpSpPr>
          <p:pic>
            <p:nvPicPr>
              <p:cNvPr id="19" name="图片 4">
                <a:extLst>
                  <a:ext uri="{FF2B5EF4-FFF2-40B4-BE49-F238E27FC236}">
                    <a16:creationId xmlns:a16="http://schemas.microsoft.com/office/drawing/2014/main" id="{8FF883DA-996F-456A-9A1B-BEC642B9A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762" r="59945" b="24596"/>
              <a:stretch/>
            </p:blipFill>
            <p:spPr>
              <a:xfrm>
                <a:off x="-3836" y="3705474"/>
                <a:ext cx="2664699" cy="3152526"/>
              </a:xfrm>
              <a:prstGeom prst="rect">
                <a:avLst/>
              </a:prstGeom>
            </p:spPr>
          </p:pic>
          <p:grpSp>
            <p:nvGrpSpPr>
              <p:cNvPr id="20" name="组合 5">
                <a:extLst>
                  <a:ext uri="{FF2B5EF4-FFF2-40B4-BE49-F238E27FC236}">
                    <a16:creationId xmlns:a16="http://schemas.microsoft.com/office/drawing/2014/main" id="{951E4154-E357-40F2-AD43-2C0BE454379A}"/>
                  </a:ext>
                </a:extLst>
              </p:cNvPr>
              <p:cNvGrpSpPr/>
              <p:nvPr/>
            </p:nvGrpSpPr>
            <p:grpSpPr>
              <a:xfrm>
                <a:off x="169579" y="3564981"/>
                <a:ext cx="12022421" cy="3433990"/>
                <a:chOff x="169579" y="3564981"/>
                <a:chExt cx="12022421" cy="3433990"/>
              </a:xfrm>
            </p:grpSpPr>
            <p:pic>
              <p:nvPicPr>
                <p:cNvPr id="21" name="图片 6">
                  <a:extLst>
                    <a:ext uri="{FF2B5EF4-FFF2-40B4-BE49-F238E27FC236}">
                      <a16:creationId xmlns:a16="http://schemas.microsoft.com/office/drawing/2014/main" id="{68C6718C-452B-40DB-8D79-D1D675B4D0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426" t="67526" r="-108" b="9176"/>
                <a:stretch/>
              </p:blipFill>
              <p:spPr>
                <a:xfrm>
                  <a:off x="9429135" y="3564981"/>
                  <a:ext cx="2762865" cy="3301218"/>
                </a:xfrm>
                <a:prstGeom prst="rect">
                  <a:avLst/>
                </a:prstGeom>
              </p:spPr>
            </p:pic>
            <p:grpSp>
              <p:nvGrpSpPr>
                <p:cNvPr id="22" name="组合 7">
                  <a:extLst>
                    <a:ext uri="{FF2B5EF4-FFF2-40B4-BE49-F238E27FC236}">
                      <a16:creationId xmlns:a16="http://schemas.microsoft.com/office/drawing/2014/main" id="{88B79C2C-B91C-4B94-A86D-3BD809854261}"/>
                    </a:ext>
                  </a:extLst>
                </p:cNvPr>
                <p:cNvGrpSpPr/>
                <p:nvPr/>
              </p:nvGrpSpPr>
              <p:grpSpPr>
                <a:xfrm>
                  <a:off x="169579" y="3963247"/>
                  <a:ext cx="9959645" cy="3035724"/>
                  <a:chOff x="169579" y="3963247"/>
                  <a:chExt cx="9959645" cy="3035724"/>
                </a:xfrm>
              </p:grpSpPr>
              <p:pic>
                <p:nvPicPr>
                  <p:cNvPr id="23" name="图片 8">
                    <a:extLst>
                      <a:ext uri="{FF2B5EF4-FFF2-40B4-BE49-F238E27FC236}">
                        <a16:creationId xmlns:a16="http://schemas.microsoft.com/office/drawing/2014/main" id="{2B4AFCCD-E267-4AF2-9653-74513936EC0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169579" y="4358452"/>
                    <a:ext cx="2467897" cy="2528052"/>
                  </a:xfrm>
                  <a:prstGeom prst="rect">
                    <a:avLst/>
                  </a:prstGeom>
                </p:spPr>
              </p:pic>
              <p:pic>
                <p:nvPicPr>
                  <p:cNvPr id="24" name="图片 9">
                    <a:extLst>
                      <a:ext uri="{FF2B5EF4-FFF2-40B4-BE49-F238E27FC236}">
                        <a16:creationId xmlns:a16="http://schemas.microsoft.com/office/drawing/2014/main" id="{D99A7E70-FE77-48B2-9322-4491AA9471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8729046" y="4649650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25" name="图片 10">
                    <a:extLst>
                      <a:ext uri="{FF2B5EF4-FFF2-40B4-BE49-F238E27FC236}">
                        <a16:creationId xmlns:a16="http://schemas.microsoft.com/office/drawing/2014/main" id="{4210CBC4-5A73-47DF-A142-3564F379E2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2291851" y="4991808"/>
                    <a:ext cx="1850211" cy="1895310"/>
                  </a:xfrm>
                  <a:prstGeom prst="rect">
                    <a:avLst/>
                  </a:prstGeom>
                </p:spPr>
              </p:pic>
              <p:pic>
                <p:nvPicPr>
                  <p:cNvPr id="26" name="图片 11">
                    <a:extLst>
                      <a:ext uri="{FF2B5EF4-FFF2-40B4-BE49-F238E27FC236}">
                        <a16:creationId xmlns:a16="http://schemas.microsoft.com/office/drawing/2014/main" id="{D22735E3-5461-4174-8C10-D5DA28BB24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7243369" y="4922282"/>
                    <a:ext cx="1917482" cy="1964221"/>
                  </a:xfrm>
                  <a:prstGeom prst="rect">
                    <a:avLst/>
                  </a:prstGeom>
                </p:spPr>
              </p:pic>
              <p:pic>
                <p:nvPicPr>
                  <p:cNvPr id="27" name="图片 12">
                    <a:extLst>
                      <a:ext uri="{FF2B5EF4-FFF2-40B4-BE49-F238E27FC236}">
                        <a16:creationId xmlns:a16="http://schemas.microsoft.com/office/drawing/2014/main" id="{14B06A8A-479F-4D69-AC81-6BC1C833CC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3826598" y="5351805"/>
                    <a:ext cx="1400178" cy="1521061"/>
                  </a:xfrm>
                  <a:prstGeom prst="rect">
                    <a:avLst/>
                  </a:prstGeom>
                </p:spPr>
              </p:pic>
              <p:pic>
                <p:nvPicPr>
                  <p:cNvPr id="28" name="图片 13">
                    <a:extLst>
                      <a:ext uri="{FF2B5EF4-FFF2-40B4-BE49-F238E27FC236}">
                        <a16:creationId xmlns:a16="http://schemas.microsoft.com/office/drawing/2014/main" id="{143FE559-4CD7-4355-8182-5C6E3AA0D07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4564326" y="4700698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29" name="图片 14">
                    <a:extLst>
                      <a:ext uri="{FF2B5EF4-FFF2-40B4-BE49-F238E27FC236}">
                        <a16:creationId xmlns:a16="http://schemas.microsoft.com/office/drawing/2014/main" id="{A7F456D0-18B6-4D39-9BF1-086F7085C64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5264416" y="3963247"/>
                    <a:ext cx="2664699" cy="2894753"/>
                  </a:xfrm>
                  <a:prstGeom prst="rect">
                    <a:avLst/>
                  </a:prstGeom>
                </p:spPr>
              </p:pic>
            </p:grpSp>
          </p:grpSp>
        </p:grp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8283DC05-875A-4F7B-859F-75DA095A18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1"/>
          <a:stretch/>
        </p:blipFill>
        <p:spPr>
          <a:xfrm rot="5400000">
            <a:off x="-1069625" y="-1207349"/>
            <a:ext cx="5845215" cy="84860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8EF2BC-9538-4B12-BBBF-EE53AF73422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711" r="5857" b="32161"/>
          <a:stretch/>
        </p:blipFill>
        <p:spPr>
          <a:xfrm>
            <a:off x="2198152" y="-74294"/>
            <a:ext cx="9719193" cy="7006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01E878B-0B7A-4A53-8C50-35D22565874A}"/>
              </a:ext>
            </a:extLst>
          </p:cNvPr>
          <p:cNvSpPr/>
          <p:nvPr/>
        </p:nvSpPr>
        <p:spPr>
          <a:xfrm>
            <a:off x="4036582" y="1589791"/>
            <a:ext cx="6228228" cy="3017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>
                <a:solidFill>
                  <a:srgbClr val="629FC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Đảm bảo an toàn vệ sinh trong lựa chọn, chế biến và bảo quản thực phẩm.</a:t>
            </a:r>
            <a:endParaRPr lang="zh-CN" altLang="en-US" sz="4400" b="1" dirty="0">
              <a:solidFill>
                <a:srgbClr val="629FC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456" y="-963511"/>
            <a:ext cx="2108270" cy="47089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 cap="none" spc="0">
                <a:ln w="10160">
                  <a:solidFill>
                    <a:srgbClr val="1080C8"/>
                  </a:solidFill>
                  <a:prstDash val="solid"/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6216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双波形 4">
            <a:extLst>
              <a:ext uri="{FF2B5EF4-FFF2-40B4-BE49-F238E27FC236}">
                <a16:creationId xmlns:a16="http://schemas.microsoft.com/office/drawing/2014/main" id="{6346AFAF-F3D5-4762-A3B3-635417C1578A}"/>
              </a:ext>
            </a:extLst>
          </p:cNvPr>
          <p:cNvSpPr/>
          <p:nvPr/>
        </p:nvSpPr>
        <p:spPr>
          <a:xfrm>
            <a:off x="6022312" y="1146716"/>
            <a:ext cx="6169688" cy="2062423"/>
          </a:xfrm>
          <a:prstGeom prst="doubleWave">
            <a:avLst/>
          </a:prstGeom>
          <a:solidFill>
            <a:schemeClr val="bg1"/>
          </a:solidFill>
          <a:ln w="76200" cap="rnd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077A3D4-58F8-48FA-A77E-81132A013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70" y="152400"/>
            <a:ext cx="7899605" cy="646052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B03A3D3-FADC-40F7-B953-D673B1112B61}"/>
              </a:ext>
            </a:extLst>
          </p:cNvPr>
          <p:cNvSpPr/>
          <p:nvPr/>
        </p:nvSpPr>
        <p:spPr>
          <a:xfrm>
            <a:off x="1511786" y="601726"/>
            <a:ext cx="53771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6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Uống đủ </a:t>
            </a:r>
            <a:endParaRPr lang="en-US" altLang="zh-CN" sz="6000" b="1">
              <a:solidFill>
                <a:srgbClr val="59282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altLang="zh-CN" sz="6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nước sạch </a:t>
            </a:r>
            <a:endParaRPr lang="en-US" altLang="zh-CN" sz="6000" b="1">
              <a:solidFill>
                <a:srgbClr val="59282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altLang="zh-CN" sz="60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hàng ngày.</a:t>
            </a:r>
          </a:p>
        </p:txBody>
      </p:sp>
      <p:sp>
        <p:nvSpPr>
          <p:cNvPr id="8" name="Rectangle 7"/>
          <p:cNvSpPr/>
          <p:nvPr/>
        </p:nvSpPr>
        <p:spPr>
          <a:xfrm>
            <a:off x="8637790" y="-1063931"/>
            <a:ext cx="2108270" cy="47089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 cap="none" spc="0">
                <a:ln w="10160">
                  <a:solidFill>
                    <a:srgbClr val="1080C8"/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85" y="2438519"/>
            <a:ext cx="7827942" cy="4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8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834A4A3-C855-42E8-8259-B67EFFD63A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" r="1294" b="67599"/>
          <a:stretch/>
        </p:blipFill>
        <p:spPr>
          <a:xfrm>
            <a:off x="0" y="568932"/>
            <a:ext cx="11912615" cy="6498822"/>
          </a:xfrm>
          <a:prstGeom prst="rect">
            <a:avLst/>
          </a:prstGeom>
        </p:spPr>
      </p:pic>
      <p:sp>
        <p:nvSpPr>
          <p:cNvPr id="8" name="双波形 7">
            <a:extLst>
              <a:ext uri="{FF2B5EF4-FFF2-40B4-BE49-F238E27FC236}">
                <a16:creationId xmlns:a16="http://schemas.microsoft.com/office/drawing/2014/main" id="{8287E6B7-DAB9-454A-AFF6-59B52C948642}"/>
              </a:ext>
            </a:extLst>
          </p:cNvPr>
          <p:cNvSpPr/>
          <p:nvPr/>
        </p:nvSpPr>
        <p:spPr>
          <a:xfrm>
            <a:off x="6022312" y="2954216"/>
            <a:ext cx="6169688" cy="2062423"/>
          </a:xfrm>
          <a:prstGeom prst="doubleWave">
            <a:avLst/>
          </a:prstGeom>
          <a:solidFill>
            <a:schemeClr val="bg1"/>
          </a:solidFill>
          <a:ln w="76200" cap="rnd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图片包含 室内, 物体&#10;&#10;描述已自动生成">
            <a:extLst>
              <a:ext uri="{FF2B5EF4-FFF2-40B4-BE49-F238E27FC236}">
                <a16:creationId xmlns:a16="http://schemas.microsoft.com/office/drawing/2014/main" id="{D97C9D26-5B75-4EDB-B0C9-C4CDFB6125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0610" y="-438150"/>
            <a:ext cx="11057395" cy="729615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8B1C9D2-D235-4FA0-8633-1A54CC42D917}"/>
              </a:ext>
            </a:extLst>
          </p:cNvPr>
          <p:cNvSpPr/>
          <p:nvPr/>
        </p:nvSpPr>
        <p:spPr>
          <a:xfrm>
            <a:off x="749673" y="681638"/>
            <a:ext cx="6553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48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Cho trẻ bú mẹ ngay sau khi sinh, bú mẹ hoàn toàn trong 6 tháng đầu, ăn bổ sung hợp lý và ti</a:t>
            </a:r>
            <a:r>
              <a:rPr lang="en-US" altLang="zh-CN" sz="48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ếp</a:t>
            </a:r>
            <a:r>
              <a:rPr lang="vi-VN" altLang="zh-CN" sz="48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tục cho bú mẹ đến 24 tháng.</a:t>
            </a:r>
            <a:endParaRPr lang="zh-CN" altLang="en-US" sz="4800" b="1" dirty="0">
              <a:solidFill>
                <a:srgbClr val="59282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714699" y="-438150"/>
            <a:ext cx="2108270" cy="47089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 cap="none" spc="0">
                <a:ln w="10160">
                  <a:solidFill>
                    <a:srgbClr val="1080C8"/>
                  </a:solidFill>
                  <a:prstDash val="solid"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874" y="2954217"/>
            <a:ext cx="7333920" cy="412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8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2">
            <a:extLst>
              <a:ext uri="{FF2B5EF4-FFF2-40B4-BE49-F238E27FC236}">
                <a16:creationId xmlns:a16="http://schemas.microsoft.com/office/drawing/2014/main" id="{8034A2B0-24EA-4983-8308-7E023886D24A}"/>
              </a:ext>
            </a:extLst>
          </p:cNvPr>
          <p:cNvSpPr/>
          <p:nvPr/>
        </p:nvSpPr>
        <p:spPr>
          <a:xfrm>
            <a:off x="438199" y="770486"/>
            <a:ext cx="7922029" cy="5680556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AA7D770-212D-4094-852A-A0E204DC1395}"/>
              </a:ext>
            </a:extLst>
          </p:cNvPr>
          <p:cNvSpPr/>
          <p:nvPr/>
        </p:nvSpPr>
        <p:spPr>
          <a:xfrm>
            <a:off x="1205358" y="1619627"/>
            <a:ext cx="610984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Trẻ sau 6 tháng và người trưởng thành nên sử dụng sữa và các sản phẩm của sữa phù hợp với từng lứa tuổi.</a:t>
            </a:r>
            <a:endParaRPr lang="zh-CN" altLang="en-US" sz="4400" b="1" dirty="0">
              <a:solidFill>
                <a:srgbClr val="59282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11D6CC7-8030-4585-BD8E-CBE5EAA91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541" b="90330" l="400" r="39600">
                        <a14:foregroundMark x1="19600" y1="87031" x2="18933" y2="89430"/>
                        <a14:foregroundMark x1="23733" y1="77961" x2="23733" y2="77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810" r="58925" b="9534"/>
          <a:stretch/>
        </p:blipFill>
        <p:spPr>
          <a:xfrm flipH="1">
            <a:off x="173415" y="4359490"/>
            <a:ext cx="2467897" cy="252805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E60E3A-E49A-4836-891C-653C14F93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8201" y="-812528"/>
            <a:ext cx="5238372" cy="92887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99612" y="-318062"/>
            <a:ext cx="2108270" cy="47089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 cap="none" spc="0">
                <a:ln w="10160">
                  <a:solidFill>
                    <a:srgbClr val="1080C8"/>
                  </a:solidFill>
                  <a:prstDash val="solid"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694" y="3175950"/>
            <a:ext cx="6410106" cy="360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4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双波形 5">
            <a:extLst>
              <a:ext uri="{FF2B5EF4-FFF2-40B4-BE49-F238E27FC236}">
                <a16:creationId xmlns:a16="http://schemas.microsoft.com/office/drawing/2014/main" id="{C327A5BB-C960-4AD8-AC33-47AFB255BFCC}"/>
              </a:ext>
            </a:extLst>
          </p:cNvPr>
          <p:cNvSpPr/>
          <p:nvPr/>
        </p:nvSpPr>
        <p:spPr>
          <a:xfrm>
            <a:off x="0" y="1245996"/>
            <a:ext cx="6169688" cy="2062423"/>
          </a:xfrm>
          <a:prstGeom prst="doubleWave">
            <a:avLst/>
          </a:prstGeom>
          <a:solidFill>
            <a:schemeClr val="bg1"/>
          </a:solidFill>
          <a:ln w="76200" cap="rnd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18F9DE1F-C7AA-4913-B9CD-C7BFB58D20D5}"/>
              </a:ext>
            </a:extLst>
          </p:cNvPr>
          <p:cNvGrpSpPr/>
          <p:nvPr/>
        </p:nvGrpSpPr>
        <p:grpSpPr>
          <a:xfrm>
            <a:off x="990600" y="-914400"/>
            <a:ext cx="11201401" cy="7220079"/>
            <a:chOff x="2326884" y="-80418"/>
            <a:chExt cx="7178856" cy="650667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5BC9FC7-F8AF-4E86-8853-532104AC1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26884" y="-80418"/>
              <a:ext cx="7178856" cy="6506677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270FF1DC-3A90-4FB0-8A7D-CB4C71D9C463}"/>
                </a:ext>
              </a:extLst>
            </p:cNvPr>
            <p:cNvSpPr/>
            <p:nvPr/>
          </p:nvSpPr>
          <p:spPr>
            <a:xfrm>
              <a:off x="3949838" y="1866513"/>
              <a:ext cx="4038874" cy="4154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altLang="zh-CN" sz="4400" b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Tăng cường hoạt động thể lực, duy trì cân nặng hợp lý, không hút thuốc lá, hạn chế uống rượu bia, nước có ga và ăn, uống đồ ngọt.</a:t>
              </a:r>
              <a:endParaRPr lang="zh-CN" altLang="en-US" sz="4400" b="1" dirty="0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3514D634-C09E-46EC-9FA8-F5DD48CEEA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6" t="67526" r="-108" b="9176"/>
          <a:stretch/>
        </p:blipFill>
        <p:spPr>
          <a:xfrm>
            <a:off x="9508510" y="3556782"/>
            <a:ext cx="2762865" cy="33012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DECD3B0-E009-4079-8CEB-2B785F806A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5" t="76702" r="34189"/>
          <a:stretch/>
        </p:blipFill>
        <p:spPr>
          <a:xfrm>
            <a:off x="8732882" y="4650688"/>
            <a:ext cx="1400178" cy="229827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307708" y="2728848"/>
            <a:ext cx="4031873" cy="47089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 cap="none" spc="0">
                <a:ln w="10160">
                  <a:solidFill>
                    <a:srgbClr val="1080C8"/>
                  </a:solidFill>
                  <a:prstDash val="solid"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70"/>
          <a:stretch/>
        </p:blipFill>
        <p:spPr>
          <a:xfrm>
            <a:off x="-58813" y="-268412"/>
            <a:ext cx="2098826" cy="26450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9"/>
          <a:stretch/>
        </p:blipFill>
        <p:spPr>
          <a:xfrm>
            <a:off x="1668973" y="602713"/>
            <a:ext cx="2658538" cy="264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云形 1">
            <a:extLst>
              <a:ext uri="{FF2B5EF4-FFF2-40B4-BE49-F238E27FC236}">
                <a16:creationId xmlns:a16="http://schemas.microsoft.com/office/drawing/2014/main" id="{FE8BDB62-2D79-4738-B01E-62762125637D}"/>
              </a:ext>
            </a:extLst>
          </p:cNvPr>
          <p:cNvSpPr/>
          <p:nvPr/>
        </p:nvSpPr>
        <p:spPr>
          <a:xfrm>
            <a:off x="564976" y="750821"/>
            <a:ext cx="8395894" cy="4531954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3840DDC-706F-4810-927E-3DD27725C778}"/>
              </a:ext>
            </a:extLst>
          </p:cNvPr>
          <p:cNvSpPr/>
          <p:nvPr/>
        </p:nvSpPr>
        <p:spPr>
          <a:xfrm>
            <a:off x="1067419" y="1498414"/>
            <a:ext cx="713852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>
                <a:solidFill>
                  <a:srgbClr val="629FC9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Ghi lại10 lời khuyên dinh dưỡng hợp lí </a:t>
            </a:r>
          </a:p>
          <a:p>
            <a:pPr algn="ctr"/>
            <a:r>
              <a:rPr lang="en-US" altLang="zh-CN" sz="5400" b="1">
                <a:solidFill>
                  <a:srgbClr val="629FC9"/>
                </a:solidFill>
                <a:latin typeface="UTM Bienvenue" panose="02040603050506020204" pitchFamily="18" charset="0"/>
                <a:ea typeface="字魂52号-阿开漫画体" panose="00000500000000000000" pitchFamily="2" charset="-122"/>
              </a:rPr>
              <a:t>và trang trí thật đẹp!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0AA9AD6-34FD-44D5-AAC0-E5268B8A9CDA}"/>
              </a:ext>
            </a:extLst>
          </p:cNvPr>
          <p:cNvGrpSpPr/>
          <p:nvPr/>
        </p:nvGrpSpPr>
        <p:grpSpPr>
          <a:xfrm>
            <a:off x="0" y="3566019"/>
            <a:ext cx="12298652" cy="3655585"/>
            <a:chOff x="0" y="3566019"/>
            <a:chExt cx="12298652" cy="365558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C270624-5266-4EDE-83EF-0F8643D77F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76" t="52867" r="-1171" b="21243"/>
            <a:stretch/>
          </p:blipFill>
          <p:spPr>
            <a:xfrm>
              <a:off x="9118237" y="3815161"/>
              <a:ext cx="3180415" cy="3406443"/>
            </a:xfrm>
            <a:prstGeom prst="rect">
              <a:avLst/>
            </a:prstGeom>
          </p:spPr>
        </p:pic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94DBB5A1-7574-47F9-B895-1D56A239CE34}"/>
                </a:ext>
              </a:extLst>
            </p:cNvPr>
            <p:cNvGrpSpPr/>
            <p:nvPr/>
          </p:nvGrpSpPr>
          <p:grpSpPr>
            <a:xfrm>
              <a:off x="0" y="3566019"/>
              <a:ext cx="12195836" cy="3433990"/>
              <a:chOff x="-3836" y="3564981"/>
              <a:chExt cx="12195836" cy="3433990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FB630A38-2514-4CFF-B194-DEE48C721B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762" r="59945" b="24596"/>
              <a:stretch/>
            </p:blipFill>
            <p:spPr>
              <a:xfrm>
                <a:off x="-3836" y="3705474"/>
                <a:ext cx="2664699" cy="3152526"/>
              </a:xfrm>
              <a:prstGeom prst="rect">
                <a:avLst/>
              </a:prstGeom>
            </p:spPr>
          </p:pic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028E2B8F-D192-4E5B-B7B5-4F4B4CC01314}"/>
                  </a:ext>
                </a:extLst>
              </p:cNvPr>
              <p:cNvGrpSpPr/>
              <p:nvPr/>
            </p:nvGrpSpPr>
            <p:grpSpPr>
              <a:xfrm>
                <a:off x="169579" y="3564981"/>
                <a:ext cx="12022421" cy="3433990"/>
                <a:chOff x="169579" y="3564981"/>
                <a:chExt cx="12022421" cy="3433990"/>
              </a:xfrm>
            </p:grpSpPr>
            <p:pic>
              <p:nvPicPr>
                <p:cNvPr id="10" name="图片 9">
                  <a:extLst>
                    <a:ext uri="{FF2B5EF4-FFF2-40B4-BE49-F238E27FC236}">
                      <a16:creationId xmlns:a16="http://schemas.microsoft.com/office/drawing/2014/main" id="{FFEA2B90-CF57-4CD0-BA1E-674B9296DB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426" t="67526" r="-108" b="9176"/>
                <a:stretch/>
              </p:blipFill>
              <p:spPr>
                <a:xfrm>
                  <a:off x="9429135" y="3564981"/>
                  <a:ext cx="2762865" cy="3301218"/>
                </a:xfrm>
                <a:prstGeom prst="rect">
                  <a:avLst/>
                </a:prstGeom>
              </p:spPr>
            </p:pic>
            <p:grpSp>
              <p:nvGrpSpPr>
                <p:cNvPr id="11" name="组合 10">
                  <a:extLst>
                    <a:ext uri="{FF2B5EF4-FFF2-40B4-BE49-F238E27FC236}">
                      <a16:creationId xmlns:a16="http://schemas.microsoft.com/office/drawing/2014/main" id="{7C7B4995-5499-4AA9-BA7C-DD894DBF2268}"/>
                    </a:ext>
                  </a:extLst>
                </p:cNvPr>
                <p:cNvGrpSpPr/>
                <p:nvPr/>
              </p:nvGrpSpPr>
              <p:grpSpPr>
                <a:xfrm>
                  <a:off x="169579" y="3963247"/>
                  <a:ext cx="9959645" cy="3035724"/>
                  <a:chOff x="169579" y="3963247"/>
                  <a:chExt cx="9959645" cy="3035724"/>
                </a:xfrm>
              </p:grpSpPr>
              <p:pic>
                <p:nvPicPr>
                  <p:cNvPr id="12" name="图片 11">
                    <a:extLst>
                      <a:ext uri="{FF2B5EF4-FFF2-40B4-BE49-F238E27FC236}">
                        <a16:creationId xmlns:a16="http://schemas.microsoft.com/office/drawing/2014/main" id="{2C2F6326-402C-4A5C-BF3A-27B61BCFAF8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169579" y="4358452"/>
                    <a:ext cx="2467897" cy="2528052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>
                    <a:extLst>
                      <a:ext uri="{FF2B5EF4-FFF2-40B4-BE49-F238E27FC236}">
                        <a16:creationId xmlns:a16="http://schemas.microsoft.com/office/drawing/2014/main" id="{5648BA1D-CF97-4EAD-B60B-EADD594FA4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8729046" y="4649650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14" name="图片 13">
                    <a:extLst>
                      <a:ext uri="{FF2B5EF4-FFF2-40B4-BE49-F238E27FC236}">
                        <a16:creationId xmlns:a16="http://schemas.microsoft.com/office/drawing/2014/main" id="{EF516426-FEDF-4664-AB19-907674A35D8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2291851" y="4991808"/>
                    <a:ext cx="1850211" cy="1895310"/>
                  </a:xfrm>
                  <a:prstGeom prst="rect">
                    <a:avLst/>
                  </a:prstGeom>
                </p:spPr>
              </p:pic>
              <p:pic>
                <p:nvPicPr>
                  <p:cNvPr id="15" name="图片 14">
                    <a:extLst>
                      <a:ext uri="{FF2B5EF4-FFF2-40B4-BE49-F238E27FC236}">
                        <a16:creationId xmlns:a16="http://schemas.microsoft.com/office/drawing/2014/main" id="{AA732CFD-D02F-4141-A799-6F8CB58878B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7243369" y="4922282"/>
                    <a:ext cx="1917482" cy="1964221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片 15">
                    <a:extLst>
                      <a:ext uri="{FF2B5EF4-FFF2-40B4-BE49-F238E27FC236}">
                        <a16:creationId xmlns:a16="http://schemas.microsoft.com/office/drawing/2014/main" id="{588A200D-F7C9-4639-86EC-4EC43567321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3826598" y="5351805"/>
                    <a:ext cx="1400178" cy="1521061"/>
                  </a:xfrm>
                  <a:prstGeom prst="rect">
                    <a:avLst/>
                  </a:prstGeom>
                </p:spPr>
              </p:pic>
              <p:pic>
                <p:nvPicPr>
                  <p:cNvPr id="17" name="图片 16">
                    <a:extLst>
                      <a:ext uri="{FF2B5EF4-FFF2-40B4-BE49-F238E27FC236}">
                        <a16:creationId xmlns:a16="http://schemas.microsoft.com/office/drawing/2014/main" id="{DAB849BF-2EC5-4A8E-8E58-8CA6A24C936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4564326" y="4700698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803AC367-F525-41E8-A15E-0EFD3627771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5264416" y="3963247"/>
                    <a:ext cx="2664699" cy="2894753"/>
                  </a:xfrm>
                  <a:prstGeom prst="rect">
                    <a:avLst/>
                  </a:prstGeom>
                </p:spPr>
              </p:pic>
            </p:grpSp>
          </p:grpSp>
        </p:grp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DE3C99E0-570A-4524-BAB1-167C8B56E1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0" t="30226" r="23590" b="29068"/>
          <a:stretch/>
        </p:blipFill>
        <p:spPr>
          <a:xfrm flipH="1">
            <a:off x="7338265" y="521401"/>
            <a:ext cx="3733221" cy="554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6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6116993" y="3103349"/>
            <a:ext cx="6038850" cy="3689021"/>
          </a:xfrm>
          <a:prstGeom prst="roundRect">
            <a:avLst/>
          </a:prstGeom>
          <a:solidFill>
            <a:srgbClr val="20B5D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0" y="3847334"/>
            <a:ext cx="14744700" cy="32400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42694" y="108020"/>
            <a:ext cx="93923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rgbClr val="1B7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cs typeface="Times New Roman" panose="02020603050405020304" pitchFamily="18" charset="0"/>
              </a:rPr>
              <a:t>Xếp các hành động vào nhóm thích hợp</a:t>
            </a:r>
            <a:endParaRPr lang="en-US" sz="4000" cap="none" spc="0">
              <a:ln w="0"/>
              <a:solidFill>
                <a:srgbClr val="1B7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ienvenu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3031092"/>
            <a:ext cx="6038850" cy="3689021"/>
          </a:xfrm>
          <a:prstGeom prst="roundRect">
            <a:avLst/>
          </a:prstGeom>
          <a:solidFill>
            <a:srgbClr val="20B5D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1471" y="907532"/>
            <a:ext cx="2143579" cy="523220"/>
          </a:xfrm>
          <a:prstGeom prst="rect">
            <a:avLst/>
          </a:prstGeom>
          <a:solidFill>
            <a:srgbClr val="FEF2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B4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gần ao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57982" y="3061360"/>
            <a:ext cx="441659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FFFAE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Việc </a:t>
            </a:r>
            <a:r>
              <a:rPr lang="en-US" sz="2800">
                <a:ln w="0"/>
                <a:solidFill>
                  <a:srgbClr val="FFFAE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Bienvenue" panose="02040603050506020204" pitchFamily="18" charset="0"/>
                <a:cs typeface="Times New Roman" panose="02020603050405020304" pitchFamily="18" charset="0"/>
              </a:rPr>
              <a:t>nên làm </a:t>
            </a:r>
          </a:p>
          <a:p>
            <a:pPr algn="ctr"/>
            <a:r>
              <a:rPr lang="en-US" sz="2800">
                <a:ln w="0"/>
                <a:solidFill>
                  <a:srgbClr val="FFFAE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để phòng tránh đuối nước</a:t>
            </a:r>
            <a:endParaRPr lang="en-US" sz="2800" cap="none" spc="0">
              <a:ln w="0"/>
              <a:solidFill>
                <a:srgbClr val="FFFAEF"/>
              </a:solidFill>
              <a:latin typeface="UTM Bienvenu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2336" y="1698277"/>
            <a:ext cx="3876675" cy="523220"/>
          </a:xfrm>
          <a:prstGeom prst="rect">
            <a:avLst/>
          </a:prstGeom>
          <a:solidFill>
            <a:srgbClr val="FEF2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B4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giếng có nắp đậy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01024" y="2439342"/>
            <a:ext cx="3876675" cy="523220"/>
          </a:xfrm>
          <a:prstGeom prst="rect">
            <a:avLst/>
          </a:prstGeom>
          <a:solidFill>
            <a:srgbClr val="FEF2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B4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bể nước cao, có nắp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712426"/>
            <a:ext cx="3287442" cy="523220"/>
          </a:xfrm>
          <a:prstGeom prst="rect">
            <a:avLst/>
          </a:prstGeom>
          <a:solidFill>
            <a:srgbClr val="FEF2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B4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suối khi có lũ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21885" y="920842"/>
            <a:ext cx="4471001" cy="523220"/>
          </a:xfrm>
          <a:prstGeom prst="rect">
            <a:avLst/>
          </a:prstGeom>
          <a:solidFill>
            <a:srgbClr val="FEF2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B4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 áo phao khi đi thuyền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92886" y="917621"/>
            <a:ext cx="4471001" cy="523220"/>
          </a:xfrm>
          <a:prstGeom prst="rect">
            <a:avLst/>
          </a:prstGeom>
          <a:solidFill>
            <a:srgbClr val="FEF2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B4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 giỡn khi ngồi trên đò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96100" y="1723774"/>
            <a:ext cx="3462669" cy="523220"/>
          </a:xfrm>
          <a:prstGeom prst="rect">
            <a:avLst/>
          </a:prstGeom>
          <a:solidFill>
            <a:srgbClr val="FEF2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B4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 cây bên bờ sông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79" y="2439342"/>
            <a:ext cx="3815753" cy="523220"/>
          </a:xfrm>
          <a:prstGeom prst="rect">
            <a:avLst/>
          </a:prstGeom>
          <a:solidFill>
            <a:srgbClr val="FEF2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B4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 em bé ra suối chơi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03551" y="2371573"/>
            <a:ext cx="3815753" cy="523220"/>
          </a:xfrm>
          <a:prstGeom prst="rect">
            <a:avLst/>
          </a:prstGeom>
          <a:solidFill>
            <a:srgbClr val="FEF2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B47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bơi ở hồ cùng bố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512441" y="3167153"/>
            <a:ext cx="441659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FFFAE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Việc </a:t>
            </a:r>
            <a:r>
              <a:rPr lang="en-US" sz="2800">
                <a:ln w="0"/>
                <a:solidFill>
                  <a:srgbClr val="FFFAE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Bienvenue" panose="02040603050506020204" pitchFamily="18" charset="0"/>
                <a:cs typeface="Times New Roman" panose="02020603050405020304" pitchFamily="18" charset="0"/>
              </a:rPr>
              <a:t>không nên làm </a:t>
            </a:r>
          </a:p>
          <a:p>
            <a:pPr algn="ctr"/>
            <a:r>
              <a:rPr lang="en-US" sz="2800">
                <a:ln w="0"/>
                <a:solidFill>
                  <a:srgbClr val="FFFAEF"/>
                </a:solidFill>
                <a:latin typeface="UTM Bienvenue" panose="02040603050506020204" pitchFamily="18" charset="0"/>
                <a:cs typeface="Times New Roman" panose="02020603050405020304" pitchFamily="18" charset="0"/>
              </a:rPr>
              <a:t>để phòng tránh đuối nước</a:t>
            </a:r>
            <a:endParaRPr lang="en-US" sz="2800" cap="none" spc="0">
              <a:ln w="0"/>
              <a:solidFill>
                <a:srgbClr val="FFFAEF"/>
              </a:solidFill>
              <a:latin typeface="UTM Bienvenue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96"/>
          <a:stretch/>
        </p:blipFill>
        <p:spPr>
          <a:xfrm>
            <a:off x="430866" y="3091793"/>
            <a:ext cx="970000" cy="108023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2"/>
          <a:stretch/>
        </p:blipFill>
        <p:spPr>
          <a:xfrm>
            <a:off x="6643827" y="3077852"/>
            <a:ext cx="1038398" cy="125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0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900"/>
                            </p:stCondLst>
                            <p:childTnLst>
                              <p:par>
                                <p:cTn id="6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0.49636 0.4879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18" y="2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3698 0.45903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49" y="2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0.68711 0.37338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49" y="1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-0.15039 0.44213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6" y="2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-0.00365 0.58912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2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06211 0.56343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28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5.55112E-17 L 0.61029 0.54514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72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6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-0.22344 0.43842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72" y="21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5.55112E-17 L -0.56198 0.5312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99" y="265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0" grpId="1" animBg="1"/>
      <p:bldP spid="11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2" animBg="1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2877800" cy="724291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4FFE09A-8DAE-4A20-9EF1-4B4E156C5988}"/>
              </a:ext>
            </a:extLst>
          </p:cNvPr>
          <p:cNvSpPr/>
          <p:nvPr/>
        </p:nvSpPr>
        <p:spPr>
          <a:xfrm>
            <a:off x="0" y="664012"/>
            <a:ext cx="12192000" cy="5632311"/>
          </a:xfrm>
          <a:prstGeom prst="rect">
            <a:avLst/>
          </a:prstGeom>
          <a:solidFill>
            <a:srgbClr val="FEF2D3">
              <a:alpha val="41000"/>
            </a:srgbClr>
          </a:solidFill>
        </p:spPr>
        <p:txBody>
          <a:bodyPr wrap="square">
            <a:spAutoFit/>
          </a:bodyPr>
          <a:lstStyle/>
          <a:p>
            <a:r>
              <a:rPr lang="vi-VN" altLang="zh-CN" sz="2400" b="1">
                <a:solidFill>
                  <a:schemeClr val="accent3">
                    <a:lumMod val="50000"/>
                  </a:schemeClr>
                </a:solidFill>
                <a:latin typeface="+mj-lt"/>
                <a:ea typeface="字魂52号-阿开漫画体" panose="00000500000000000000" pitchFamily="2" charset="-122"/>
              </a:rPr>
              <a:t>1. Lời khuyên số 1: 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Ăn đa dạng nhiều loại thực phẩm và đảm bảo đủ 4 nhóm: chất bột, </a:t>
            </a:r>
            <a:r>
              <a:rPr lang="en-US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							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chất đạm, chất béo, vitamin và muối khoáng.</a:t>
            </a:r>
          </a:p>
          <a:p>
            <a:r>
              <a:rPr lang="vi-VN" altLang="zh-CN" sz="2400" b="1">
                <a:solidFill>
                  <a:schemeClr val="accent3">
                    <a:lumMod val="50000"/>
                  </a:schemeClr>
                </a:solidFill>
                <a:latin typeface="+mj-lt"/>
                <a:ea typeface="字魂52号-阿开漫画体" panose="00000500000000000000" pitchFamily="2" charset="-122"/>
              </a:rPr>
              <a:t>2. Lời khuyên số 2: 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Phối hợp thức ăn nguồn đạm động vật và thực vật, nên ăn tôm, cua, </a:t>
            </a:r>
            <a:r>
              <a:rPr lang="en-US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						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cá và đậu đỗ.</a:t>
            </a:r>
          </a:p>
          <a:p>
            <a:r>
              <a:rPr lang="vi-VN" altLang="zh-CN" sz="2400" b="1">
                <a:solidFill>
                  <a:schemeClr val="accent3">
                    <a:lumMod val="50000"/>
                  </a:schemeClr>
                </a:solidFill>
                <a:latin typeface="+mj-lt"/>
                <a:ea typeface="字魂52号-阿开漫画体" panose="00000500000000000000" pitchFamily="2" charset="-122"/>
              </a:rPr>
              <a:t>3. Lời khuyên số 3: 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Ăn phối hợp dầu thực vật và mỡ động vật hợp lý, nên ăn vừng lạc.</a:t>
            </a:r>
          </a:p>
          <a:p>
            <a:r>
              <a:rPr lang="vi-VN" altLang="zh-CN" sz="2400" b="1">
                <a:solidFill>
                  <a:schemeClr val="accent3">
                    <a:lumMod val="50000"/>
                  </a:schemeClr>
                </a:solidFill>
                <a:latin typeface="+mj-lt"/>
                <a:ea typeface="字魂52号-阿开漫画体" panose="00000500000000000000" pitchFamily="2" charset="-122"/>
              </a:rPr>
              <a:t>4. Lời khuyên số 4: 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Nên sử dụng muối Iốt, không ăn mặn.</a:t>
            </a:r>
          </a:p>
          <a:p>
            <a:r>
              <a:rPr lang="vi-VN" altLang="zh-CN" sz="2400" b="1">
                <a:solidFill>
                  <a:schemeClr val="accent3">
                    <a:lumMod val="50000"/>
                  </a:schemeClr>
                </a:solidFill>
                <a:latin typeface="+mj-lt"/>
                <a:ea typeface="字魂52号-阿开漫画体" panose="00000500000000000000" pitchFamily="2" charset="-122"/>
              </a:rPr>
              <a:t>5. Lời khuyên số 5: 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Cần ăn rau quả hàng ngày.</a:t>
            </a:r>
          </a:p>
          <a:p>
            <a:r>
              <a:rPr lang="vi-VN" altLang="zh-CN" sz="2400" b="1">
                <a:solidFill>
                  <a:schemeClr val="accent3">
                    <a:lumMod val="50000"/>
                  </a:schemeClr>
                </a:solidFill>
                <a:latin typeface="+mj-lt"/>
                <a:ea typeface="字魂52号-阿开漫画体" panose="00000500000000000000" pitchFamily="2" charset="-122"/>
              </a:rPr>
              <a:t>6. Lời khuyên số 6: 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Đảm bảo an toàn vệ sinh trong lựa chọn, chế biến</a:t>
            </a:r>
            <a:r>
              <a:rPr lang="en-US" altLang="zh-CN" sz="2400" i="1">
                <a:solidFill>
                  <a:srgbClr val="00206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 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bảo quản thực phẩm.</a:t>
            </a:r>
          </a:p>
          <a:p>
            <a:r>
              <a:rPr lang="vi-VN" altLang="zh-CN" sz="2400" b="1">
                <a:solidFill>
                  <a:schemeClr val="accent3">
                    <a:lumMod val="50000"/>
                  </a:schemeClr>
                </a:solidFill>
                <a:latin typeface="+mj-lt"/>
                <a:ea typeface="字魂52号-阿开漫画体" panose="00000500000000000000" pitchFamily="2" charset="-122"/>
              </a:rPr>
              <a:t>7. Lời khuyên số 7: 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Uống đủ nước sạch hàng ngày.</a:t>
            </a:r>
          </a:p>
          <a:p>
            <a:r>
              <a:rPr lang="vi-VN" altLang="zh-CN" sz="2400" b="1">
                <a:solidFill>
                  <a:schemeClr val="accent3">
                    <a:lumMod val="50000"/>
                  </a:schemeClr>
                </a:solidFill>
                <a:latin typeface="+mj-lt"/>
                <a:ea typeface="字魂52号-阿开漫画体" panose="00000500000000000000" pitchFamily="2" charset="-122"/>
              </a:rPr>
              <a:t>8. Lời khuyên số 8: 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Cho trẻ bú mẹ ngay sau khi sinh, bú mẹ hoàn toàn trong 6 tháng đầu, </a:t>
            </a:r>
            <a:r>
              <a:rPr lang="en-US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						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ăn bổ sung hợp lý và tiếp tục cho bú mẹ đến 24 tháng.</a:t>
            </a:r>
          </a:p>
          <a:p>
            <a:r>
              <a:rPr lang="vi-VN" altLang="zh-CN" sz="2400" b="1">
                <a:solidFill>
                  <a:schemeClr val="accent3">
                    <a:lumMod val="50000"/>
                  </a:schemeClr>
                </a:solidFill>
                <a:latin typeface="+mj-lt"/>
                <a:ea typeface="字魂52号-阿开漫画体" panose="00000500000000000000" pitchFamily="2" charset="-122"/>
              </a:rPr>
              <a:t>9. Lời khuyên số 9: 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Trẻ sau 6 tháng và người trưởng thành nên sử dụng sữa và các sản </a:t>
            </a:r>
            <a:r>
              <a:rPr lang="en-US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							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phẩm của sữa phù hợp với từng lứa tuổi.</a:t>
            </a:r>
          </a:p>
          <a:p>
            <a:r>
              <a:rPr lang="vi-VN" altLang="zh-CN" sz="2400" b="1">
                <a:solidFill>
                  <a:schemeClr val="accent3">
                    <a:lumMod val="50000"/>
                  </a:schemeClr>
                </a:solidFill>
                <a:latin typeface="+mj-lt"/>
                <a:ea typeface="字魂52号-阿开漫画体" panose="00000500000000000000" pitchFamily="2" charset="-122"/>
              </a:rPr>
              <a:t>10. Lời khuyên số 10: 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Tăng cường hoạt động thể lực, duy trì cân nặng hợp lý, không hút </a:t>
            </a:r>
            <a:r>
              <a:rPr lang="en-US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						</a:t>
            </a:r>
            <a:r>
              <a:rPr lang="vi-VN" altLang="zh-CN" sz="2400" i="1">
                <a:solidFill>
                  <a:srgbClr val="002060"/>
                </a:solidFill>
                <a:latin typeface="+mj-lt"/>
                <a:ea typeface="字魂52号-阿开漫画体" panose="00000500000000000000" pitchFamily="2" charset="-122"/>
              </a:rPr>
              <a:t>thuốc lá, hạn chế uống rượu bia, nước có ga và ăn, uống đồ ngọt.</a:t>
            </a:r>
            <a:endParaRPr lang="zh-CN" altLang="en-US" sz="2400" i="1" dirty="0">
              <a:solidFill>
                <a:srgbClr val="002060"/>
              </a:solidFill>
              <a:latin typeface="+mj-lt"/>
              <a:ea typeface="字魂52号-阿开漫画体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38552" y="0"/>
            <a:ext cx="67842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>
                <a:ln w="0"/>
                <a:solidFill>
                  <a:srgbClr val="E46C0A"/>
                </a:solidFill>
                <a:latin typeface="UTM Bienvenue" panose="02040603050506020204" pitchFamily="18" charset="0"/>
              </a:rPr>
              <a:t>10 lời khuyên dinh dưỡng hợp lí</a:t>
            </a:r>
          </a:p>
        </p:txBody>
      </p:sp>
    </p:spTree>
    <p:extLst>
      <p:ext uri="{BB962C8B-B14F-4D97-AF65-F5344CB8AC3E}">
        <p14:creationId xmlns:p14="http://schemas.microsoft.com/office/powerpoint/2010/main" val="24549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016" y="990600"/>
            <a:ext cx="13300716" cy="6058665"/>
          </a:xfrm>
          <a:prstGeom prst="rect">
            <a:avLst/>
          </a:prstGeom>
        </p:spPr>
      </p:pic>
      <p:sp>
        <p:nvSpPr>
          <p:cNvPr id="4" name="矩形 7">
            <a:extLst>
              <a:ext uri="{FF2B5EF4-FFF2-40B4-BE49-F238E27FC236}">
                <a16:creationId xmlns:a16="http://schemas.microsoft.com/office/drawing/2014/main" id="{D78D1DE3-3584-40BD-99E4-361969574259}"/>
              </a:ext>
            </a:extLst>
          </p:cNvPr>
          <p:cNvSpPr/>
          <p:nvPr/>
        </p:nvSpPr>
        <p:spPr>
          <a:xfrm>
            <a:off x="1409449" y="0"/>
            <a:ext cx="9442007" cy="36317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b="1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llhead 1910" panose="02040603050506020204" pitchFamily="18" charset="0"/>
                <a:ea typeface="字魂52号-阿开漫画体" panose="00000500000000000000" pitchFamily="2" charset="-122"/>
              </a:rPr>
              <a:t>Tạm biệt các em! </a:t>
            </a:r>
          </a:p>
          <a:p>
            <a:pPr algn="ctr"/>
            <a:r>
              <a:rPr lang="en-US" altLang="zh-CN" sz="11500" b="1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llhead 1910" panose="02040603050506020204" pitchFamily="18" charset="0"/>
                <a:ea typeface="字魂52号-阿开漫画体" panose="00000500000000000000" pitchFamily="2" charset="-122"/>
              </a:rPr>
              <a:t>Nhớ chuẩn bị bài sau nhé!</a:t>
            </a:r>
            <a:endParaRPr lang="zh-CN" altLang="en-US" sz="11500" b="1" dirty="0">
              <a:solidFill>
                <a:srgbClr val="592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illhead 1910" panose="02040603050506020204" pitchFamily="18" charset="0"/>
              <a:ea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773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347" y="1519522"/>
            <a:ext cx="414348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llhead 1910" panose="02040603050506020204" pitchFamily="18" charset="0"/>
                <a:ea typeface="字魂52号-阿开漫画体" panose="00000500000000000000" pitchFamily="2" charset="-122"/>
              </a:rPr>
              <a:t>Mở quà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62" y="306239"/>
            <a:ext cx="10935796" cy="615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7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2699" y="-235555"/>
            <a:ext cx="17108129" cy="732327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781365" y="310336"/>
            <a:ext cx="6277131" cy="6231493"/>
          </a:xfrm>
          <a:prstGeom prst="roundRect">
            <a:avLst/>
          </a:prstGeom>
          <a:solidFill>
            <a:schemeClr val="bg1">
              <a:alpha val="78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Bạch tuộc có 8 cánh tay và 3 trái tim, 9 bộ óc, máu màu xanh lam.</a:t>
            </a:r>
          </a:p>
          <a:p>
            <a:r>
              <a:rPr lang="vi-VN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Thịt bạch tuộc có giá trị dinh dưỡng cao</a:t>
            </a:r>
            <a:r>
              <a:rPr lang="en-US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;</a:t>
            </a:r>
            <a:r>
              <a:rPr lang="vi-VN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cung cấp nhiều</a:t>
            </a:r>
            <a:r>
              <a:rPr lang="en-US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vi</a:t>
            </a:r>
            <a:r>
              <a:rPr lang="en-US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-</a:t>
            </a:r>
            <a:r>
              <a:rPr lang="vi-VN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ta</a:t>
            </a:r>
            <a:r>
              <a:rPr lang="en-US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-</a:t>
            </a:r>
            <a:r>
              <a:rPr lang="vi-VN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min như A, B</a:t>
            </a:r>
            <a:r>
              <a:rPr lang="en-US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6</a:t>
            </a:r>
            <a:r>
              <a:rPr lang="vi-VN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, B</a:t>
            </a:r>
            <a:r>
              <a:rPr lang="en-US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1</a:t>
            </a:r>
            <a:r>
              <a:rPr lang="vi-VN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2, C</a:t>
            </a:r>
            <a:r>
              <a:rPr lang="en-US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,…; </a:t>
            </a:r>
            <a:r>
              <a:rPr lang="vi-VN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một số khoáng chất như p</a:t>
            </a:r>
            <a:r>
              <a:rPr lang="en-US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hốt-</a:t>
            </a:r>
            <a:r>
              <a:rPr lang="vi-VN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pho, can</a:t>
            </a:r>
            <a:r>
              <a:rPr lang="en-US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-</a:t>
            </a:r>
            <a:r>
              <a:rPr lang="vi-VN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xi.. và có thêm i</a:t>
            </a:r>
            <a:r>
              <a:rPr lang="en-US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-</a:t>
            </a:r>
            <a:r>
              <a:rPr lang="vi-VN" sz="36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ốt rất tốt cho sự phát triển trí não.</a:t>
            </a:r>
            <a:endParaRPr lang="en-US" sz="3600" b="1">
              <a:solidFill>
                <a:srgbClr val="59282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8" t="14544" b="16086"/>
          <a:stretch/>
        </p:blipFill>
        <p:spPr>
          <a:xfrm>
            <a:off x="-241426" y="73912"/>
            <a:ext cx="7491713" cy="66367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430" y="4780052"/>
            <a:ext cx="2611960" cy="146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6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FCEF484-6E6A-4607-8D88-1BBAF7BFB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8180" y="-2880175"/>
            <a:ext cx="6875640" cy="12192000"/>
          </a:xfrm>
          <a:prstGeom prst="rect">
            <a:avLst/>
          </a:prstGeom>
        </p:spPr>
      </p:pic>
      <p:pic>
        <p:nvPicPr>
          <p:cNvPr id="6" name="PA_库_图片 961">
            <a:extLst>
              <a:ext uri="{FF2B5EF4-FFF2-40B4-BE49-F238E27FC236}">
                <a16:creationId xmlns:a16="http://schemas.microsoft.com/office/drawing/2014/main" id="{38B94B65-A73F-4C06-AF05-A2D1B32F4B4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0224">
            <a:off x="4600324" y="240463"/>
            <a:ext cx="7044977" cy="651945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12AAE9F-8B02-42F0-8705-FFA59102E5D5}"/>
              </a:ext>
            </a:extLst>
          </p:cNvPr>
          <p:cNvSpPr/>
          <p:nvPr/>
        </p:nvSpPr>
        <p:spPr>
          <a:xfrm>
            <a:off x="5586707" y="1189057"/>
            <a:ext cx="5072209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Xếp các loại thức ăn vào nhóm thích hợp.</a:t>
            </a:r>
            <a:endParaRPr lang="zh-CN" altLang="en-US" sz="5400" b="1" dirty="0">
              <a:solidFill>
                <a:srgbClr val="59282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5D1BE17-80E9-488A-AF6F-3AE6CC9B2B48}"/>
              </a:ext>
            </a:extLst>
          </p:cNvPr>
          <p:cNvGrpSpPr/>
          <p:nvPr/>
        </p:nvGrpSpPr>
        <p:grpSpPr>
          <a:xfrm>
            <a:off x="-70679" y="3564981"/>
            <a:ext cx="12262679" cy="3301218"/>
            <a:chOff x="-70679" y="3564981"/>
            <a:chExt cx="12262679" cy="330121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409A957-F6F9-4D9C-9F3D-5C500CAB4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26" t="67526" r="-108" b="9176"/>
            <a:stretch/>
          </p:blipFill>
          <p:spPr>
            <a:xfrm>
              <a:off x="9429135" y="3564981"/>
              <a:ext cx="2762865" cy="3301218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4B18591-DC44-4328-A2AF-2DC273668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7541" b="90330" l="400" r="39600">
                          <a14:foregroundMark x1="19600" y1="87031" x2="18933" y2="89430"/>
                          <a14:foregroundMark x1="23733" y1="77961" x2="23733" y2="779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10" r="58925" b="9534"/>
            <a:stretch/>
          </p:blipFill>
          <p:spPr>
            <a:xfrm flipH="1">
              <a:off x="-70679" y="4304370"/>
              <a:ext cx="2467186" cy="2527323"/>
            </a:xfrm>
            <a:prstGeom prst="rect">
              <a:avLst/>
            </a:prstGeom>
          </p:spPr>
        </p:pic>
      </p:grpSp>
      <p:pic>
        <p:nvPicPr>
          <p:cNvPr id="5" name="图片 4" descr="图片包含 无脊椎动物, 软体动物, 动物&#10;&#10;描述已自动生成">
            <a:extLst>
              <a:ext uri="{FF2B5EF4-FFF2-40B4-BE49-F238E27FC236}">
                <a16:creationId xmlns:a16="http://schemas.microsoft.com/office/drawing/2014/main" id="{B9DC9C62-940E-4791-A8ED-F731B87FE3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7015">
            <a:off x="-1009131" y="1704892"/>
            <a:ext cx="7911282" cy="558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8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95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8">
            <a:extLst>
              <a:ext uri="{FF2B5EF4-FFF2-40B4-BE49-F238E27FC236}">
                <a16:creationId xmlns:a16="http://schemas.microsoft.com/office/drawing/2014/main" id="{B5D1BE17-80E9-488A-AF6F-3AE6CC9B2B48}"/>
              </a:ext>
            </a:extLst>
          </p:cNvPr>
          <p:cNvGrpSpPr/>
          <p:nvPr/>
        </p:nvGrpSpPr>
        <p:grpSpPr>
          <a:xfrm>
            <a:off x="-70679" y="3564981"/>
            <a:ext cx="12262679" cy="3301218"/>
            <a:chOff x="-70679" y="3564981"/>
            <a:chExt cx="12262679" cy="3301218"/>
          </a:xfrm>
        </p:grpSpPr>
        <p:pic>
          <p:nvPicPr>
            <p:cNvPr id="23" name="图片 9">
              <a:extLst>
                <a:ext uri="{FF2B5EF4-FFF2-40B4-BE49-F238E27FC236}">
                  <a16:creationId xmlns:a16="http://schemas.microsoft.com/office/drawing/2014/main" id="{F409A957-F6F9-4D9C-9F3D-5C500CAB4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26" t="67526" r="-108" b="9176"/>
            <a:stretch/>
          </p:blipFill>
          <p:spPr>
            <a:xfrm>
              <a:off x="9429135" y="3564981"/>
              <a:ext cx="2762865" cy="3301218"/>
            </a:xfrm>
            <a:prstGeom prst="rect">
              <a:avLst/>
            </a:prstGeom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C4B18591-DC44-4328-A2AF-2DC273668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7541" b="90330" l="400" r="39600">
                          <a14:foregroundMark x1="19600" y1="87031" x2="18933" y2="89430"/>
                          <a14:foregroundMark x1="23733" y1="77961" x2="23733" y2="779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10" r="58925" b="9534"/>
            <a:stretch/>
          </p:blipFill>
          <p:spPr>
            <a:xfrm flipH="1">
              <a:off x="-70679" y="4304370"/>
              <a:ext cx="2467186" cy="2527323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40262" y="4100168"/>
            <a:ext cx="3060000" cy="2757832"/>
            <a:chOff x="40262" y="4100168"/>
            <a:chExt cx="3060000" cy="2757832"/>
          </a:xfrm>
        </p:grpSpPr>
        <p:sp>
          <p:nvSpPr>
            <p:cNvPr id="34" name="Oval 33"/>
            <p:cNvSpPr/>
            <p:nvPr/>
          </p:nvSpPr>
          <p:spPr>
            <a:xfrm>
              <a:off x="40262" y="4100168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7631" y="4314067"/>
              <a:ext cx="2685143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</a:t>
              </a:r>
            </a:p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 đường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7"/>
          <a:stretch/>
        </p:blipFill>
        <p:spPr>
          <a:xfrm>
            <a:off x="6959392" y="2078487"/>
            <a:ext cx="1217438" cy="27451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1" r="28723"/>
          <a:stretch/>
        </p:blipFill>
        <p:spPr>
          <a:xfrm>
            <a:off x="10009279" y="2192418"/>
            <a:ext cx="1106754" cy="27451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68"/>
          <a:stretch/>
        </p:blipFill>
        <p:spPr>
          <a:xfrm>
            <a:off x="3737882" y="2192420"/>
            <a:ext cx="1382825" cy="27451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5" r="54640"/>
          <a:stretch/>
        </p:blipFill>
        <p:spPr>
          <a:xfrm>
            <a:off x="963617" y="2078488"/>
            <a:ext cx="848512" cy="274512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019661" y="4157126"/>
            <a:ext cx="3060000" cy="2757832"/>
            <a:chOff x="3019661" y="4157126"/>
            <a:chExt cx="3060000" cy="2757832"/>
          </a:xfrm>
        </p:grpSpPr>
        <p:sp>
          <p:nvSpPr>
            <p:cNvPr id="41" name="Oval 40"/>
            <p:cNvSpPr/>
            <p:nvPr/>
          </p:nvSpPr>
          <p:spPr>
            <a:xfrm>
              <a:off x="3019661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213511" y="4573064"/>
              <a:ext cx="2685143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đạm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073396" y="4157126"/>
            <a:ext cx="3060000" cy="2757832"/>
            <a:chOff x="6073396" y="4157126"/>
            <a:chExt cx="3060000" cy="2757832"/>
          </a:xfrm>
        </p:grpSpPr>
        <p:sp>
          <p:nvSpPr>
            <p:cNvPr id="43" name="Oval 42"/>
            <p:cNvSpPr/>
            <p:nvPr/>
          </p:nvSpPr>
          <p:spPr>
            <a:xfrm>
              <a:off x="6073396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306160" y="4573064"/>
              <a:ext cx="2685143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béo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9114288" y="4157126"/>
            <a:ext cx="3060000" cy="2757832"/>
            <a:chOff x="9114288" y="4157126"/>
            <a:chExt cx="3060000" cy="2757832"/>
          </a:xfrm>
        </p:grpSpPr>
        <p:sp>
          <p:nvSpPr>
            <p:cNvPr id="45" name="Oval 44"/>
            <p:cNvSpPr/>
            <p:nvPr/>
          </p:nvSpPr>
          <p:spPr>
            <a:xfrm>
              <a:off x="9114288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353112" y="4351237"/>
              <a:ext cx="2685143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vi-ta-min và chất khoáng</a:t>
              </a:r>
            </a:p>
          </p:txBody>
        </p:sp>
      </p:grpSp>
      <p:sp>
        <p:nvSpPr>
          <p:cNvPr id="49" name="Double Wave 48"/>
          <p:cNvSpPr/>
          <p:nvPr/>
        </p:nvSpPr>
        <p:spPr>
          <a:xfrm>
            <a:off x="-85350" y="287983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E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uble Wave 49"/>
          <p:cNvSpPr/>
          <p:nvPr/>
        </p:nvSpPr>
        <p:spPr>
          <a:xfrm>
            <a:off x="-85350" y="24915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E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uble Wave 50"/>
          <p:cNvSpPr/>
          <p:nvPr/>
        </p:nvSpPr>
        <p:spPr>
          <a:xfrm>
            <a:off x="-164761" y="-458285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D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004" y="675897"/>
            <a:ext cx="5760732" cy="3240031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7460611" y="1784840"/>
            <a:ext cx="3191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FEE09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Bienvenue" panose="02040603050506020204" pitchFamily="18" charset="0"/>
              </a:rPr>
              <a:t>Bánh quy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119496" y="2383973"/>
            <a:ext cx="969107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FEE0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</a:rPr>
              <a:t>Em</a:t>
            </a:r>
            <a:r>
              <a:rPr lang="en-US" sz="4800" b="0" cap="none" spc="0">
                <a:ln w="0"/>
                <a:solidFill>
                  <a:srgbClr val="FEE09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</a:rPr>
              <a:t> hãy kể tên 2 loại thức ăn khác chứa nhiều chất bột đường.</a:t>
            </a:r>
          </a:p>
        </p:txBody>
      </p:sp>
    </p:spTree>
    <p:extLst>
      <p:ext uri="{BB962C8B-B14F-4D97-AF65-F5344CB8AC3E}">
        <p14:creationId xmlns:p14="http://schemas.microsoft.com/office/powerpoint/2010/main" val="19934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accel="16000" decel="5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" decel="100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ntr" presetSubtype="3" decel="1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decel="10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7" grpId="1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95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8">
            <a:extLst>
              <a:ext uri="{FF2B5EF4-FFF2-40B4-BE49-F238E27FC236}">
                <a16:creationId xmlns:a16="http://schemas.microsoft.com/office/drawing/2014/main" id="{B5D1BE17-80E9-488A-AF6F-3AE6CC9B2B48}"/>
              </a:ext>
            </a:extLst>
          </p:cNvPr>
          <p:cNvGrpSpPr/>
          <p:nvPr/>
        </p:nvGrpSpPr>
        <p:grpSpPr>
          <a:xfrm>
            <a:off x="-70679" y="3564981"/>
            <a:ext cx="12262679" cy="3301218"/>
            <a:chOff x="-70679" y="3564981"/>
            <a:chExt cx="12262679" cy="3301218"/>
          </a:xfrm>
        </p:grpSpPr>
        <p:pic>
          <p:nvPicPr>
            <p:cNvPr id="23" name="图片 9">
              <a:extLst>
                <a:ext uri="{FF2B5EF4-FFF2-40B4-BE49-F238E27FC236}">
                  <a16:creationId xmlns:a16="http://schemas.microsoft.com/office/drawing/2014/main" id="{F409A957-F6F9-4D9C-9F3D-5C500CAB4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26" t="67526" r="-108" b="9176"/>
            <a:stretch/>
          </p:blipFill>
          <p:spPr>
            <a:xfrm>
              <a:off x="9429135" y="3564981"/>
              <a:ext cx="2762865" cy="3301218"/>
            </a:xfrm>
            <a:prstGeom prst="rect">
              <a:avLst/>
            </a:prstGeom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C4B18591-DC44-4328-A2AF-2DC273668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7541" b="90330" l="400" r="39600">
                          <a14:foregroundMark x1="19600" y1="87031" x2="18933" y2="89430"/>
                          <a14:foregroundMark x1="23733" y1="77961" x2="23733" y2="779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10" r="58925" b="9534"/>
            <a:stretch/>
          </p:blipFill>
          <p:spPr>
            <a:xfrm flipH="1">
              <a:off x="-70679" y="4304370"/>
              <a:ext cx="2467186" cy="2527323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40262" y="4100168"/>
            <a:ext cx="3060000" cy="2757832"/>
            <a:chOff x="40262" y="4100168"/>
            <a:chExt cx="3060000" cy="2757832"/>
          </a:xfrm>
        </p:grpSpPr>
        <p:sp>
          <p:nvSpPr>
            <p:cNvPr id="34" name="Oval 33"/>
            <p:cNvSpPr/>
            <p:nvPr/>
          </p:nvSpPr>
          <p:spPr>
            <a:xfrm>
              <a:off x="40262" y="4100168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7631" y="4314067"/>
              <a:ext cx="2685143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</a:t>
              </a:r>
            </a:p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 đường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7"/>
          <a:stretch/>
        </p:blipFill>
        <p:spPr>
          <a:xfrm>
            <a:off x="6959392" y="2078487"/>
            <a:ext cx="1217438" cy="27451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1" r="28723"/>
          <a:stretch/>
        </p:blipFill>
        <p:spPr>
          <a:xfrm>
            <a:off x="10009279" y="2192418"/>
            <a:ext cx="1106754" cy="27451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68"/>
          <a:stretch/>
        </p:blipFill>
        <p:spPr>
          <a:xfrm>
            <a:off x="3737882" y="2192420"/>
            <a:ext cx="1382825" cy="27451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5" r="54640"/>
          <a:stretch/>
        </p:blipFill>
        <p:spPr>
          <a:xfrm>
            <a:off x="963617" y="2078488"/>
            <a:ext cx="848512" cy="274512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019661" y="4157126"/>
            <a:ext cx="3060000" cy="2757832"/>
            <a:chOff x="3019661" y="4157126"/>
            <a:chExt cx="3060000" cy="2757832"/>
          </a:xfrm>
        </p:grpSpPr>
        <p:sp>
          <p:nvSpPr>
            <p:cNvPr id="41" name="Oval 40"/>
            <p:cNvSpPr/>
            <p:nvPr/>
          </p:nvSpPr>
          <p:spPr>
            <a:xfrm>
              <a:off x="3019661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213511" y="4573064"/>
              <a:ext cx="2685143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đạm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073396" y="4157126"/>
            <a:ext cx="3060000" cy="2757832"/>
            <a:chOff x="6073396" y="4157126"/>
            <a:chExt cx="3060000" cy="2757832"/>
          </a:xfrm>
        </p:grpSpPr>
        <p:sp>
          <p:nvSpPr>
            <p:cNvPr id="43" name="Oval 42"/>
            <p:cNvSpPr/>
            <p:nvPr/>
          </p:nvSpPr>
          <p:spPr>
            <a:xfrm>
              <a:off x="6073396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306160" y="4573064"/>
              <a:ext cx="2685143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béo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9114288" y="4157126"/>
            <a:ext cx="3060000" cy="2757832"/>
            <a:chOff x="9114288" y="4157126"/>
            <a:chExt cx="3060000" cy="2757832"/>
          </a:xfrm>
        </p:grpSpPr>
        <p:sp>
          <p:nvSpPr>
            <p:cNvPr id="45" name="Oval 44"/>
            <p:cNvSpPr/>
            <p:nvPr/>
          </p:nvSpPr>
          <p:spPr>
            <a:xfrm>
              <a:off x="9114288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353112" y="4351237"/>
              <a:ext cx="2685143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vi-ta-min và chất khoáng</a:t>
              </a:r>
            </a:p>
          </p:txBody>
        </p:sp>
      </p:grpSp>
      <p:sp>
        <p:nvSpPr>
          <p:cNvPr id="49" name="Double Wave 48"/>
          <p:cNvSpPr/>
          <p:nvPr/>
        </p:nvSpPr>
        <p:spPr>
          <a:xfrm>
            <a:off x="-85350" y="287983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E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uble Wave 49"/>
          <p:cNvSpPr/>
          <p:nvPr/>
        </p:nvSpPr>
        <p:spPr>
          <a:xfrm>
            <a:off x="-85350" y="24915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E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uble Wave 50"/>
          <p:cNvSpPr/>
          <p:nvPr/>
        </p:nvSpPr>
        <p:spPr>
          <a:xfrm>
            <a:off x="-164761" y="-458285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D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713" y="594788"/>
            <a:ext cx="6470738" cy="3639362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4644447" y="1789301"/>
            <a:ext cx="21515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FEE09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Bienvenue" panose="02040603050506020204" pitchFamily="18" charset="0"/>
              </a:rPr>
              <a:t>Cà rốt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47863" y="2361051"/>
            <a:ext cx="1072960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FEE0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</a:rPr>
              <a:t>Em</a:t>
            </a:r>
            <a:r>
              <a:rPr lang="en-US" sz="4800" b="0" cap="none" spc="0">
                <a:ln w="0"/>
                <a:solidFill>
                  <a:srgbClr val="FEE09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</a:rPr>
              <a:t> hãy kể tên 2 loại thức ăn khác chứa nhiều vi-ta-min và chất khoáng.</a:t>
            </a:r>
          </a:p>
        </p:txBody>
      </p:sp>
    </p:spTree>
    <p:extLst>
      <p:ext uri="{BB962C8B-B14F-4D97-AF65-F5344CB8AC3E}">
        <p14:creationId xmlns:p14="http://schemas.microsoft.com/office/powerpoint/2010/main" val="2813667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accel="16000" decel="5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" decel="100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decel="10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ntr" presetSubtype="3" decel="1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7" grpId="1"/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95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8">
            <a:extLst>
              <a:ext uri="{FF2B5EF4-FFF2-40B4-BE49-F238E27FC236}">
                <a16:creationId xmlns:a16="http://schemas.microsoft.com/office/drawing/2014/main" id="{B5D1BE17-80E9-488A-AF6F-3AE6CC9B2B48}"/>
              </a:ext>
            </a:extLst>
          </p:cNvPr>
          <p:cNvGrpSpPr/>
          <p:nvPr/>
        </p:nvGrpSpPr>
        <p:grpSpPr>
          <a:xfrm>
            <a:off x="-70679" y="3564981"/>
            <a:ext cx="12262679" cy="3301218"/>
            <a:chOff x="-70679" y="3564981"/>
            <a:chExt cx="12262679" cy="3301218"/>
          </a:xfrm>
        </p:grpSpPr>
        <p:pic>
          <p:nvPicPr>
            <p:cNvPr id="23" name="图片 9">
              <a:extLst>
                <a:ext uri="{FF2B5EF4-FFF2-40B4-BE49-F238E27FC236}">
                  <a16:creationId xmlns:a16="http://schemas.microsoft.com/office/drawing/2014/main" id="{F409A957-F6F9-4D9C-9F3D-5C500CAB4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26" t="67526" r="-108" b="9176"/>
            <a:stretch/>
          </p:blipFill>
          <p:spPr>
            <a:xfrm>
              <a:off x="9429135" y="3564981"/>
              <a:ext cx="2762865" cy="3301218"/>
            </a:xfrm>
            <a:prstGeom prst="rect">
              <a:avLst/>
            </a:prstGeom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C4B18591-DC44-4328-A2AF-2DC273668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7541" b="90330" l="400" r="39600">
                          <a14:foregroundMark x1="19600" y1="87031" x2="18933" y2="89430"/>
                          <a14:foregroundMark x1="23733" y1="77961" x2="23733" y2="779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10" r="58925" b="9534"/>
            <a:stretch/>
          </p:blipFill>
          <p:spPr>
            <a:xfrm flipH="1">
              <a:off x="-70679" y="4304370"/>
              <a:ext cx="2467186" cy="2527323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40262" y="4100168"/>
            <a:ext cx="3060000" cy="2757832"/>
            <a:chOff x="40262" y="4100168"/>
            <a:chExt cx="3060000" cy="2757832"/>
          </a:xfrm>
        </p:grpSpPr>
        <p:sp>
          <p:nvSpPr>
            <p:cNvPr id="34" name="Oval 33"/>
            <p:cNvSpPr/>
            <p:nvPr/>
          </p:nvSpPr>
          <p:spPr>
            <a:xfrm>
              <a:off x="40262" y="4100168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7631" y="4314067"/>
              <a:ext cx="2685143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</a:t>
              </a:r>
            </a:p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 đường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7"/>
          <a:stretch/>
        </p:blipFill>
        <p:spPr>
          <a:xfrm>
            <a:off x="6959392" y="2078487"/>
            <a:ext cx="1217438" cy="27451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1" r="28723"/>
          <a:stretch/>
        </p:blipFill>
        <p:spPr>
          <a:xfrm>
            <a:off x="10009279" y="2192418"/>
            <a:ext cx="1106754" cy="27451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68"/>
          <a:stretch/>
        </p:blipFill>
        <p:spPr>
          <a:xfrm>
            <a:off x="3737882" y="2192420"/>
            <a:ext cx="1382825" cy="27451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5" r="54640"/>
          <a:stretch/>
        </p:blipFill>
        <p:spPr>
          <a:xfrm>
            <a:off x="963617" y="2078488"/>
            <a:ext cx="848512" cy="274512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019661" y="4157126"/>
            <a:ext cx="3060000" cy="2757832"/>
            <a:chOff x="3019661" y="4157126"/>
            <a:chExt cx="3060000" cy="2757832"/>
          </a:xfrm>
        </p:grpSpPr>
        <p:sp>
          <p:nvSpPr>
            <p:cNvPr id="41" name="Oval 40"/>
            <p:cNvSpPr/>
            <p:nvPr/>
          </p:nvSpPr>
          <p:spPr>
            <a:xfrm>
              <a:off x="3019661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213511" y="4573064"/>
              <a:ext cx="2685143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đạm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073396" y="4157126"/>
            <a:ext cx="3060000" cy="2757832"/>
            <a:chOff x="6073396" y="4157126"/>
            <a:chExt cx="3060000" cy="2757832"/>
          </a:xfrm>
        </p:grpSpPr>
        <p:sp>
          <p:nvSpPr>
            <p:cNvPr id="43" name="Oval 42"/>
            <p:cNvSpPr/>
            <p:nvPr/>
          </p:nvSpPr>
          <p:spPr>
            <a:xfrm>
              <a:off x="6073396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306160" y="4573064"/>
              <a:ext cx="2685143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chất béo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9114288" y="4157126"/>
            <a:ext cx="3060000" cy="2757832"/>
            <a:chOff x="9114288" y="4157126"/>
            <a:chExt cx="3060000" cy="2757832"/>
          </a:xfrm>
        </p:grpSpPr>
        <p:sp>
          <p:nvSpPr>
            <p:cNvPr id="45" name="Oval 44"/>
            <p:cNvSpPr/>
            <p:nvPr/>
          </p:nvSpPr>
          <p:spPr>
            <a:xfrm>
              <a:off x="9114288" y="4157126"/>
              <a:ext cx="3060000" cy="2757832"/>
            </a:xfrm>
            <a:prstGeom prst="ellipse">
              <a:avLst/>
            </a:prstGeom>
            <a:solidFill>
              <a:srgbClr val="FEE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353112" y="4351237"/>
              <a:ext cx="2685143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chứa nhiều vi-ta-min và chất khoáng</a:t>
              </a:r>
            </a:p>
          </p:txBody>
        </p:sp>
      </p:grpSp>
      <p:sp>
        <p:nvSpPr>
          <p:cNvPr id="49" name="Double Wave 48"/>
          <p:cNvSpPr/>
          <p:nvPr/>
        </p:nvSpPr>
        <p:spPr>
          <a:xfrm>
            <a:off x="-85350" y="287983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E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uble Wave 49"/>
          <p:cNvSpPr/>
          <p:nvPr/>
        </p:nvSpPr>
        <p:spPr>
          <a:xfrm>
            <a:off x="-85350" y="24915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E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uble Wave 50"/>
          <p:cNvSpPr/>
          <p:nvPr/>
        </p:nvSpPr>
        <p:spPr>
          <a:xfrm>
            <a:off x="-164761" y="-458285"/>
            <a:ext cx="12396030" cy="1238250"/>
          </a:xfrm>
          <a:prstGeom prst="doubleWave">
            <a:avLst>
              <a:gd name="adj1" fmla="val 6250"/>
              <a:gd name="adj2" fmla="val 313"/>
            </a:avLst>
          </a:prstGeom>
          <a:solidFill>
            <a:srgbClr val="FED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186" y="963713"/>
            <a:ext cx="5308079" cy="2985444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7381455" y="1882752"/>
            <a:ext cx="1515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FEE09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Bienvenue" panose="02040603050506020204" pitchFamily="18" charset="0"/>
              </a:rPr>
              <a:t>Dừa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119496" y="2383973"/>
            <a:ext cx="969107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FEE0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</a:rPr>
              <a:t>Em</a:t>
            </a:r>
            <a:r>
              <a:rPr lang="en-US" sz="4800" b="0" cap="none" spc="0">
                <a:ln w="0"/>
                <a:solidFill>
                  <a:srgbClr val="FEE09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</a:rPr>
              <a:t> hãy kể tên 2 loại thức ăn khác chứa nhiều chất béo.</a:t>
            </a:r>
          </a:p>
        </p:txBody>
      </p:sp>
    </p:spTree>
    <p:extLst>
      <p:ext uri="{BB962C8B-B14F-4D97-AF65-F5344CB8AC3E}">
        <p14:creationId xmlns:p14="http://schemas.microsoft.com/office/powerpoint/2010/main" val="1385343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accel="16000" decel="5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" decel="100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decel="10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ntr" presetSubtype="3" decel="1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7" grpId="1"/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ppt/theme/themeOverride2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ppt/theme/themeOverride3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ppt/theme/themeOverride4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972</TotalTime>
  <Words>1094</Words>
  <Application>Microsoft Office PowerPoint</Application>
  <PresentationFormat>Widescreen</PresentationFormat>
  <Paragraphs>118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Calibri</vt:lpstr>
      <vt:lpstr>UTM Billhead 1910</vt:lpstr>
      <vt:lpstr>Times New Roman</vt:lpstr>
      <vt:lpstr>Calibri Light</vt:lpstr>
      <vt:lpstr>Arial</vt:lpstr>
      <vt:lpstr>UTM Bienvenue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tap</dc:title>
  <dc:subject>Khoa hoc 4</dc:subject>
  <dc:creator>KTUTS</dc:creator>
  <cp:keywords>Thy Tho</cp:keywords>
  <cp:lastModifiedBy>Nguyen Huu Hieu</cp:lastModifiedBy>
  <cp:revision>109</cp:revision>
  <dcterms:created xsi:type="dcterms:W3CDTF">2017-08-18T03:02:00Z</dcterms:created>
  <dcterms:modified xsi:type="dcterms:W3CDTF">2021-11-06T06:12:18Z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