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8"/>
  </p:notesMasterIdLst>
  <p:sldIdLst>
    <p:sldId id="285" r:id="rId2"/>
    <p:sldId id="286" r:id="rId3"/>
    <p:sldId id="256" r:id="rId4"/>
    <p:sldId id="287" r:id="rId5"/>
    <p:sldId id="288" r:id="rId6"/>
    <p:sldId id="289" r:id="rId7"/>
    <p:sldId id="290" r:id="rId8"/>
    <p:sldId id="291" r:id="rId9"/>
    <p:sldId id="260" r:id="rId10"/>
    <p:sldId id="261" r:id="rId11"/>
    <p:sldId id="279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AAF0C-F4DB-40C4-8DA4-73B5105DE11C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199E7-3A94-4D2C-85E4-036BEDA741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1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1089B-7C5D-4307-8CA9-15CB589AF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7192" y="1812927"/>
            <a:ext cx="419709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56088" y="1812927"/>
            <a:ext cx="41899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6A69-5C44-4E1A-B0C8-667855C8FFE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291682" y="993076"/>
            <a:ext cx="2462851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12" y="-16"/>
            <a:ext cx="12336461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800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923" y="675725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1807361"/>
            <a:ext cx="9500149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3125" y="59518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1786A69-5C44-4E1A-B0C8-667855C8FFE2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4594" y="5951811"/>
            <a:ext cx="7008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545" y="5951811"/>
            <a:ext cx="81104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E807117-8252-4A0C-ACE9-C52539189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2.xml"/><Relationship Id="rId18" Type="http://schemas.openxmlformats.org/officeDocument/2006/relationships/slide" Target="slide9.xml"/><Relationship Id="rId3" Type="http://schemas.openxmlformats.org/officeDocument/2006/relationships/slide" Target="slide21.xml"/><Relationship Id="rId7" Type="http://schemas.openxmlformats.org/officeDocument/2006/relationships/slide" Target="slide13.xml"/><Relationship Id="rId12" Type="http://schemas.openxmlformats.org/officeDocument/2006/relationships/slide" Target="slide16.xml"/><Relationship Id="rId17" Type="http://schemas.openxmlformats.org/officeDocument/2006/relationships/slide" Target="slide24.xml"/><Relationship Id="rId2" Type="http://schemas.openxmlformats.org/officeDocument/2006/relationships/slide" Target="slide20.xml"/><Relationship Id="rId16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26.xml"/><Relationship Id="rId5" Type="http://schemas.openxmlformats.org/officeDocument/2006/relationships/slide" Target="slide12.xml"/><Relationship Id="rId15" Type="http://schemas.openxmlformats.org/officeDocument/2006/relationships/slide" Target="slide23.xml"/><Relationship Id="rId10" Type="http://schemas.openxmlformats.org/officeDocument/2006/relationships/slide" Target="slide25.xml"/><Relationship Id="rId19" Type="http://schemas.openxmlformats.org/officeDocument/2006/relationships/slide" Target="slide15.xml"/><Relationship Id="rId4" Type="http://schemas.openxmlformats.org/officeDocument/2006/relationships/slide" Target="slide10.xml"/><Relationship Id="rId9" Type="http://schemas.openxmlformats.org/officeDocument/2006/relationships/slide" Target="slide18.xml"/><Relationship Id="rId14" Type="http://schemas.openxmlformats.org/officeDocument/2006/relationships/slide" Target="slide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758791" y="2095917"/>
            <a:ext cx="10464800" cy="195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49" tIns="54425" rIns="108849" bIns="54425">
            <a:spAutoFit/>
          </a:bodyPr>
          <a:lstStyle/>
          <a:p>
            <a:pPr algn="ctr"/>
            <a:r>
              <a:rPr lang="en-US" sz="6600" b="1">
                <a:solidFill>
                  <a:srgbClr val="FF0000"/>
                </a:solidFill>
                <a:latin typeface="Arial" charset="0"/>
                <a:cs typeface="Arial" charset="0"/>
              </a:rPr>
              <a:t>Ôn tập giữa học kì I </a:t>
            </a:r>
          </a:p>
          <a:p>
            <a:pPr algn="ctr"/>
            <a:r>
              <a:rPr lang="en-US" sz="5400" b="1">
                <a:solidFill>
                  <a:srgbClr val="FF0000"/>
                </a:solidFill>
                <a:latin typeface="Arial" charset="0"/>
                <a:cs typeface="Arial" charset="0"/>
              </a:rPr>
              <a:t>(Tiết 3)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36062" y="252414"/>
            <a:ext cx="11865956" cy="248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8849" tIns="54425" rIns="108849" bIns="54425">
            <a:spAutoFit/>
          </a:bodyPr>
          <a:lstStyle/>
          <a:p>
            <a:pPr algn="ctr"/>
            <a:r>
              <a:rPr lang="en-US" sz="4800" b="1" dirty="0" err="1">
                <a:latin typeface="Arial" pitchFamily="34" charset="0"/>
                <a:cs typeface="Arial" pitchFamily="34" charset="0"/>
              </a:rPr>
              <a:t>Thứ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ngày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8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tháng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11 n</a:t>
            </a:r>
            <a:r>
              <a:rPr lang="vi-VN" sz="4800" b="1" dirty="0">
                <a:latin typeface="Arial" pitchFamily="34" charset="0"/>
                <a:cs typeface="Arial" pitchFamily="34" charset="0"/>
              </a:rPr>
              <a:t>ă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m 2021</a:t>
            </a:r>
          </a:p>
          <a:p>
            <a:pPr algn="ctr"/>
            <a:r>
              <a:rPr lang="en-US" sz="4800" b="1" u="sng" dirty="0" err="1">
                <a:latin typeface="Arial" pitchFamily="34" charset="0"/>
                <a:cs typeface="Arial" pitchFamily="34" charset="0"/>
              </a:rPr>
              <a:t>Kể</a:t>
            </a:r>
            <a:r>
              <a:rPr lang="en-US" sz="4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u="sng" dirty="0" err="1">
                <a:latin typeface="Arial" pitchFamily="34" charset="0"/>
                <a:cs typeface="Arial" pitchFamily="34" charset="0"/>
              </a:rPr>
              <a:t>chuyện</a:t>
            </a:r>
            <a:endParaRPr lang="en-US" sz="4800" b="1" u="sng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39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457200"/>
            <a:ext cx="11049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ốm</a:t>
            </a:r>
            <a:r>
              <a:rPr lang="en-U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8991600" y="5791200"/>
            <a:ext cx="1676400" cy="838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43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838200"/>
            <a:ext cx="10058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1,2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i="1" dirty="0" err="1">
                <a:latin typeface="Arial" pitchFamily="34" charset="0"/>
                <a:cs typeface="Arial" pitchFamily="34" charset="0"/>
              </a:rPr>
              <a:t>Dế</a:t>
            </a:r>
            <a:r>
              <a:rPr lang="en-US" sz="6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i="1" dirty="0" err="1">
                <a:latin typeface="Arial" pitchFamily="34" charset="0"/>
                <a:cs typeface="Arial" pitchFamily="34" charset="0"/>
              </a:rPr>
              <a:t>Mèn</a:t>
            </a:r>
            <a:r>
              <a:rPr lang="en-US" sz="6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i="1" dirty="0" err="1">
                <a:latin typeface="Arial" pitchFamily="34" charset="0"/>
                <a:cs typeface="Arial" pitchFamily="34" charset="0"/>
              </a:rPr>
              <a:t>bênh</a:t>
            </a:r>
            <a:r>
              <a:rPr lang="en-US" sz="6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i="1" dirty="0" err="1">
                <a:latin typeface="Arial" pitchFamily="34" charset="0"/>
                <a:cs typeface="Arial" pitchFamily="34" charset="0"/>
              </a:rPr>
              <a:t>vực</a:t>
            </a:r>
            <a:r>
              <a:rPr lang="en-US" sz="6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i="1" dirty="0" err="1">
                <a:latin typeface="Arial" pitchFamily="34" charset="0"/>
                <a:cs typeface="Arial" pitchFamily="34" charset="0"/>
              </a:rPr>
              <a:t>kẻ</a:t>
            </a:r>
            <a:r>
              <a:rPr lang="en-US" sz="6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i="1" dirty="0" err="1">
                <a:latin typeface="Arial" pitchFamily="34" charset="0"/>
                <a:cs typeface="Arial" pitchFamily="34" charset="0"/>
              </a:rPr>
              <a:t>yếu</a:t>
            </a:r>
            <a:r>
              <a:rPr lang="en-US" sz="6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2)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Trận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địa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mai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phục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bọn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nhện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đáng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sợ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ction Button: Beginning 3">
            <a:hlinkClick r:id="rId2" action="ppaction://hlinksldjump" highlightClick="1"/>
          </p:cNvPr>
          <p:cNvSpPr/>
          <p:nvPr/>
        </p:nvSpPr>
        <p:spPr>
          <a:xfrm>
            <a:off x="8458200" y="5867400"/>
            <a:ext cx="1143000" cy="838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582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143000"/>
            <a:ext cx="10134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thuộc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lòng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Truyện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cổ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mình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sao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giả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yêu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truyện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cổ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448800" y="6096000"/>
            <a:ext cx="1066800" cy="762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997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762000"/>
            <a:ext cx="10287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1và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Thư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thăm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bạn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Lương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thư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Hồng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547412" y="5638800"/>
            <a:ext cx="1234440" cy="762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867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066800"/>
            <a:ext cx="10515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ăn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xin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ảnh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lão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ăn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xin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đáng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thương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601200" y="5683243"/>
            <a:ext cx="990600" cy="762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491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33400"/>
            <a:ext cx="10972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trực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ngôi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vua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trực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Hiến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296400" y="6096000"/>
            <a:ext cx="1219200" cy="762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55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09600"/>
            <a:ext cx="11201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thuộc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lòng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Tre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Việt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Nam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ảnh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tre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tượng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trưng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cù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067800" y="5791200"/>
            <a:ext cx="1600200" cy="838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220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85800"/>
            <a:ext cx="11125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hạt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thóc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vua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trung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753600" y="5943600"/>
            <a:ext cx="914400" cy="9144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152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838200"/>
            <a:ext cx="10591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thuộc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lòng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Gà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Trống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Cáo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dụ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Gà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Trống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xuống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đất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677400" y="5867400"/>
            <a:ext cx="990600" cy="6858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86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02359"/>
            <a:ext cx="10896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Nỗi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dằn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vặt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An –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đrây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xảy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An-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đrây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</a:t>
            </a:r>
            <a:r>
              <a:rPr lang="en-US" sz="6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mấy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tuổi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hoàn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cảnh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gia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đình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lúc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067800" y="6324600"/>
            <a:ext cx="1219200" cy="5334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835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047289" y="1699594"/>
            <a:ext cx="10223500" cy="211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49" tIns="54425" rIns="108849" bIns="5442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500" b="1">
                <a:latin typeface="Arial" charset="0"/>
                <a:cs typeface="Arial" charset="0"/>
              </a:rPr>
              <a:t>1. Ôn luyện tập đọc và học thuộc lòng.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295400"/>
            <a:ext cx="10515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Chi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tôi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giúp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chị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tỉnh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ngộ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chị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thay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đổi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8991600" y="6324600"/>
            <a:ext cx="1447800" cy="5334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286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990600"/>
            <a:ext cx="10210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Trung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thu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độc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chiến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sĩ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nghĩ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tới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trung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thu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nhỏ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8763000" y="5943600"/>
            <a:ext cx="1371600" cy="9144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19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09600"/>
            <a:ext cx="10744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màn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1”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xưởng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xanh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“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Ở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Vương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quốc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Lai 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nhỏ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xưởng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xanh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chế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8915400" y="6172200"/>
            <a:ext cx="1295400" cy="6858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583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066800"/>
            <a:ext cx="10744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thuộc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lòng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khổ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chúng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mình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lạ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khổ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nhỏ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372600" y="5638800"/>
            <a:ext cx="1295400" cy="762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6024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1219200"/>
            <a:ext cx="10668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Đôi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giày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ta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màu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xanh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Ngày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bé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chị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phụ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trách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đội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từng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mơ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296400" y="6172200"/>
            <a:ext cx="1143000" cy="6858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155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990600"/>
            <a:ext cx="10591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Thưa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chuyện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mẹ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Cương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xin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nghề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rèn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296400" y="5943600"/>
            <a:ext cx="1371600" cy="8382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7487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990600"/>
            <a:ext cx="10591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ước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vua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Mi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6000" b="1" i="1" dirty="0" err="1">
                <a:latin typeface="Arial" pitchFamily="34" charset="0"/>
                <a:cs typeface="Arial" pitchFamily="34" charset="0"/>
              </a:rPr>
              <a:t>Đát</a:t>
            </a:r>
            <a:r>
              <a:rPr lang="en-US" sz="6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Vua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đát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xin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thần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ô-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dốt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Action Button: Beginning 4">
            <a:hlinkClick r:id="rId2" action="ppaction://hlinksldjump" highlightClick="1"/>
          </p:cNvPr>
          <p:cNvSpPr/>
          <p:nvPr/>
        </p:nvSpPr>
        <p:spPr>
          <a:xfrm>
            <a:off x="9372600" y="5791200"/>
            <a:ext cx="1295400" cy="10668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800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71856"/>
            <a:ext cx="1143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54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i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54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5400" y="15240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chọn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1" name="32-Point Star 10">
            <a:hlinkClick r:id="rId2" action="ppaction://hlinksldjump"/>
          </p:cNvPr>
          <p:cNvSpPr/>
          <p:nvPr/>
        </p:nvSpPr>
        <p:spPr>
          <a:xfrm>
            <a:off x="7562850" y="4050963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</a:t>
            </a:r>
          </a:p>
        </p:txBody>
      </p:sp>
      <p:sp>
        <p:nvSpPr>
          <p:cNvPr id="46" name="32-Point Star 45">
            <a:hlinkClick r:id="rId3" action="ppaction://hlinksldjump"/>
          </p:cNvPr>
          <p:cNvSpPr/>
          <p:nvPr/>
        </p:nvSpPr>
        <p:spPr>
          <a:xfrm>
            <a:off x="9062182" y="4026659"/>
            <a:ext cx="1777268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</a:t>
            </a:r>
          </a:p>
        </p:txBody>
      </p:sp>
      <p:sp>
        <p:nvSpPr>
          <p:cNvPr id="47" name="32-Point Star 46"/>
          <p:cNvSpPr/>
          <p:nvPr/>
        </p:nvSpPr>
        <p:spPr>
          <a:xfrm>
            <a:off x="2884811" y="2909368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4" action="ppaction://hlinksldjump"/>
              </a:rPr>
              <a:t>2</a:t>
            </a:r>
            <a:endParaRPr lang="en-US" sz="4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32-Point Star 47"/>
          <p:cNvSpPr/>
          <p:nvPr/>
        </p:nvSpPr>
        <p:spPr>
          <a:xfrm>
            <a:off x="4520137" y="2869413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5" action="ppaction://hlinksldjump"/>
              </a:rPr>
              <a:t>3</a:t>
            </a:r>
            <a:endParaRPr lang="en-US" sz="4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32-Point Star 48">
            <a:hlinkClick r:id="rId5" action="ppaction://hlinksldjump"/>
          </p:cNvPr>
          <p:cNvSpPr/>
          <p:nvPr/>
        </p:nvSpPr>
        <p:spPr>
          <a:xfrm>
            <a:off x="6095202" y="2850292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50" name="32-Point Star 49">
            <a:hlinkClick r:id="rId6" action="ppaction://hlinksldjump"/>
          </p:cNvPr>
          <p:cNvSpPr/>
          <p:nvPr/>
        </p:nvSpPr>
        <p:spPr>
          <a:xfrm>
            <a:off x="7562850" y="2850292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7" action="ppaction://hlinksldjump"/>
              </a:rPr>
              <a:t>5</a:t>
            </a:r>
            <a:endParaRPr lang="en-US" sz="4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32-Point Star 50">
            <a:hlinkClick r:id="rId8" action="ppaction://hlinksldjump"/>
          </p:cNvPr>
          <p:cNvSpPr/>
          <p:nvPr/>
        </p:nvSpPr>
        <p:spPr>
          <a:xfrm>
            <a:off x="9123966" y="2825988"/>
            <a:ext cx="154403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53" name="32-Point Star 52">
            <a:hlinkClick r:id="rId9" action="ppaction://hlinksldjump"/>
          </p:cNvPr>
          <p:cNvSpPr/>
          <p:nvPr/>
        </p:nvSpPr>
        <p:spPr>
          <a:xfrm>
            <a:off x="4379718" y="4121980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54" name="32-Point Star 53">
            <a:hlinkClick r:id="rId10" action="ppaction://hlinksldjump"/>
          </p:cNvPr>
          <p:cNvSpPr/>
          <p:nvPr/>
        </p:nvSpPr>
        <p:spPr>
          <a:xfrm>
            <a:off x="6052771" y="5287879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</a:t>
            </a:r>
          </a:p>
        </p:txBody>
      </p:sp>
      <p:sp>
        <p:nvSpPr>
          <p:cNvPr id="55" name="32-Point Star 54">
            <a:hlinkClick r:id="rId11" action="ppaction://hlinksldjump"/>
          </p:cNvPr>
          <p:cNvSpPr/>
          <p:nvPr/>
        </p:nvSpPr>
        <p:spPr>
          <a:xfrm>
            <a:off x="7715250" y="5216617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17</a:t>
            </a:r>
          </a:p>
        </p:txBody>
      </p:sp>
      <p:sp>
        <p:nvSpPr>
          <p:cNvPr id="56" name="32-Point Star 55">
            <a:hlinkClick r:id="rId12" action="ppaction://hlinksldjump"/>
          </p:cNvPr>
          <p:cNvSpPr/>
          <p:nvPr/>
        </p:nvSpPr>
        <p:spPr>
          <a:xfrm>
            <a:off x="9123966" y="5239271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18</a:t>
            </a:r>
          </a:p>
        </p:txBody>
      </p:sp>
      <p:sp>
        <p:nvSpPr>
          <p:cNvPr id="57" name="32-Point Star 56">
            <a:hlinkClick r:id="rId13" action="ppaction://hlinksldjump"/>
          </p:cNvPr>
          <p:cNvSpPr/>
          <p:nvPr/>
        </p:nvSpPr>
        <p:spPr>
          <a:xfrm>
            <a:off x="1434267" y="5409160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13</a:t>
            </a:r>
          </a:p>
        </p:txBody>
      </p:sp>
      <p:sp>
        <p:nvSpPr>
          <p:cNvPr id="58" name="32-Point Star 57">
            <a:hlinkClick r:id="rId14" action="ppaction://hlinksldjump"/>
          </p:cNvPr>
          <p:cNvSpPr/>
          <p:nvPr/>
        </p:nvSpPr>
        <p:spPr>
          <a:xfrm>
            <a:off x="2804653" y="4196548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59" name="32-Point Star 58">
            <a:hlinkClick r:id="rId15" action="ppaction://hlinksldjump"/>
          </p:cNvPr>
          <p:cNvSpPr/>
          <p:nvPr/>
        </p:nvSpPr>
        <p:spPr>
          <a:xfrm>
            <a:off x="2804653" y="5399650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16" action="ppaction://hlinksldjump"/>
              </a:rPr>
              <a:t>14</a:t>
            </a:r>
            <a:endParaRPr lang="en-US" sz="4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32-Point Star 59">
            <a:hlinkClick r:id="rId17" action="ppaction://hlinksldjump"/>
          </p:cNvPr>
          <p:cNvSpPr/>
          <p:nvPr/>
        </p:nvSpPr>
        <p:spPr>
          <a:xfrm>
            <a:off x="4421960" y="5335429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15</a:t>
            </a:r>
          </a:p>
        </p:txBody>
      </p:sp>
      <p:sp>
        <p:nvSpPr>
          <p:cNvPr id="61" name="32-Point Star 60"/>
          <p:cNvSpPr/>
          <p:nvPr/>
        </p:nvSpPr>
        <p:spPr>
          <a:xfrm>
            <a:off x="1529407" y="2902188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hlinkClick r:id="rId18" action="ppaction://hlinksldjump"/>
              </a:rPr>
              <a:t>1</a:t>
            </a: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32-Point Star 61">
            <a:hlinkClick r:id="rId12" action="ppaction://hlinksldjump"/>
          </p:cNvPr>
          <p:cNvSpPr/>
          <p:nvPr/>
        </p:nvSpPr>
        <p:spPr>
          <a:xfrm>
            <a:off x="1424815" y="4122817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19" action="ppaction://hlinksldjump"/>
              </a:rPr>
              <a:t>7</a:t>
            </a:r>
            <a:endParaRPr lang="en-US" sz="4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32-Point Star 62">
            <a:hlinkClick r:id="rId16" action="ppaction://hlinksldjump"/>
          </p:cNvPr>
          <p:cNvSpPr/>
          <p:nvPr/>
        </p:nvSpPr>
        <p:spPr>
          <a:xfrm>
            <a:off x="6095202" y="4097046"/>
            <a:ext cx="1715484" cy="1212612"/>
          </a:xfrm>
          <a:prstGeom prst="star3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16" action="ppaction://hlinksldjump"/>
              </a:rPr>
              <a:t>10</a:t>
            </a:r>
            <a:endParaRPr lang="en-US" sz="4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5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>
                      <p:stCondLst>
                        <p:cond delay="0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 animBg="1"/>
      <p:bldP spid="11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9"/>
          <p:cNvSpPr txBox="1">
            <a:spLocks noChangeArrowheads="1"/>
          </p:cNvSpPr>
          <p:nvPr/>
        </p:nvSpPr>
        <p:spPr bwMode="auto">
          <a:xfrm>
            <a:off x="3048000" y="151948"/>
            <a:ext cx="6096000" cy="929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49" tIns="54425" rIns="108849" bIns="5442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300" b="1" u="sng" dirty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HOẠT ĐỘNG 2</a:t>
            </a:r>
          </a:p>
        </p:txBody>
      </p:sp>
      <p:sp>
        <p:nvSpPr>
          <p:cNvPr id="3075" name="Text Box 10"/>
          <p:cNvSpPr txBox="1">
            <a:spLocks noChangeArrowheads="1"/>
          </p:cNvSpPr>
          <p:nvPr/>
        </p:nvSpPr>
        <p:spPr bwMode="auto">
          <a:xfrm>
            <a:off x="508000" y="914818"/>
            <a:ext cx="7518087" cy="929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49" tIns="54425" rIns="108849" bIns="54425">
            <a:spAutoFit/>
          </a:bodyPr>
          <a:lstStyle/>
          <a:p>
            <a:pPr>
              <a:spcBef>
                <a:spcPct val="50000"/>
              </a:spcBef>
            </a:pPr>
            <a:endParaRPr lang="vi-VN" sz="53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Text Box 11"/>
          <p:cNvSpPr txBox="1">
            <a:spLocks noChangeArrowheads="1"/>
          </p:cNvSpPr>
          <p:nvPr/>
        </p:nvSpPr>
        <p:spPr bwMode="auto">
          <a:xfrm>
            <a:off x="304173" y="1066766"/>
            <a:ext cx="11583654" cy="338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849" tIns="54425" rIns="108849" bIns="5442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300">
                <a:latin typeface="Arial" pitchFamily="34" charset="0"/>
                <a:cs typeface="Arial" pitchFamily="34" charset="0"/>
              </a:rPr>
              <a:t>Dựa vào nội dung các bài tập đọc là truyện kể thuộc chủ điểm</a:t>
            </a:r>
            <a:r>
              <a:rPr lang="en-US" sz="5300" b="1">
                <a:latin typeface="Arial" pitchFamily="34" charset="0"/>
                <a:cs typeface="Arial" pitchFamily="34" charset="0"/>
              </a:rPr>
              <a:t>Măng mọc thẳng, </a:t>
            </a:r>
            <a:r>
              <a:rPr lang="en-US" sz="5300">
                <a:latin typeface="Arial" pitchFamily="34" charset="0"/>
                <a:cs typeface="Arial" pitchFamily="34" charset="0"/>
              </a:rPr>
              <a:t>ghi vào bảng những điều cần nhớ.</a:t>
            </a:r>
          </a:p>
        </p:txBody>
      </p:sp>
      <p:graphicFrame>
        <p:nvGraphicFramePr>
          <p:cNvPr id="4154" name="Group 58"/>
          <p:cNvGraphicFramePr>
            <a:graphicFrameLocks noGrp="1"/>
          </p:cNvGraphicFramePr>
          <p:nvPr/>
        </p:nvGraphicFramePr>
        <p:xfrm>
          <a:off x="301038" y="4481667"/>
          <a:ext cx="12192001" cy="2033275"/>
        </p:xfrm>
        <a:graphic>
          <a:graphicData uri="http://schemas.openxmlformats.org/drawingml/2006/table">
            <a:tbl>
              <a:tblPr/>
              <a:tblGrid>
                <a:gridCol w="194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4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3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26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bài </a:t>
                      </a:r>
                    </a:p>
                  </a:txBody>
                  <a:tcPr marL="121920" marR="1219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Nội dung chính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Nhân vật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B4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Giọng đọc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0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86" name="Group 142"/>
          <p:cNvGraphicFramePr>
            <a:graphicFrameLocks noGrp="1"/>
          </p:cNvGraphicFramePr>
          <p:nvPr/>
        </p:nvGraphicFramePr>
        <p:xfrm>
          <a:off x="0" y="0"/>
          <a:ext cx="12191998" cy="6708521"/>
        </p:xfrm>
        <a:graphic>
          <a:graphicData uri="http://schemas.openxmlformats.org/drawingml/2006/table">
            <a:tbl>
              <a:tblPr/>
              <a:tblGrid>
                <a:gridCol w="1881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2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2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5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3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Tên bài </a:t>
                      </a:r>
                    </a:p>
                  </a:txBody>
                  <a:tcPr marL="121920" marR="121920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Nội dung chính</a:t>
                      </a:r>
                    </a:p>
                  </a:txBody>
                  <a:tcPr marL="121920" marR="1219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Nhân vật</a:t>
                      </a:r>
                    </a:p>
                  </a:txBody>
                  <a:tcPr marL="121920" marR="1219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B4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Giọng đọc</a:t>
                      </a:r>
                    </a:p>
                  </a:txBody>
                  <a:tcPr marL="121920" marR="1219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0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4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Một người chính trực</a:t>
                      </a:r>
                    </a:p>
                  </a:txBody>
                  <a:tcPr marL="121920" marR="12192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 ngợi lòng ngay thẳng, chính trực, đặt việc nước lên tình riêng của Tô Hiến Thành</a:t>
                      </a:r>
                    </a:p>
                  </a:txBody>
                  <a:tcPr marL="121920" marR="12192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4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Tô Hiến Thành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4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Đỗ thái hậu</a:t>
                      </a:r>
                    </a:p>
                  </a:txBody>
                  <a:tcPr marL="121920" marR="12192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Thong thả, rõ ràng. Nhấn giọng những từ ngữ thể hiện tính cách kiên định, khẳng khái của Tô Hiến Thành</a:t>
                      </a:r>
                    </a:p>
                  </a:txBody>
                  <a:tcPr marL="121920" marR="12192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86" name="Group 142"/>
          <p:cNvGraphicFramePr>
            <a:graphicFrameLocks noGrp="1"/>
          </p:cNvGraphicFramePr>
          <p:nvPr/>
        </p:nvGraphicFramePr>
        <p:xfrm>
          <a:off x="150519" y="148262"/>
          <a:ext cx="11890964" cy="6137976"/>
        </p:xfrm>
        <a:graphic>
          <a:graphicData uri="http://schemas.openxmlformats.org/drawingml/2006/table">
            <a:tbl>
              <a:tblPr/>
              <a:tblGrid>
                <a:gridCol w="1668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0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3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77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147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Tên bài </a:t>
                      </a:r>
                    </a:p>
                  </a:txBody>
                  <a:tcPr marL="121920" marR="121920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Nội dung chính</a:t>
                      </a:r>
                    </a:p>
                  </a:txBody>
                  <a:tcPr marL="121920" marR="1219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Nhân vật</a:t>
                      </a:r>
                    </a:p>
                  </a:txBody>
                  <a:tcPr marL="121920" marR="1219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B4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Giọng đọc</a:t>
                      </a:r>
                    </a:p>
                  </a:txBody>
                  <a:tcPr marL="121920" marR="1219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0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1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Những hạt thóc giống</a:t>
                      </a:r>
                    </a:p>
                  </a:txBody>
                  <a:tcPr marL="121920" marR="12192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Nhờ dũng cảm, trung thực, cậu bé Chôm được vua tin yêu, truyền cho ngôi báu.</a:t>
                      </a:r>
                    </a:p>
                  </a:txBody>
                  <a:tcPr marL="121920" marR="12192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Cậu bé Chôm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Nhà vua</a:t>
                      </a:r>
                    </a:p>
                  </a:txBody>
                  <a:tcPr marL="121920" marR="12192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Khoan thai, chậm rãi, cảm hứng ngợi ca. Lời Chôm ngây thơ, lo lắng. Lời nhà vua khi ôn tồn, khi dõng dạc</a:t>
                      </a:r>
                    </a:p>
                  </a:txBody>
                  <a:tcPr marL="121920" marR="12192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33" name="Group 41"/>
          <p:cNvGraphicFramePr>
            <a:graphicFrameLocks noGrp="1"/>
          </p:cNvGraphicFramePr>
          <p:nvPr/>
        </p:nvGraphicFramePr>
        <p:xfrm>
          <a:off x="1" y="151948"/>
          <a:ext cx="11886573" cy="6799660"/>
        </p:xfrm>
        <a:graphic>
          <a:graphicData uri="http://schemas.openxmlformats.org/drawingml/2006/table">
            <a:tbl>
              <a:tblPr/>
              <a:tblGrid>
                <a:gridCol w="1655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5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2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14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Tên bài</a:t>
                      </a:r>
                    </a:p>
                  </a:txBody>
                  <a:tcPr marL="121920" marR="121920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Nội dung chính</a:t>
                      </a:r>
                    </a:p>
                  </a:txBody>
                  <a:tcPr marL="121920" marR="1219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Nhân vật</a:t>
                      </a:r>
                    </a:p>
                  </a:txBody>
                  <a:tcPr marL="121920" marR="1219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B4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Giọng </a:t>
                      </a:r>
                      <a:r>
                        <a:rPr kumimoji="0" lang="vi-VN" sz="4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đọc</a:t>
                      </a:r>
                      <a:endParaRPr kumimoji="0" lang="en-US" sz="4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0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48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 </a:t>
                      </a:r>
                    </a:p>
                    <a:p>
                      <a:pPr rtl="0"/>
                      <a:r>
                        <a:rPr lang="vi-VN" sz="43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Nỗi dằn vặt của An-đrây-ca</a:t>
                      </a:r>
                    </a:p>
                  </a:txBody>
                  <a:tcPr marL="121920" marR="121920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vi-VN" sz="43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Nỗi dằn vặt của An-đrây-ca thể hiện tình yêu thương, ý thức trách nhiệm với người thân, lòng trung thực, sự nghiêm khắc với bản thân.</a:t>
                      </a:r>
                    </a:p>
                  </a:txBody>
                  <a:tcPr marL="121920" marR="12192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vi-VN" sz="43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An-đrây-ca</a:t>
                      </a:r>
                    </a:p>
                    <a:p>
                      <a:pPr rtl="0"/>
                      <a:r>
                        <a:rPr lang="vi-VN" sz="43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Mẹ An-đrây-ca</a:t>
                      </a:r>
                    </a:p>
                  </a:txBody>
                  <a:tcPr marL="121920" marR="12192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vi-VN" sz="43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</a:t>
                      </a:r>
                      <a:r>
                        <a:rPr lang="en-US" sz="43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rầ</a:t>
                      </a:r>
                      <a:r>
                        <a:rPr lang="vi-VN" sz="43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m, buồn, xúc động.</a:t>
                      </a:r>
                    </a:p>
                  </a:txBody>
                  <a:tcPr marL="121920" marR="12192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33" name="Group 41"/>
          <p:cNvGraphicFramePr>
            <a:graphicFrameLocks noGrp="1"/>
          </p:cNvGraphicFramePr>
          <p:nvPr/>
        </p:nvGraphicFramePr>
        <p:xfrm>
          <a:off x="225778" y="151948"/>
          <a:ext cx="11966224" cy="6799660"/>
        </p:xfrm>
        <a:graphic>
          <a:graphicData uri="http://schemas.openxmlformats.org/drawingml/2006/table">
            <a:tbl>
              <a:tblPr/>
              <a:tblGrid>
                <a:gridCol w="1235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5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7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94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Tên bài</a:t>
                      </a:r>
                    </a:p>
                  </a:txBody>
                  <a:tcPr marL="121920" marR="121920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Nội dung chính</a:t>
                      </a:r>
                    </a:p>
                  </a:txBody>
                  <a:tcPr marL="121920" marR="1219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Nhân vật</a:t>
                      </a:r>
                    </a:p>
                  </a:txBody>
                  <a:tcPr marL="121920" marR="1219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B4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Giọng </a:t>
                      </a:r>
                      <a:r>
                        <a:rPr kumimoji="0" lang="vi-VN" sz="3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đọc</a:t>
                      </a:r>
                      <a:endParaRPr kumimoji="0" lang="en-US" sz="3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0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5164">
                <a:tc>
                  <a:txBody>
                    <a:bodyPr/>
                    <a:lstStyle/>
                    <a:p>
                      <a:pPr rtl="0"/>
                      <a:r>
                        <a:rPr lang="en-US" sz="39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 </a:t>
                      </a:r>
                    </a:p>
                    <a:p>
                      <a:pPr rtl="0"/>
                      <a:r>
                        <a:rPr lang="en-US" sz="39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Chị em tôi</a:t>
                      </a:r>
                    </a:p>
                  </a:txBody>
                  <a:tcPr marL="121920" marR="121920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vi-VN" sz="39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Một cô bé hay nói dối ba để đi chơi đã được em gái làm cho tỉnh ngộ</a:t>
                      </a:r>
                    </a:p>
                  </a:txBody>
                  <a:tcPr marL="121920" marR="12192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39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Cô chị</a:t>
                      </a:r>
                    </a:p>
                    <a:p>
                      <a:pPr rtl="0"/>
                      <a:r>
                        <a:rPr lang="en-US" sz="39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Cô em</a:t>
                      </a:r>
                    </a:p>
                    <a:p>
                      <a:pPr rtl="0"/>
                      <a:r>
                        <a:rPr lang="vi-VN" sz="39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Người cha</a:t>
                      </a:r>
                    </a:p>
                  </a:txBody>
                  <a:tcPr marL="121920" marR="12192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vi-VN" sz="39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Nhẹ nhàng, hóm hỉnh, thể hiện đúng tính cách, cảm xúc của từng nhân vật: Lời người cha lúc ôn tồn, lúc trầm, buồn. Lời cô chị khi lễ phép, khi tức bực. Lời cô em lúc thản nhiên, lúc giả bộ ngây thơ</a:t>
                      </a:r>
                    </a:p>
                  </a:txBody>
                  <a:tcPr marL="121920" marR="121920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ction Button: Beginning 9">
            <a:hlinkClick r:id="rId2" action="ppaction://hlinksldjump" highlightClick="1"/>
          </p:cNvPr>
          <p:cNvSpPr/>
          <p:nvPr/>
        </p:nvSpPr>
        <p:spPr>
          <a:xfrm>
            <a:off x="9144000" y="5943600"/>
            <a:ext cx="1524000" cy="9144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609600"/>
            <a:ext cx="10210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1,2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i="1" dirty="0" err="1">
                <a:latin typeface="Arial" pitchFamily="34" charset="0"/>
                <a:cs typeface="Arial" pitchFamily="34" charset="0"/>
              </a:rPr>
              <a:t>Dế</a:t>
            </a:r>
            <a:r>
              <a:rPr lang="en-US" sz="6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i="1" dirty="0" err="1">
                <a:latin typeface="Arial" pitchFamily="34" charset="0"/>
                <a:cs typeface="Arial" pitchFamily="34" charset="0"/>
              </a:rPr>
              <a:t>Mèn</a:t>
            </a:r>
            <a:r>
              <a:rPr lang="en-US" sz="6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i="1" dirty="0" err="1">
                <a:latin typeface="Arial" pitchFamily="34" charset="0"/>
                <a:cs typeface="Arial" pitchFamily="34" charset="0"/>
              </a:rPr>
              <a:t>bênh</a:t>
            </a:r>
            <a:r>
              <a:rPr lang="en-US" sz="6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i="1" dirty="0" err="1">
                <a:latin typeface="Arial" pitchFamily="34" charset="0"/>
                <a:cs typeface="Arial" pitchFamily="34" charset="0"/>
              </a:rPr>
              <a:t>vực</a:t>
            </a:r>
            <a:r>
              <a:rPr lang="en-US" sz="6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i="1" dirty="0" err="1">
                <a:latin typeface="Arial" pitchFamily="34" charset="0"/>
                <a:cs typeface="Arial" pitchFamily="34" charset="0"/>
              </a:rPr>
              <a:t>kẻ</a:t>
            </a:r>
            <a:r>
              <a:rPr lang="en-US" sz="6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i="1" dirty="0" err="1">
                <a:latin typeface="Arial" pitchFamily="34" charset="0"/>
                <a:cs typeface="Arial" pitchFamily="34" charset="0"/>
              </a:rPr>
              <a:t>yếu</a:t>
            </a:r>
            <a:r>
              <a:rPr lang="en-US" sz="6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1)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trả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lời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6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6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Tì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chi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tiết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thấy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chị</a:t>
            </a:r>
            <a:r>
              <a:rPr lang="en-US" sz="6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Nhà Trò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rất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yếu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ớt</a:t>
            </a: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6010668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</Template>
  <TotalTime>507</TotalTime>
  <Words>975</Words>
  <Application>Microsoft Office PowerPoint</Application>
  <PresentationFormat>Widescreen</PresentationFormat>
  <Paragraphs>108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Courier New</vt:lpstr>
      <vt:lpstr>Times New Roman</vt:lpstr>
      <vt:lpstr>Verdana</vt:lpstr>
      <vt:lpstr>Wingdings 2</vt:lpstr>
      <vt:lpstr>Spring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Lioness</dc:creator>
  <cp:lastModifiedBy>thangdao</cp:lastModifiedBy>
  <cp:revision>65</cp:revision>
  <dcterms:created xsi:type="dcterms:W3CDTF">2011-10-21T01:28:31Z</dcterms:created>
  <dcterms:modified xsi:type="dcterms:W3CDTF">2021-11-05T03:30:26Z</dcterms:modified>
</cp:coreProperties>
</file>