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85" r:id="rId2"/>
    <p:sldId id="286" r:id="rId3"/>
    <p:sldId id="256" r:id="rId4"/>
    <p:sldId id="287" r:id="rId5"/>
    <p:sldId id="288" r:id="rId6"/>
    <p:sldId id="289" r:id="rId7"/>
    <p:sldId id="290" r:id="rId8"/>
    <p:sldId id="291" r:id="rId9"/>
    <p:sldId id="260" r:id="rId10"/>
    <p:sldId id="261" r:id="rId11"/>
    <p:sldId id="279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2.xml"/><Relationship Id="rId18" Type="http://schemas.openxmlformats.org/officeDocument/2006/relationships/slide" Target="slide9.xml"/><Relationship Id="rId3" Type="http://schemas.openxmlformats.org/officeDocument/2006/relationships/slide" Target="slide21.xml"/><Relationship Id="rId7" Type="http://schemas.openxmlformats.org/officeDocument/2006/relationships/slide" Target="slide13.xml"/><Relationship Id="rId12" Type="http://schemas.openxmlformats.org/officeDocument/2006/relationships/slide" Target="slide16.xml"/><Relationship Id="rId17" Type="http://schemas.openxmlformats.org/officeDocument/2006/relationships/slide" Target="slide24.xml"/><Relationship Id="rId2" Type="http://schemas.openxmlformats.org/officeDocument/2006/relationships/slide" Target="slide20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6.xml"/><Relationship Id="rId5" Type="http://schemas.openxmlformats.org/officeDocument/2006/relationships/slide" Target="slide12.xml"/><Relationship Id="rId15" Type="http://schemas.openxmlformats.org/officeDocument/2006/relationships/slide" Target="slide23.xml"/><Relationship Id="rId10" Type="http://schemas.openxmlformats.org/officeDocument/2006/relationships/slide" Target="slide25.xml"/><Relationship Id="rId19" Type="http://schemas.openxmlformats.org/officeDocument/2006/relationships/slide" Target="slide15.xml"/><Relationship Id="rId4" Type="http://schemas.openxmlformats.org/officeDocument/2006/relationships/slide" Target="slide10.xml"/><Relationship Id="rId9" Type="http://schemas.openxmlformats.org/officeDocument/2006/relationships/slide" Target="slide18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758791" y="2095917"/>
            <a:ext cx="10464800" cy="195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  <a:latin typeface="Arial" charset="0"/>
                <a:cs typeface="Arial" charset="0"/>
              </a:rPr>
              <a:t>Ôn tập giữa học kì I </a:t>
            </a:r>
          </a:p>
          <a:p>
            <a:pPr algn="ctr"/>
            <a:r>
              <a:rPr lang="en-US" sz="5400" b="1">
                <a:solidFill>
                  <a:srgbClr val="FF0000"/>
                </a:solidFill>
                <a:latin typeface="Arial" charset="0"/>
                <a:cs typeface="Arial" charset="0"/>
              </a:rPr>
              <a:t>(Tiết 3)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6062" y="252414"/>
            <a:ext cx="11865956" cy="2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849" tIns="54425" rIns="108849" bIns="54425">
            <a:spAutoFit/>
          </a:bodyPr>
          <a:lstStyle/>
          <a:p>
            <a:pPr algn="ctr"/>
            <a:r>
              <a:rPr lang="en-US" sz="48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11 n</a:t>
            </a:r>
            <a:r>
              <a:rPr lang="vi-VN" sz="4800" b="1" dirty="0">
                <a:latin typeface="Arial" pitchFamily="34" charset="0"/>
                <a:cs typeface="Arial" pitchFamily="34" charset="0"/>
              </a:rPr>
              <a:t>ă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m 2021</a:t>
            </a:r>
          </a:p>
          <a:p>
            <a:pPr algn="ctr"/>
            <a:r>
              <a:rPr lang="en-US" sz="4800" b="1" u="sng" dirty="0" err="1">
                <a:latin typeface="Arial" pitchFamily="34" charset="0"/>
                <a:cs typeface="Arial" pitchFamily="34" charset="0"/>
              </a:rPr>
              <a:t>Kể</a:t>
            </a:r>
            <a:r>
              <a:rPr lang="en-US" sz="4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u="sng" dirty="0" err="1">
                <a:latin typeface="Arial" pitchFamily="34" charset="0"/>
                <a:cs typeface="Arial" pitchFamily="34" charset="0"/>
              </a:rPr>
              <a:t>chuyện</a:t>
            </a:r>
            <a:endParaRPr lang="en-US" sz="4800" b="1" u="sng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39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1104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4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1,2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Dế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Mèn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bênh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2)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Trận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phục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bọn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nhện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đáng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sợ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8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43000"/>
            <a:ext cx="1013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Truyện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cổ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9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1028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1và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Thư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thăm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Lương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Hồng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47412" y="5638800"/>
            <a:ext cx="123444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6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1051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lão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01200" y="5683243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9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1097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trực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ngôi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trực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Hiến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5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1120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Tre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Việt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Nam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cù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57912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20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1112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hạt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52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1059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Trống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Cáo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Gà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Trống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xuống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đất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58674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6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2359"/>
            <a:ext cx="1089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Nỗi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dằn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vặt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An –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đrây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An-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đrây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6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mấy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tuổi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đình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lúc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3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47289" y="1699594"/>
            <a:ext cx="10223500" cy="211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500" b="1">
                <a:latin typeface="Arial" charset="0"/>
                <a:cs typeface="Arial" charset="0"/>
              </a:rPr>
              <a:t>1. Ôn luyện tập đọc và học thuộc lòng.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Chi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tôi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ngộ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thay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chiến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9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10744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màn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1”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xưởng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“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Ở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Lai 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xưởng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83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066800"/>
            <a:ext cx="10744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khổ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chúng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lạ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khổ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6388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02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Đôi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giày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màu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xanh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bé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phụ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mơ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55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Thưa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Cương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nghề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4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1059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vua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Mi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6000" b="1" i="1" dirty="0" err="1">
                <a:latin typeface="Arial" pitchFamily="34" charset="0"/>
                <a:cs typeface="Arial" pitchFamily="34" charset="0"/>
              </a:rPr>
              <a:t>Đát</a:t>
            </a:r>
            <a:r>
              <a:rPr lang="en-US" sz="6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Vua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ô-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dốt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0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71856"/>
            <a:ext cx="1143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5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5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1" name="32-Point Star 10">
            <a:hlinkClick r:id="rId2" action="ppaction://hlinksldjump"/>
          </p:cNvPr>
          <p:cNvSpPr/>
          <p:nvPr/>
        </p:nvSpPr>
        <p:spPr>
          <a:xfrm>
            <a:off x="7562850" y="405096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46" name="32-Point Star 45">
            <a:hlinkClick r:id="rId3" action="ppaction://hlinksldjump"/>
          </p:cNvPr>
          <p:cNvSpPr/>
          <p:nvPr/>
        </p:nvSpPr>
        <p:spPr>
          <a:xfrm>
            <a:off x="9062182" y="4026659"/>
            <a:ext cx="1777268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47" name="32-Point Star 46"/>
          <p:cNvSpPr/>
          <p:nvPr/>
        </p:nvSpPr>
        <p:spPr>
          <a:xfrm>
            <a:off x="2884811" y="290936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32-Point Star 47"/>
          <p:cNvSpPr/>
          <p:nvPr/>
        </p:nvSpPr>
        <p:spPr>
          <a:xfrm>
            <a:off x="4520137" y="286941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3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32-Point Star 48">
            <a:hlinkClick r:id="rId5" action="ppaction://hlinksldjump"/>
          </p:cNvPr>
          <p:cNvSpPr/>
          <p:nvPr/>
        </p:nvSpPr>
        <p:spPr>
          <a:xfrm>
            <a:off x="6095202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32-Point Star 49">
            <a:hlinkClick r:id="rId6" action="ppaction://hlinksldjump"/>
          </p:cNvPr>
          <p:cNvSpPr/>
          <p:nvPr/>
        </p:nvSpPr>
        <p:spPr>
          <a:xfrm>
            <a:off x="7562850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5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32-Point Star 50">
            <a:hlinkClick r:id="rId8" action="ppaction://hlinksldjump"/>
          </p:cNvPr>
          <p:cNvSpPr/>
          <p:nvPr/>
        </p:nvSpPr>
        <p:spPr>
          <a:xfrm>
            <a:off x="9123966" y="2825988"/>
            <a:ext cx="154403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3" name="32-Point Star 52">
            <a:hlinkClick r:id="rId9" action="ppaction://hlinksldjump"/>
          </p:cNvPr>
          <p:cNvSpPr/>
          <p:nvPr/>
        </p:nvSpPr>
        <p:spPr>
          <a:xfrm>
            <a:off x="4379718" y="412198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4" name="32-Point Star 53">
            <a:hlinkClick r:id="rId10" action="ppaction://hlinksldjump"/>
          </p:cNvPr>
          <p:cNvSpPr/>
          <p:nvPr/>
        </p:nvSpPr>
        <p:spPr>
          <a:xfrm>
            <a:off x="6052771" y="528787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55" name="32-Point Star 54">
            <a:hlinkClick r:id="rId11" action="ppaction://hlinksldjump"/>
          </p:cNvPr>
          <p:cNvSpPr/>
          <p:nvPr/>
        </p:nvSpPr>
        <p:spPr>
          <a:xfrm>
            <a:off x="7715250" y="52166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56" name="32-Point Star 55">
            <a:hlinkClick r:id="rId12" action="ppaction://hlinksldjump"/>
          </p:cNvPr>
          <p:cNvSpPr/>
          <p:nvPr/>
        </p:nvSpPr>
        <p:spPr>
          <a:xfrm>
            <a:off x="9123966" y="5239271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57" name="32-Point Star 56">
            <a:hlinkClick r:id="rId13" action="ppaction://hlinksldjump"/>
          </p:cNvPr>
          <p:cNvSpPr/>
          <p:nvPr/>
        </p:nvSpPr>
        <p:spPr>
          <a:xfrm>
            <a:off x="1434267" y="540916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58" name="32-Point Star 57">
            <a:hlinkClick r:id="rId14" action="ppaction://hlinksldjump"/>
          </p:cNvPr>
          <p:cNvSpPr/>
          <p:nvPr/>
        </p:nvSpPr>
        <p:spPr>
          <a:xfrm>
            <a:off x="2804653" y="419654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9" name="32-Point Star 58">
            <a:hlinkClick r:id="rId15" action="ppaction://hlinksldjump"/>
          </p:cNvPr>
          <p:cNvSpPr/>
          <p:nvPr/>
        </p:nvSpPr>
        <p:spPr>
          <a:xfrm>
            <a:off x="2804653" y="539965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14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32-Point Star 59">
            <a:hlinkClick r:id="rId17" action="ppaction://hlinksldjump"/>
          </p:cNvPr>
          <p:cNvSpPr/>
          <p:nvPr/>
        </p:nvSpPr>
        <p:spPr>
          <a:xfrm>
            <a:off x="4421960" y="533542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61" name="32-Point Star 60"/>
          <p:cNvSpPr/>
          <p:nvPr/>
        </p:nvSpPr>
        <p:spPr>
          <a:xfrm>
            <a:off x="1529407" y="290218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18" action="ppaction://hlinksldjump"/>
              </a:rPr>
              <a:t>1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32-Point Star 61">
            <a:hlinkClick r:id="rId12" action="ppaction://hlinksldjump"/>
          </p:cNvPr>
          <p:cNvSpPr/>
          <p:nvPr/>
        </p:nvSpPr>
        <p:spPr>
          <a:xfrm>
            <a:off x="1424815" y="41228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9" action="ppaction://hlinksldjump"/>
              </a:rPr>
              <a:t>7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32-Point Star 62">
            <a:hlinkClick r:id="rId16" action="ppaction://hlinksldjump"/>
          </p:cNvPr>
          <p:cNvSpPr/>
          <p:nvPr/>
        </p:nvSpPr>
        <p:spPr>
          <a:xfrm>
            <a:off x="6095202" y="4097046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10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 animBg="1"/>
      <p:bldP spid="1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3048000" y="151948"/>
            <a:ext cx="6096000" cy="92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300" b="1" u="sng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HOẠT ĐỘNG 2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508000" y="914818"/>
            <a:ext cx="7518087" cy="92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endParaRPr lang="vi-VN" sz="53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304173" y="1066766"/>
            <a:ext cx="11583654" cy="33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300">
                <a:latin typeface="Arial" pitchFamily="34" charset="0"/>
                <a:cs typeface="Arial" pitchFamily="34" charset="0"/>
              </a:rPr>
              <a:t>Dựa vào nội dung các bài tập đọc là truyện kể thuộc chủ điểm</a:t>
            </a:r>
            <a:r>
              <a:rPr lang="en-US" sz="5300" b="1">
                <a:latin typeface="Arial" pitchFamily="34" charset="0"/>
                <a:cs typeface="Arial" pitchFamily="34" charset="0"/>
              </a:rPr>
              <a:t>Măng mọc thẳng, </a:t>
            </a:r>
            <a:r>
              <a:rPr lang="en-US" sz="5300">
                <a:latin typeface="Arial" pitchFamily="34" charset="0"/>
                <a:cs typeface="Arial" pitchFamily="34" charset="0"/>
              </a:rPr>
              <a:t>ghi vào bảng những điều cần nhớ.</a:t>
            </a:r>
          </a:p>
        </p:txBody>
      </p:sp>
      <p:graphicFrame>
        <p:nvGraphicFramePr>
          <p:cNvPr id="4154" name="Group 58"/>
          <p:cNvGraphicFramePr>
            <a:graphicFrameLocks noGrp="1"/>
          </p:cNvGraphicFramePr>
          <p:nvPr/>
        </p:nvGraphicFramePr>
        <p:xfrm>
          <a:off x="301038" y="4481667"/>
          <a:ext cx="12192001" cy="2033275"/>
        </p:xfrm>
        <a:graphic>
          <a:graphicData uri="http://schemas.openxmlformats.org/drawingml/2006/table">
            <a:tbl>
              <a:tblPr/>
              <a:tblGrid>
                <a:gridCol w="194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3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bài 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 dung chính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 vật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Giọng đọc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6" name="Group 142"/>
          <p:cNvGraphicFramePr>
            <a:graphicFrameLocks noGrp="1"/>
          </p:cNvGraphicFramePr>
          <p:nvPr/>
        </p:nvGraphicFramePr>
        <p:xfrm>
          <a:off x="0" y="0"/>
          <a:ext cx="12191998" cy="6708521"/>
        </p:xfrm>
        <a:graphic>
          <a:graphicData uri="http://schemas.openxmlformats.org/drawingml/2006/table">
            <a:tbl>
              <a:tblPr/>
              <a:tblGrid>
                <a:gridCol w="188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3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 bài </a:t>
                      </a:r>
                    </a:p>
                  </a:txBody>
                  <a:tcPr marL="121920" marR="121920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 dung chính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Nhân vật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Giọng đọc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Một người chính trực</a:t>
                      </a:r>
                    </a:p>
                  </a:txBody>
                  <a:tcPr marL="121920" marR="12192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 ngợi lòng ngay thẳng, chính trực, đặt việc nước lên tình riêng của Tô Hiến Thành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Tô Hiến Thành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Đỗ thái hậu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Thong thả, rõ ràng. Nhấn giọng những từ ngữ thể hiện tính cách kiên định, khẳng khái của Tô Hiến Thành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6" name="Group 142"/>
          <p:cNvGraphicFramePr>
            <a:graphicFrameLocks noGrp="1"/>
          </p:cNvGraphicFramePr>
          <p:nvPr/>
        </p:nvGraphicFramePr>
        <p:xfrm>
          <a:off x="150519" y="148262"/>
          <a:ext cx="11890964" cy="6137976"/>
        </p:xfrm>
        <a:graphic>
          <a:graphicData uri="http://schemas.openxmlformats.org/drawingml/2006/table">
            <a:tbl>
              <a:tblPr/>
              <a:tblGrid>
                <a:gridCol w="166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7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4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 bài </a:t>
                      </a:r>
                    </a:p>
                  </a:txBody>
                  <a:tcPr marL="121920" marR="121920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 dung chính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Nhân vật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Giọng đọc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Những hạt thóc giống</a:t>
                      </a:r>
                    </a:p>
                  </a:txBody>
                  <a:tcPr marL="121920" marR="12192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Nhờ dũng cảm, trung thực, cậu bé Chôm được vua tin yêu, truyền cho ngôi báu.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Cậu bé Chôm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Nhà vua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Khoan thai, chậm rãi, cảm hứng ngợi ca. Lời Chôm ngây thơ, lo lắng. Lời nhà vua khi ôn tồn, khi dõng dạc</a:t>
                      </a: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3" name="Group 41"/>
          <p:cNvGraphicFramePr>
            <a:graphicFrameLocks noGrp="1"/>
          </p:cNvGraphicFramePr>
          <p:nvPr/>
        </p:nvGraphicFramePr>
        <p:xfrm>
          <a:off x="1" y="151948"/>
          <a:ext cx="11886573" cy="6799660"/>
        </p:xfrm>
        <a:graphic>
          <a:graphicData uri="http://schemas.openxmlformats.org/drawingml/2006/table">
            <a:tbl>
              <a:tblPr/>
              <a:tblGrid>
                <a:gridCol w="165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 bài</a:t>
                      </a: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 dung chính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Nhân vật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Giọng </a:t>
                      </a:r>
                      <a:r>
                        <a:rPr kumimoji="0" lang="vi-VN" sz="4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đọc</a:t>
                      </a:r>
                      <a:endParaRPr kumimoji="0" lang="en-US" sz="4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</a:p>
                    <a:p>
                      <a:pPr rtl="0"/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Nỗi dằn vặt của An-đrây-ca</a:t>
                      </a: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Nỗi dằn vặt của An-đrây-ca thể hiện tình yêu thương, ý thức trách nhiệm với người thân, lòng trung thực, sự nghiêm khắc với bản thân.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An-đrây-ca</a:t>
                      </a:r>
                    </a:p>
                    <a:p>
                      <a:pPr rtl="0"/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Mẹ An-đrây-ca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lang="en-US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rầ</a:t>
                      </a:r>
                      <a:r>
                        <a:rPr lang="vi-VN" sz="43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m, buồn, xúc động.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3" name="Group 41"/>
          <p:cNvGraphicFramePr>
            <a:graphicFrameLocks noGrp="1"/>
          </p:cNvGraphicFramePr>
          <p:nvPr/>
        </p:nvGraphicFramePr>
        <p:xfrm>
          <a:off x="225778" y="151948"/>
          <a:ext cx="11966224" cy="6799660"/>
        </p:xfrm>
        <a:graphic>
          <a:graphicData uri="http://schemas.openxmlformats.org/drawingml/2006/table">
            <a:tbl>
              <a:tblPr/>
              <a:tblGrid>
                <a:gridCol w="1235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7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4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Tên bài</a:t>
                      </a: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 dung chính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Nhân vật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Giọng </a:t>
                      </a:r>
                      <a:r>
                        <a:rPr kumimoji="0" lang="vi-VN" sz="3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đọc</a:t>
                      </a:r>
                      <a:endParaRPr kumimoji="0" lang="en-US" sz="3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164">
                <a:tc>
                  <a:txBody>
                    <a:bodyPr/>
                    <a:lstStyle/>
                    <a:p>
                      <a:pPr rtl="0"/>
                      <a:r>
                        <a:rPr lang="en-US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</a:t>
                      </a:r>
                    </a:p>
                    <a:p>
                      <a:pPr rtl="0"/>
                      <a:r>
                        <a:rPr lang="en-US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Chị em tôi</a:t>
                      </a: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vi-VN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Một cô bé hay nói dối ba để đi chơi đã được em gái làm cho tỉnh ngộ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Cô chị</a:t>
                      </a:r>
                    </a:p>
                    <a:p>
                      <a:pPr rtl="0"/>
                      <a:r>
                        <a:rPr lang="en-US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Cô em</a:t>
                      </a:r>
                    </a:p>
                    <a:p>
                      <a:pPr rtl="0"/>
                      <a:r>
                        <a:rPr lang="vi-VN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Người cha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vi-VN" sz="39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Nhẹ nhàng, hóm hỉnh, thể hiện đúng tính cách, cảm xúc của từng nhân vật: Lời người cha lúc ôn tồn, lúc trầm, buồn. Lời cô chị khi lễ phép, khi tức bực. Lời cô em lúc thản nhiên, lúc giả bộ ngây thơ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609600"/>
            <a:ext cx="1021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1,2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Dế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Mèn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bênh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vực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6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1)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6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Nhà Trò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yếu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ớt</a:t>
            </a: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01066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507</TotalTime>
  <Words>975</Words>
  <Application>Microsoft Office PowerPoint</Application>
  <PresentationFormat>Widescreen</PresentationFormat>
  <Paragraphs>108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Verdana</vt:lpstr>
      <vt:lpstr>Wingdings 2</vt:lpstr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thangdao</cp:lastModifiedBy>
  <cp:revision>65</cp:revision>
  <dcterms:created xsi:type="dcterms:W3CDTF">2011-10-21T01:28:31Z</dcterms:created>
  <dcterms:modified xsi:type="dcterms:W3CDTF">2021-11-05T03:30:26Z</dcterms:modified>
</cp:coreProperties>
</file>