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3" r:id="rId2"/>
    <p:sldId id="304" r:id="rId3"/>
    <p:sldId id="306" r:id="rId4"/>
    <p:sldId id="307" r:id="rId5"/>
    <p:sldId id="310" r:id="rId6"/>
    <p:sldId id="311" r:id="rId7"/>
    <p:sldId id="316" r:id="rId8"/>
    <p:sldId id="289" r:id="rId9"/>
    <p:sldId id="299" r:id="rId10"/>
    <p:sldId id="300" r:id="rId11"/>
    <p:sldId id="298" r:id="rId12"/>
    <p:sldId id="313" r:id="rId13"/>
    <p:sldId id="314" r:id="rId14"/>
    <p:sldId id="315" r:id="rId15"/>
    <p:sldId id="295" r:id="rId16"/>
    <p:sldId id="301" r:id="rId17"/>
    <p:sldId id="282" r:id="rId18"/>
    <p:sldId id="283" r:id="rId19"/>
    <p:sldId id="284" r:id="rId20"/>
    <p:sldId id="285" r:id="rId21"/>
    <p:sldId id="286" r:id="rId22"/>
    <p:sldId id="318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99"/>
    <a:srgbClr val="000099"/>
    <a:srgbClr val="FF0000"/>
    <a:srgbClr val="990000"/>
    <a:srgbClr val="99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8" autoAdjust="0"/>
    <p:restoredTop sz="94660"/>
  </p:normalViewPr>
  <p:slideViewPr>
    <p:cSldViewPr>
      <p:cViewPr varScale="1">
        <p:scale>
          <a:sx n="64" d="100"/>
          <a:sy n="64" d="100"/>
        </p:scale>
        <p:origin x="90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663131-50FF-48E6-9197-7C6FA4FE4C9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7ED71-9D9F-4E0B-B3EA-73BDF1B9B2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559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9A4B9-5449-418F-AFE2-1C1028CA59D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695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8CB80-C448-4921-B738-57884E534F3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30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064F9-8DBA-4E58-8E1C-13F5DE7BA29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831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EFCD4-D506-4F86-A171-59D69C45CE7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2782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B59B-E22F-4545-A986-A20B4A18874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91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B94A-4BF2-4B9A-8315-4FF39AA6B29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838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01BEC-4338-47D7-94B1-2CD0762FA4E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980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7B8E5-E9C3-46B0-979E-B1745F09EE8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787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C45B3-FE96-484E-A80F-9CCAAF11CF7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2512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DF0A6-FCB5-4FD0-9F58-76DEDFE6BB7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481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CF81C-CE2D-4DE2-97F4-37D2CD55EB6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388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49BC8B-0B08-469F-8CA5-712818F86FA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1;p3" descr="Pin by ALEJANDRA PAOLA on Booth | Powerpoint background free, Wallpaper  powerpoint, Background for powerpoint present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4400" y="1219200"/>
            <a:ext cx="1066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Thứ</a:t>
            </a:r>
            <a:r>
              <a:rPr lang="en-US" sz="5400" dirty="0">
                <a:solidFill>
                  <a:schemeClr val="bg1"/>
                </a:solidFill>
              </a:rPr>
              <a:t>  </a:t>
            </a:r>
            <a:r>
              <a:rPr lang="en-US" sz="5400" dirty="0" err="1">
                <a:solidFill>
                  <a:schemeClr val="bg1"/>
                </a:solidFill>
              </a:rPr>
              <a:t>tư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ngày</a:t>
            </a:r>
            <a:r>
              <a:rPr lang="en-US" sz="5400" dirty="0">
                <a:solidFill>
                  <a:schemeClr val="bg1"/>
                </a:solidFill>
              </a:rPr>
              <a:t> 19 </a:t>
            </a:r>
            <a:r>
              <a:rPr lang="en-US" sz="5400" dirty="0" err="1">
                <a:solidFill>
                  <a:schemeClr val="bg1"/>
                </a:solidFill>
              </a:rPr>
              <a:t>tháng</a:t>
            </a:r>
            <a:r>
              <a:rPr lang="en-US" sz="5400" dirty="0">
                <a:solidFill>
                  <a:schemeClr val="bg1"/>
                </a:solidFill>
              </a:rPr>
              <a:t> 1 </a:t>
            </a:r>
            <a:r>
              <a:rPr lang="en-US" sz="5400" dirty="0" err="1">
                <a:solidFill>
                  <a:schemeClr val="bg1"/>
                </a:solidFill>
              </a:rPr>
              <a:t>năm</a:t>
            </a:r>
            <a:r>
              <a:rPr lang="en-US" sz="5400" dirty="0">
                <a:solidFill>
                  <a:schemeClr val="bg1"/>
                </a:solidFill>
              </a:rPr>
              <a:t> 2022</a:t>
            </a:r>
          </a:p>
          <a:p>
            <a:pPr algn="ctr"/>
            <a:r>
              <a:rPr lang="en-US" sz="5400" dirty="0" err="1">
                <a:solidFill>
                  <a:schemeClr val="bg1"/>
                </a:solidFill>
              </a:rPr>
              <a:t>Toán</a:t>
            </a:r>
            <a:endParaRPr lang="en-US" sz="5400" dirty="0">
              <a:solidFill>
                <a:schemeClr val="bg1"/>
              </a:solidFill>
            </a:endParaRPr>
          </a:p>
          <a:p>
            <a:pPr algn="ctr"/>
            <a:r>
              <a:rPr lang="en-US" sz="5400" dirty="0" err="1">
                <a:solidFill>
                  <a:schemeClr val="bg1"/>
                </a:solidFill>
              </a:rPr>
              <a:t>Hình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bình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hành</a:t>
            </a:r>
            <a:r>
              <a:rPr lang="en-US" sz="5400" dirty="0">
                <a:solidFill>
                  <a:schemeClr val="bg1"/>
                </a:solidFill>
              </a:rPr>
              <a:t> ( </a:t>
            </a:r>
            <a:r>
              <a:rPr lang="en-US" sz="5400" dirty="0" err="1">
                <a:solidFill>
                  <a:schemeClr val="bg1"/>
                </a:solidFill>
              </a:rPr>
              <a:t>Tiết</a:t>
            </a:r>
            <a:r>
              <a:rPr lang="en-US" sz="5400" dirty="0">
                <a:solidFill>
                  <a:schemeClr val="bg1"/>
                </a:solidFill>
              </a:rPr>
              <a:t> 1) </a:t>
            </a:r>
          </a:p>
        </p:txBody>
      </p:sp>
    </p:spTree>
    <p:extLst>
      <p:ext uri="{BB962C8B-B14F-4D97-AF65-F5344CB8AC3E}">
        <p14:creationId xmlns:p14="http://schemas.microsoft.com/office/powerpoint/2010/main" val="300802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TextEdit="1"/>
          </p:cNvSpPr>
          <p:nvPr>
            <p:ph type="body" idx="1"/>
          </p:nvPr>
        </p:nvSpPr>
        <p:spPr>
          <a:xfrm>
            <a:off x="2388684" y="658094"/>
            <a:ext cx="762000" cy="1600200"/>
          </a:xfrm>
          <a:custGeom>
            <a:avLst/>
            <a:gdLst>
              <a:gd name="T0" fmla="*/ 1099704398 w 528"/>
              <a:gd name="T1" fmla="*/ 0 h 864"/>
              <a:gd name="T2" fmla="*/ 0 w 528"/>
              <a:gd name="T3" fmla="*/ 2147483647 h 864"/>
              <a:gd name="T4" fmla="*/ 1099704398 w 528"/>
              <a:gd name="T5" fmla="*/ 2147483647 h 864"/>
              <a:gd name="T6" fmla="*/ 1099704398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FF3399"/>
          </a:solidFill>
          <a:ln>
            <a:solidFill>
              <a:schemeClr val="tx1"/>
            </a:solidFill>
            <a:round/>
            <a:headEnd/>
            <a:tailEnd/>
          </a:ln>
        </p:spPr>
      </p:sp>
      <p:sp>
        <p:nvSpPr>
          <p:cNvPr id="6147" name="Freeform 4"/>
          <p:cNvSpPr>
            <a:spLocks/>
          </p:cNvSpPr>
          <p:nvPr/>
        </p:nvSpPr>
        <p:spPr bwMode="auto">
          <a:xfrm>
            <a:off x="3124200" y="658095"/>
            <a:ext cx="2605088" cy="1600200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2147483647 h 864"/>
              <a:gd name="T4" fmla="*/ 2147483647 w 1728"/>
              <a:gd name="T5" fmla="*/ 2147483647 h 864"/>
              <a:gd name="T6" fmla="*/ 2147483647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5" name="Freeform 5"/>
          <p:cNvSpPr>
            <a:spLocks/>
          </p:cNvSpPr>
          <p:nvPr/>
        </p:nvSpPr>
        <p:spPr bwMode="auto">
          <a:xfrm>
            <a:off x="6477001" y="658095"/>
            <a:ext cx="2606675" cy="1600200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2147483647 h 864"/>
              <a:gd name="T4" fmla="*/ 2147483647 w 1728"/>
              <a:gd name="T5" fmla="*/ 2147483647 h 864"/>
              <a:gd name="T6" fmla="*/ 2147483647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8305800" y="658095"/>
            <a:ext cx="762000" cy="1600200"/>
          </a:xfrm>
          <a:custGeom>
            <a:avLst/>
            <a:gdLst>
              <a:gd name="T0" fmla="*/ 1099704398 w 528"/>
              <a:gd name="T1" fmla="*/ 0 h 864"/>
              <a:gd name="T2" fmla="*/ 0 w 528"/>
              <a:gd name="T3" fmla="*/ 2147483647 h 864"/>
              <a:gd name="T4" fmla="*/ 1099704398 w 528"/>
              <a:gd name="T5" fmla="*/ 2147483647 h 864"/>
              <a:gd name="T6" fmla="*/ 1099704398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2784764" y="304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5659585" y="353296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4925290" y="2057401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1988130" y="1995056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2971800" y="2258296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9095505" y="2085111"/>
            <a:ext cx="3048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9060870" y="367151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157" name="Rectangle 14"/>
          <p:cNvSpPr>
            <a:spLocks noChangeArrowheads="1"/>
          </p:cNvSpPr>
          <p:nvPr/>
        </p:nvSpPr>
        <p:spPr bwMode="auto">
          <a:xfrm>
            <a:off x="6144495" y="325586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158" name="Rectangle 15"/>
          <p:cNvSpPr>
            <a:spLocks noChangeArrowheads="1"/>
          </p:cNvSpPr>
          <p:nvPr/>
        </p:nvSpPr>
        <p:spPr bwMode="auto">
          <a:xfrm>
            <a:off x="6068296" y="2029696"/>
            <a:ext cx="473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6159" name="Line 16"/>
          <p:cNvSpPr>
            <a:spLocks noChangeShapeType="1"/>
          </p:cNvSpPr>
          <p:nvPr/>
        </p:nvSpPr>
        <p:spPr bwMode="auto">
          <a:xfrm>
            <a:off x="2362200" y="225829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Line 17"/>
          <p:cNvSpPr>
            <a:spLocks noChangeShapeType="1"/>
          </p:cNvSpPr>
          <p:nvPr/>
        </p:nvSpPr>
        <p:spPr bwMode="auto">
          <a:xfrm flipH="1">
            <a:off x="4953000" y="225829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8"/>
          <p:cNvSpPr>
            <a:spLocks noChangeShapeType="1"/>
          </p:cNvSpPr>
          <p:nvPr/>
        </p:nvSpPr>
        <p:spPr bwMode="auto">
          <a:xfrm>
            <a:off x="6477000" y="218209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19"/>
          <p:cNvSpPr>
            <a:spLocks noChangeShapeType="1"/>
          </p:cNvSpPr>
          <p:nvPr/>
        </p:nvSpPr>
        <p:spPr bwMode="auto">
          <a:xfrm>
            <a:off x="9067800" y="225829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20"/>
          <p:cNvSpPr>
            <a:spLocks noChangeShapeType="1"/>
          </p:cNvSpPr>
          <p:nvPr/>
        </p:nvSpPr>
        <p:spPr bwMode="auto">
          <a:xfrm>
            <a:off x="2362201" y="2715495"/>
            <a:ext cx="2606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21"/>
          <p:cNvSpPr>
            <a:spLocks noChangeShapeType="1"/>
          </p:cNvSpPr>
          <p:nvPr/>
        </p:nvSpPr>
        <p:spPr bwMode="auto">
          <a:xfrm>
            <a:off x="6477001" y="2639295"/>
            <a:ext cx="26066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Rectangle 22"/>
          <p:cNvSpPr>
            <a:spLocks noChangeArrowheads="1"/>
          </p:cNvSpPr>
          <p:nvPr/>
        </p:nvSpPr>
        <p:spPr bwMode="auto">
          <a:xfrm>
            <a:off x="3352800" y="2563096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166" name="Rectangle 23"/>
          <p:cNvSpPr>
            <a:spLocks noChangeArrowheads="1"/>
          </p:cNvSpPr>
          <p:nvPr/>
        </p:nvSpPr>
        <p:spPr bwMode="auto">
          <a:xfrm>
            <a:off x="7620000" y="2563096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167" name="Rectangle 24"/>
          <p:cNvSpPr>
            <a:spLocks noChangeArrowheads="1"/>
          </p:cNvSpPr>
          <p:nvPr/>
        </p:nvSpPr>
        <p:spPr bwMode="auto">
          <a:xfrm>
            <a:off x="3200400" y="1267696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6168" name="Rectangle 25"/>
          <p:cNvSpPr>
            <a:spLocks noChangeArrowheads="1"/>
          </p:cNvSpPr>
          <p:nvPr/>
        </p:nvSpPr>
        <p:spPr bwMode="auto">
          <a:xfrm>
            <a:off x="6019800" y="1115296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3124200" y="2029696"/>
            <a:ext cx="228600" cy="2270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6477000" y="2029696"/>
            <a:ext cx="304800" cy="2270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185825" y="2787603"/>
            <a:ext cx="1921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Nhận xét: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932526" y="3394800"/>
            <a:ext cx="9171066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Diện tích HCN ABIH………… diện tích HBH ABCD.</a:t>
            </a: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4521091" y="3335836"/>
            <a:ext cx="17513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bằng</a:t>
            </a: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25366" y="4015558"/>
            <a:ext cx="1170316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HCN ABIH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</a:rPr>
              <a:t>……………………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HBH ABCD.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5147474" y="3981351"/>
            <a:ext cx="29017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độ dài đáy DC (a)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51766" y="4657395"/>
            <a:ext cx="1118545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   Chiều rộng HCN ABIH bằng…………………  của HBH ABCD.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61489" y="4570277"/>
            <a:ext cx="27877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chiều cao (h )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539221" y="5172450"/>
            <a:ext cx="605913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chữ  nhật ABIH là:</a:t>
            </a:r>
          </a:p>
        </p:txBody>
      </p:sp>
      <p:sp>
        <p:nvSpPr>
          <p:cNvPr id="46116" name="Rectangle 36"/>
          <p:cNvSpPr>
            <a:spLocks noChangeArrowheads="1"/>
          </p:cNvSpPr>
          <p:nvPr/>
        </p:nvSpPr>
        <p:spPr bwMode="auto">
          <a:xfrm>
            <a:off x="5875292" y="5123206"/>
            <a:ext cx="16433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 x h      </a:t>
            </a:r>
          </a:p>
        </p:txBody>
      </p:sp>
      <p:sp>
        <p:nvSpPr>
          <p:cNvPr id="46117" name="Rectangle 37"/>
          <p:cNvSpPr>
            <a:spLocks noChangeArrowheads="1"/>
          </p:cNvSpPr>
          <p:nvPr/>
        </p:nvSpPr>
        <p:spPr bwMode="auto">
          <a:xfrm>
            <a:off x="851726" y="5851491"/>
            <a:ext cx="789774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Vậy diện tích hình bình hành ABCD là: </a:t>
            </a:r>
            <a:endParaRPr lang="en-US" altLang="en-US" sz="3200" b="1" dirty="0"/>
          </a:p>
        </p:txBody>
      </p:sp>
      <p:sp>
        <p:nvSpPr>
          <p:cNvPr id="46118" name="Rectangle 38"/>
          <p:cNvSpPr>
            <a:spLocks noChangeArrowheads="1"/>
          </p:cNvSpPr>
          <p:nvPr/>
        </p:nvSpPr>
        <p:spPr bwMode="auto">
          <a:xfrm>
            <a:off x="7800975" y="5802247"/>
            <a:ext cx="10278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 x h</a:t>
            </a:r>
          </a:p>
        </p:txBody>
      </p:sp>
    </p:spTree>
    <p:extLst>
      <p:ext uri="{BB962C8B-B14F-4D97-AF65-F5344CB8AC3E}">
        <p14:creationId xmlns:p14="http://schemas.microsoft.com/office/powerpoint/2010/main" val="1287745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33 0.00555 L 0 2.35729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59 0.03518 C -0.68906 0.1074 -0.72222 0.17939 -0.63264 0.21736 C -0.54306 0.25578 -0.22396 0.30115 -0.11858 0.26481 C -0.0132 0.22824 -0.01979 0.04421 1.11111E-6 4.44444E-6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79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46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46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46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46106" grpId="0" animBg="1"/>
      <p:bldP spid="46107" grpId="0" animBg="1"/>
      <p:bldP spid="46108" grpId="0"/>
      <p:bldP spid="46109" grpId="0"/>
      <p:bldP spid="46110" grpId="0"/>
      <p:bldP spid="46111" grpId="0"/>
      <p:bldP spid="46112" grpId="0"/>
      <p:bldP spid="46113" grpId="0"/>
      <p:bldP spid="46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1947863" y="1143000"/>
            <a:ext cx="4356100" cy="2181752"/>
            <a:chOff x="1056" y="1200"/>
            <a:chExt cx="3419" cy="1726"/>
          </a:xfrm>
        </p:grpSpPr>
        <p:sp>
          <p:nvSpPr>
            <p:cNvPr id="9239" name="Text Box 8"/>
            <p:cNvSpPr txBox="1">
              <a:spLocks noChangeArrowheads="1"/>
            </p:cNvSpPr>
            <p:nvPr/>
          </p:nvSpPr>
          <p:spPr bwMode="auto">
            <a:xfrm>
              <a:off x="1873" y="1200"/>
              <a:ext cx="336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 b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240" name="Text Box 9"/>
            <p:cNvSpPr txBox="1">
              <a:spLocks noChangeArrowheads="1"/>
            </p:cNvSpPr>
            <p:nvPr/>
          </p:nvSpPr>
          <p:spPr bwMode="auto">
            <a:xfrm>
              <a:off x="4139" y="1291"/>
              <a:ext cx="336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 b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241" name="AutoShape 10"/>
            <p:cNvSpPr>
              <a:spLocks noChangeArrowheads="1"/>
            </p:cNvSpPr>
            <p:nvPr/>
          </p:nvSpPr>
          <p:spPr bwMode="auto">
            <a:xfrm>
              <a:off x="1296" y="1470"/>
              <a:ext cx="2880" cy="978"/>
            </a:xfrm>
            <a:prstGeom prst="parallelogram">
              <a:avLst>
                <a:gd name="adj" fmla="val 71425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9242" name="Line 11"/>
            <p:cNvSpPr>
              <a:spLocks noChangeShapeType="1"/>
            </p:cNvSpPr>
            <p:nvPr/>
          </p:nvSpPr>
          <p:spPr bwMode="auto">
            <a:xfrm>
              <a:off x="2016" y="1440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43" name="Rectangle 12"/>
            <p:cNvSpPr>
              <a:spLocks noChangeArrowheads="1"/>
            </p:cNvSpPr>
            <p:nvPr/>
          </p:nvSpPr>
          <p:spPr bwMode="auto">
            <a:xfrm>
              <a:off x="2016" y="2304"/>
              <a:ext cx="144" cy="144"/>
            </a:xfrm>
            <a:prstGeom prst="rect">
              <a:avLst/>
            </a:prstGeom>
            <a:solidFill>
              <a:srgbClr val="2BD32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9244" name="Text Box 13"/>
            <p:cNvSpPr txBox="1">
              <a:spLocks noChangeArrowheads="1"/>
            </p:cNvSpPr>
            <p:nvPr/>
          </p:nvSpPr>
          <p:spPr bwMode="auto">
            <a:xfrm>
              <a:off x="3504" y="2352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245" name="Text Box 14"/>
            <p:cNvSpPr txBox="1">
              <a:spLocks noChangeArrowheads="1"/>
            </p:cNvSpPr>
            <p:nvPr/>
          </p:nvSpPr>
          <p:spPr bwMode="auto">
            <a:xfrm>
              <a:off x="1056" y="2352"/>
              <a:ext cx="336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 b="1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9246" name="Line 15"/>
            <p:cNvSpPr>
              <a:spLocks noChangeShapeType="1"/>
            </p:cNvSpPr>
            <p:nvPr/>
          </p:nvSpPr>
          <p:spPr bwMode="auto">
            <a:xfrm>
              <a:off x="1296" y="2448"/>
              <a:ext cx="10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47" name="Line 16"/>
            <p:cNvSpPr>
              <a:spLocks noChangeShapeType="1"/>
            </p:cNvSpPr>
            <p:nvPr/>
          </p:nvSpPr>
          <p:spPr bwMode="auto">
            <a:xfrm flipH="1">
              <a:off x="3451" y="2448"/>
              <a:ext cx="5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48" name="Line 17"/>
            <p:cNvSpPr>
              <a:spLocks noChangeShapeType="1"/>
            </p:cNvSpPr>
            <p:nvPr/>
          </p:nvSpPr>
          <p:spPr bwMode="auto">
            <a:xfrm>
              <a:off x="1296" y="2594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9249" name="Text Box 18"/>
            <p:cNvSpPr txBox="1">
              <a:spLocks noChangeArrowheads="1"/>
            </p:cNvSpPr>
            <p:nvPr/>
          </p:nvSpPr>
          <p:spPr bwMode="auto">
            <a:xfrm>
              <a:off x="2016" y="1776"/>
              <a:ext cx="1777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 b="1" dirty="0">
                  <a:latin typeface="Times New Roman" panose="02020603050405020304" pitchFamily="18" charset="0"/>
                </a:rPr>
                <a:t>Chiều cao (h)</a:t>
              </a:r>
            </a:p>
          </p:txBody>
        </p:sp>
        <p:sp>
          <p:nvSpPr>
            <p:cNvPr id="9250" name="Text Box 19"/>
            <p:cNvSpPr txBox="1">
              <a:spLocks noChangeArrowheads="1"/>
            </p:cNvSpPr>
            <p:nvPr/>
          </p:nvSpPr>
          <p:spPr bwMode="auto">
            <a:xfrm>
              <a:off x="1680" y="2561"/>
              <a:ext cx="163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 dirty="0">
                  <a:latin typeface="Times New Roman" panose="02020603050405020304" pitchFamily="18" charset="0"/>
                </a:rPr>
                <a:t>độ dài đáy (a)</a:t>
              </a:r>
            </a:p>
          </p:txBody>
        </p:sp>
      </p:grpSp>
      <p:sp>
        <p:nvSpPr>
          <p:cNvPr id="9219" name="Freeform 20"/>
          <p:cNvSpPr>
            <a:spLocks/>
          </p:cNvSpPr>
          <p:nvPr/>
        </p:nvSpPr>
        <p:spPr bwMode="auto">
          <a:xfrm>
            <a:off x="8424863" y="1500188"/>
            <a:ext cx="838200" cy="1319213"/>
          </a:xfrm>
          <a:custGeom>
            <a:avLst/>
            <a:gdLst>
              <a:gd name="T0" fmla="*/ 2147483646 w 528"/>
              <a:gd name="T1" fmla="*/ 0 h 864"/>
              <a:gd name="T2" fmla="*/ 0 w 528"/>
              <a:gd name="T3" fmla="*/ 2147483646 h 864"/>
              <a:gd name="T4" fmla="*/ 2147483646 w 528"/>
              <a:gd name="T5" fmla="*/ 2147483646 h 864"/>
              <a:gd name="T6" fmla="*/ 2147483646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Freeform 21"/>
          <p:cNvSpPr>
            <a:spLocks/>
          </p:cNvSpPr>
          <p:nvPr/>
        </p:nvSpPr>
        <p:spPr bwMode="auto">
          <a:xfrm>
            <a:off x="6529388" y="1500188"/>
            <a:ext cx="2743200" cy="1319213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2147483646 h 864"/>
              <a:gd name="T4" fmla="*/ 2147483646 w 1728"/>
              <a:gd name="T5" fmla="*/ 2147483646 h 864"/>
              <a:gd name="T6" fmla="*/ 2147483646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Text Box 35"/>
          <p:cNvSpPr txBox="1">
            <a:spLocks noChangeArrowheads="1"/>
          </p:cNvSpPr>
          <p:nvPr/>
        </p:nvSpPr>
        <p:spPr bwMode="auto">
          <a:xfrm>
            <a:off x="6242051" y="1295401"/>
            <a:ext cx="28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222" name="Text Box 36"/>
          <p:cNvSpPr txBox="1">
            <a:spLocks noChangeArrowheads="1"/>
          </p:cNvSpPr>
          <p:nvPr/>
        </p:nvSpPr>
        <p:spPr bwMode="auto">
          <a:xfrm>
            <a:off x="9272588" y="2670176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9223" name="Text Box 37"/>
          <p:cNvSpPr txBox="1">
            <a:spLocks noChangeArrowheads="1"/>
          </p:cNvSpPr>
          <p:nvPr/>
        </p:nvSpPr>
        <p:spPr bwMode="auto">
          <a:xfrm>
            <a:off x="6215063" y="263366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9224" name="Text Box 38"/>
          <p:cNvSpPr txBox="1">
            <a:spLocks noChangeArrowheads="1"/>
          </p:cNvSpPr>
          <p:nvPr/>
        </p:nvSpPr>
        <p:spPr bwMode="auto">
          <a:xfrm>
            <a:off x="9290050" y="131921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225" name="Line 39"/>
          <p:cNvSpPr>
            <a:spLocks noChangeShapeType="1"/>
          </p:cNvSpPr>
          <p:nvPr/>
        </p:nvSpPr>
        <p:spPr bwMode="auto">
          <a:xfrm>
            <a:off x="6546850" y="3006725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Text Box 42"/>
          <p:cNvSpPr txBox="1">
            <a:spLocks noChangeArrowheads="1"/>
          </p:cNvSpPr>
          <p:nvPr/>
        </p:nvSpPr>
        <p:spPr bwMode="auto">
          <a:xfrm>
            <a:off x="7696200" y="297324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8174" name="Text Box 46"/>
          <p:cNvSpPr txBox="1">
            <a:spLocks noChangeArrowheads="1"/>
          </p:cNvSpPr>
          <p:nvPr/>
        </p:nvSpPr>
        <p:spPr bwMode="auto">
          <a:xfrm>
            <a:off x="728663" y="3809964"/>
            <a:ext cx="1097280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tắc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tích hình bình hành bằng độ dài đáy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với</a:t>
            </a:r>
            <a:endParaRPr lang="en-US" altLang="vi-VN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chiều </a:t>
            </a:r>
            <a:r>
              <a:rPr lang="en-US" altLang="vi-VN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vi-VN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cùng một đơn vị đo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8175" name="Text Box 47"/>
          <p:cNvSpPr txBox="1">
            <a:spLocks noChangeArrowheads="1"/>
          </p:cNvSpPr>
          <p:nvPr/>
        </p:nvSpPr>
        <p:spPr bwMode="auto">
          <a:xfrm>
            <a:off x="4191247" y="4906264"/>
            <a:ext cx="2274888" cy="646331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</a:rPr>
              <a:t>S = a x h</a:t>
            </a:r>
          </a:p>
        </p:txBody>
      </p:sp>
      <p:sp>
        <p:nvSpPr>
          <p:cNvPr id="48176" name="Text Box 48"/>
          <p:cNvSpPr txBox="1">
            <a:spLocks noChangeArrowheads="1"/>
          </p:cNvSpPr>
          <p:nvPr/>
        </p:nvSpPr>
        <p:spPr bwMode="auto">
          <a:xfrm>
            <a:off x="-33337" y="5891186"/>
            <a:ext cx="131064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400" b="1" dirty="0">
                <a:latin typeface="Times New Roman" panose="02020603050405020304" pitchFamily="18" charset="0"/>
              </a:rPr>
              <a:t>(S là diện tích, a là độ dài đáy, h là chiều cao của hình bình hành)</a:t>
            </a:r>
          </a:p>
        </p:txBody>
      </p:sp>
      <p:sp>
        <p:nvSpPr>
          <p:cNvPr id="9232" name="Text Box 50"/>
          <p:cNvSpPr txBox="1">
            <a:spLocks noChangeArrowheads="1"/>
          </p:cNvSpPr>
          <p:nvPr/>
        </p:nvSpPr>
        <p:spPr bwMode="auto">
          <a:xfrm>
            <a:off x="6553200" y="1932711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6903" y="4894612"/>
            <a:ext cx="251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Công thức:</a:t>
            </a:r>
          </a:p>
        </p:txBody>
      </p:sp>
    </p:spTree>
    <p:extLst>
      <p:ext uri="{BB962C8B-B14F-4D97-AF65-F5344CB8AC3E}">
        <p14:creationId xmlns:p14="http://schemas.microsoft.com/office/powerpoint/2010/main" val="21986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74" grpId="0"/>
      <p:bldP spid="48175" grpId="0" animBg="1"/>
      <p:bldP spid="4817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AutoShape 6"/>
          <p:cNvSpPr>
            <a:spLocks noChangeArrowheads="1"/>
          </p:cNvSpPr>
          <p:nvPr/>
        </p:nvSpPr>
        <p:spPr bwMode="auto">
          <a:xfrm rot="3489635">
            <a:off x="4942568" y="1969910"/>
            <a:ext cx="2416175" cy="985837"/>
          </a:xfrm>
          <a:prstGeom prst="parallelogram">
            <a:avLst>
              <a:gd name="adj" fmla="val 61272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US" altLang="en-US" sz="3200"/>
          </a:p>
        </p:txBody>
      </p:sp>
      <p:grpSp>
        <p:nvGrpSpPr>
          <p:cNvPr id="66567" name="Group 7"/>
          <p:cNvGrpSpPr>
            <a:grpSpLocks noChangeAspect="1"/>
          </p:cNvGrpSpPr>
          <p:nvPr/>
        </p:nvGrpSpPr>
        <p:grpSpPr bwMode="auto">
          <a:xfrm>
            <a:off x="8561079" y="1842313"/>
            <a:ext cx="2778125" cy="1120775"/>
            <a:chOff x="2737" y="1416"/>
            <a:chExt cx="3023" cy="960"/>
          </a:xfrm>
        </p:grpSpPr>
        <p:sp>
          <p:nvSpPr>
            <p:cNvPr id="66568" name="Line 8"/>
            <p:cNvSpPr>
              <a:spLocks noChangeAspect="1" noChangeShapeType="1"/>
            </p:cNvSpPr>
            <p:nvPr/>
          </p:nvSpPr>
          <p:spPr bwMode="auto">
            <a:xfrm flipV="1">
              <a:off x="2737" y="1416"/>
              <a:ext cx="964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66569" name="Line 9"/>
            <p:cNvSpPr>
              <a:spLocks noChangeAspect="1" noChangeShapeType="1"/>
            </p:cNvSpPr>
            <p:nvPr/>
          </p:nvSpPr>
          <p:spPr bwMode="auto">
            <a:xfrm flipH="1">
              <a:off x="3701" y="1416"/>
              <a:ext cx="169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66570" name="Line 10"/>
            <p:cNvSpPr>
              <a:spLocks noChangeAspect="1" noChangeShapeType="1"/>
            </p:cNvSpPr>
            <p:nvPr/>
          </p:nvSpPr>
          <p:spPr bwMode="auto">
            <a:xfrm>
              <a:off x="5391" y="1416"/>
              <a:ext cx="369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66571" name="Line 11"/>
            <p:cNvSpPr>
              <a:spLocks noChangeAspect="1" noChangeShapeType="1"/>
            </p:cNvSpPr>
            <p:nvPr/>
          </p:nvSpPr>
          <p:spPr bwMode="auto">
            <a:xfrm flipH="1">
              <a:off x="2737" y="2376"/>
              <a:ext cx="30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66572" name="Group 12"/>
          <p:cNvGrpSpPr>
            <a:grpSpLocks noChangeAspect="1"/>
          </p:cNvGrpSpPr>
          <p:nvPr/>
        </p:nvGrpSpPr>
        <p:grpSpPr bwMode="auto">
          <a:xfrm rot="10800000">
            <a:off x="2456845" y="4594224"/>
            <a:ext cx="2778125" cy="1120775"/>
            <a:chOff x="2737" y="1416"/>
            <a:chExt cx="3023" cy="960"/>
          </a:xfrm>
        </p:grpSpPr>
        <p:sp>
          <p:nvSpPr>
            <p:cNvPr id="66573" name="Line 13"/>
            <p:cNvSpPr>
              <a:spLocks noChangeAspect="1" noChangeShapeType="1"/>
            </p:cNvSpPr>
            <p:nvPr/>
          </p:nvSpPr>
          <p:spPr bwMode="auto">
            <a:xfrm flipV="1">
              <a:off x="2737" y="1416"/>
              <a:ext cx="964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66574" name="Line 14"/>
            <p:cNvSpPr>
              <a:spLocks noChangeAspect="1" noChangeShapeType="1"/>
            </p:cNvSpPr>
            <p:nvPr/>
          </p:nvSpPr>
          <p:spPr bwMode="auto">
            <a:xfrm flipH="1">
              <a:off x="3701" y="1416"/>
              <a:ext cx="169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66575" name="Line 15"/>
            <p:cNvSpPr>
              <a:spLocks noChangeAspect="1" noChangeShapeType="1"/>
            </p:cNvSpPr>
            <p:nvPr/>
          </p:nvSpPr>
          <p:spPr bwMode="auto">
            <a:xfrm>
              <a:off x="5391" y="1416"/>
              <a:ext cx="369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66576" name="Line 16"/>
            <p:cNvSpPr>
              <a:spLocks noChangeAspect="1" noChangeShapeType="1"/>
            </p:cNvSpPr>
            <p:nvPr/>
          </p:nvSpPr>
          <p:spPr bwMode="auto">
            <a:xfrm flipH="1">
              <a:off x="2737" y="2376"/>
              <a:ext cx="30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sp>
        <p:nvSpPr>
          <p:cNvPr id="66577" name="AutoShape 17"/>
          <p:cNvSpPr>
            <a:spLocks noChangeArrowheads="1"/>
          </p:cNvSpPr>
          <p:nvPr/>
        </p:nvSpPr>
        <p:spPr bwMode="auto">
          <a:xfrm rot="2125620">
            <a:off x="7712965" y="3936898"/>
            <a:ext cx="2671763" cy="2166938"/>
          </a:xfrm>
          <a:prstGeom prst="parallelogram">
            <a:avLst>
              <a:gd name="adj" fmla="val 55883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200"/>
          </a:p>
        </p:txBody>
      </p:sp>
      <p:sp>
        <p:nvSpPr>
          <p:cNvPr id="66578" name="AutoShape 18"/>
          <p:cNvSpPr>
            <a:spLocks noChangeArrowheads="1"/>
          </p:cNvSpPr>
          <p:nvPr/>
        </p:nvSpPr>
        <p:spPr bwMode="auto">
          <a:xfrm>
            <a:off x="896587" y="1947881"/>
            <a:ext cx="2857500" cy="938213"/>
          </a:xfrm>
          <a:prstGeom prst="parallelogram">
            <a:avLst>
              <a:gd name="adj" fmla="val 76142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200"/>
          </a:p>
        </p:txBody>
      </p:sp>
      <p:sp>
        <p:nvSpPr>
          <p:cNvPr id="66579" name="Text Box 1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07964" y="3200400"/>
            <a:ext cx="13805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0000FF"/>
                </a:solidFill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</a:rPr>
              <a:t> 1</a:t>
            </a:r>
          </a:p>
        </p:txBody>
      </p:sp>
      <p:sp>
        <p:nvSpPr>
          <p:cNvPr id="66580" name="Text Box 2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791578" y="3456782"/>
            <a:ext cx="13805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0000FF"/>
                </a:solidFill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66581" name="Text Box 2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384939" y="3151981"/>
            <a:ext cx="13805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0000FF"/>
                </a:solidFill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</a:rPr>
              <a:t> 3</a:t>
            </a:r>
          </a:p>
        </p:txBody>
      </p:sp>
      <p:sp>
        <p:nvSpPr>
          <p:cNvPr id="66585" name="Text Box 2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432175" y="5876926"/>
            <a:ext cx="13805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</a:rPr>
              <a:t>Hình 4</a:t>
            </a:r>
          </a:p>
        </p:txBody>
      </p:sp>
      <p:sp>
        <p:nvSpPr>
          <p:cNvPr id="66586" name="Text Box 2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9348973" y="5876926"/>
            <a:ext cx="13805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0000FF"/>
                </a:solidFill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</a:rPr>
              <a:t> 5</a:t>
            </a:r>
          </a:p>
        </p:txBody>
      </p:sp>
      <p:sp>
        <p:nvSpPr>
          <p:cNvPr id="66591" name="Text Box 31"/>
          <p:cNvSpPr txBox="1">
            <a:spLocks noChangeArrowheads="1"/>
          </p:cNvSpPr>
          <p:nvPr/>
        </p:nvSpPr>
        <p:spPr bwMode="auto">
          <a:xfrm>
            <a:off x="609600" y="585608"/>
            <a:ext cx="110028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 err="1"/>
              <a:t>Bài</a:t>
            </a:r>
            <a:r>
              <a:rPr lang="en-US" altLang="en-US" sz="3200" b="1" dirty="0"/>
              <a:t> 1(T.102): </a:t>
            </a:r>
            <a:r>
              <a:rPr lang="en-US" altLang="en-US" sz="3200" b="1" dirty="0" err="1"/>
              <a:t>Trong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các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hình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sau</a:t>
            </a:r>
            <a:r>
              <a:rPr lang="en-US" altLang="en-US" sz="3200" b="1" dirty="0"/>
              <a:t>, </a:t>
            </a:r>
            <a:r>
              <a:rPr lang="en-US" altLang="en-US" sz="3200" b="1" dirty="0" err="1"/>
              <a:t>hình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nào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là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hình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bình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hành</a:t>
            </a:r>
            <a:r>
              <a:rPr lang="en-US" alt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417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88" name="Group 56"/>
          <p:cNvGrpSpPr>
            <a:grpSpLocks/>
          </p:cNvGrpSpPr>
          <p:nvPr/>
        </p:nvGrpSpPr>
        <p:grpSpPr bwMode="auto">
          <a:xfrm>
            <a:off x="7570789" y="981076"/>
            <a:ext cx="2568575" cy="1966913"/>
            <a:chOff x="3782" y="63"/>
            <a:chExt cx="1618" cy="1239"/>
          </a:xfrm>
        </p:grpSpPr>
        <p:grpSp>
          <p:nvGrpSpPr>
            <p:cNvPr id="69689" name="Group 57"/>
            <p:cNvGrpSpPr>
              <a:grpSpLocks noChangeAspect="1"/>
            </p:cNvGrpSpPr>
            <p:nvPr/>
          </p:nvGrpSpPr>
          <p:grpSpPr bwMode="auto">
            <a:xfrm>
              <a:off x="3892" y="267"/>
              <a:ext cx="1473" cy="793"/>
              <a:chOff x="2219" y="1061"/>
              <a:chExt cx="1694" cy="901"/>
            </a:xfrm>
          </p:grpSpPr>
          <p:sp>
            <p:nvSpPr>
              <p:cNvPr id="69690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2219" y="1289"/>
                <a:ext cx="232" cy="673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91" name="Line 59"/>
              <p:cNvSpPr>
                <a:spLocks noChangeAspect="1" noChangeShapeType="1"/>
              </p:cNvSpPr>
              <p:nvPr/>
            </p:nvSpPr>
            <p:spPr bwMode="auto">
              <a:xfrm>
                <a:off x="3471" y="1061"/>
                <a:ext cx="442" cy="901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92" name="Line 60"/>
              <p:cNvSpPr>
                <a:spLocks noChangeAspect="1" noChangeShapeType="1"/>
              </p:cNvSpPr>
              <p:nvPr/>
            </p:nvSpPr>
            <p:spPr bwMode="auto">
              <a:xfrm flipH="1">
                <a:off x="2219" y="1962"/>
                <a:ext cx="1694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93" name="Line 61"/>
              <p:cNvSpPr>
                <a:spLocks noChangeAspect="1" noChangeShapeType="1"/>
              </p:cNvSpPr>
              <p:nvPr/>
            </p:nvSpPr>
            <p:spPr bwMode="auto">
              <a:xfrm flipV="1">
                <a:off x="2451" y="1061"/>
                <a:ext cx="1020" cy="22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94" name="Text Box 62"/>
            <p:cNvSpPr txBox="1">
              <a:spLocks noChangeAspect="1" noChangeArrowheads="1"/>
            </p:cNvSpPr>
            <p:nvPr/>
          </p:nvSpPr>
          <p:spPr bwMode="auto">
            <a:xfrm>
              <a:off x="3782" y="1071"/>
              <a:ext cx="1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D</a:t>
              </a:r>
            </a:p>
          </p:txBody>
        </p:sp>
        <p:sp>
          <p:nvSpPr>
            <p:cNvPr id="69695" name="Text Box 63"/>
            <p:cNvSpPr txBox="1">
              <a:spLocks noChangeAspect="1" noChangeArrowheads="1"/>
            </p:cNvSpPr>
            <p:nvPr/>
          </p:nvSpPr>
          <p:spPr bwMode="auto">
            <a:xfrm>
              <a:off x="5269" y="1039"/>
              <a:ext cx="1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  <p:sp>
          <p:nvSpPr>
            <p:cNvPr id="69696" name="Text Box 64"/>
            <p:cNvSpPr txBox="1">
              <a:spLocks noChangeAspect="1" noChangeArrowheads="1"/>
            </p:cNvSpPr>
            <p:nvPr/>
          </p:nvSpPr>
          <p:spPr bwMode="auto">
            <a:xfrm>
              <a:off x="3916" y="279"/>
              <a:ext cx="1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69697" name="Text Box 65"/>
            <p:cNvSpPr txBox="1">
              <a:spLocks noChangeAspect="1" noChangeArrowheads="1"/>
            </p:cNvSpPr>
            <p:nvPr/>
          </p:nvSpPr>
          <p:spPr bwMode="auto">
            <a:xfrm>
              <a:off x="5024" y="63"/>
              <a:ext cx="13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B</a:t>
              </a:r>
            </a:p>
          </p:txBody>
        </p:sp>
      </p:grpSp>
      <p:grpSp>
        <p:nvGrpSpPr>
          <p:cNvPr id="69698" name="Group 66"/>
          <p:cNvGrpSpPr>
            <a:grpSpLocks/>
          </p:cNvGrpSpPr>
          <p:nvPr/>
        </p:nvGrpSpPr>
        <p:grpSpPr bwMode="auto">
          <a:xfrm>
            <a:off x="7570789" y="3311319"/>
            <a:ext cx="3484562" cy="1708150"/>
            <a:chOff x="3736" y="1359"/>
            <a:chExt cx="1691" cy="944"/>
          </a:xfrm>
        </p:grpSpPr>
        <p:sp>
          <p:nvSpPr>
            <p:cNvPr id="69699" name="Rectangle 67"/>
            <p:cNvSpPr>
              <a:spLocks noChangeArrowheads="1"/>
            </p:cNvSpPr>
            <p:nvPr/>
          </p:nvSpPr>
          <p:spPr bwMode="auto">
            <a:xfrm>
              <a:off x="3736" y="2100"/>
              <a:ext cx="176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Q</a:t>
              </a:r>
            </a:p>
          </p:txBody>
        </p:sp>
        <p:grpSp>
          <p:nvGrpSpPr>
            <p:cNvPr id="69700" name="Group 68"/>
            <p:cNvGrpSpPr>
              <a:grpSpLocks/>
            </p:cNvGrpSpPr>
            <p:nvPr/>
          </p:nvGrpSpPr>
          <p:grpSpPr bwMode="auto">
            <a:xfrm>
              <a:off x="3910" y="1552"/>
              <a:ext cx="1359" cy="568"/>
              <a:chOff x="2846" y="2416"/>
              <a:chExt cx="1812" cy="685"/>
            </a:xfrm>
          </p:grpSpPr>
          <p:sp>
            <p:nvSpPr>
              <p:cNvPr id="69701" name="Line 69"/>
              <p:cNvSpPr>
                <a:spLocks noChangeShapeType="1"/>
              </p:cNvSpPr>
              <p:nvPr/>
            </p:nvSpPr>
            <p:spPr bwMode="auto">
              <a:xfrm flipV="1">
                <a:off x="2848" y="2417"/>
                <a:ext cx="433" cy="68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02" name="Line 70"/>
              <p:cNvSpPr>
                <a:spLocks noChangeShapeType="1"/>
              </p:cNvSpPr>
              <p:nvPr/>
            </p:nvSpPr>
            <p:spPr bwMode="auto">
              <a:xfrm flipV="1">
                <a:off x="4204" y="2420"/>
                <a:ext cx="454" cy="679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03" name="Line 71"/>
              <p:cNvSpPr>
                <a:spLocks noChangeShapeType="1"/>
              </p:cNvSpPr>
              <p:nvPr/>
            </p:nvSpPr>
            <p:spPr bwMode="auto">
              <a:xfrm>
                <a:off x="3296" y="2416"/>
                <a:ext cx="1353" cy="1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04" name="Line 72"/>
              <p:cNvSpPr>
                <a:spLocks noChangeShapeType="1"/>
              </p:cNvSpPr>
              <p:nvPr/>
            </p:nvSpPr>
            <p:spPr bwMode="auto">
              <a:xfrm>
                <a:off x="2846" y="3100"/>
                <a:ext cx="1353" cy="1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705" name="Rectangle 73"/>
            <p:cNvSpPr>
              <a:spLocks noChangeArrowheads="1"/>
            </p:cNvSpPr>
            <p:nvPr/>
          </p:nvSpPr>
          <p:spPr bwMode="auto">
            <a:xfrm>
              <a:off x="4127" y="1359"/>
              <a:ext cx="189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M</a:t>
              </a:r>
            </a:p>
          </p:txBody>
        </p:sp>
        <p:sp>
          <p:nvSpPr>
            <p:cNvPr id="69706" name="Rectangle 74"/>
            <p:cNvSpPr>
              <a:spLocks noChangeArrowheads="1"/>
            </p:cNvSpPr>
            <p:nvPr/>
          </p:nvSpPr>
          <p:spPr bwMode="auto">
            <a:xfrm>
              <a:off x="4934" y="2088"/>
              <a:ext cx="15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P</a:t>
              </a:r>
            </a:p>
          </p:txBody>
        </p:sp>
        <p:sp>
          <p:nvSpPr>
            <p:cNvPr id="69707" name="Rectangle 75"/>
            <p:cNvSpPr>
              <a:spLocks noChangeArrowheads="1"/>
            </p:cNvSpPr>
            <p:nvPr/>
          </p:nvSpPr>
          <p:spPr bwMode="auto">
            <a:xfrm>
              <a:off x="5257" y="1366"/>
              <a:ext cx="17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N</a:t>
              </a:r>
            </a:p>
          </p:txBody>
        </p:sp>
      </p:grpSp>
      <p:sp>
        <p:nvSpPr>
          <p:cNvPr id="69708" name="Text Box 76"/>
          <p:cNvSpPr txBox="1">
            <a:spLocks noChangeArrowheads="1"/>
          </p:cNvSpPr>
          <p:nvPr/>
        </p:nvSpPr>
        <p:spPr bwMode="auto">
          <a:xfrm>
            <a:off x="317940" y="300402"/>
            <a:ext cx="8772914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 (T.102): Cho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tứ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giác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ABCD:</a:t>
            </a:r>
          </a:p>
          <a:p>
            <a:pPr>
              <a:lnSpc>
                <a:spcPct val="110000"/>
              </a:lnSpc>
            </a:pP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AB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DC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diện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AD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BC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diện</a:t>
            </a:r>
            <a:r>
              <a:rPr lang="en-US" altLang="en-US" sz="3200" dirty="0">
                <a:solidFill>
                  <a:srgbClr val="CC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9709" name="Text Box 77"/>
          <p:cNvSpPr txBox="1">
            <a:spLocks noChangeArrowheads="1"/>
          </p:cNvSpPr>
          <p:nvPr/>
        </p:nvSpPr>
        <p:spPr bwMode="auto">
          <a:xfrm>
            <a:off x="234374" y="3126384"/>
            <a:ext cx="63812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tứ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giác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ABCD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bình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hành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MNPQ,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cặp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diện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song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song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339933"/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3200" b="1" i="1" dirty="0">
                <a:solidFill>
                  <a:srgbClr val="339933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710" name="Line 78"/>
          <p:cNvSpPr>
            <a:spLocks noChangeShapeType="1"/>
          </p:cNvSpPr>
          <p:nvPr/>
        </p:nvSpPr>
        <p:spPr bwMode="auto">
          <a:xfrm>
            <a:off x="4008438" y="2560638"/>
            <a:ext cx="65706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11" name="Line 79"/>
          <p:cNvSpPr>
            <a:spLocks noChangeShapeType="1"/>
          </p:cNvSpPr>
          <p:nvPr/>
        </p:nvSpPr>
        <p:spPr bwMode="auto">
          <a:xfrm rot="50607" flipV="1">
            <a:off x="4006850" y="1122363"/>
            <a:ext cx="5976938" cy="14970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12" name="Text Box 80"/>
          <p:cNvSpPr txBox="1">
            <a:spLocks noChangeArrowheads="1"/>
          </p:cNvSpPr>
          <p:nvPr/>
        </p:nvSpPr>
        <p:spPr bwMode="auto">
          <a:xfrm>
            <a:off x="838200" y="5430101"/>
            <a:ext cx="110948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MNPQ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song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song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43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6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60" name="Group 4"/>
          <p:cNvGrpSpPr>
            <a:grpSpLocks noChangeAspect="1"/>
          </p:cNvGrpSpPr>
          <p:nvPr/>
        </p:nvGrpSpPr>
        <p:grpSpPr bwMode="auto">
          <a:xfrm>
            <a:off x="7023101" y="2792413"/>
            <a:ext cx="3089275" cy="2709862"/>
            <a:chOff x="2367" y="2007"/>
            <a:chExt cx="5103" cy="3969"/>
          </a:xfrm>
        </p:grpSpPr>
        <p:sp>
          <p:nvSpPr>
            <p:cNvPr id="70661" name="AutoShape 5"/>
            <p:cNvSpPr>
              <a:spLocks noChangeAspect="1" noChangeArrowheads="1"/>
            </p:cNvSpPr>
            <p:nvPr/>
          </p:nvSpPr>
          <p:spPr bwMode="auto">
            <a:xfrm>
              <a:off x="2367" y="2007"/>
              <a:ext cx="5103" cy="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2" name="Line 6"/>
            <p:cNvSpPr>
              <a:spLocks noChangeShapeType="1"/>
            </p:cNvSpPr>
            <p:nvPr/>
          </p:nvSpPr>
          <p:spPr bwMode="auto">
            <a:xfrm flipH="1">
              <a:off x="2368" y="2007"/>
              <a:ext cx="1" cy="39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3" name="Line 7"/>
            <p:cNvSpPr>
              <a:spLocks noChangeShapeType="1"/>
            </p:cNvSpPr>
            <p:nvPr/>
          </p:nvSpPr>
          <p:spPr bwMode="auto">
            <a:xfrm>
              <a:off x="2368" y="5409"/>
              <a:ext cx="5102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4" name="Line 8"/>
            <p:cNvSpPr>
              <a:spLocks noChangeShapeType="1"/>
            </p:cNvSpPr>
            <p:nvPr/>
          </p:nvSpPr>
          <p:spPr bwMode="auto">
            <a:xfrm>
              <a:off x="2367" y="5975"/>
              <a:ext cx="5103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5" name="Line 9"/>
            <p:cNvSpPr>
              <a:spLocks noChangeShapeType="1"/>
            </p:cNvSpPr>
            <p:nvPr/>
          </p:nvSpPr>
          <p:spPr bwMode="auto">
            <a:xfrm>
              <a:off x="2367" y="3708"/>
              <a:ext cx="5103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>
              <a:off x="2367" y="4842"/>
              <a:ext cx="5103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7" name="Line 11"/>
            <p:cNvSpPr>
              <a:spLocks noChangeShapeType="1"/>
            </p:cNvSpPr>
            <p:nvPr/>
          </p:nvSpPr>
          <p:spPr bwMode="auto">
            <a:xfrm>
              <a:off x="2367" y="4275"/>
              <a:ext cx="5103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8" name="Line 12"/>
            <p:cNvSpPr>
              <a:spLocks noChangeShapeType="1"/>
            </p:cNvSpPr>
            <p:nvPr/>
          </p:nvSpPr>
          <p:spPr bwMode="auto">
            <a:xfrm>
              <a:off x="2367" y="2574"/>
              <a:ext cx="5103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9" name="Line 13"/>
            <p:cNvSpPr>
              <a:spLocks noChangeShapeType="1"/>
            </p:cNvSpPr>
            <p:nvPr/>
          </p:nvSpPr>
          <p:spPr bwMode="auto">
            <a:xfrm>
              <a:off x="2367" y="2007"/>
              <a:ext cx="5103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0" name="Line 14"/>
            <p:cNvSpPr>
              <a:spLocks noChangeShapeType="1"/>
            </p:cNvSpPr>
            <p:nvPr/>
          </p:nvSpPr>
          <p:spPr bwMode="auto">
            <a:xfrm>
              <a:off x="2367" y="3141"/>
              <a:ext cx="5103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 flipH="1">
              <a:off x="2934" y="2007"/>
              <a:ext cx="1" cy="39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2" name="Line 16"/>
            <p:cNvSpPr>
              <a:spLocks noChangeShapeType="1"/>
            </p:cNvSpPr>
            <p:nvPr/>
          </p:nvSpPr>
          <p:spPr bwMode="auto">
            <a:xfrm flipH="1">
              <a:off x="6335" y="2007"/>
              <a:ext cx="1" cy="39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3" name="Line 17"/>
            <p:cNvSpPr>
              <a:spLocks noChangeShapeType="1"/>
            </p:cNvSpPr>
            <p:nvPr/>
          </p:nvSpPr>
          <p:spPr bwMode="auto">
            <a:xfrm flipH="1">
              <a:off x="4635" y="2007"/>
              <a:ext cx="1" cy="39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4" name="Line 18"/>
            <p:cNvSpPr>
              <a:spLocks noChangeShapeType="1"/>
            </p:cNvSpPr>
            <p:nvPr/>
          </p:nvSpPr>
          <p:spPr bwMode="auto">
            <a:xfrm flipH="1">
              <a:off x="5769" y="2007"/>
              <a:ext cx="1" cy="39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5" name="Line 19"/>
            <p:cNvSpPr>
              <a:spLocks noChangeShapeType="1"/>
            </p:cNvSpPr>
            <p:nvPr/>
          </p:nvSpPr>
          <p:spPr bwMode="auto">
            <a:xfrm flipH="1">
              <a:off x="3500" y="2007"/>
              <a:ext cx="1" cy="39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6" name="Line 20"/>
            <p:cNvSpPr>
              <a:spLocks noChangeShapeType="1"/>
            </p:cNvSpPr>
            <p:nvPr/>
          </p:nvSpPr>
          <p:spPr bwMode="auto">
            <a:xfrm flipH="1">
              <a:off x="5201" y="2007"/>
              <a:ext cx="1" cy="39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7" name="Line 21"/>
            <p:cNvSpPr>
              <a:spLocks noChangeShapeType="1"/>
            </p:cNvSpPr>
            <p:nvPr/>
          </p:nvSpPr>
          <p:spPr bwMode="auto">
            <a:xfrm flipH="1">
              <a:off x="4067" y="2007"/>
              <a:ext cx="1" cy="39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Line 22"/>
            <p:cNvSpPr>
              <a:spLocks noChangeShapeType="1"/>
            </p:cNvSpPr>
            <p:nvPr/>
          </p:nvSpPr>
          <p:spPr bwMode="auto">
            <a:xfrm flipH="1">
              <a:off x="6903" y="2007"/>
              <a:ext cx="1" cy="39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9" name="Line 23"/>
            <p:cNvSpPr>
              <a:spLocks noChangeShapeType="1"/>
            </p:cNvSpPr>
            <p:nvPr/>
          </p:nvSpPr>
          <p:spPr bwMode="auto">
            <a:xfrm flipH="1">
              <a:off x="7469" y="2007"/>
              <a:ext cx="1" cy="39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80" name="Line 24"/>
          <p:cNvSpPr>
            <a:spLocks noChangeShapeType="1"/>
          </p:cNvSpPr>
          <p:nvPr/>
        </p:nvSpPr>
        <p:spPr bwMode="auto">
          <a:xfrm>
            <a:off x="7366000" y="5116513"/>
            <a:ext cx="1716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 flipV="1">
            <a:off x="9082089" y="3178175"/>
            <a:ext cx="687387" cy="1938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2" name="Line 26"/>
          <p:cNvSpPr>
            <a:spLocks noChangeShapeType="1"/>
          </p:cNvSpPr>
          <p:nvPr/>
        </p:nvSpPr>
        <p:spPr bwMode="auto">
          <a:xfrm flipH="1">
            <a:off x="8053389" y="3178175"/>
            <a:ext cx="17160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3" name="Line 27"/>
          <p:cNvSpPr>
            <a:spLocks noChangeShapeType="1"/>
          </p:cNvSpPr>
          <p:nvPr/>
        </p:nvSpPr>
        <p:spPr bwMode="auto">
          <a:xfrm flipH="1">
            <a:off x="7366000" y="3181351"/>
            <a:ext cx="687388" cy="19335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4" name="Text Box 28"/>
          <p:cNvSpPr txBox="1">
            <a:spLocks noChangeArrowheads="1"/>
          </p:cNvSpPr>
          <p:nvPr/>
        </p:nvSpPr>
        <p:spPr bwMode="auto">
          <a:xfrm>
            <a:off x="6410326" y="2633663"/>
            <a:ext cx="544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9933"/>
                </a:solidFill>
              </a:rPr>
              <a:t>b)</a:t>
            </a:r>
          </a:p>
        </p:txBody>
      </p:sp>
      <p:grpSp>
        <p:nvGrpSpPr>
          <p:cNvPr id="70685" name="Group 29"/>
          <p:cNvGrpSpPr>
            <a:grpSpLocks noChangeAspect="1"/>
          </p:cNvGrpSpPr>
          <p:nvPr/>
        </p:nvGrpSpPr>
        <p:grpSpPr bwMode="auto">
          <a:xfrm>
            <a:off x="2878337" y="2867026"/>
            <a:ext cx="3130550" cy="2620962"/>
            <a:chOff x="2367" y="2007"/>
            <a:chExt cx="5103" cy="3969"/>
          </a:xfrm>
        </p:grpSpPr>
        <p:sp>
          <p:nvSpPr>
            <p:cNvPr id="70686" name="AutoShape 30"/>
            <p:cNvSpPr>
              <a:spLocks noChangeAspect="1" noChangeArrowheads="1"/>
            </p:cNvSpPr>
            <p:nvPr/>
          </p:nvSpPr>
          <p:spPr bwMode="auto">
            <a:xfrm>
              <a:off x="2367" y="2007"/>
              <a:ext cx="5103" cy="3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7" name="Line 31"/>
            <p:cNvSpPr>
              <a:spLocks noChangeShapeType="1"/>
            </p:cNvSpPr>
            <p:nvPr/>
          </p:nvSpPr>
          <p:spPr bwMode="auto">
            <a:xfrm flipH="1">
              <a:off x="2368" y="2007"/>
              <a:ext cx="1" cy="39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8" name="Line 32"/>
            <p:cNvSpPr>
              <a:spLocks noChangeShapeType="1"/>
            </p:cNvSpPr>
            <p:nvPr/>
          </p:nvSpPr>
          <p:spPr bwMode="auto">
            <a:xfrm>
              <a:off x="2368" y="5409"/>
              <a:ext cx="5102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9" name="Line 33"/>
            <p:cNvSpPr>
              <a:spLocks noChangeShapeType="1"/>
            </p:cNvSpPr>
            <p:nvPr/>
          </p:nvSpPr>
          <p:spPr bwMode="auto">
            <a:xfrm>
              <a:off x="2367" y="5975"/>
              <a:ext cx="5103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Line 34"/>
            <p:cNvSpPr>
              <a:spLocks noChangeShapeType="1"/>
            </p:cNvSpPr>
            <p:nvPr/>
          </p:nvSpPr>
          <p:spPr bwMode="auto">
            <a:xfrm>
              <a:off x="2367" y="3708"/>
              <a:ext cx="5103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1" name="Line 35"/>
            <p:cNvSpPr>
              <a:spLocks noChangeShapeType="1"/>
            </p:cNvSpPr>
            <p:nvPr/>
          </p:nvSpPr>
          <p:spPr bwMode="auto">
            <a:xfrm>
              <a:off x="2367" y="4842"/>
              <a:ext cx="5103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2" name="Line 36"/>
            <p:cNvSpPr>
              <a:spLocks noChangeShapeType="1"/>
            </p:cNvSpPr>
            <p:nvPr/>
          </p:nvSpPr>
          <p:spPr bwMode="auto">
            <a:xfrm>
              <a:off x="2367" y="4275"/>
              <a:ext cx="5103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3" name="Line 37"/>
            <p:cNvSpPr>
              <a:spLocks noChangeShapeType="1"/>
            </p:cNvSpPr>
            <p:nvPr/>
          </p:nvSpPr>
          <p:spPr bwMode="auto">
            <a:xfrm>
              <a:off x="2367" y="2574"/>
              <a:ext cx="5103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4" name="Line 38"/>
            <p:cNvSpPr>
              <a:spLocks noChangeShapeType="1"/>
            </p:cNvSpPr>
            <p:nvPr/>
          </p:nvSpPr>
          <p:spPr bwMode="auto">
            <a:xfrm>
              <a:off x="2367" y="2007"/>
              <a:ext cx="5103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5" name="Line 39"/>
            <p:cNvSpPr>
              <a:spLocks noChangeShapeType="1"/>
            </p:cNvSpPr>
            <p:nvPr/>
          </p:nvSpPr>
          <p:spPr bwMode="auto">
            <a:xfrm>
              <a:off x="2367" y="3141"/>
              <a:ext cx="5103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6" name="Line 40"/>
            <p:cNvSpPr>
              <a:spLocks noChangeShapeType="1"/>
            </p:cNvSpPr>
            <p:nvPr/>
          </p:nvSpPr>
          <p:spPr bwMode="auto">
            <a:xfrm flipH="1">
              <a:off x="2934" y="2007"/>
              <a:ext cx="1" cy="39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7" name="Line 41"/>
            <p:cNvSpPr>
              <a:spLocks noChangeShapeType="1"/>
            </p:cNvSpPr>
            <p:nvPr/>
          </p:nvSpPr>
          <p:spPr bwMode="auto">
            <a:xfrm flipH="1">
              <a:off x="6335" y="2007"/>
              <a:ext cx="1" cy="39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8" name="Line 42"/>
            <p:cNvSpPr>
              <a:spLocks noChangeShapeType="1"/>
            </p:cNvSpPr>
            <p:nvPr/>
          </p:nvSpPr>
          <p:spPr bwMode="auto">
            <a:xfrm flipH="1">
              <a:off x="4635" y="2007"/>
              <a:ext cx="1" cy="39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9" name="Line 43"/>
            <p:cNvSpPr>
              <a:spLocks noChangeShapeType="1"/>
            </p:cNvSpPr>
            <p:nvPr/>
          </p:nvSpPr>
          <p:spPr bwMode="auto">
            <a:xfrm flipH="1">
              <a:off x="5769" y="2007"/>
              <a:ext cx="1" cy="39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0" name="Line 44"/>
            <p:cNvSpPr>
              <a:spLocks noChangeShapeType="1"/>
            </p:cNvSpPr>
            <p:nvPr/>
          </p:nvSpPr>
          <p:spPr bwMode="auto">
            <a:xfrm flipH="1">
              <a:off x="3500" y="2007"/>
              <a:ext cx="1" cy="39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1" name="Line 45"/>
            <p:cNvSpPr>
              <a:spLocks noChangeShapeType="1"/>
            </p:cNvSpPr>
            <p:nvPr/>
          </p:nvSpPr>
          <p:spPr bwMode="auto">
            <a:xfrm flipH="1">
              <a:off x="5201" y="2007"/>
              <a:ext cx="1" cy="39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2" name="Line 46"/>
            <p:cNvSpPr>
              <a:spLocks noChangeShapeType="1"/>
            </p:cNvSpPr>
            <p:nvPr/>
          </p:nvSpPr>
          <p:spPr bwMode="auto">
            <a:xfrm flipH="1">
              <a:off x="4067" y="2007"/>
              <a:ext cx="1" cy="39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3" name="Line 47"/>
            <p:cNvSpPr>
              <a:spLocks noChangeShapeType="1"/>
            </p:cNvSpPr>
            <p:nvPr/>
          </p:nvSpPr>
          <p:spPr bwMode="auto">
            <a:xfrm flipH="1">
              <a:off x="6903" y="2007"/>
              <a:ext cx="1" cy="39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4" name="Line 48"/>
            <p:cNvSpPr>
              <a:spLocks noChangeShapeType="1"/>
            </p:cNvSpPr>
            <p:nvPr/>
          </p:nvSpPr>
          <p:spPr bwMode="auto">
            <a:xfrm flipH="1">
              <a:off x="7469" y="2007"/>
              <a:ext cx="1" cy="39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05" name="Line 49"/>
          <p:cNvSpPr>
            <a:spLocks noChangeShapeType="1"/>
          </p:cNvSpPr>
          <p:nvPr/>
        </p:nvSpPr>
        <p:spPr bwMode="auto">
          <a:xfrm flipV="1">
            <a:off x="3255964" y="3254375"/>
            <a:ext cx="346075" cy="1874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6" name="Line 50"/>
          <p:cNvSpPr>
            <a:spLocks noChangeShapeType="1"/>
          </p:cNvSpPr>
          <p:nvPr/>
        </p:nvSpPr>
        <p:spPr bwMode="auto">
          <a:xfrm>
            <a:off x="3255964" y="5129213"/>
            <a:ext cx="2085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7" name="Line 51"/>
          <p:cNvSpPr>
            <a:spLocks noChangeShapeType="1"/>
          </p:cNvSpPr>
          <p:nvPr/>
        </p:nvSpPr>
        <p:spPr bwMode="auto">
          <a:xfrm rot="21553918" flipV="1">
            <a:off x="5356225" y="3259138"/>
            <a:ext cx="336550" cy="18986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8" name="Text Box 52"/>
          <p:cNvSpPr txBox="1">
            <a:spLocks noChangeArrowheads="1"/>
          </p:cNvSpPr>
          <p:nvPr/>
        </p:nvSpPr>
        <p:spPr bwMode="auto">
          <a:xfrm>
            <a:off x="2286000" y="2652713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9933"/>
                </a:solidFill>
              </a:rPr>
              <a:t>a)</a:t>
            </a:r>
          </a:p>
        </p:txBody>
      </p:sp>
      <p:sp>
        <p:nvSpPr>
          <p:cNvPr id="70709" name="Line 53"/>
          <p:cNvSpPr>
            <a:spLocks noChangeShapeType="1"/>
          </p:cNvSpPr>
          <p:nvPr/>
        </p:nvSpPr>
        <p:spPr bwMode="auto">
          <a:xfrm flipV="1">
            <a:off x="3602038" y="3249614"/>
            <a:ext cx="2089150" cy="79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10" name="Text Box 54"/>
          <p:cNvSpPr txBox="1">
            <a:spLocks noChangeArrowheads="1"/>
          </p:cNvSpPr>
          <p:nvPr/>
        </p:nvSpPr>
        <p:spPr bwMode="auto">
          <a:xfrm>
            <a:off x="1676400" y="663123"/>
            <a:ext cx="899874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1" i="1" dirty="0" err="1">
                <a:solidFill>
                  <a:srgbClr val="CC00FF"/>
                </a:solidFill>
              </a:rPr>
              <a:t>Bài</a:t>
            </a:r>
            <a:r>
              <a:rPr lang="en-US" altLang="en-US" sz="3200" b="1" i="1" dirty="0">
                <a:solidFill>
                  <a:srgbClr val="CC00FF"/>
                </a:solidFill>
              </a:rPr>
              <a:t> 3 (T.102):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Vẽ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thêm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hai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đoạn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thẳng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để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được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một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</a:p>
          <a:p>
            <a:pPr algn="ctr"/>
            <a:r>
              <a:rPr lang="en-US" altLang="en-US" sz="3200" b="1" i="1" dirty="0" err="1">
                <a:solidFill>
                  <a:srgbClr val="CC00FF"/>
                </a:solidFill>
              </a:rPr>
              <a:t>hình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bình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hành</a:t>
            </a:r>
            <a:endParaRPr lang="en-US" altLang="en-US" sz="3200" b="1" i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5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44574" y="531383"/>
            <a:ext cx="985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/>
              <a:t>Bài</a:t>
            </a:r>
            <a:r>
              <a:rPr lang="en-US" altLang="en-US" sz="2800" b="1" u="sng" dirty="0"/>
              <a:t> 1 (T.104):</a:t>
            </a:r>
            <a:r>
              <a:rPr lang="en-US" altLang="en-US" sz="2800" b="1" dirty="0"/>
              <a:t> Tính diện tích mỗi hình bình hành sau: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971800" y="3657600"/>
            <a:ext cx="259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 sz="2000" b="1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971800" y="30480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 sz="2000" b="1"/>
          </a:p>
        </p:txBody>
      </p:sp>
      <p:sp>
        <p:nvSpPr>
          <p:cNvPr id="10245" name="Text Box 14"/>
          <p:cNvSpPr txBox="1">
            <a:spLocks noChangeArrowheads="1"/>
          </p:cNvSpPr>
          <p:nvPr/>
        </p:nvSpPr>
        <p:spPr bwMode="auto">
          <a:xfrm>
            <a:off x="4953000" y="61722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/>
              <a:t> </a:t>
            </a:r>
          </a:p>
        </p:txBody>
      </p:sp>
      <p:sp>
        <p:nvSpPr>
          <p:cNvPr id="10246" name="Text Box 16"/>
          <p:cNvSpPr txBox="1">
            <a:spLocks noChangeArrowheads="1"/>
          </p:cNvSpPr>
          <p:nvPr/>
        </p:nvSpPr>
        <p:spPr bwMode="auto">
          <a:xfrm>
            <a:off x="2971800" y="35814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 sz="2000" b="1"/>
          </a:p>
        </p:txBody>
      </p:sp>
      <p:sp>
        <p:nvSpPr>
          <p:cNvPr id="10247" name="Text Box 17"/>
          <p:cNvSpPr txBox="1">
            <a:spLocks noChangeArrowheads="1"/>
          </p:cNvSpPr>
          <p:nvPr/>
        </p:nvSpPr>
        <p:spPr bwMode="auto">
          <a:xfrm>
            <a:off x="2971800" y="30480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/>
              <a:t> </a:t>
            </a:r>
          </a:p>
        </p:txBody>
      </p:sp>
      <p:sp>
        <p:nvSpPr>
          <p:cNvPr id="10248" name="Text Box 18"/>
          <p:cNvSpPr txBox="1">
            <a:spLocks noChangeArrowheads="1"/>
          </p:cNvSpPr>
          <p:nvPr/>
        </p:nvSpPr>
        <p:spPr bwMode="auto">
          <a:xfrm>
            <a:off x="2590800" y="33528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 sz="2000" b="1"/>
          </a:p>
        </p:txBody>
      </p:sp>
      <p:sp>
        <p:nvSpPr>
          <p:cNvPr id="10249" name="Text Box 19"/>
          <p:cNvSpPr txBox="1">
            <a:spLocks noChangeArrowheads="1"/>
          </p:cNvSpPr>
          <p:nvPr/>
        </p:nvSpPr>
        <p:spPr bwMode="auto">
          <a:xfrm>
            <a:off x="4953000" y="6172200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/>
              <a:t> </a:t>
            </a:r>
          </a:p>
        </p:txBody>
      </p:sp>
      <p:sp>
        <p:nvSpPr>
          <p:cNvPr id="10250" name="Rectangle 27"/>
          <p:cNvSpPr>
            <a:spLocks noChangeArrowheads="1"/>
          </p:cNvSpPr>
          <p:nvPr/>
        </p:nvSpPr>
        <p:spPr bwMode="auto">
          <a:xfrm>
            <a:off x="2590800" y="42672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9900"/>
              </a:solidFill>
            </a:endParaRPr>
          </a:p>
        </p:txBody>
      </p:sp>
      <p:sp>
        <p:nvSpPr>
          <p:cNvPr id="10251" name="Rectangle 28"/>
          <p:cNvSpPr>
            <a:spLocks noChangeArrowheads="1"/>
          </p:cNvSpPr>
          <p:nvPr/>
        </p:nvSpPr>
        <p:spPr bwMode="auto">
          <a:xfrm>
            <a:off x="2590800" y="4343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9900"/>
              </a:solidFill>
            </a:endParaRPr>
          </a:p>
        </p:txBody>
      </p:sp>
      <p:grpSp>
        <p:nvGrpSpPr>
          <p:cNvPr id="11293" name="Group 29"/>
          <p:cNvGrpSpPr>
            <a:grpSpLocks/>
          </p:cNvGrpSpPr>
          <p:nvPr/>
        </p:nvGrpSpPr>
        <p:grpSpPr bwMode="auto">
          <a:xfrm>
            <a:off x="391960" y="2646463"/>
            <a:ext cx="5716667" cy="2233616"/>
            <a:chOff x="48" y="2193"/>
            <a:chExt cx="2443" cy="1407"/>
          </a:xfrm>
        </p:grpSpPr>
        <p:sp>
          <p:nvSpPr>
            <p:cNvPr id="10288" name="Rectangle 30"/>
            <p:cNvSpPr>
              <a:spLocks noChangeArrowheads="1"/>
            </p:cNvSpPr>
            <p:nvPr/>
          </p:nvSpPr>
          <p:spPr bwMode="auto">
            <a:xfrm>
              <a:off x="48" y="2448"/>
              <a:ext cx="244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Diện tích hình bình h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nh l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:</a:t>
              </a:r>
            </a:p>
            <a:p>
              <a:pPr eaLnBrk="1" hangingPunct="1">
                <a:buFontTx/>
                <a:buNone/>
              </a:pPr>
              <a:r>
                <a: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       9 </a:t>
              </a:r>
              <a:r>
                <a:rPr lang="en-US" altLang="en-US" sz="2800" b="1" dirty="0">
                  <a:solidFill>
                    <a:srgbClr val="C00000"/>
                  </a:solidFill>
                  <a:latin typeface="Segoe UI Emoji" panose="020B0502040204020203" pitchFamily="34" charset="0"/>
                  <a:ea typeface="Segoe UI Emoji" panose="020B0502040204020203" pitchFamily="34" charset="0"/>
                </a:rPr>
                <a:t>x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5 = 45 (cm</a:t>
              </a:r>
              <a:r>
                <a:rPr lang="en-US" altLang="en-US" sz="2800" b="1" baseline="30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)</a:t>
              </a:r>
            </a:p>
            <a:p>
              <a:pPr eaLnBrk="1" hangingPunct="1">
                <a:buFontTx/>
                <a:buNone/>
              </a:pPr>
              <a:r>
                <a: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               </a:t>
              </a:r>
              <a:r>
                <a:rPr lang="en-US" altLang="en-US" sz="2800" b="1" u="sng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Đáp số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: 45 cm</a:t>
              </a:r>
              <a:r>
                <a:rPr lang="en-US" altLang="en-US" sz="2800" b="1" baseline="300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9" name="Rectangle 31"/>
            <p:cNvSpPr>
              <a:spLocks noChangeArrowheads="1"/>
            </p:cNvSpPr>
            <p:nvPr/>
          </p:nvSpPr>
          <p:spPr bwMode="auto">
            <a:xfrm>
              <a:off x="1008" y="2193"/>
              <a:ext cx="529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u="sng" dirty="0">
                  <a:solidFill>
                    <a:srgbClr val="C00000"/>
                  </a:solidFill>
                </a:rPr>
                <a:t>Giải:</a:t>
              </a:r>
            </a:p>
          </p:txBody>
        </p:sp>
      </p:grpSp>
      <p:sp>
        <p:nvSpPr>
          <p:cNvPr id="10253" name="Rectangle 34"/>
          <p:cNvSpPr>
            <a:spLocks noChangeArrowheads="1"/>
          </p:cNvSpPr>
          <p:nvPr/>
        </p:nvSpPr>
        <p:spPr bwMode="auto">
          <a:xfrm>
            <a:off x="9067800" y="4038601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>
              <a:solidFill>
                <a:srgbClr val="800080"/>
              </a:solidFill>
            </a:endParaRPr>
          </a:p>
        </p:txBody>
      </p:sp>
      <p:grpSp>
        <p:nvGrpSpPr>
          <p:cNvPr id="11304" name="Group 40"/>
          <p:cNvGrpSpPr>
            <a:grpSpLocks/>
          </p:cNvGrpSpPr>
          <p:nvPr/>
        </p:nvGrpSpPr>
        <p:grpSpPr bwMode="auto">
          <a:xfrm>
            <a:off x="4822640" y="4730078"/>
            <a:ext cx="5708573" cy="2270497"/>
            <a:chOff x="1201" y="3411"/>
            <a:chExt cx="2699" cy="1145"/>
          </a:xfrm>
        </p:grpSpPr>
        <p:grpSp>
          <p:nvGrpSpPr>
            <p:cNvPr id="10283" name="Group 41"/>
            <p:cNvGrpSpPr>
              <a:grpSpLocks/>
            </p:cNvGrpSpPr>
            <p:nvPr/>
          </p:nvGrpSpPr>
          <p:grpSpPr bwMode="auto">
            <a:xfrm>
              <a:off x="1201" y="3411"/>
              <a:ext cx="2699" cy="1145"/>
              <a:chOff x="1537" y="2290"/>
              <a:chExt cx="2699" cy="1045"/>
            </a:xfrm>
          </p:grpSpPr>
          <p:sp>
            <p:nvSpPr>
              <p:cNvPr id="10285" name="Rectangle 42"/>
              <p:cNvSpPr>
                <a:spLocks noChangeArrowheads="1"/>
              </p:cNvSpPr>
              <p:nvPr/>
            </p:nvSpPr>
            <p:spPr bwMode="auto">
              <a:xfrm>
                <a:off x="2383" y="2290"/>
                <a:ext cx="455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u="sng" dirty="0">
                    <a:solidFill>
                      <a:srgbClr val="FF0000"/>
                    </a:solidFill>
                  </a:rPr>
                  <a:t>Giải:</a:t>
                </a:r>
              </a:p>
            </p:txBody>
          </p:sp>
          <p:sp>
            <p:nvSpPr>
              <p:cNvPr id="10286" name="Rectangle 43"/>
              <p:cNvSpPr>
                <a:spLocks noChangeArrowheads="1"/>
              </p:cNvSpPr>
              <p:nvPr/>
            </p:nvSpPr>
            <p:spPr bwMode="auto">
              <a:xfrm>
                <a:off x="1537" y="2519"/>
                <a:ext cx="2699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Diện tích hình bình h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nh l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: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        7 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Segoe UI Emoji" panose="020B0502040204020203" pitchFamily="34" charset="0"/>
                    <a:ea typeface="Segoe UI Emoji" panose="020B0502040204020203" pitchFamily="34" charset="0"/>
                  </a:rPr>
                  <a:t>x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9 = 63 (cm</a:t>
                </a:r>
                <a:r>
                  <a:rPr lang="en-US" altLang="en-US" sz="28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)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                  </a:t>
                </a:r>
                <a:r>
                  <a:rPr lang="en-US" altLang="en-US" sz="28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Đáp số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: 63 (cm</a:t>
                </a:r>
                <a:r>
                  <a:rPr lang="en-US" altLang="en-US" sz="28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10287" name="Rectangle 44"/>
              <p:cNvSpPr>
                <a:spLocks noChangeArrowheads="1"/>
              </p:cNvSpPr>
              <p:nvPr/>
            </p:nvSpPr>
            <p:spPr bwMode="auto">
              <a:xfrm>
                <a:off x="2784" y="2544"/>
                <a:ext cx="240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284" name="Rectangle 45"/>
            <p:cNvSpPr>
              <a:spLocks noChangeArrowheads="1"/>
            </p:cNvSpPr>
            <p:nvPr/>
          </p:nvSpPr>
          <p:spPr bwMode="auto">
            <a:xfrm>
              <a:off x="2640" y="3935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en-US" altLang="en-US" sz="2400" b="1" baseline="3000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42137" y="2776237"/>
            <a:ext cx="4729011" cy="2714654"/>
            <a:chOff x="5335588" y="2911032"/>
            <a:chExt cx="3925888" cy="2714654"/>
          </a:xfrm>
        </p:grpSpPr>
        <p:sp>
          <p:nvSpPr>
            <p:cNvPr id="11301" name="Rectangle 37"/>
            <p:cNvSpPr>
              <a:spLocks noChangeArrowheads="1"/>
            </p:cNvSpPr>
            <p:nvPr/>
          </p:nvSpPr>
          <p:spPr bwMode="auto">
            <a:xfrm>
              <a:off x="6804024" y="2911032"/>
              <a:ext cx="10080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 u="sng" dirty="0">
                  <a:solidFill>
                    <a:srgbClr val="7030A0"/>
                  </a:solidFill>
                </a:rPr>
                <a:t>Giải:</a:t>
              </a:r>
            </a:p>
          </p:txBody>
        </p:sp>
        <p:sp>
          <p:nvSpPr>
            <p:cNvPr id="11324" name="Text Box 60"/>
            <p:cNvSpPr txBox="1">
              <a:spLocks noChangeArrowheads="1"/>
            </p:cNvSpPr>
            <p:nvPr/>
          </p:nvSpPr>
          <p:spPr bwMode="auto">
            <a:xfrm>
              <a:off x="5335588" y="3378917"/>
              <a:ext cx="3925888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 dirty="0">
                  <a:solidFill>
                    <a:srgbClr val="7030A0"/>
                  </a:solidFill>
                </a:rPr>
                <a:t>Diện tích hình bình hành là:   13 </a:t>
              </a:r>
              <a:r>
                <a:rPr lang="en-US" altLang="en-US" sz="2800" b="1" dirty="0">
                  <a:solidFill>
                    <a:srgbClr val="7030A0"/>
                  </a:solidFill>
                  <a:latin typeface="Segoe UI Emoji" panose="020B0502040204020203" pitchFamily="34" charset="0"/>
                  <a:ea typeface="Segoe UI Emoji" panose="020B0502040204020203" pitchFamily="34" charset="0"/>
                </a:rPr>
                <a:t>x</a:t>
              </a:r>
              <a:r>
                <a:rPr lang="en-US" altLang="en-US" sz="2800" b="1" dirty="0">
                  <a:solidFill>
                    <a:srgbClr val="7030A0"/>
                  </a:solidFill>
                </a:rPr>
                <a:t> 4  = 52 (cm</a:t>
              </a:r>
              <a:r>
                <a:rPr lang="en-US" altLang="en-US" sz="2800" b="1" baseline="30000" dirty="0">
                  <a:solidFill>
                    <a:srgbClr val="7030A0"/>
                  </a:solidFill>
                </a:rPr>
                <a:t>2</a:t>
              </a:r>
              <a:r>
                <a:rPr lang="en-US" altLang="en-US" sz="2800" b="1" dirty="0">
                  <a:solidFill>
                    <a:srgbClr val="7030A0"/>
                  </a:solidFill>
                </a:rPr>
                <a:t>)</a:t>
              </a:r>
            </a:p>
            <a:p>
              <a:pPr eaLnBrk="1" hangingPunct="1"/>
              <a:r>
                <a:rPr lang="en-US" altLang="en-US" sz="2800" b="1" dirty="0">
                  <a:solidFill>
                    <a:srgbClr val="7030A0"/>
                  </a:solidFill>
                </a:rPr>
                <a:t>                    </a:t>
              </a:r>
              <a:r>
                <a:rPr lang="en-US" altLang="en-US" sz="2800" b="1" u="sng" dirty="0">
                  <a:solidFill>
                    <a:srgbClr val="7030A0"/>
                  </a:solidFill>
                </a:rPr>
                <a:t>Đáp số</a:t>
              </a:r>
              <a:r>
                <a:rPr lang="en-US" altLang="en-US" sz="2800" b="1" dirty="0">
                  <a:solidFill>
                    <a:srgbClr val="7030A0"/>
                  </a:solidFill>
                </a:rPr>
                <a:t>: 52 cm</a:t>
              </a:r>
              <a:r>
                <a:rPr lang="en-US" altLang="en-US" sz="2800" b="1" baseline="30000" dirty="0">
                  <a:solidFill>
                    <a:srgbClr val="7030A0"/>
                  </a:solidFill>
                </a:rPr>
                <a:t>2</a:t>
              </a:r>
              <a:r>
                <a:rPr lang="en-US" altLang="en-US" sz="2800" b="1" dirty="0">
                  <a:solidFill>
                    <a:srgbClr val="7030A0"/>
                  </a:solidFill>
                </a:rPr>
                <a:t> </a:t>
              </a:r>
              <a:endParaRPr lang="en-US" altLang="en-US" sz="2800" dirty="0">
                <a:solidFill>
                  <a:srgbClr val="7030A0"/>
                </a:solidFill>
              </a:endParaRPr>
            </a:p>
          </p:txBody>
        </p:sp>
      </p:grpSp>
      <p:sp>
        <p:nvSpPr>
          <p:cNvPr id="10257" name="Text Box 61"/>
          <p:cNvSpPr txBox="1">
            <a:spLocks noChangeArrowheads="1"/>
          </p:cNvSpPr>
          <p:nvPr/>
        </p:nvSpPr>
        <p:spPr bwMode="auto">
          <a:xfrm>
            <a:off x="1524000" y="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10260" name="Text Box 51"/>
          <p:cNvSpPr txBox="1">
            <a:spLocks noChangeArrowheads="1"/>
          </p:cNvSpPr>
          <p:nvPr/>
        </p:nvSpPr>
        <p:spPr bwMode="auto">
          <a:xfrm>
            <a:off x="4114800" y="1"/>
            <a:ext cx="533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grpSp>
        <p:nvGrpSpPr>
          <p:cNvPr id="3" name="Group 2"/>
          <p:cNvGrpSpPr/>
          <p:nvPr/>
        </p:nvGrpSpPr>
        <p:grpSpPr>
          <a:xfrm>
            <a:off x="1693146" y="1513151"/>
            <a:ext cx="2514600" cy="1173163"/>
            <a:chOff x="714375" y="2339975"/>
            <a:chExt cx="2514600" cy="1173163"/>
          </a:xfrm>
        </p:grpSpPr>
        <p:sp>
          <p:nvSpPr>
            <p:cNvPr id="9" name="Parallelogram 8"/>
            <p:cNvSpPr/>
            <p:nvPr/>
          </p:nvSpPr>
          <p:spPr>
            <a:xfrm>
              <a:off x="714375" y="2339975"/>
              <a:ext cx="2514600" cy="838200"/>
            </a:xfrm>
            <a:prstGeom prst="parallelogram">
              <a:avLst>
                <a:gd name="adj" fmla="val 83843"/>
              </a:avLst>
            </a:prstGeom>
            <a:solidFill>
              <a:schemeClr val="accent1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417638" y="2339975"/>
              <a:ext cx="0" cy="838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41" name="TextBox 1040"/>
            <p:cNvSpPr txBox="1">
              <a:spLocks noChangeArrowheads="1"/>
            </p:cNvSpPr>
            <p:nvPr/>
          </p:nvSpPr>
          <p:spPr bwMode="auto">
            <a:xfrm>
              <a:off x="1430338" y="2644775"/>
              <a:ext cx="1009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b="1" dirty="0">
                  <a:latin typeface="Calibri" panose="020F0502020204030204" pitchFamily="34" charset="0"/>
                </a:rPr>
                <a:t>5cm</a:t>
              </a:r>
            </a:p>
          </p:txBody>
        </p:sp>
        <p:sp>
          <p:nvSpPr>
            <p:cNvPr id="1042" name="TextBox 1041"/>
            <p:cNvSpPr txBox="1">
              <a:spLocks noChangeArrowheads="1"/>
            </p:cNvSpPr>
            <p:nvPr/>
          </p:nvSpPr>
          <p:spPr bwMode="auto">
            <a:xfrm>
              <a:off x="1173163" y="3146425"/>
              <a:ext cx="94773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b="1">
                  <a:latin typeface="Calibri" panose="020F0502020204030204" pitchFamily="34" charset="0"/>
                </a:rPr>
                <a:t>9cm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422400" y="2997200"/>
              <a:ext cx="152400" cy="166255"/>
              <a:chOff x="1422400" y="2997200"/>
              <a:chExt cx="152400" cy="166255"/>
            </a:xfrm>
          </p:grpSpPr>
          <p:sp>
            <p:nvSpPr>
              <p:cNvPr id="43066" name="Line 58"/>
              <p:cNvSpPr>
                <a:spLocks noChangeShapeType="1"/>
              </p:cNvSpPr>
              <p:nvPr/>
            </p:nvSpPr>
            <p:spPr bwMode="auto">
              <a:xfrm>
                <a:off x="1422400" y="2997200"/>
                <a:ext cx="15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7" name="Line 59"/>
              <p:cNvSpPr>
                <a:spLocks noChangeShapeType="1"/>
              </p:cNvSpPr>
              <p:nvPr/>
            </p:nvSpPr>
            <p:spPr bwMode="auto">
              <a:xfrm>
                <a:off x="1573645" y="3011055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6" name="Text Box 71"/>
          <p:cNvSpPr txBox="1">
            <a:spLocks noChangeArrowheads="1"/>
          </p:cNvSpPr>
          <p:nvPr/>
        </p:nvSpPr>
        <p:spPr bwMode="auto">
          <a:xfrm>
            <a:off x="5715000" y="3124201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grpSp>
        <p:nvGrpSpPr>
          <p:cNvPr id="4" name="Group 3"/>
          <p:cNvGrpSpPr/>
          <p:nvPr/>
        </p:nvGrpSpPr>
        <p:grpSpPr>
          <a:xfrm>
            <a:off x="2853608" y="4792360"/>
            <a:ext cx="1905000" cy="2080982"/>
            <a:chOff x="3752850" y="2954338"/>
            <a:chExt cx="1905000" cy="2080982"/>
          </a:xfrm>
        </p:grpSpPr>
        <p:sp>
          <p:nvSpPr>
            <p:cNvPr id="15" name="Parallelogram 14"/>
            <p:cNvSpPr/>
            <p:nvPr/>
          </p:nvSpPr>
          <p:spPr>
            <a:xfrm>
              <a:off x="3752850" y="2954338"/>
              <a:ext cx="1905000" cy="1676400"/>
            </a:xfrm>
            <a:prstGeom prst="parallelogram">
              <a:avLst>
                <a:gd name="adj" fmla="val 39354"/>
              </a:avLst>
            </a:prstGeom>
            <a:solidFill>
              <a:srgbClr val="CC0099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4391025" y="3570288"/>
              <a:ext cx="7159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b="1" dirty="0">
                  <a:latin typeface="Calibri" panose="020F0502020204030204" pitchFamily="34" charset="0"/>
                </a:rPr>
                <a:t>9cm</a:t>
              </a: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3929063" y="4635210"/>
              <a:ext cx="9302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 dirty="0">
                  <a:latin typeface="Calibri" panose="020F0502020204030204" pitchFamily="34" charset="0"/>
                </a:rPr>
                <a:t>7cm</a:t>
              </a:r>
            </a:p>
          </p:txBody>
        </p:sp>
        <p:sp>
          <p:nvSpPr>
            <p:cNvPr id="43092" name="Line 84"/>
            <p:cNvSpPr>
              <a:spLocks noChangeShapeType="1"/>
            </p:cNvSpPr>
            <p:nvPr/>
          </p:nvSpPr>
          <p:spPr bwMode="auto">
            <a:xfrm>
              <a:off x="4419600" y="2959100"/>
              <a:ext cx="0" cy="1676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412675" y="4465231"/>
              <a:ext cx="165100" cy="152400"/>
              <a:chOff x="1422400" y="2997200"/>
              <a:chExt cx="165100" cy="152400"/>
            </a:xfrm>
          </p:grpSpPr>
          <p:sp>
            <p:nvSpPr>
              <p:cNvPr id="58" name="Line 58"/>
              <p:cNvSpPr>
                <a:spLocks noChangeShapeType="1"/>
              </p:cNvSpPr>
              <p:nvPr/>
            </p:nvSpPr>
            <p:spPr bwMode="auto">
              <a:xfrm>
                <a:off x="1422400" y="2997200"/>
                <a:ext cx="152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59"/>
              <p:cNvSpPr>
                <a:spLocks noChangeShapeType="1"/>
              </p:cNvSpPr>
              <p:nvPr/>
            </p:nvSpPr>
            <p:spPr bwMode="auto">
              <a:xfrm>
                <a:off x="1587500" y="29972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8090771" y="942976"/>
            <a:ext cx="2257425" cy="2181225"/>
            <a:chOff x="6284913" y="1598613"/>
            <a:chExt cx="2257425" cy="2181225"/>
          </a:xfrm>
        </p:grpSpPr>
        <p:sp>
          <p:nvSpPr>
            <p:cNvPr id="14" name="Parallelogram 13"/>
            <p:cNvSpPr>
              <a:spLocks noChangeArrowheads="1"/>
            </p:cNvSpPr>
            <p:nvPr/>
          </p:nvSpPr>
          <p:spPr bwMode="auto">
            <a:xfrm rot="3703126">
              <a:off x="6251575" y="1631951"/>
              <a:ext cx="2181225" cy="2114550"/>
            </a:xfrm>
            <a:prstGeom prst="parallelogram">
              <a:avLst>
                <a:gd name="adj" fmla="val 57570"/>
              </a:avLst>
            </a:prstGeom>
            <a:solidFill>
              <a:srgbClr val="FFC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dk1"/>
                </a:solidFill>
                <a:latin typeface="+mn-lt"/>
                <a:cs typeface="+mn-cs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8331200" y="2314575"/>
              <a:ext cx="0" cy="8143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7713663" y="2505075"/>
              <a:ext cx="8286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b="1" dirty="0">
                  <a:latin typeface="Calibri" panose="020F0502020204030204" pitchFamily="34" charset="0"/>
                </a:rPr>
                <a:t>4cm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6970713" y="3089565"/>
              <a:ext cx="12573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b="1" dirty="0">
                  <a:latin typeface="Calibri" panose="020F0502020204030204" pitchFamily="34" charset="0"/>
                </a:rPr>
                <a:t>13cm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8327735" y="2971800"/>
              <a:ext cx="165100" cy="152400"/>
              <a:chOff x="1422400" y="2997200"/>
              <a:chExt cx="165100" cy="152400"/>
            </a:xfrm>
          </p:grpSpPr>
          <p:sp>
            <p:nvSpPr>
              <p:cNvPr id="61" name="Line 58"/>
              <p:cNvSpPr>
                <a:spLocks noChangeShapeType="1"/>
              </p:cNvSpPr>
              <p:nvPr/>
            </p:nvSpPr>
            <p:spPr bwMode="auto">
              <a:xfrm>
                <a:off x="1422400" y="2997200"/>
                <a:ext cx="152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59"/>
              <p:cNvSpPr>
                <a:spLocks noChangeShapeType="1"/>
              </p:cNvSpPr>
              <p:nvPr/>
            </p:nvSpPr>
            <p:spPr bwMode="auto">
              <a:xfrm>
                <a:off x="1587500" y="2997200"/>
                <a:ext cx="0" cy="152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018309" y="1340720"/>
            <a:ext cx="4329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743700" y="1412428"/>
            <a:ext cx="4762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7457" y="2048379"/>
            <a:ext cx="3723416" cy="1466850"/>
            <a:chOff x="904" y="1248"/>
            <a:chExt cx="2051" cy="924"/>
          </a:xfrm>
        </p:grpSpPr>
        <p:sp>
          <p:nvSpPr>
            <p:cNvPr id="10280" name="Rectangle 7"/>
            <p:cNvSpPr>
              <a:spLocks noChangeArrowheads="1"/>
            </p:cNvSpPr>
            <p:nvPr/>
          </p:nvSpPr>
          <p:spPr bwMode="auto">
            <a:xfrm>
              <a:off x="1440" y="1248"/>
              <a:ext cx="1344" cy="672"/>
            </a:xfrm>
            <a:prstGeom prst="rect">
              <a:avLst/>
            </a:prstGeom>
            <a:solidFill>
              <a:srgbClr val="FDF82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281" name="Text Box 8"/>
            <p:cNvSpPr txBox="1">
              <a:spLocks noChangeArrowheads="1"/>
            </p:cNvSpPr>
            <p:nvPr/>
          </p:nvSpPr>
          <p:spPr bwMode="auto">
            <a:xfrm>
              <a:off x="904" y="1400"/>
              <a:ext cx="56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5cm</a:t>
              </a:r>
            </a:p>
          </p:txBody>
        </p:sp>
        <p:sp>
          <p:nvSpPr>
            <p:cNvPr id="10282" name="Text Box 9"/>
            <p:cNvSpPr txBox="1">
              <a:spLocks noChangeArrowheads="1"/>
            </p:cNvSpPr>
            <p:nvPr/>
          </p:nvSpPr>
          <p:spPr bwMode="auto">
            <a:xfrm>
              <a:off x="1968" y="1920"/>
              <a:ext cx="98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10cm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934200" y="2244437"/>
            <a:ext cx="2971800" cy="1319213"/>
            <a:chOff x="3696" y="1248"/>
            <a:chExt cx="1872" cy="831"/>
          </a:xfrm>
        </p:grpSpPr>
        <p:sp>
          <p:nvSpPr>
            <p:cNvPr id="10275" name="AutoShape 11"/>
            <p:cNvSpPr>
              <a:spLocks noChangeArrowheads="1"/>
            </p:cNvSpPr>
            <p:nvPr/>
          </p:nvSpPr>
          <p:spPr bwMode="auto">
            <a:xfrm>
              <a:off x="3696" y="1248"/>
              <a:ext cx="1872" cy="624"/>
            </a:xfrm>
            <a:prstGeom prst="parallelogram">
              <a:avLst>
                <a:gd name="adj" fmla="val 75000"/>
              </a:avLst>
            </a:prstGeom>
            <a:solidFill>
              <a:srgbClr val="FF33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276" name="Line 12"/>
            <p:cNvSpPr>
              <a:spLocks noChangeShapeType="1"/>
            </p:cNvSpPr>
            <p:nvPr/>
          </p:nvSpPr>
          <p:spPr bwMode="auto">
            <a:xfrm>
              <a:off x="4159" y="1248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b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277" name="Rectangle 13"/>
            <p:cNvSpPr>
              <a:spLocks noChangeArrowheads="1"/>
            </p:cNvSpPr>
            <p:nvPr/>
          </p:nvSpPr>
          <p:spPr bwMode="auto">
            <a:xfrm>
              <a:off x="4167" y="1728"/>
              <a:ext cx="144" cy="144"/>
            </a:xfrm>
            <a:prstGeom prst="rect">
              <a:avLst/>
            </a:prstGeom>
            <a:solidFill>
              <a:srgbClr val="FF33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278" name="Text Box 14"/>
            <p:cNvSpPr txBox="1">
              <a:spLocks noChangeArrowheads="1"/>
            </p:cNvSpPr>
            <p:nvPr/>
          </p:nvSpPr>
          <p:spPr bwMode="auto">
            <a:xfrm>
              <a:off x="4128" y="1392"/>
              <a:ext cx="84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5cm</a:t>
              </a:r>
            </a:p>
          </p:txBody>
        </p:sp>
        <p:sp>
          <p:nvSpPr>
            <p:cNvPr id="10279" name="Text Box 15"/>
            <p:cNvSpPr txBox="1">
              <a:spLocks noChangeArrowheads="1"/>
            </p:cNvSpPr>
            <p:nvPr/>
          </p:nvSpPr>
          <p:spPr bwMode="auto">
            <a:xfrm>
              <a:off x="4027" y="1827"/>
              <a:ext cx="12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10cm</a:t>
              </a:r>
            </a:p>
          </p:txBody>
        </p:sp>
      </p:grpSp>
      <p:sp>
        <p:nvSpPr>
          <p:cNvPr id="10246" name="Rectangle 16"/>
          <p:cNvSpPr>
            <a:spLocks noChangeArrowheads="1"/>
          </p:cNvSpPr>
          <p:nvPr/>
        </p:nvSpPr>
        <p:spPr bwMode="auto">
          <a:xfrm>
            <a:off x="4800600" y="5257801"/>
            <a:ext cx="28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47" name="Rectangle 17"/>
          <p:cNvSpPr>
            <a:spLocks noChangeArrowheads="1"/>
          </p:cNvSpPr>
          <p:nvPr/>
        </p:nvSpPr>
        <p:spPr bwMode="auto">
          <a:xfrm>
            <a:off x="5181600" y="5791201"/>
            <a:ext cx="28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48" name="Rectangle 18"/>
          <p:cNvSpPr>
            <a:spLocks noChangeArrowheads="1"/>
          </p:cNvSpPr>
          <p:nvPr/>
        </p:nvSpPr>
        <p:spPr bwMode="auto">
          <a:xfrm>
            <a:off x="5715000" y="3328989"/>
            <a:ext cx="28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72" name="Rectangle 20"/>
          <p:cNvSpPr>
            <a:spLocks noChangeArrowheads="1"/>
          </p:cNvSpPr>
          <p:nvPr/>
        </p:nvSpPr>
        <p:spPr bwMode="auto">
          <a:xfrm>
            <a:off x="6161453" y="4223498"/>
            <a:ext cx="54038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32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 giải:</a:t>
            </a:r>
          </a:p>
          <a:p>
            <a:pPr eaLnBrk="1" hangingPunct="1"/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Diện tích hình bình hành là:</a:t>
            </a:r>
          </a:p>
          <a:p>
            <a:pPr eaLnBrk="1" hangingPunct="1"/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    10 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5 = 50 (cm</a:t>
            </a:r>
            <a:r>
              <a:rPr lang="en-US" altLang="en-US" sz="32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         Đáp số: 50 cm</a:t>
            </a:r>
            <a:r>
              <a:rPr lang="en-US" altLang="en-US" sz="32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-159195" y="3977406"/>
            <a:ext cx="6486243" cy="2554288"/>
            <a:chOff x="-41" y="2912"/>
            <a:chExt cx="2880" cy="1609"/>
          </a:xfrm>
        </p:grpSpPr>
        <p:sp>
          <p:nvSpPr>
            <p:cNvPr id="10257" name="Rectangle 38"/>
            <p:cNvSpPr>
              <a:spLocks noChangeArrowheads="1"/>
            </p:cNvSpPr>
            <p:nvPr/>
          </p:nvSpPr>
          <p:spPr bwMode="auto">
            <a:xfrm>
              <a:off x="-41" y="2912"/>
              <a:ext cx="2880" cy="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                      </a:t>
              </a:r>
              <a:r>
                <a:rPr lang="en-US" altLang="en-US" sz="3200" b="1" i="1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Bài giải:</a:t>
              </a:r>
            </a:p>
            <a:p>
              <a:pPr eaLnBrk="1" hangingPunct="1"/>
              <a:r>
                <a:rPr lang="en-US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  Diện tích hình chữ nhật là:</a:t>
              </a:r>
            </a:p>
            <a:p>
              <a:pPr eaLnBrk="1" hangingPunct="1"/>
              <a:r>
                <a:rPr lang="en-US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           10 </a:t>
              </a:r>
              <a:r>
                <a:rPr lang="en-US" alt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  <a:r>
                <a:rPr lang="en-US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5 = 50 (cm  )</a:t>
              </a:r>
            </a:p>
            <a:p>
              <a:pPr eaLnBrk="1" hangingPunct="1"/>
              <a:r>
                <a:rPr lang="en-US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                Đáp số:  50 cm</a:t>
              </a:r>
            </a:p>
          </p:txBody>
        </p:sp>
        <p:sp>
          <p:nvSpPr>
            <p:cNvPr id="10258" name="Rectangle 39"/>
            <p:cNvSpPr>
              <a:spLocks noChangeArrowheads="1"/>
            </p:cNvSpPr>
            <p:nvPr/>
          </p:nvSpPr>
          <p:spPr bwMode="auto">
            <a:xfrm>
              <a:off x="1821" y="3838"/>
              <a:ext cx="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259" name="Rectangle 40"/>
            <p:cNvSpPr>
              <a:spLocks noChangeArrowheads="1"/>
            </p:cNvSpPr>
            <p:nvPr/>
          </p:nvSpPr>
          <p:spPr bwMode="auto">
            <a:xfrm>
              <a:off x="1624" y="3516"/>
              <a:ext cx="21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2</a:t>
              </a:r>
            </a:p>
          </p:txBody>
        </p:sp>
      </p:grpSp>
      <p:sp>
        <p:nvSpPr>
          <p:cNvPr id="53291" name="Text Box 43"/>
          <p:cNvSpPr txBox="1">
            <a:spLocks noChangeArrowheads="1"/>
          </p:cNvSpPr>
          <p:nvPr/>
        </p:nvSpPr>
        <p:spPr bwMode="auto">
          <a:xfrm>
            <a:off x="1703820" y="604262"/>
            <a:ext cx="5591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7336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10272" grpId="0"/>
      <p:bldP spid="532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133600"/>
            <a:ext cx="9829800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Diện tích hình bình hành bằng:</a:t>
            </a:r>
          </a:p>
          <a:p>
            <a:pPr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Tích độ dài các cạnh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Tích của độ dài cạnh đáy và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 của độ dài cạnh đáy và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143000" y="3522307"/>
            <a:ext cx="514350" cy="52474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 sz="1350" b="1">
              <a:latin typeface=".VnTimeH" pitchFamily="34" charset="0"/>
              <a:cs typeface="+mn-cs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4" y="862013"/>
            <a:ext cx="1316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0-Point Star 5"/>
          <p:cNvSpPr/>
          <p:nvPr/>
        </p:nvSpPr>
        <p:spPr bwMode="auto">
          <a:xfrm>
            <a:off x="4049713" y="4740275"/>
            <a:ext cx="1090612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4049713" y="4740275"/>
            <a:ext cx="1090612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4035426" y="4740275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4043363" y="4741863"/>
            <a:ext cx="1090612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4021138" y="4741863"/>
            <a:ext cx="1090612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4029076" y="4740275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4035426" y="4756150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4035426" y="4737100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4013201" y="4735513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4035426" y="4741863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648200" y="381001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5181600" y="830263"/>
            <a:ext cx="2667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962400" y="990601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4" name="Rectangle 3"/>
          <p:cNvSpPr/>
          <p:nvPr/>
        </p:nvSpPr>
        <p:spPr>
          <a:xfrm>
            <a:off x="4842349" y="329983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VẬN DỤNG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6575" y="862013"/>
            <a:ext cx="63625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srgbClr val="FF0000"/>
                </a:solidFill>
              </a:rPr>
              <a:t>TRÒ CHƠI </a:t>
            </a:r>
            <a:r>
              <a:rPr lang="en-US" altLang="vi-V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“RUNG CHUÔNG VÀNG”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9550" y="2326119"/>
            <a:ext cx="3314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cs typeface="Times New Roman" panose="02020603050405020304" pitchFamily="18" charset="0"/>
              </a:rPr>
              <a:t>A. S = a × b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cs typeface="Times New Roman" panose="02020603050405020304" pitchFamily="18" charset="0"/>
              </a:rPr>
              <a:t>B. S = a × a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cs typeface="Times New Roman" panose="02020603050405020304" pitchFamily="18" charset="0"/>
              </a:rPr>
              <a:t>C. S = a × h</a:t>
            </a:r>
            <a:endParaRPr lang="vi-VN" sz="32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019550" y="4022918"/>
            <a:ext cx="51435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 sz="1350">
              <a:solidFill>
                <a:srgbClr val="000000"/>
              </a:solidFill>
              <a:latin typeface=".VnTimeH" pitchFamily="34" charset="0"/>
              <a:cs typeface="+mn-cs"/>
            </a:endParaRPr>
          </a:p>
        </p:txBody>
      </p:sp>
      <p:sp>
        <p:nvSpPr>
          <p:cNvPr id="6" name="10-Point Star 5"/>
          <p:cNvSpPr/>
          <p:nvPr/>
        </p:nvSpPr>
        <p:spPr bwMode="auto">
          <a:xfrm>
            <a:off x="5695951" y="4700588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695951" y="4700588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695951" y="4714875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691188" y="4718050"/>
            <a:ext cx="1090612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695951" y="4727575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686426" y="4721225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695951" y="4727575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676901" y="4714875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676901" y="4713288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676901" y="4724400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53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33136"/>
            <a:ext cx="1314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114800" y="381001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5486400" y="838201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4" name="TextBox 3"/>
          <p:cNvSpPr txBox="1"/>
          <p:nvPr/>
        </p:nvSpPr>
        <p:spPr>
          <a:xfrm>
            <a:off x="2389909" y="1295401"/>
            <a:ext cx="920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cs typeface="Times New Roman" panose="02020603050405020304" pitchFamily="18" charset="0"/>
              </a:rPr>
              <a:t>. Đâu là công thức tính diện tích hình bình hành?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972" y="1190628"/>
            <a:ext cx="79470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Diện tích hình bình hành ABCD là:</a:t>
            </a:r>
          </a:p>
          <a:p>
            <a:pPr eaLnBrk="1" hangingPunct="1">
              <a:defRPr/>
            </a:pPr>
            <a:endParaRPr lang="en-US" altLang="vi-VN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42cm</a:t>
            </a:r>
            <a:r>
              <a:rPr lang="en-US" altLang="vi-VN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cm</a:t>
            </a:r>
            <a:r>
              <a:rPr lang="en-US" altLang="vi-VN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cm</a:t>
            </a:r>
            <a:r>
              <a:rPr lang="en-US" altLang="vi-VN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vi-VN" altLang="vi-VN" sz="3600" b="1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066145" y="4176713"/>
            <a:ext cx="51435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 sz="1350">
              <a:solidFill>
                <a:srgbClr val="000000"/>
              </a:solidFill>
              <a:latin typeface=".VnTimeH" pitchFamily="34" charset="0"/>
              <a:cs typeface="+mn-cs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9" y="873125"/>
            <a:ext cx="1316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0-Point Star 5"/>
          <p:cNvSpPr/>
          <p:nvPr/>
        </p:nvSpPr>
        <p:spPr bwMode="auto">
          <a:xfrm>
            <a:off x="5767388" y="4633913"/>
            <a:ext cx="1090612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761038" y="4608513"/>
            <a:ext cx="1092200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767388" y="4627563"/>
            <a:ext cx="1090612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778501" y="4629150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753101" y="4629150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770563" y="4624388"/>
            <a:ext cx="1090612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773738" y="4638675"/>
            <a:ext cx="1090612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778501" y="4625975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764213" y="4619625"/>
            <a:ext cx="1090612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latin typeface="+mn-lt"/>
                <a:cs typeface="+mn-cs"/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759451" y="4624388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300" b="1" dirty="0">
                <a:solidFill>
                  <a:srgbClr val="FF0000"/>
                </a:solidFill>
                <a:cs typeface="Times New Roman" panose="02020603050405020304" pitchFamily="18" charset="0"/>
              </a:rPr>
              <a:t>10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7254081" y="2950079"/>
            <a:ext cx="2713038" cy="1465262"/>
            <a:chOff x="-230985" y="0"/>
            <a:chExt cx="1829126" cy="1047880"/>
          </a:xfrm>
        </p:grpSpPr>
        <p:grpSp>
          <p:nvGrpSpPr>
            <p:cNvPr id="16406" name="Group 19"/>
            <p:cNvGrpSpPr>
              <a:grpSpLocks/>
            </p:cNvGrpSpPr>
            <p:nvPr/>
          </p:nvGrpSpPr>
          <p:grpSpPr bwMode="auto">
            <a:xfrm>
              <a:off x="0" y="0"/>
              <a:ext cx="1598141" cy="733168"/>
              <a:chOff x="0" y="0"/>
              <a:chExt cx="1598141" cy="733168"/>
            </a:xfrm>
          </p:grpSpPr>
          <p:grpSp>
            <p:nvGrpSpPr>
              <p:cNvPr id="16411" name="Group 24"/>
              <p:cNvGrpSpPr>
                <a:grpSpLocks/>
              </p:cNvGrpSpPr>
              <p:nvPr/>
            </p:nvGrpSpPr>
            <p:grpSpPr bwMode="auto">
              <a:xfrm>
                <a:off x="0" y="0"/>
                <a:ext cx="1598141" cy="733168"/>
                <a:chOff x="0" y="0"/>
                <a:chExt cx="2084774" cy="733168"/>
              </a:xfrm>
            </p:grpSpPr>
            <p:cxnSp>
              <p:nvCxnSpPr>
                <p:cNvPr id="16414" name="Straight Connector 27"/>
                <p:cNvCxnSpPr>
                  <a:cxnSpLocks noChangeShapeType="1"/>
                </p:cNvCxnSpPr>
                <p:nvPr/>
              </p:nvCxnSpPr>
              <p:spPr bwMode="auto">
                <a:xfrm>
                  <a:off x="0" y="733168"/>
                  <a:ext cx="1499287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415" name="Straight Connector 28"/>
                <p:cNvCxnSpPr>
                  <a:cxnSpLocks noChangeShapeType="1"/>
                </p:cNvCxnSpPr>
                <p:nvPr/>
              </p:nvCxnSpPr>
              <p:spPr bwMode="auto">
                <a:xfrm flipV="1">
                  <a:off x="0" y="0"/>
                  <a:ext cx="626076" cy="733168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416" name="Straight Connector 29"/>
                <p:cNvCxnSpPr>
                  <a:cxnSpLocks noChangeShapeType="1"/>
                </p:cNvCxnSpPr>
                <p:nvPr/>
              </p:nvCxnSpPr>
              <p:spPr bwMode="auto">
                <a:xfrm>
                  <a:off x="626076" y="0"/>
                  <a:ext cx="1458698" cy="0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417" name="Straight Connector 3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499287" y="0"/>
                  <a:ext cx="585436" cy="733168"/>
                </a:xfrm>
                <a:prstGeom prst="line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6412" name="Straight Connector 25"/>
              <p:cNvCxnSpPr>
                <a:cxnSpLocks noChangeShapeType="1"/>
              </p:cNvCxnSpPr>
              <p:nvPr/>
            </p:nvCxnSpPr>
            <p:spPr bwMode="auto">
              <a:xfrm flipH="1" flipV="1">
                <a:off x="1145060" y="0"/>
                <a:ext cx="4260" cy="73316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" name="Rectangle 26"/>
              <p:cNvSpPr/>
              <p:nvPr/>
            </p:nvSpPr>
            <p:spPr>
              <a:xfrm>
                <a:off x="1005200" y="0"/>
                <a:ext cx="146629" cy="164618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68580" tIns="34290" rIns="68580" bIns="3429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kern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6407" name="Group 20"/>
            <p:cNvGrpSpPr>
              <a:grpSpLocks/>
            </p:cNvGrpSpPr>
            <p:nvPr/>
          </p:nvGrpSpPr>
          <p:grpSpPr bwMode="auto">
            <a:xfrm>
              <a:off x="-230985" y="164756"/>
              <a:ext cx="1679921" cy="883124"/>
              <a:chOff x="-494596" y="-1"/>
              <a:chExt cx="1679921" cy="883124"/>
            </a:xfrm>
          </p:grpSpPr>
          <p:sp>
            <p:nvSpPr>
              <p:cNvPr id="22" name="Text Box 19"/>
              <p:cNvSpPr txBox="1"/>
              <p:nvPr/>
            </p:nvSpPr>
            <p:spPr>
              <a:xfrm>
                <a:off x="461173" y="-139"/>
                <a:ext cx="724586" cy="31334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lIns="68580" tIns="34290" rIns="68580" bIns="34290"/>
              <a:lstStyle/>
              <a:p>
                <a:pPr eaLnBrk="1" fontAlgn="auto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750"/>
                  </a:spcAft>
                  <a:defRPr/>
                </a:pPr>
                <a:r>
                  <a:rPr lang="en-US" b="1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5cm</a:t>
                </a:r>
              </a:p>
            </p:txBody>
          </p:sp>
          <p:sp>
            <p:nvSpPr>
              <p:cNvPr id="23" name="Text Box 18"/>
              <p:cNvSpPr txBox="1"/>
              <p:nvPr/>
            </p:nvSpPr>
            <p:spPr>
              <a:xfrm>
                <a:off x="113329" y="569781"/>
                <a:ext cx="725657" cy="31334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lIns="68580" tIns="34290" rIns="68580" bIns="34290"/>
              <a:lstStyle/>
              <a:p>
                <a:pPr eaLnBrk="1" fontAlgn="auto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750"/>
                  </a:spcAft>
                  <a:defRPr/>
                </a:pPr>
                <a:r>
                  <a:rPr lang="en-US" sz="1050" b="1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b="1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7cm</a:t>
                </a:r>
              </a:p>
            </p:txBody>
          </p:sp>
          <p:sp>
            <p:nvSpPr>
              <p:cNvPr id="24" name="Text Box 18"/>
              <p:cNvSpPr txBox="1"/>
              <p:nvPr/>
            </p:nvSpPr>
            <p:spPr>
              <a:xfrm>
                <a:off x="-494596" y="-139"/>
                <a:ext cx="724587" cy="31334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lIns="68580" tIns="34290" rIns="68580" bIns="34290"/>
              <a:lstStyle/>
              <a:p>
                <a:pPr eaLnBrk="1" fontAlgn="auto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750"/>
                  </a:spcAft>
                  <a:defRPr/>
                </a:pPr>
                <a:r>
                  <a:rPr lang="en-US" sz="1050" b="1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b="1" kern="0" dirty="0">
                    <a:solidFill>
                      <a:sysClr val="windowText" lastClr="000000"/>
                    </a:solidFill>
                    <a:latin typeface="Times New Roman"/>
                    <a:ea typeface="Calibri"/>
                    <a:cs typeface="Times New Roman"/>
                  </a:rPr>
                  <a:t>6cm</a:t>
                </a:r>
              </a:p>
            </p:txBody>
          </p:sp>
        </p:grpSp>
      </p:grpSp>
      <p:sp>
        <p:nvSpPr>
          <p:cNvPr id="16400" name="Text Box 28"/>
          <p:cNvSpPr txBox="1">
            <a:spLocks noChangeArrowheads="1"/>
          </p:cNvSpPr>
          <p:nvPr/>
        </p:nvSpPr>
        <p:spPr bwMode="auto">
          <a:xfrm>
            <a:off x="4267200" y="381001"/>
            <a:ext cx="464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6402" name="Text Box 30"/>
          <p:cNvSpPr txBox="1">
            <a:spLocks noChangeArrowheads="1"/>
          </p:cNvSpPr>
          <p:nvPr/>
        </p:nvSpPr>
        <p:spPr bwMode="auto">
          <a:xfrm>
            <a:off x="5257800" y="838201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6404" name="Text Box 32"/>
          <p:cNvSpPr txBox="1">
            <a:spLocks noChangeArrowheads="1"/>
          </p:cNvSpPr>
          <p:nvPr/>
        </p:nvSpPr>
        <p:spPr bwMode="auto">
          <a:xfrm>
            <a:off x="5029200" y="1058863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ớp 4- Tuan 4-  Luyen tap xay dung cot truyen [Compatibility Mode]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4" t="23033" r="12036" b="17261"/>
          <a:stretch/>
        </p:blipFill>
        <p:spPr>
          <a:xfrm>
            <a:off x="0" y="0"/>
            <a:ext cx="12192000" cy="68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71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052514"/>
            <a:ext cx="904875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/>
                <a:cs typeface="+mn-cs"/>
              </a:rPr>
              <a:t>4. </a:t>
            </a:r>
            <a:r>
              <a:rPr lang="en-US" sz="3600" b="1" dirty="0" err="1">
                <a:solidFill>
                  <a:srgbClr val="C00000"/>
                </a:solidFill>
                <a:latin typeface="Times New Roman"/>
                <a:cs typeface="+mn-cs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/>
                <a:cs typeface="+mn-cs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/>
                <a:cs typeface="+mn-cs"/>
              </a:rPr>
              <a:t>bình</a:t>
            </a:r>
            <a:r>
              <a:rPr lang="en-US" sz="3600" b="1" dirty="0">
                <a:solidFill>
                  <a:srgbClr val="C00000"/>
                </a:solidFill>
                <a:latin typeface="Times New Roman"/>
                <a:cs typeface="+mn-cs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/>
                <a:cs typeface="+mn-cs"/>
              </a:rPr>
              <a:t>hành</a:t>
            </a:r>
            <a:r>
              <a:rPr lang="en-US" sz="3600" b="1" dirty="0">
                <a:solidFill>
                  <a:srgbClr val="C00000"/>
                </a:solidFill>
                <a:latin typeface="Times New Roman"/>
                <a:cs typeface="+mn-cs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/>
                <a:cs typeface="+mn-cs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/>
                <a:cs typeface="+mn-cs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/>
                <a:cs typeface="+mn-cs"/>
              </a:rPr>
              <a:t>độ</a:t>
            </a:r>
            <a:r>
              <a:rPr lang="en-US" sz="3600" b="1" dirty="0">
                <a:solidFill>
                  <a:srgbClr val="C00000"/>
                </a:solidFill>
                <a:latin typeface="Times New Roman"/>
                <a:cs typeface="+mn-cs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/>
                <a:cs typeface="+mn-cs"/>
              </a:rPr>
              <a:t>dài</a:t>
            </a:r>
            <a:r>
              <a:rPr lang="en-US" sz="3600" b="1" dirty="0">
                <a:solidFill>
                  <a:srgbClr val="C00000"/>
                </a:solidFill>
                <a:latin typeface="Times New Roman"/>
                <a:cs typeface="+mn-cs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/>
                <a:cs typeface="+mn-cs"/>
              </a:rPr>
              <a:t>đáy</a:t>
            </a:r>
            <a:r>
              <a:rPr lang="en-US" sz="3600" b="1" dirty="0">
                <a:solidFill>
                  <a:srgbClr val="C00000"/>
                </a:solidFill>
                <a:latin typeface="Times New Roman"/>
                <a:cs typeface="+mn-cs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/>
                <a:cs typeface="+mn-cs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Times New Roman"/>
                <a:cs typeface="+mn-cs"/>
              </a:rPr>
              <a:t> 3m, </a:t>
            </a:r>
            <a:r>
              <a:rPr lang="en-US" sz="3600" b="1" dirty="0" err="1">
                <a:solidFill>
                  <a:srgbClr val="C00000"/>
                </a:solidFill>
                <a:latin typeface="Times New Roman"/>
                <a:cs typeface="+mn-cs"/>
              </a:rPr>
              <a:t>chiều</a:t>
            </a:r>
            <a:r>
              <a:rPr lang="en-US" sz="3600" b="1" dirty="0">
                <a:solidFill>
                  <a:srgbClr val="C00000"/>
                </a:solidFill>
                <a:latin typeface="Times New Roman"/>
                <a:cs typeface="+mn-cs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/>
                <a:cs typeface="+mn-cs"/>
              </a:rPr>
              <a:t>cao</a:t>
            </a:r>
            <a:r>
              <a:rPr lang="en-US" sz="3600" b="1" dirty="0">
                <a:solidFill>
                  <a:srgbClr val="C00000"/>
                </a:solidFill>
                <a:latin typeface="Times New Roman"/>
                <a:cs typeface="+mn-cs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/>
                <a:cs typeface="+mn-cs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Times New Roman"/>
                <a:cs typeface="+mn-cs"/>
              </a:rPr>
              <a:t> 5dm </a:t>
            </a:r>
            <a:r>
              <a:rPr lang="en-US" sz="3600" b="1" dirty="0" err="1">
                <a:solidFill>
                  <a:srgbClr val="C00000"/>
                </a:solidFill>
                <a:latin typeface="Times New Roman"/>
                <a:cs typeface="+mn-cs"/>
              </a:rPr>
              <a:t>thì</a:t>
            </a:r>
            <a:r>
              <a:rPr lang="en-US" sz="3600" b="1" dirty="0">
                <a:solidFill>
                  <a:srgbClr val="C00000"/>
                </a:solidFill>
                <a:latin typeface="Times New Roman"/>
                <a:cs typeface="+mn-cs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/>
                <a:cs typeface="+mn-cs"/>
              </a:rPr>
              <a:t>diện</a:t>
            </a:r>
            <a:r>
              <a:rPr lang="en-US" sz="3600" b="1" dirty="0">
                <a:solidFill>
                  <a:srgbClr val="C00000"/>
                </a:solidFill>
                <a:latin typeface="Times New Roman"/>
                <a:cs typeface="+mn-cs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/>
                <a:cs typeface="+mn-cs"/>
              </a:rPr>
              <a:t>tích</a:t>
            </a:r>
            <a:r>
              <a:rPr lang="en-US" sz="3600" b="1" dirty="0">
                <a:solidFill>
                  <a:srgbClr val="C00000"/>
                </a:solidFill>
                <a:latin typeface="Times New Roman"/>
                <a:cs typeface="+mn-cs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/>
                <a:cs typeface="+mn-cs"/>
              </a:rPr>
              <a:t>bằng</a:t>
            </a:r>
            <a:r>
              <a:rPr lang="en-US" sz="3600" b="1" dirty="0">
                <a:solidFill>
                  <a:srgbClr val="C00000"/>
                </a:solidFill>
                <a:latin typeface="Times New Roman"/>
                <a:cs typeface="+mn-cs"/>
              </a:rPr>
              <a:t>:</a:t>
            </a:r>
          </a:p>
          <a:p>
            <a:pPr marL="257175" indent="-257175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600" b="1" dirty="0">
                <a:latin typeface="Times New Roman"/>
                <a:cs typeface="+mn-cs"/>
              </a:rPr>
              <a:t> 150dm</a:t>
            </a:r>
            <a:r>
              <a:rPr lang="en-US" sz="3600" b="1" baseline="30000" dirty="0">
                <a:latin typeface="Times New Roman"/>
                <a:cs typeface="+mn-cs"/>
              </a:rPr>
              <a:t>2</a:t>
            </a:r>
            <a:endParaRPr lang="en-US" sz="3600" b="1" dirty="0">
              <a:latin typeface="Times New Roman"/>
              <a:cs typeface="+mn-cs"/>
            </a:endParaRPr>
          </a:p>
          <a:p>
            <a:pPr marL="257175" indent="-257175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/>
                <a:cs typeface="+mn-cs"/>
              </a:rPr>
              <a:t> 15dm</a:t>
            </a:r>
            <a:r>
              <a:rPr lang="en-US" sz="3600" b="1" baseline="30000" dirty="0">
                <a:solidFill>
                  <a:srgbClr val="000000"/>
                </a:solidFill>
                <a:latin typeface="Times New Roman"/>
                <a:cs typeface="+mn-cs"/>
              </a:rPr>
              <a:t>2</a:t>
            </a:r>
            <a:endParaRPr lang="en-US" sz="3600" b="1" dirty="0">
              <a:solidFill>
                <a:srgbClr val="000000"/>
              </a:solidFill>
              <a:latin typeface="Times New Roman"/>
              <a:cs typeface="+mn-cs"/>
            </a:endParaRPr>
          </a:p>
          <a:p>
            <a:pPr marL="257175" indent="-257175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/>
                <a:cs typeface="+mn-cs"/>
              </a:rPr>
              <a:t> 15m</a:t>
            </a:r>
            <a:r>
              <a:rPr lang="en-US" sz="3600" b="1" baseline="30000" dirty="0">
                <a:solidFill>
                  <a:srgbClr val="000000"/>
                </a:solidFill>
                <a:latin typeface="Times New Roman"/>
                <a:cs typeface="+mn-cs"/>
              </a:rPr>
              <a:t>2</a:t>
            </a:r>
            <a:endParaRPr lang="vi-VN" sz="3600" b="1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109356" y="2947572"/>
            <a:ext cx="51435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defTabSz="685800">
              <a:defRPr/>
            </a:pPr>
            <a:endParaRPr lang="en-US" sz="1350">
              <a:solidFill>
                <a:srgbClr val="000000"/>
              </a:solidFill>
              <a:latin typeface=".VnTimeH" pitchFamily="34" charset="0"/>
              <a:cs typeface="+mn-cs"/>
            </a:endParaRPr>
          </a:p>
        </p:txBody>
      </p:sp>
      <p:sp>
        <p:nvSpPr>
          <p:cNvPr id="6" name="10-Point Star 5"/>
          <p:cNvSpPr/>
          <p:nvPr/>
        </p:nvSpPr>
        <p:spPr bwMode="auto">
          <a:xfrm>
            <a:off x="5695951" y="4700588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 defTabSz="685800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/>
                <a:cs typeface="+mn-cs"/>
              </a:rPr>
              <a:t>1</a:t>
            </a:r>
          </a:p>
        </p:txBody>
      </p:sp>
      <p:sp>
        <p:nvSpPr>
          <p:cNvPr id="7" name="10-Point Star 6"/>
          <p:cNvSpPr/>
          <p:nvPr/>
        </p:nvSpPr>
        <p:spPr bwMode="auto">
          <a:xfrm>
            <a:off x="5695951" y="4700588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 defTabSz="685800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/>
                <a:cs typeface="+mn-cs"/>
              </a:rPr>
              <a:t>2</a:t>
            </a:r>
          </a:p>
        </p:txBody>
      </p:sp>
      <p:sp>
        <p:nvSpPr>
          <p:cNvPr id="8" name="10-Point Star 7"/>
          <p:cNvSpPr/>
          <p:nvPr/>
        </p:nvSpPr>
        <p:spPr bwMode="auto">
          <a:xfrm>
            <a:off x="5695951" y="4714875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 defTabSz="685800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/>
                <a:cs typeface="+mn-cs"/>
              </a:rPr>
              <a:t>3</a:t>
            </a:r>
          </a:p>
        </p:txBody>
      </p:sp>
      <p:sp>
        <p:nvSpPr>
          <p:cNvPr id="9" name="10-Point Star 8"/>
          <p:cNvSpPr/>
          <p:nvPr/>
        </p:nvSpPr>
        <p:spPr bwMode="auto">
          <a:xfrm>
            <a:off x="5691188" y="4718050"/>
            <a:ext cx="1090612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 defTabSz="685800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/>
                <a:cs typeface="+mn-cs"/>
              </a:rPr>
              <a:t>4</a:t>
            </a:r>
          </a:p>
        </p:txBody>
      </p:sp>
      <p:sp>
        <p:nvSpPr>
          <p:cNvPr id="10" name="10-Point Star 9"/>
          <p:cNvSpPr/>
          <p:nvPr/>
        </p:nvSpPr>
        <p:spPr bwMode="auto">
          <a:xfrm>
            <a:off x="5695951" y="4727575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 defTabSz="685800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/>
                <a:cs typeface="+mn-cs"/>
              </a:rPr>
              <a:t>5</a:t>
            </a:r>
          </a:p>
        </p:txBody>
      </p:sp>
      <p:sp>
        <p:nvSpPr>
          <p:cNvPr id="11" name="10-Point Star 10"/>
          <p:cNvSpPr/>
          <p:nvPr/>
        </p:nvSpPr>
        <p:spPr bwMode="auto">
          <a:xfrm>
            <a:off x="5686426" y="4721225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 defTabSz="685800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/>
                <a:cs typeface="+mn-cs"/>
              </a:rPr>
              <a:t>6</a:t>
            </a:r>
          </a:p>
        </p:txBody>
      </p:sp>
      <p:sp>
        <p:nvSpPr>
          <p:cNvPr id="13" name="10-Point Star 12"/>
          <p:cNvSpPr/>
          <p:nvPr/>
        </p:nvSpPr>
        <p:spPr bwMode="auto">
          <a:xfrm>
            <a:off x="5695951" y="4727575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 defTabSz="685800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/>
                <a:cs typeface="+mn-cs"/>
              </a:rPr>
              <a:t>7</a:t>
            </a:r>
          </a:p>
        </p:txBody>
      </p:sp>
      <p:sp>
        <p:nvSpPr>
          <p:cNvPr id="16" name="10-Point Star 15"/>
          <p:cNvSpPr/>
          <p:nvPr/>
        </p:nvSpPr>
        <p:spPr bwMode="auto">
          <a:xfrm>
            <a:off x="5676901" y="4714875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 defTabSz="685800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/>
                <a:cs typeface="+mn-cs"/>
              </a:rPr>
              <a:t>8</a:t>
            </a:r>
          </a:p>
        </p:txBody>
      </p:sp>
      <p:sp>
        <p:nvSpPr>
          <p:cNvPr id="18" name="10-Point Star 17"/>
          <p:cNvSpPr/>
          <p:nvPr/>
        </p:nvSpPr>
        <p:spPr bwMode="auto">
          <a:xfrm>
            <a:off x="5676901" y="4713288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 defTabSz="685800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/>
                <a:cs typeface="+mn-cs"/>
              </a:rPr>
              <a:t>9</a:t>
            </a:r>
          </a:p>
        </p:txBody>
      </p:sp>
      <p:sp>
        <p:nvSpPr>
          <p:cNvPr id="19" name="10-Point Star 18"/>
          <p:cNvSpPr/>
          <p:nvPr/>
        </p:nvSpPr>
        <p:spPr bwMode="auto">
          <a:xfrm>
            <a:off x="5676901" y="4724400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 defTabSz="685800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/>
                <a:cs typeface="+mn-cs"/>
              </a:rPr>
              <a:t>10</a:t>
            </a:r>
          </a:p>
        </p:txBody>
      </p:sp>
      <p:pic>
        <p:nvPicPr>
          <p:cNvPr id="174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80223"/>
            <a:ext cx="1314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191000" y="381001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5334000" y="685801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171700" y="914493"/>
            <a:ext cx="944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Trong các hình sau, hình nào có diện tích lớn nhất?</a:t>
            </a:r>
          </a:p>
        </p:txBody>
      </p:sp>
      <p:grpSp>
        <p:nvGrpSpPr>
          <p:cNvPr id="18435" name="Group 40"/>
          <p:cNvGrpSpPr>
            <a:grpSpLocks/>
          </p:cNvGrpSpPr>
          <p:nvPr/>
        </p:nvGrpSpPr>
        <p:grpSpPr bwMode="auto">
          <a:xfrm>
            <a:off x="1295400" y="2170113"/>
            <a:ext cx="8167474" cy="2083997"/>
            <a:chOff x="-368" y="1824"/>
            <a:chExt cx="6075" cy="1750"/>
          </a:xfrm>
        </p:grpSpPr>
        <p:grpSp>
          <p:nvGrpSpPr>
            <p:cNvPr id="18474" name="Group 18"/>
            <p:cNvGrpSpPr>
              <a:grpSpLocks/>
            </p:cNvGrpSpPr>
            <p:nvPr/>
          </p:nvGrpSpPr>
          <p:grpSpPr bwMode="auto">
            <a:xfrm>
              <a:off x="-368" y="1824"/>
              <a:ext cx="1392" cy="864"/>
              <a:chOff x="-247" y="1824"/>
              <a:chExt cx="1152" cy="864"/>
            </a:xfrm>
          </p:grpSpPr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-247" y="1824"/>
                <a:ext cx="115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ysClr val="windowText" lastClr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>
                <a:off x="-5" y="1824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ysClr val="windowText" lastClr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 17"/>
              <p:cNvSpPr>
                <a:spLocks noChangeArrowheads="1"/>
              </p:cNvSpPr>
              <p:nvPr/>
            </p:nvSpPr>
            <p:spPr bwMode="auto">
              <a:xfrm>
                <a:off x="-5" y="259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ysClr val="windowText" lastClr="000000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-32" y="2016"/>
              <a:ext cx="720" cy="3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5cm</a:t>
              </a:r>
              <a:endPara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-35" y="2640"/>
              <a:ext cx="528" cy="3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7cm</a:t>
              </a: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-128" y="2832"/>
              <a:ext cx="768" cy="3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</a:t>
              </a:r>
              <a:endPara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2489" y="2701"/>
              <a:ext cx="768" cy="3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  <a:endPara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4939" y="3186"/>
              <a:ext cx="768" cy="3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</a:t>
              </a:r>
              <a:endPara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436" name="Group 37"/>
          <p:cNvGrpSpPr>
            <a:grpSpLocks/>
          </p:cNvGrpSpPr>
          <p:nvPr/>
        </p:nvGrpSpPr>
        <p:grpSpPr bwMode="auto">
          <a:xfrm>
            <a:off x="8526464" y="1901826"/>
            <a:ext cx="1685565" cy="1755775"/>
            <a:chOff x="4368" y="1213"/>
            <a:chExt cx="1158" cy="1475"/>
          </a:xfrm>
        </p:grpSpPr>
        <p:grpSp>
          <p:nvGrpSpPr>
            <p:cNvPr id="18468" name="Group 23"/>
            <p:cNvGrpSpPr>
              <a:grpSpLocks/>
            </p:cNvGrpSpPr>
            <p:nvPr/>
          </p:nvGrpSpPr>
          <p:grpSpPr bwMode="auto">
            <a:xfrm>
              <a:off x="4368" y="1488"/>
              <a:ext cx="1008" cy="1200"/>
              <a:chOff x="336" y="1824"/>
              <a:chExt cx="1152" cy="864"/>
            </a:xfrm>
          </p:grpSpPr>
          <p:sp>
            <p:nvSpPr>
              <p:cNvPr id="26" name="AutoShape 24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150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ysClr val="windowText" lastClr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577" y="1824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ysClr val="windowText" lastClr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577" y="2592"/>
                <a:ext cx="117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ysClr val="windowText" lastClr="000000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608" y="2016"/>
              <a:ext cx="576" cy="3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9cm</a:t>
              </a: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710" y="1213"/>
              <a:ext cx="816" cy="3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7cm</a:t>
              </a:r>
            </a:p>
          </p:txBody>
        </p:sp>
      </p:grpSp>
      <p:sp>
        <p:nvSpPr>
          <p:cNvPr id="30" name="Down Arrow 29"/>
          <p:cNvSpPr/>
          <p:nvPr/>
        </p:nvSpPr>
        <p:spPr bwMode="auto">
          <a:xfrm flipH="1">
            <a:off x="1897498" y="3832547"/>
            <a:ext cx="207459" cy="364592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 sz="12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40611" y="4455943"/>
            <a:ext cx="2714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7 × 5 = 35 (cm</a:t>
            </a:r>
            <a:r>
              <a:rPr lang="en-US" altLang="vi-V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5424131" y="3785535"/>
            <a:ext cx="228600" cy="351242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062256" y="4272002"/>
            <a:ext cx="27863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8 × 5 = 40 (cm</a:t>
            </a:r>
            <a:r>
              <a:rPr lang="en-US" altLang="vi-V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Down Arrow 33"/>
          <p:cNvSpPr/>
          <p:nvPr/>
        </p:nvSpPr>
        <p:spPr bwMode="auto">
          <a:xfrm>
            <a:off x="8846027" y="4396141"/>
            <a:ext cx="144463" cy="257175"/>
          </a:xfrm>
          <a:prstGeom prst="down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 sz="12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901782" y="4696481"/>
            <a:ext cx="3027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7 × 9 = 63 (cm</a:t>
            </a:r>
            <a:r>
              <a:rPr lang="en-US" altLang="vi-V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8443" name="Group 40"/>
          <p:cNvGrpSpPr>
            <a:grpSpLocks/>
          </p:cNvGrpSpPr>
          <p:nvPr/>
        </p:nvGrpSpPr>
        <p:grpSpPr bwMode="auto">
          <a:xfrm>
            <a:off x="4607113" y="1835256"/>
            <a:ext cx="2445262" cy="1427422"/>
            <a:chOff x="336" y="1550"/>
            <a:chExt cx="1584" cy="876"/>
          </a:xfrm>
        </p:grpSpPr>
        <p:grpSp>
          <p:nvGrpSpPr>
            <p:cNvPr id="18462" name="Group 18"/>
            <p:cNvGrpSpPr>
              <a:grpSpLocks/>
            </p:cNvGrpSpPr>
            <p:nvPr/>
          </p:nvGrpSpPr>
          <p:grpSpPr bwMode="auto">
            <a:xfrm>
              <a:off x="336" y="1824"/>
              <a:ext cx="1584" cy="602"/>
              <a:chOff x="336" y="1824"/>
              <a:chExt cx="1311" cy="602"/>
            </a:xfrm>
          </p:grpSpPr>
          <p:sp>
            <p:nvSpPr>
              <p:cNvPr id="55" name="AutoShape 5"/>
              <p:cNvSpPr>
                <a:spLocks noChangeArrowheads="1"/>
              </p:cNvSpPr>
              <p:nvPr/>
            </p:nvSpPr>
            <p:spPr bwMode="auto">
              <a:xfrm>
                <a:off x="336" y="1826"/>
                <a:ext cx="1311" cy="600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ysClr val="windowText" lastClr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Line 16"/>
              <p:cNvSpPr>
                <a:spLocks noChangeShapeType="1"/>
              </p:cNvSpPr>
              <p:nvPr/>
            </p:nvSpPr>
            <p:spPr bwMode="auto">
              <a:xfrm>
                <a:off x="1387" y="1826"/>
                <a:ext cx="0" cy="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ysClr val="windowText" lastClr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Rectangle 17"/>
              <p:cNvSpPr>
                <a:spLocks noChangeArrowheads="1"/>
              </p:cNvSpPr>
              <p:nvPr/>
            </p:nvSpPr>
            <p:spPr bwMode="auto">
              <a:xfrm>
                <a:off x="1291" y="183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kern="0">
                  <a:solidFill>
                    <a:sysClr val="windowText" lastClr="000000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>
              <a:off x="1176" y="2017"/>
              <a:ext cx="720" cy="3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5cm</a:t>
              </a:r>
              <a:endPara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1077" y="1550"/>
              <a:ext cx="711" cy="3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8cm</a:t>
              </a:r>
            </a:p>
          </p:txBody>
        </p:sp>
      </p:grpSp>
      <p:sp>
        <p:nvSpPr>
          <p:cNvPr id="38" name="Oval 37"/>
          <p:cNvSpPr/>
          <p:nvPr/>
        </p:nvSpPr>
        <p:spPr bwMode="auto">
          <a:xfrm>
            <a:off x="8472489" y="3811445"/>
            <a:ext cx="942975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>
              <a:defRPr/>
            </a:pPr>
            <a:endParaRPr lang="en-US" sz="1200">
              <a:cs typeface="Times New Roman" panose="02020603050405020304" pitchFamily="18" charset="0"/>
            </a:endParaRPr>
          </a:p>
        </p:txBody>
      </p:sp>
      <p:sp>
        <p:nvSpPr>
          <p:cNvPr id="39" name="10-Point Star 38"/>
          <p:cNvSpPr/>
          <p:nvPr/>
        </p:nvSpPr>
        <p:spPr bwMode="auto">
          <a:xfrm>
            <a:off x="5321300" y="4881563"/>
            <a:ext cx="1092200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10-Point Star 39"/>
          <p:cNvSpPr/>
          <p:nvPr/>
        </p:nvSpPr>
        <p:spPr bwMode="auto">
          <a:xfrm>
            <a:off x="5299075" y="4881563"/>
            <a:ext cx="1092200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10-Point Star 40"/>
          <p:cNvSpPr/>
          <p:nvPr/>
        </p:nvSpPr>
        <p:spPr bwMode="auto">
          <a:xfrm>
            <a:off x="5291138" y="4891088"/>
            <a:ext cx="1090612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" name="10-Point Star 41"/>
          <p:cNvSpPr/>
          <p:nvPr/>
        </p:nvSpPr>
        <p:spPr bwMode="auto">
          <a:xfrm>
            <a:off x="5295901" y="4892675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10-Point Star 42"/>
          <p:cNvSpPr/>
          <p:nvPr/>
        </p:nvSpPr>
        <p:spPr bwMode="auto">
          <a:xfrm>
            <a:off x="5300663" y="4892675"/>
            <a:ext cx="1090612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0" name="10-Point Star 49"/>
          <p:cNvSpPr/>
          <p:nvPr/>
        </p:nvSpPr>
        <p:spPr bwMode="auto">
          <a:xfrm>
            <a:off x="5300663" y="4878388"/>
            <a:ext cx="1090612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1" name="10-Point Star 50"/>
          <p:cNvSpPr/>
          <p:nvPr/>
        </p:nvSpPr>
        <p:spPr bwMode="auto">
          <a:xfrm>
            <a:off x="5295901" y="4886325"/>
            <a:ext cx="1090613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2" name="10-Point Star 51"/>
          <p:cNvSpPr/>
          <p:nvPr/>
        </p:nvSpPr>
        <p:spPr bwMode="auto">
          <a:xfrm>
            <a:off x="5305425" y="4884738"/>
            <a:ext cx="1092200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3" name="10-Point Star 52"/>
          <p:cNvSpPr/>
          <p:nvPr/>
        </p:nvSpPr>
        <p:spPr bwMode="auto">
          <a:xfrm>
            <a:off x="5294313" y="4883150"/>
            <a:ext cx="1090612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4" name="10-Point Star 53"/>
          <p:cNvSpPr/>
          <p:nvPr/>
        </p:nvSpPr>
        <p:spPr bwMode="auto">
          <a:xfrm>
            <a:off x="5305425" y="4878388"/>
            <a:ext cx="1092200" cy="1028700"/>
          </a:xfrm>
          <a:prstGeom prst="star10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184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669948"/>
            <a:ext cx="1314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Text Box 45"/>
          <p:cNvSpPr txBox="1">
            <a:spLocks noChangeArrowheads="1"/>
          </p:cNvSpPr>
          <p:nvPr/>
        </p:nvSpPr>
        <p:spPr bwMode="auto">
          <a:xfrm>
            <a:off x="3657600" y="525463"/>
            <a:ext cx="510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18458" name="Text Box 47"/>
          <p:cNvSpPr txBox="1">
            <a:spLocks noChangeArrowheads="1"/>
          </p:cNvSpPr>
          <p:nvPr/>
        </p:nvSpPr>
        <p:spPr bwMode="auto">
          <a:xfrm>
            <a:off x="4800600" y="830263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18460" name="Text Box 49"/>
          <p:cNvSpPr txBox="1">
            <a:spLocks noChangeArrowheads="1"/>
          </p:cNvSpPr>
          <p:nvPr/>
        </p:nvSpPr>
        <p:spPr bwMode="auto">
          <a:xfrm>
            <a:off x="4876800" y="1066801"/>
            <a:ext cx="243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  <p:bldP spid="34" grpId="0" animBg="1"/>
      <p:bldP spid="35" grpId="0"/>
      <p:bldP spid="38" grpId="0" animBg="1"/>
      <p:bldP spid="40" grpId="0" animBg="1"/>
      <p:bldP spid="41" grpId="0" animBg="1"/>
      <p:bldP spid="42" grpId="0" animBg="1"/>
      <p:bldP spid="43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7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3771241" y="232460"/>
            <a:ext cx="48894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FF0000"/>
                </a:solidFill>
              </a:rPr>
              <a:t>Nêu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tên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hình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0199" name="Oval 23"/>
          <p:cNvSpPr>
            <a:spLocks noChangeArrowheads="1"/>
          </p:cNvSpPr>
          <p:nvPr/>
        </p:nvSpPr>
        <p:spPr bwMode="auto">
          <a:xfrm>
            <a:off x="5490233" y="4312444"/>
            <a:ext cx="1823626" cy="1368425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1507576" y="4220444"/>
            <a:ext cx="1918826" cy="14398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8555831" y="1775680"/>
            <a:ext cx="3071815" cy="1376364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202" name="AutoShape 26"/>
          <p:cNvSpPr>
            <a:spLocks noChangeArrowheads="1"/>
          </p:cNvSpPr>
          <p:nvPr/>
        </p:nvSpPr>
        <p:spPr bwMode="auto">
          <a:xfrm>
            <a:off x="4777390" y="1266515"/>
            <a:ext cx="2877182" cy="180022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203" name="AutoShape 27"/>
          <p:cNvSpPr>
            <a:spLocks noChangeArrowheads="1"/>
          </p:cNvSpPr>
          <p:nvPr/>
        </p:nvSpPr>
        <p:spPr bwMode="auto">
          <a:xfrm>
            <a:off x="8610600" y="4384676"/>
            <a:ext cx="3059113" cy="1223963"/>
          </a:xfrm>
          <a:prstGeom prst="parallelogram">
            <a:avLst>
              <a:gd name="adj" fmla="val 62484"/>
            </a:avLst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grpSp>
        <p:nvGrpSpPr>
          <p:cNvPr id="50204" name="Group 28"/>
          <p:cNvGrpSpPr>
            <a:grpSpLocks/>
          </p:cNvGrpSpPr>
          <p:nvPr/>
        </p:nvGrpSpPr>
        <p:grpSpPr bwMode="auto">
          <a:xfrm>
            <a:off x="962816" y="1628776"/>
            <a:ext cx="3065468" cy="1400175"/>
            <a:chOff x="864" y="1404"/>
            <a:chExt cx="1449" cy="882"/>
          </a:xfrm>
        </p:grpSpPr>
        <p:sp>
          <p:nvSpPr>
            <p:cNvPr id="50205" name="Line 29"/>
            <p:cNvSpPr>
              <a:spLocks noChangeShapeType="1"/>
            </p:cNvSpPr>
            <p:nvPr/>
          </p:nvSpPr>
          <p:spPr bwMode="auto">
            <a:xfrm flipV="1">
              <a:off x="1080" y="1404"/>
              <a:ext cx="990" cy="306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206" name="Line 30"/>
            <p:cNvSpPr>
              <a:spLocks noChangeShapeType="1"/>
            </p:cNvSpPr>
            <p:nvPr/>
          </p:nvSpPr>
          <p:spPr bwMode="auto">
            <a:xfrm flipH="1">
              <a:off x="864" y="1710"/>
              <a:ext cx="216" cy="54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207" name="Line 31"/>
            <p:cNvSpPr>
              <a:spLocks noChangeShapeType="1"/>
            </p:cNvSpPr>
            <p:nvPr/>
          </p:nvSpPr>
          <p:spPr bwMode="auto">
            <a:xfrm>
              <a:off x="2070" y="1404"/>
              <a:ext cx="243" cy="88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0208" name="Line 32"/>
            <p:cNvSpPr>
              <a:spLocks noChangeShapeType="1"/>
            </p:cNvSpPr>
            <p:nvPr/>
          </p:nvSpPr>
          <p:spPr bwMode="auto">
            <a:xfrm flipH="1" flipV="1">
              <a:off x="864" y="2250"/>
              <a:ext cx="1449" cy="36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872222" y="3342630"/>
            <a:ext cx="1082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FF"/>
                </a:solidFill>
              </a:rPr>
              <a:t>Hình 1</a:t>
            </a:r>
          </a:p>
        </p:txBody>
      </p:sp>
      <p:sp>
        <p:nvSpPr>
          <p:cNvPr id="50210" name="Text Box 34"/>
          <p:cNvSpPr txBox="1">
            <a:spLocks noChangeArrowheads="1"/>
          </p:cNvSpPr>
          <p:nvPr/>
        </p:nvSpPr>
        <p:spPr bwMode="auto">
          <a:xfrm>
            <a:off x="5648800" y="3396975"/>
            <a:ext cx="1082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50212" name="Text Box 36"/>
          <p:cNvSpPr txBox="1">
            <a:spLocks noChangeArrowheads="1"/>
          </p:cNvSpPr>
          <p:nvPr/>
        </p:nvSpPr>
        <p:spPr bwMode="auto">
          <a:xfrm>
            <a:off x="9685126" y="3386580"/>
            <a:ext cx="1082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</a:rPr>
              <a:t> 3</a:t>
            </a:r>
          </a:p>
        </p:txBody>
      </p:sp>
      <p:sp>
        <p:nvSpPr>
          <p:cNvPr id="50213" name="Text Box 37"/>
          <p:cNvSpPr txBox="1">
            <a:spLocks noChangeArrowheads="1"/>
          </p:cNvSpPr>
          <p:nvPr/>
        </p:nvSpPr>
        <p:spPr bwMode="auto">
          <a:xfrm>
            <a:off x="2040864" y="5876925"/>
            <a:ext cx="12053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</a:rPr>
              <a:t> 4</a:t>
            </a:r>
          </a:p>
        </p:txBody>
      </p:sp>
      <p:sp>
        <p:nvSpPr>
          <p:cNvPr id="50214" name="Text Box 38"/>
          <p:cNvSpPr txBox="1">
            <a:spLocks noChangeArrowheads="1"/>
          </p:cNvSpPr>
          <p:nvPr/>
        </p:nvSpPr>
        <p:spPr bwMode="auto">
          <a:xfrm>
            <a:off x="5947992" y="5914235"/>
            <a:ext cx="1082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FF"/>
                </a:solidFill>
              </a:rPr>
              <a:t>Hình 5</a:t>
            </a:r>
          </a:p>
        </p:txBody>
      </p: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9144000" y="5870576"/>
            <a:ext cx="1082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FF"/>
                </a:solidFill>
              </a:rPr>
              <a:t>Hình 6</a:t>
            </a:r>
          </a:p>
        </p:txBody>
      </p:sp>
      <p:sp>
        <p:nvSpPr>
          <p:cNvPr id="50216" name="Text Box 40"/>
          <p:cNvSpPr txBox="1">
            <a:spLocks noChangeArrowheads="1"/>
          </p:cNvSpPr>
          <p:nvPr/>
        </p:nvSpPr>
        <p:spPr bwMode="auto">
          <a:xfrm>
            <a:off x="1502730" y="3367386"/>
            <a:ext cx="18213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CC00FF"/>
                </a:solidFill>
              </a:rPr>
              <a:t>Hình tứ giác</a:t>
            </a:r>
          </a:p>
        </p:txBody>
      </p:sp>
      <p:sp>
        <p:nvSpPr>
          <p:cNvPr id="50219" name="Text Box 43"/>
          <p:cNvSpPr txBox="1">
            <a:spLocks noChangeArrowheads="1"/>
          </p:cNvSpPr>
          <p:nvPr/>
        </p:nvSpPr>
        <p:spPr bwMode="auto">
          <a:xfrm>
            <a:off x="5298923" y="3386580"/>
            <a:ext cx="2047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C00FF"/>
                </a:solidFill>
              </a:rPr>
              <a:t>Hình</a:t>
            </a:r>
            <a:r>
              <a:rPr lang="en-US" altLang="en-US" sz="2400" b="1" dirty="0">
                <a:solidFill>
                  <a:srgbClr val="CC00FF"/>
                </a:solidFill>
              </a:rPr>
              <a:t> tam </a:t>
            </a:r>
            <a:r>
              <a:rPr lang="en-US" altLang="en-US" sz="2400" b="1" dirty="0" err="1">
                <a:solidFill>
                  <a:srgbClr val="CC00FF"/>
                </a:solidFill>
              </a:rPr>
              <a:t>giác</a:t>
            </a:r>
            <a:endParaRPr lang="en-US" altLang="en-US" sz="2400" b="1" dirty="0">
              <a:solidFill>
                <a:srgbClr val="CC00FF"/>
              </a:solidFill>
            </a:endParaRPr>
          </a:p>
        </p:txBody>
      </p:sp>
      <p:sp>
        <p:nvSpPr>
          <p:cNvPr id="50220" name="Text Box 44"/>
          <p:cNvSpPr txBox="1">
            <a:spLocks noChangeArrowheads="1"/>
          </p:cNvSpPr>
          <p:nvPr/>
        </p:nvSpPr>
        <p:spPr bwMode="auto">
          <a:xfrm>
            <a:off x="9144000" y="3380230"/>
            <a:ext cx="20970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C00FF"/>
                </a:solidFill>
              </a:rPr>
              <a:t>Hình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chữ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nhật</a:t>
            </a:r>
            <a:endParaRPr lang="en-US" altLang="en-US" sz="2400" b="1" dirty="0">
              <a:solidFill>
                <a:srgbClr val="CC00FF"/>
              </a:solidFill>
            </a:endParaRPr>
          </a:p>
        </p:txBody>
      </p:sp>
      <p:sp>
        <p:nvSpPr>
          <p:cNvPr id="50221" name="Text Box 45"/>
          <p:cNvSpPr txBox="1">
            <a:spLocks noChangeArrowheads="1"/>
          </p:cNvSpPr>
          <p:nvPr/>
        </p:nvSpPr>
        <p:spPr bwMode="auto">
          <a:xfrm>
            <a:off x="1752819" y="5876925"/>
            <a:ext cx="17331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C00FF"/>
                </a:solidFill>
              </a:rPr>
              <a:t>Hình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vuông</a:t>
            </a:r>
            <a:endParaRPr lang="en-US" altLang="en-US" sz="2400" b="1" dirty="0">
              <a:solidFill>
                <a:srgbClr val="CC00FF"/>
              </a:solidFill>
            </a:endParaRPr>
          </a:p>
        </p:txBody>
      </p:sp>
      <p:sp>
        <p:nvSpPr>
          <p:cNvPr id="50222" name="Text Box 46"/>
          <p:cNvSpPr txBox="1">
            <a:spLocks noChangeArrowheads="1"/>
          </p:cNvSpPr>
          <p:nvPr/>
        </p:nvSpPr>
        <p:spPr bwMode="auto">
          <a:xfrm>
            <a:off x="5742808" y="5914235"/>
            <a:ext cx="1492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C00FF"/>
                </a:solidFill>
              </a:rPr>
              <a:t>Hình</a:t>
            </a:r>
            <a:r>
              <a:rPr lang="en-US" altLang="en-US" sz="2400" b="1" dirty="0">
                <a:solidFill>
                  <a:srgbClr val="CC00FF"/>
                </a:solidFill>
              </a:rPr>
              <a:t> </a:t>
            </a:r>
            <a:r>
              <a:rPr lang="en-US" altLang="en-US" sz="2400" b="1" dirty="0" err="1">
                <a:solidFill>
                  <a:srgbClr val="CC00FF"/>
                </a:solidFill>
              </a:rPr>
              <a:t>tròn</a:t>
            </a:r>
            <a:endParaRPr lang="en-US" altLang="en-US" sz="2400" b="1" dirty="0">
              <a:solidFill>
                <a:srgbClr val="CC00FF"/>
              </a:solidFill>
            </a:endParaRPr>
          </a:p>
        </p:txBody>
      </p:sp>
      <p:sp>
        <p:nvSpPr>
          <p:cNvPr id="50223" name="Text Box 47"/>
          <p:cNvSpPr txBox="1">
            <a:spLocks noChangeArrowheads="1"/>
          </p:cNvSpPr>
          <p:nvPr/>
        </p:nvSpPr>
        <p:spPr bwMode="auto">
          <a:xfrm>
            <a:off x="8745895" y="5870576"/>
            <a:ext cx="22733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CC00FF"/>
                </a:solidFill>
              </a:rPr>
              <a:t>Hình bình hành</a:t>
            </a:r>
          </a:p>
        </p:txBody>
      </p:sp>
      <p:sp>
        <p:nvSpPr>
          <p:cNvPr id="50224" name="AutoShape 48"/>
          <p:cNvSpPr>
            <a:spLocks noChangeArrowheads="1"/>
          </p:cNvSpPr>
          <p:nvPr/>
        </p:nvSpPr>
        <p:spPr bwMode="auto">
          <a:xfrm>
            <a:off x="8629802" y="4378326"/>
            <a:ext cx="3059113" cy="1223963"/>
          </a:xfrm>
          <a:prstGeom prst="parallelogram">
            <a:avLst>
              <a:gd name="adj" fmla="val 62484"/>
            </a:avLst>
          </a:prstGeom>
          <a:solidFill>
            <a:srgbClr val="00CC00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364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0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0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9" grpId="0"/>
      <p:bldP spid="50210" grpId="0"/>
      <p:bldP spid="50212" grpId="0"/>
      <p:bldP spid="50213" grpId="0"/>
      <p:bldP spid="50214" grpId="0"/>
      <p:bldP spid="50215" grpId="0"/>
      <p:bldP spid="50216" grpId="0"/>
      <p:bldP spid="50219" grpId="0"/>
      <p:bldP spid="50220" grpId="0"/>
      <p:bldP spid="50221" grpId="0"/>
      <p:bldP spid="50222" grpId="0"/>
      <p:bldP spid="502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3792538" y="1916114"/>
            <a:ext cx="4392612" cy="1512887"/>
          </a:xfrm>
          <a:prstGeom prst="flowChartInputOutpu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868396" y="3939488"/>
            <a:ext cx="32880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i="1" dirty="0" err="1">
                <a:solidFill>
                  <a:srgbClr val="FF0000"/>
                </a:solidFill>
              </a:rPr>
              <a:t>Hình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bình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hành</a:t>
            </a:r>
            <a:endParaRPr lang="en-US" altLang="en-US" sz="3600" b="1" i="1" dirty="0">
              <a:solidFill>
                <a:srgbClr val="FF0000"/>
              </a:solidFill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251263" y="1402776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8183563" y="1557339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248525" y="3357564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470275" y="3289301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200421" y="3997001"/>
            <a:ext cx="13484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</a:rPr>
              <a:t>ABCD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1466494" y="4746771"/>
            <a:ext cx="62632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dirty="0"/>
              <a:t>AB </a:t>
            </a:r>
            <a:r>
              <a:rPr lang="en-US" altLang="en-US" sz="3600" b="1" dirty="0" err="1"/>
              <a:t>và</a:t>
            </a:r>
            <a:r>
              <a:rPr lang="en-US" altLang="en-US" sz="3600" b="1" dirty="0"/>
              <a:t> DC </a:t>
            </a:r>
            <a:r>
              <a:rPr lang="en-US" altLang="en-US" sz="3600" b="1" dirty="0" err="1"/>
              <a:t>là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hai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cạnh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đối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diện</a:t>
            </a:r>
            <a:r>
              <a:rPr lang="en-US" altLang="en-US" sz="3600" b="1" dirty="0"/>
              <a:t>.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443338" y="5609176"/>
            <a:ext cx="62632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dirty="0"/>
              <a:t>AD </a:t>
            </a:r>
            <a:r>
              <a:rPr lang="en-US" altLang="en-US" sz="3600" b="1" dirty="0" err="1"/>
              <a:t>và</a:t>
            </a:r>
            <a:r>
              <a:rPr lang="en-US" altLang="en-US" sz="3600" b="1" dirty="0"/>
              <a:t> BC </a:t>
            </a:r>
            <a:r>
              <a:rPr lang="en-US" altLang="en-US" sz="3600" b="1" dirty="0" err="1"/>
              <a:t>là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hai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cạnh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đối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diện</a:t>
            </a:r>
            <a:r>
              <a:rPr lang="en-US" altLang="en-US" sz="3600" b="1" dirty="0"/>
              <a:t>.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3786188" y="3429000"/>
            <a:ext cx="3509962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4648200" y="1916114"/>
            <a:ext cx="3509962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 flipH="1">
            <a:off x="7315200" y="1916114"/>
            <a:ext cx="873125" cy="15128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 flipH="1">
            <a:off x="3789364" y="1916114"/>
            <a:ext cx="873125" cy="15128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grpSp>
        <p:nvGrpSpPr>
          <p:cNvPr id="17" name="Group 16"/>
          <p:cNvGrpSpPr/>
          <p:nvPr/>
        </p:nvGrpSpPr>
        <p:grpSpPr>
          <a:xfrm rot="11459048">
            <a:off x="-88758" y="-326620"/>
            <a:ext cx="3914308" cy="3170236"/>
            <a:chOff x="6529389" y="2779714"/>
            <a:chExt cx="5281611" cy="3170236"/>
          </a:xfrm>
        </p:grpSpPr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6529389" y="2779714"/>
              <a:ext cx="5281611" cy="3170236"/>
            </a:xfrm>
            <a:prstGeom prst="cloudCallout">
              <a:avLst>
                <a:gd name="adj1" fmla="val -60412"/>
                <a:gd name="adj2" fmla="val -36778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2800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 rot="10140952">
              <a:off x="6994387" y="3397436"/>
              <a:ext cx="4375519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b="1" i="1" dirty="0" err="1">
                  <a:solidFill>
                    <a:srgbClr val="3399FF"/>
                  </a:solidFill>
                </a:rPr>
                <a:t>Tìm</a:t>
              </a:r>
              <a:r>
                <a:rPr lang="en-US" altLang="en-US" sz="4000" b="1" i="1" dirty="0">
                  <a:solidFill>
                    <a:srgbClr val="3399FF"/>
                  </a:solidFill>
                </a:rPr>
                <a:t> </a:t>
              </a:r>
              <a:r>
                <a:rPr lang="en-US" altLang="en-US" sz="4000" b="1" i="1" dirty="0" err="1">
                  <a:solidFill>
                    <a:srgbClr val="3399FF"/>
                  </a:solidFill>
                </a:rPr>
                <a:t>các</a:t>
              </a:r>
              <a:r>
                <a:rPr lang="en-US" altLang="en-US" sz="4000" b="1" i="1" dirty="0">
                  <a:solidFill>
                    <a:srgbClr val="3399FF"/>
                  </a:solidFill>
                </a:rPr>
                <a:t> </a:t>
              </a:r>
              <a:r>
                <a:rPr lang="en-US" altLang="en-US" sz="4000" b="1" i="1" dirty="0" err="1">
                  <a:solidFill>
                    <a:srgbClr val="3399FF"/>
                  </a:solidFill>
                </a:rPr>
                <a:t>đặc</a:t>
              </a:r>
              <a:r>
                <a:rPr lang="en-US" altLang="en-US" sz="4000" b="1" i="1" dirty="0">
                  <a:solidFill>
                    <a:srgbClr val="3399FF"/>
                  </a:solidFill>
                </a:rPr>
                <a:t> </a:t>
              </a:r>
              <a:r>
                <a:rPr lang="en-US" altLang="en-US" sz="4000" b="1" i="1" dirty="0" err="1">
                  <a:solidFill>
                    <a:srgbClr val="3399FF"/>
                  </a:solidFill>
                </a:rPr>
                <a:t>điểm</a:t>
              </a:r>
              <a:r>
                <a:rPr lang="en-US" altLang="en-US" sz="4000" b="1" i="1" dirty="0">
                  <a:solidFill>
                    <a:srgbClr val="3399FF"/>
                  </a:solidFill>
                </a:rPr>
                <a:t> </a:t>
              </a:r>
              <a:r>
                <a:rPr lang="en-US" altLang="en-US" sz="4000" b="1" i="1" dirty="0" err="1">
                  <a:solidFill>
                    <a:srgbClr val="3399FF"/>
                  </a:solidFill>
                </a:rPr>
                <a:t>của</a:t>
              </a:r>
              <a:r>
                <a:rPr lang="en-US" altLang="en-US" sz="4000" b="1" i="1" dirty="0">
                  <a:solidFill>
                    <a:srgbClr val="3399FF"/>
                  </a:solidFill>
                </a:rPr>
                <a:t> </a:t>
              </a:r>
              <a:r>
                <a:rPr lang="en-US" altLang="en-US" sz="4000" b="1" i="1" dirty="0" err="1">
                  <a:solidFill>
                    <a:srgbClr val="3399FF"/>
                  </a:solidFill>
                </a:rPr>
                <a:t>hình</a:t>
              </a:r>
              <a:r>
                <a:rPr lang="en-US" altLang="en-US" sz="4000" b="1" i="1" dirty="0">
                  <a:solidFill>
                    <a:srgbClr val="3399FF"/>
                  </a:solidFill>
                </a:rPr>
                <a:t> </a:t>
              </a:r>
              <a:r>
                <a:rPr lang="en-US" altLang="en-US" sz="4000" b="1" i="1" dirty="0" err="1">
                  <a:solidFill>
                    <a:srgbClr val="3399FF"/>
                  </a:solidFill>
                </a:rPr>
                <a:t>bình</a:t>
              </a:r>
              <a:r>
                <a:rPr lang="en-US" altLang="en-US" sz="4000" b="1" i="1" dirty="0">
                  <a:solidFill>
                    <a:srgbClr val="3399FF"/>
                  </a:solidFill>
                </a:rPr>
                <a:t> </a:t>
              </a:r>
              <a:r>
                <a:rPr lang="en-US" altLang="en-US" sz="4000" b="1" i="1" dirty="0" err="1">
                  <a:solidFill>
                    <a:srgbClr val="3399FF"/>
                  </a:solidFill>
                </a:rPr>
                <a:t>hành</a:t>
              </a:r>
              <a:r>
                <a:rPr lang="en-US" altLang="en-US" sz="4000" b="1" i="1" dirty="0">
                  <a:solidFill>
                    <a:srgbClr val="3399FF"/>
                  </a:solidFill>
                </a:rPr>
                <a:t>.</a:t>
              </a:r>
            </a:p>
          </p:txBody>
        </p:sp>
      </p:grp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044081" y="2326512"/>
            <a:ext cx="414575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song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                                   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song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8393903" y="4571425"/>
            <a:ext cx="33845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DC</a:t>
            </a:r>
          </a:p>
          <a:p>
            <a:pPr algn="ctr"/>
            <a:r>
              <a:rPr lang="en-US" altLang="en-US" sz="36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= BC</a:t>
            </a:r>
          </a:p>
        </p:txBody>
      </p:sp>
    </p:spTree>
    <p:extLst>
      <p:ext uri="{BB962C8B-B14F-4D97-AF65-F5344CB8AC3E}">
        <p14:creationId xmlns:p14="http://schemas.microsoft.com/office/powerpoint/2010/main" val="382633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  <p:bldP spid="57352" grpId="0"/>
      <p:bldP spid="57353" grpId="0"/>
      <p:bldP spid="57354" grpId="0"/>
      <p:bldP spid="57355" grpId="0"/>
      <p:bldP spid="57356" grpId="0"/>
      <p:bldP spid="5735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8851900" y="1021197"/>
            <a:ext cx="2305050" cy="1223962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1066800" y="819152"/>
            <a:ext cx="1439862" cy="14398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4149725" y="1021196"/>
            <a:ext cx="3059112" cy="1223963"/>
          </a:xfrm>
          <a:prstGeom prst="parallelogram">
            <a:avLst>
              <a:gd name="adj" fmla="val 62484"/>
            </a:avLst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72339" y="2590800"/>
            <a:ext cx="8374408" cy="1688920"/>
            <a:chOff x="1672339" y="2590800"/>
            <a:chExt cx="8374408" cy="1688920"/>
          </a:xfrm>
        </p:grpSpPr>
        <p:sp>
          <p:nvSpPr>
            <p:cNvPr id="63493" name="Rectangle 5"/>
            <p:cNvSpPr>
              <a:spLocks noChangeArrowheads="1"/>
            </p:cNvSpPr>
            <p:nvPr/>
          </p:nvSpPr>
          <p:spPr bwMode="auto">
            <a:xfrm>
              <a:off x="1672339" y="2590800"/>
              <a:ext cx="837440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600" b="1" i="1" dirty="0">
                  <a:solidFill>
                    <a:srgbClr val="CC00FF"/>
                  </a:solidFill>
                </a:rPr>
                <a:t>*</a:t>
              </a:r>
              <a:r>
                <a:rPr lang="en-US" altLang="en-US" sz="3600" b="1" i="1" dirty="0" err="1">
                  <a:solidFill>
                    <a:srgbClr val="CC00FF"/>
                  </a:solidFill>
                </a:rPr>
                <a:t>Tìm</a:t>
              </a:r>
              <a:r>
                <a:rPr lang="en-US" altLang="en-US" sz="3600" b="1" i="1" dirty="0">
                  <a:solidFill>
                    <a:srgbClr val="CC00FF"/>
                  </a:solidFill>
                </a:rPr>
                <a:t> </a:t>
              </a:r>
              <a:r>
                <a:rPr lang="en-US" altLang="en-US" sz="3600" b="1" i="1" dirty="0" err="1">
                  <a:solidFill>
                    <a:srgbClr val="CC00FF"/>
                  </a:solidFill>
                </a:rPr>
                <a:t>điểm</a:t>
              </a:r>
              <a:r>
                <a:rPr lang="en-US" altLang="en-US" sz="3600" b="1" i="1" dirty="0">
                  <a:solidFill>
                    <a:srgbClr val="CC00FF"/>
                  </a:solidFill>
                </a:rPr>
                <a:t> </a:t>
              </a:r>
              <a:r>
                <a:rPr lang="en-US" altLang="en-US" sz="3600" b="1" i="1" dirty="0" err="1">
                  <a:solidFill>
                    <a:srgbClr val="CC00FF"/>
                  </a:solidFill>
                </a:rPr>
                <a:t>giống</a:t>
              </a:r>
              <a:r>
                <a:rPr lang="en-US" altLang="en-US" sz="3600" b="1" i="1" dirty="0">
                  <a:solidFill>
                    <a:srgbClr val="CC00FF"/>
                  </a:solidFill>
                </a:rPr>
                <a:t> </a:t>
              </a:r>
              <a:r>
                <a:rPr lang="en-US" altLang="en-US" sz="3600" b="1" i="1" dirty="0" err="1">
                  <a:solidFill>
                    <a:srgbClr val="CC00FF"/>
                  </a:solidFill>
                </a:rPr>
                <a:t>nhau</a:t>
              </a:r>
              <a:r>
                <a:rPr lang="en-US" altLang="en-US" sz="3600" b="1" i="1" dirty="0">
                  <a:solidFill>
                    <a:srgbClr val="CC00FF"/>
                  </a:solidFill>
                </a:rPr>
                <a:t> </a:t>
              </a:r>
              <a:r>
                <a:rPr lang="en-US" altLang="en-US" sz="3600" b="1" i="1" dirty="0" err="1">
                  <a:solidFill>
                    <a:srgbClr val="CC00FF"/>
                  </a:solidFill>
                </a:rPr>
                <a:t>và</a:t>
              </a:r>
              <a:r>
                <a:rPr lang="en-US" altLang="en-US" sz="3600" b="1" i="1" dirty="0">
                  <a:solidFill>
                    <a:srgbClr val="CC00FF"/>
                  </a:solidFill>
                </a:rPr>
                <a:t> </a:t>
              </a:r>
              <a:r>
                <a:rPr lang="en-US" altLang="en-US" sz="3600" b="1" i="1" dirty="0" err="1">
                  <a:solidFill>
                    <a:srgbClr val="CC00FF"/>
                  </a:solidFill>
                </a:rPr>
                <a:t>khác</a:t>
              </a:r>
              <a:r>
                <a:rPr lang="en-US" altLang="en-US" sz="3600" b="1" i="1" dirty="0">
                  <a:solidFill>
                    <a:srgbClr val="CC00FF"/>
                  </a:solidFill>
                </a:rPr>
                <a:t> </a:t>
              </a:r>
              <a:r>
                <a:rPr lang="en-US" altLang="en-US" sz="3600" b="1" i="1" dirty="0" err="1">
                  <a:solidFill>
                    <a:srgbClr val="CC00FF"/>
                  </a:solidFill>
                </a:rPr>
                <a:t>nhau</a:t>
              </a:r>
              <a:r>
                <a:rPr lang="en-US" altLang="en-US" sz="3600" b="1" i="1" dirty="0">
                  <a:solidFill>
                    <a:srgbClr val="CC00FF"/>
                  </a:solidFill>
                </a:rPr>
                <a:t> </a:t>
              </a:r>
              <a:r>
                <a:rPr lang="en-US" altLang="en-US" sz="3600" b="1" i="1" dirty="0" err="1">
                  <a:solidFill>
                    <a:srgbClr val="CC00FF"/>
                  </a:solidFill>
                </a:rPr>
                <a:t>giữa</a:t>
              </a:r>
              <a:r>
                <a:rPr lang="en-US" altLang="en-US" sz="3600" b="1" i="1" dirty="0">
                  <a:solidFill>
                    <a:srgbClr val="CC00FF"/>
                  </a:solidFill>
                </a:rPr>
                <a:t>:</a:t>
              </a:r>
            </a:p>
          </p:txBody>
        </p:sp>
        <p:sp>
          <p:nvSpPr>
            <p:cNvPr id="63497" name="Rectangle 9"/>
            <p:cNvSpPr>
              <a:spLocks noChangeArrowheads="1"/>
            </p:cNvSpPr>
            <p:nvPr/>
          </p:nvSpPr>
          <p:spPr bwMode="auto">
            <a:xfrm>
              <a:off x="2715092" y="3084224"/>
              <a:ext cx="62889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600" dirty="0">
                  <a:solidFill>
                    <a:srgbClr val="0000FF"/>
                  </a:solidFill>
                </a:rPr>
                <a:t>a) </a:t>
              </a:r>
              <a:r>
                <a:rPr lang="en-US" altLang="en-US" sz="3600" dirty="0" err="1">
                  <a:solidFill>
                    <a:srgbClr val="0000FF"/>
                  </a:solidFill>
                </a:rPr>
                <a:t>Hình</a:t>
              </a:r>
              <a:r>
                <a:rPr lang="en-US" altLang="en-US" sz="3600" dirty="0">
                  <a:solidFill>
                    <a:srgbClr val="0000FF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0000FF"/>
                  </a:solidFill>
                </a:rPr>
                <a:t>bình</a:t>
              </a:r>
              <a:r>
                <a:rPr lang="en-US" altLang="en-US" sz="3600" dirty="0">
                  <a:solidFill>
                    <a:srgbClr val="0000FF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0000FF"/>
                  </a:solidFill>
                </a:rPr>
                <a:t>hành</a:t>
              </a:r>
              <a:r>
                <a:rPr lang="en-US" altLang="en-US" sz="3600" dirty="0">
                  <a:solidFill>
                    <a:srgbClr val="0000FF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0000FF"/>
                  </a:solidFill>
                </a:rPr>
                <a:t>và</a:t>
              </a:r>
              <a:r>
                <a:rPr lang="en-US" altLang="en-US" sz="3600" dirty="0">
                  <a:solidFill>
                    <a:srgbClr val="0000FF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0000FF"/>
                  </a:solidFill>
                </a:rPr>
                <a:t>hình</a:t>
              </a:r>
              <a:r>
                <a:rPr lang="en-US" altLang="en-US" sz="3600" dirty="0">
                  <a:solidFill>
                    <a:srgbClr val="0000FF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0000FF"/>
                  </a:solidFill>
                </a:rPr>
                <a:t>vuông</a:t>
              </a:r>
              <a:endParaRPr lang="en-US" altLang="en-US" sz="3600" dirty="0">
                <a:solidFill>
                  <a:srgbClr val="0000FF"/>
                </a:solidFill>
              </a:endParaRPr>
            </a:p>
          </p:txBody>
        </p:sp>
        <p:sp>
          <p:nvSpPr>
            <p:cNvPr id="63500" name="Rectangle 12"/>
            <p:cNvSpPr>
              <a:spLocks noChangeArrowheads="1"/>
            </p:cNvSpPr>
            <p:nvPr/>
          </p:nvSpPr>
          <p:spPr bwMode="auto">
            <a:xfrm>
              <a:off x="2658663" y="3633389"/>
              <a:ext cx="687239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600" dirty="0">
                  <a:solidFill>
                    <a:srgbClr val="0000FF"/>
                  </a:solidFill>
                </a:rPr>
                <a:t>b) </a:t>
              </a:r>
              <a:r>
                <a:rPr lang="en-US" altLang="en-US" sz="3600" dirty="0" err="1">
                  <a:solidFill>
                    <a:srgbClr val="0000FF"/>
                  </a:solidFill>
                </a:rPr>
                <a:t>Hình</a:t>
              </a:r>
              <a:r>
                <a:rPr lang="en-US" altLang="en-US" sz="3600" dirty="0">
                  <a:solidFill>
                    <a:srgbClr val="0000FF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0000FF"/>
                  </a:solidFill>
                </a:rPr>
                <a:t>bình</a:t>
              </a:r>
              <a:r>
                <a:rPr lang="en-US" altLang="en-US" sz="3600" dirty="0">
                  <a:solidFill>
                    <a:srgbClr val="0000FF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0000FF"/>
                  </a:solidFill>
                </a:rPr>
                <a:t>hành</a:t>
              </a:r>
              <a:r>
                <a:rPr lang="en-US" altLang="en-US" sz="3600" dirty="0">
                  <a:solidFill>
                    <a:srgbClr val="0000FF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0000FF"/>
                  </a:solidFill>
                </a:rPr>
                <a:t>và</a:t>
              </a:r>
              <a:r>
                <a:rPr lang="en-US" altLang="en-US" sz="3600" dirty="0">
                  <a:solidFill>
                    <a:srgbClr val="0000FF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0000FF"/>
                  </a:solidFill>
                </a:rPr>
                <a:t>hình</a:t>
              </a:r>
              <a:r>
                <a:rPr lang="en-US" altLang="en-US" sz="3600" dirty="0">
                  <a:solidFill>
                    <a:srgbClr val="0000FF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0000FF"/>
                  </a:solidFill>
                </a:rPr>
                <a:t>chữ</a:t>
              </a:r>
              <a:r>
                <a:rPr lang="en-US" altLang="en-US" sz="3600" dirty="0">
                  <a:solidFill>
                    <a:srgbClr val="0000FF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0000FF"/>
                  </a:solidFill>
                </a:rPr>
                <a:t>nhật</a:t>
              </a:r>
              <a:r>
                <a:rPr lang="en-US" altLang="en-US" sz="3600" dirty="0">
                  <a:solidFill>
                    <a:srgbClr val="0000FF"/>
                  </a:solidFill>
                </a:rPr>
                <a:t>.</a:t>
              </a:r>
            </a:p>
          </p:txBody>
        </p:sp>
      </p:grpSp>
      <p:grpSp>
        <p:nvGrpSpPr>
          <p:cNvPr id="63503" name="Group 15"/>
          <p:cNvGrpSpPr>
            <a:grpSpLocks/>
          </p:cNvGrpSpPr>
          <p:nvPr/>
        </p:nvGrpSpPr>
        <p:grpSpPr bwMode="auto">
          <a:xfrm>
            <a:off x="4953000" y="4307429"/>
            <a:ext cx="4679950" cy="2438400"/>
            <a:chOff x="3268" y="3887"/>
            <a:chExt cx="2948" cy="1043"/>
          </a:xfrm>
        </p:grpSpPr>
        <p:sp>
          <p:nvSpPr>
            <p:cNvPr id="63501" name="AutoShape 13"/>
            <p:cNvSpPr>
              <a:spLocks noChangeArrowheads="1"/>
            </p:cNvSpPr>
            <p:nvPr/>
          </p:nvSpPr>
          <p:spPr bwMode="auto">
            <a:xfrm>
              <a:off x="3268" y="3887"/>
              <a:ext cx="2948" cy="1043"/>
            </a:xfrm>
            <a:prstGeom prst="cloudCallout">
              <a:avLst>
                <a:gd name="adj1" fmla="val -63296"/>
                <a:gd name="adj2" fmla="val -25454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b="1"/>
            </a:p>
          </p:txBody>
        </p:sp>
        <p:sp>
          <p:nvSpPr>
            <p:cNvPr id="63502" name="Text Box 14"/>
            <p:cNvSpPr txBox="1">
              <a:spLocks noChangeArrowheads="1"/>
            </p:cNvSpPr>
            <p:nvPr/>
          </p:nvSpPr>
          <p:spPr bwMode="auto">
            <a:xfrm>
              <a:off x="3464" y="4062"/>
              <a:ext cx="2586" cy="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3200" b="1" i="1" dirty="0" err="1">
                  <a:solidFill>
                    <a:schemeClr val="tx2"/>
                  </a:solidFill>
                </a:rPr>
                <a:t>Từ</a:t>
              </a:r>
              <a:r>
                <a:rPr lang="en-US" altLang="en-US" sz="3200" b="1" i="1" dirty="0">
                  <a:solidFill>
                    <a:schemeClr val="tx2"/>
                  </a:solidFill>
                </a:rPr>
                <a:t> </a:t>
              </a:r>
              <a:r>
                <a:rPr lang="en-US" altLang="en-US" sz="3200" b="1" i="1" dirty="0" err="1">
                  <a:solidFill>
                    <a:schemeClr val="tx2"/>
                  </a:solidFill>
                </a:rPr>
                <a:t>đó</a:t>
              </a:r>
              <a:r>
                <a:rPr lang="en-US" altLang="en-US" sz="3200" b="1" i="1" dirty="0">
                  <a:solidFill>
                    <a:schemeClr val="tx2"/>
                  </a:solidFill>
                </a:rPr>
                <a:t> </a:t>
              </a:r>
              <a:r>
                <a:rPr lang="en-US" altLang="en-US" sz="3200" b="1" i="1" dirty="0" err="1">
                  <a:solidFill>
                    <a:schemeClr val="tx2"/>
                  </a:solidFill>
                </a:rPr>
                <a:t>đưa</a:t>
              </a:r>
              <a:r>
                <a:rPr lang="en-US" altLang="en-US" sz="3200" b="1" i="1" dirty="0">
                  <a:solidFill>
                    <a:schemeClr val="tx2"/>
                  </a:solidFill>
                </a:rPr>
                <a:t> </a:t>
              </a:r>
              <a:r>
                <a:rPr lang="en-US" altLang="en-US" sz="3200" b="1" i="1" dirty="0" err="1">
                  <a:solidFill>
                    <a:schemeClr val="tx2"/>
                  </a:solidFill>
                </a:rPr>
                <a:t>ra</a:t>
              </a:r>
              <a:r>
                <a:rPr lang="en-US" altLang="en-US" sz="3200" b="1" i="1" dirty="0">
                  <a:solidFill>
                    <a:schemeClr val="tx2"/>
                  </a:solidFill>
                </a:rPr>
                <a:t> </a:t>
              </a:r>
              <a:r>
                <a:rPr lang="en-US" altLang="en-US" sz="3200" b="1" i="1" dirty="0" err="1">
                  <a:solidFill>
                    <a:schemeClr val="tx2"/>
                  </a:solidFill>
                </a:rPr>
                <a:t>nhận</a:t>
              </a:r>
              <a:r>
                <a:rPr lang="en-US" altLang="en-US" sz="3200" b="1" i="1" dirty="0">
                  <a:solidFill>
                    <a:schemeClr val="tx2"/>
                  </a:solidFill>
                </a:rPr>
                <a:t> </a:t>
              </a:r>
              <a:r>
                <a:rPr lang="en-US" altLang="en-US" sz="3200" b="1" i="1" dirty="0" err="1">
                  <a:solidFill>
                    <a:schemeClr val="tx2"/>
                  </a:solidFill>
                </a:rPr>
                <a:t>xét</a:t>
              </a:r>
              <a:r>
                <a:rPr lang="en-US" altLang="en-US" sz="3200" b="1" i="1" dirty="0">
                  <a:solidFill>
                    <a:schemeClr val="tx2"/>
                  </a:solidFill>
                </a:rPr>
                <a:t> </a:t>
              </a:r>
              <a:r>
                <a:rPr lang="en-US" altLang="en-US" sz="3200" b="1" i="1" dirty="0" err="1">
                  <a:solidFill>
                    <a:schemeClr val="tx2"/>
                  </a:solidFill>
                </a:rPr>
                <a:t>về</a:t>
              </a:r>
              <a:r>
                <a:rPr lang="en-US" altLang="en-US" sz="3200" b="1" i="1" dirty="0">
                  <a:solidFill>
                    <a:schemeClr val="tx2"/>
                  </a:solidFill>
                </a:rPr>
                <a:t> </a:t>
              </a:r>
              <a:r>
                <a:rPr lang="en-US" altLang="en-US" sz="3200" b="1" i="1" dirty="0" err="1">
                  <a:solidFill>
                    <a:schemeClr val="tx2"/>
                  </a:solidFill>
                </a:rPr>
                <a:t>mối</a:t>
              </a:r>
              <a:r>
                <a:rPr lang="en-US" altLang="en-US" sz="3200" b="1" i="1" dirty="0">
                  <a:solidFill>
                    <a:schemeClr val="tx2"/>
                  </a:solidFill>
                </a:rPr>
                <a:t> </a:t>
              </a:r>
              <a:r>
                <a:rPr lang="en-US" altLang="en-US" sz="3200" b="1" i="1" dirty="0" err="1">
                  <a:solidFill>
                    <a:schemeClr val="tx2"/>
                  </a:solidFill>
                </a:rPr>
                <a:t>quan</a:t>
              </a:r>
              <a:r>
                <a:rPr lang="en-US" altLang="en-US" sz="3200" b="1" i="1" dirty="0">
                  <a:solidFill>
                    <a:schemeClr val="tx2"/>
                  </a:solidFill>
                </a:rPr>
                <a:t> </a:t>
              </a:r>
              <a:r>
                <a:rPr lang="en-US" altLang="en-US" sz="3200" b="1" i="1" dirty="0" err="1">
                  <a:solidFill>
                    <a:schemeClr val="tx2"/>
                  </a:solidFill>
                </a:rPr>
                <a:t>hệ</a:t>
              </a:r>
              <a:r>
                <a:rPr lang="en-US" altLang="en-US" sz="3200" b="1" i="1" dirty="0">
                  <a:solidFill>
                    <a:schemeClr val="tx2"/>
                  </a:solidFill>
                </a:rPr>
                <a:t> </a:t>
              </a:r>
              <a:r>
                <a:rPr lang="en-US" altLang="en-US" sz="3200" b="1" i="1" dirty="0" err="1">
                  <a:solidFill>
                    <a:schemeClr val="tx2"/>
                  </a:solidFill>
                </a:rPr>
                <a:t>giữa</a:t>
              </a:r>
              <a:r>
                <a:rPr lang="en-US" altLang="en-US" sz="3200" b="1" i="1" dirty="0">
                  <a:solidFill>
                    <a:schemeClr val="tx2"/>
                  </a:solidFill>
                </a:rPr>
                <a:t> </a:t>
              </a:r>
            </a:p>
            <a:p>
              <a:pPr algn="ctr"/>
              <a:r>
                <a:rPr lang="en-US" altLang="en-US" sz="3200" b="1" i="1" dirty="0" err="1">
                  <a:solidFill>
                    <a:schemeClr val="tx2"/>
                  </a:solidFill>
                </a:rPr>
                <a:t>các</a:t>
              </a:r>
              <a:r>
                <a:rPr lang="en-US" altLang="en-US" sz="3200" b="1" i="1" dirty="0">
                  <a:solidFill>
                    <a:schemeClr val="tx2"/>
                  </a:solidFill>
                </a:rPr>
                <a:t> </a:t>
              </a:r>
              <a:r>
                <a:rPr lang="en-US" altLang="en-US" sz="3200" b="1" i="1" dirty="0" err="1">
                  <a:solidFill>
                    <a:schemeClr val="tx2"/>
                  </a:solidFill>
                </a:rPr>
                <a:t>hình</a:t>
              </a:r>
              <a:r>
                <a:rPr lang="en-US" altLang="en-US" sz="3200" b="1" i="1" dirty="0">
                  <a:solidFill>
                    <a:schemeClr val="tx2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76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447800" y="5900446"/>
            <a:ext cx="111960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en-US" altLang="en-US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1147658" y="2667000"/>
            <a:ext cx="31197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Giống</a:t>
            </a:r>
            <a:r>
              <a:rPr lang="en-US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4124506" y="2717852"/>
            <a:ext cx="7010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000" i="1" dirty="0">
                <a:solidFill>
                  <a:srgbClr val="002060"/>
                </a:solidFill>
                <a:cs typeface="Times New Roman" panose="02020603050405020304" pitchFamily="18" charset="0"/>
              </a:rPr>
              <a:t>Hai </a:t>
            </a:r>
            <a:r>
              <a:rPr lang="en-US" altLang="en-US" sz="4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cặp</a:t>
            </a:r>
            <a:r>
              <a:rPr lang="en-US" altLang="en-US" sz="4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en-US" sz="4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4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diện</a:t>
            </a:r>
            <a:r>
              <a:rPr lang="en-US" altLang="en-US" sz="4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song </a:t>
            </a:r>
            <a:r>
              <a:rPr lang="en-US" altLang="en-US" sz="4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song</a:t>
            </a:r>
            <a:r>
              <a:rPr lang="en-US" altLang="en-US" sz="4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4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4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4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4000" i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1219200" y="3940314"/>
            <a:ext cx="34269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Khác</a:t>
            </a:r>
            <a:r>
              <a:rPr lang="en-US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1447800" y="4577007"/>
            <a:ext cx="1074419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i="1" dirty="0">
                <a:solidFill>
                  <a:srgbClr val="CC0099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4000" i="1" dirty="0" err="1">
                <a:solidFill>
                  <a:srgbClr val="CC0099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4000" i="1" dirty="0"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C0099"/>
                </a:solidFill>
                <a:cs typeface="Times New Roman" panose="02020603050405020304" pitchFamily="18" charset="0"/>
              </a:rPr>
              <a:t>bình</a:t>
            </a:r>
            <a:r>
              <a:rPr lang="en-US" altLang="en-US" sz="4000" i="1" dirty="0"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C0099"/>
                </a:solidFill>
                <a:cs typeface="Times New Roman" panose="02020603050405020304" pitchFamily="18" charset="0"/>
              </a:rPr>
              <a:t>hành</a:t>
            </a:r>
            <a:r>
              <a:rPr lang="en-US" alt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cặp</a:t>
            </a:r>
            <a:r>
              <a:rPr lang="en-US" alt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diện</a:t>
            </a:r>
            <a:r>
              <a:rPr lang="en-US" alt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góc</a:t>
            </a:r>
            <a:r>
              <a:rPr lang="en-US" alt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vuông</a:t>
            </a:r>
            <a:endParaRPr lang="en-US" altLang="en-US" sz="4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385617" y="685640"/>
            <a:ext cx="1793078" cy="14398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705600" y="808300"/>
            <a:ext cx="3059112" cy="1223963"/>
          </a:xfrm>
          <a:prstGeom prst="parallelogram">
            <a:avLst>
              <a:gd name="adj" fmla="val 62484"/>
            </a:avLst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85617" y="1959114"/>
            <a:ext cx="205183" cy="174486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85617" y="685640"/>
            <a:ext cx="205183" cy="174486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73512" y="706868"/>
            <a:ext cx="205183" cy="174486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86123" y="1959114"/>
            <a:ext cx="205183" cy="174486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 rot="829765">
            <a:off x="4605511" y="34779"/>
            <a:ext cx="1661938" cy="1661795"/>
            <a:chOff x="4474604" y="29304"/>
            <a:chExt cx="1661938" cy="1600200"/>
          </a:xfrm>
        </p:grpSpPr>
        <p:sp>
          <p:nvSpPr>
            <p:cNvPr id="4" name="Cloud Callout 3"/>
            <p:cNvSpPr/>
            <p:nvPr/>
          </p:nvSpPr>
          <p:spPr>
            <a:xfrm rot="2357362">
              <a:off x="4474604" y="29304"/>
              <a:ext cx="1661938" cy="160020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20770235">
              <a:off x="4588280" y="351481"/>
              <a:ext cx="14498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Hình</a:t>
              </a:r>
              <a:r>
                <a:rPr lang="en-US" sz="2000" b="1" dirty="0"/>
                <a:t> </a:t>
              </a:r>
              <a:r>
                <a:rPr lang="en-US" sz="2000" b="1" dirty="0" err="1"/>
                <a:t>bình</a:t>
              </a:r>
              <a:r>
                <a:rPr lang="en-US" sz="2000" b="1" dirty="0"/>
                <a:t> </a:t>
              </a:r>
              <a:r>
                <a:rPr lang="en-US" sz="2000" b="1" dirty="0" err="1"/>
                <a:t>hành</a:t>
              </a:r>
              <a:r>
                <a:rPr lang="en-US" sz="2000" b="1" dirty="0"/>
                <a:t> </a:t>
              </a:r>
              <a:r>
                <a:rPr lang="en-US" sz="2000" b="1" dirty="0" err="1"/>
                <a:t>đặc</a:t>
              </a:r>
              <a:r>
                <a:rPr lang="en-US" sz="2000" b="1" dirty="0"/>
                <a:t> </a:t>
              </a:r>
              <a:r>
                <a:rPr lang="en-US" sz="2000" b="1" dirty="0" err="1"/>
                <a:t>biệt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6116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  <p:bldP spid="64522" grpId="0"/>
      <p:bldP spid="64523" grpId="0"/>
      <p:bldP spid="64524" grpId="0"/>
      <p:bldP spid="64525" grpId="0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466850" y="5567643"/>
            <a:ext cx="111960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en-US" altLang="en-US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1147658" y="2667000"/>
            <a:ext cx="31197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Giống</a:t>
            </a:r>
            <a:r>
              <a:rPr lang="en-US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4124506" y="2717852"/>
            <a:ext cx="7010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000" i="1" dirty="0">
                <a:solidFill>
                  <a:srgbClr val="002060"/>
                </a:solidFill>
                <a:cs typeface="Times New Roman" panose="02020603050405020304" pitchFamily="18" charset="0"/>
              </a:rPr>
              <a:t>Hai </a:t>
            </a:r>
            <a:r>
              <a:rPr lang="en-US" altLang="en-US" sz="4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cặp</a:t>
            </a:r>
            <a:r>
              <a:rPr lang="en-US" altLang="en-US" sz="4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cạnh</a:t>
            </a:r>
            <a:r>
              <a:rPr lang="en-US" altLang="en-US" sz="4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4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diện</a:t>
            </a:r>
            <a:r>
              <a:rPr lang="en-US" altLang="en-US" sz="4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song </a:t>
            </a:r>
            <a:r>
              <a:rPr lang="en-US" altLang="en-US" sz="4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song</a:t>
            </a:r>
            <a:r>
              <a:rPr lang="en-US" altLang="en-US" sz="4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4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4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4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4000" i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1204911" y="3828723"/>
            <a:ext cx="34269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Khác</a:t>
            </a:r>
            <a:r>
              <a:rPr lang="en-US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1447800" y="4577007"/>
            <a:ext cx="107441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i="1" dirty="0">
                <a:solidFill>
                  <a:srgbClr val="CC0099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4000" i="1" dirty="0" err="1">
                <a:solidFill>
                  <a:srgbClr val="CC0099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4000" i="1" dirty="0"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C0099"/>
                </a:solidFill>
                <a:cs typeface="Times New Roman" panose="02020603050405020304" pitchFamily="18" charset="0"/>
              </a:rPr>
              <a:t>bình</a:t>
            </a:r>
            <a:r>
              <a:rPr lang="en-US" altLang="en-US" sz="4000" i="1" dirty="0"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C0099"/>
                </a:solidFill>
                <a:cs typeface="Times New Roman" panose="02020603050405020304" pitchFamily="18" charset="0"/>
              </a:rPr>
              <a:t>hành</a:t>
            </a:r>
            <a:r>
              <a:rPr lang="en-US" alt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góc</a:t>
            </a:r>
            <a:r>
              <a:rPr lang="en-US" alt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vuông</a:t>
            </a:r>
            <a:endParaRPr lang="en-US" altLang="en-US" sz="4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066800" y="685640"/>
            <a:ext cx="3111895" cy="143986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705600" y="808300"/>
            <a:ext cx="3059112" cy="1223963"/>
          </a:xfrm>
          <a:prstGeom prst="parallelogram">
            <a:avLst>
              <a:gd name="adj" fmla="val 62484"/>
            </a:avLst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6608" y="1927086"/>
            <a:ext cx="205183" cy="174486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6608" y="701383"/>
            <a:ext cx="205183" cy="174486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73512" y="706868"/>
            <a:ext cx="205183" cy="174486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86123" y="1959114"/>
            <a:ext cx="205183" cy="174486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 rot="829765">
            <a:off x="4605511" y="34779"/>
            <a:ext cx="1661938" cy="1661795"/>
            <a:chOff x="4474604" y="29304"/>
            <a:chExt cx="1661938" cy="1600200"/>
          </a:xfrm>
        </p:grpSpPr>
        <p:sp>
          <p:nvSpPr>
            <p:cNvPr id="4" name="Cloud Callout 3"/>
            <p:cNvSpPr/>
            <p:nvPr/>
          </p:nvSpPr>
          <p:spPr>
            <a:xfrm rot="2357362">
              <a:off x="4474604" y="29304"/>
              <a:ext cx="1661938" cy="160020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20770235">
              <a:off x="4588280" y="351481"/>
              <a:ext cx="14498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Hình</a:t>
              </a:r>
              <a:r>
                <a:rPr lang="en-US" sz="2000" b="1" dirty="0"/>
                <a:t> </a:t>
              </a:r>
              <a:r>
                <a:rPr lang="en-US" sz="2000" b="1" dirty="0" err="1"/>
                <a:t>bình</a:t>
              </a:r>
              <a:r>
                <a:rPr lang="en-US" sz="2000" b="1" dirty="0"/>
                <a:t> </a:t>
              </a:r>
              <a:r>
                <a:rPr lang="en-US" sz="2000" b="1" dirty="0" err="1"/>
                <a:t>hành</a:t>
              </a:r>
              <a:r>
                <a:rPr lang="en-US" sz="2000" b="1" dirty="0"/>
                <a:t> </a:t>
              </a:r>
              <a:r>
                <a:rPr lang="en-US" sz="2000" b="1" dirty="0" err="1"/>
                <a:t>đặc</a:t>
              </a:r>
              <a:r>
                <a:rPr lang="en-US" sz="2000" b="1" dirty="0"/>
                <a:t> </a:t>
              </a:r>
              <a:r>
                <a:rPr lang="en-US" sz="2000" b="1" dirty="0" err="1"/>
                <a:t>biệt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4272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  <p:bldP spid="64522" grpId="0"/>
      <p:bldP spid="64523" grpId="0"/>
      <p:bldP spid="64524" grpId="0"/>
      <p:bldP spid="64525" grpId="0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581401" y="5638801"/>
            <a:ext cx="690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7467600" y="5867401"/>
            <a:ext cx="692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8382001" y="3505201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4724401" y="3581401"/>
            <a:ext cx="68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4800601" y="5867401"/>
            <a:ext cx="690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</a:p>
        </p:txBody>
      </p:sp>
      <p:grpSp>
        <p:nvGrpSpPr>
          <p:cNvPr id="52244" name="Group 20"/>
          <p:cNvGrpSpPr>
            <a:grpSpLocks/>
          </p:cNvGrpSpPr>
          <p:nvPr/>
        </p:nvGrpSpPr>
        <p:grpSpPr bwMode="auto">
          <a:xfrm>
            <a:off x="1219200" y="1752600"/>
            <a:ext cx="9448800" cy="1828800"/>
            <a:chOff x="912" y="1056"/>
            <a:chExt cx="3744" cy="1152"/>
          </a:xfrm>
        </p:grpSpPr>
        <p:sp>
          <p:nvSpPr>
            <p:cNvPr id="6158" name="AutoShape 21"/>
            <p:cNvSpPr>
              <a:spLocks noChangeArrowheads="1"/>
            </p:cNvSpPr>
            <p:nvPr/>
          </p:nvSpPr>
          <p:spPr bwMode="auto">
            <a:xfrm>
              <a:off x="912" y="1056"/>
              <a:ext cx="3744" cy="1152"/>
            </a:xfrm>
            <a:prstGeom prst="star24">
              <a:avLst>
                <a:gd name="adj" fmla="val 37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6159" name="Rectangle 22"/>
            <p:cNvSpPr>
              <a:spLocks noChangeArrowheads="1"/>
            </p:cNvSpPr>
            <p:nvPr/>
          </p:nvSpPr>
          <p:spPr bwMode="auto">
            <a:xfrm>
              <a:off x="1425" y="1356"/>
              <a:ext cx="2838" cy="60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/>
                <a:t>Cắt phần hình tam giác ADH rồi ghép như hình vẽ để được hình chữ nhật ABIH</a:t>
              </a:r>
            </a:p>
          </p:txBody>
        </p:sp>
      </p:grpSp>
      <p:sp>
        <p:nvSpPr>
          <p:cNvPr id="6152" name="Freeform 23"/>
          <p:cNvSpPr>
            <a:spLocks noChangeArrowheads="1"/>
          </p:cNvSpPr>
          <p:nvPr/>
        </p:nvSpPr>
        <p:spPr bwMode="auto">
          <a:xfrm>
            <a:off x="5029200" y="4038600"/>
            <a:ext cx="3505200" cy="1676400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1676400 h 864"/>
              <a:gd name="T4" fmla="*/ 2434167 w 1728"/>
              <a:gd name="T5" fmla="*/ 1676400 h 864"/>
              <a:gd name="T6" fmla="*/ 3505200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Freeform 24"/>
          <p:cNvSpPr>
            <a:spLocks noChangeArrowheads="1"/>
          </p:cNvSpPr>
          <p:nvPr/>
        </p:nvSpPr>
        <p:spPr bwMode="auto">
          <a:xfrm>
            <a:off x="3962400" y="4038600"/>
            <a:ext cx="1066800" cy="1676400"/>
          </a:xfrm>
          <a:custGeom>
            <a:avLst/>
            <a:gdLst>
              <a:gd name="T0" fmla="*/ 1066800 w 528"/>
              <a:gd name="T1" fmla="*/ 0 h 864"/>
              <a:gd name="T2" fmla="*/ 0 w 528"/>
              <a:gd name="T3" fmla="*/ 1676400 h 864"/>
              <a:gd name="T4" fmla="*/ 1066800 w 528"/>
              <a:gd name="T5" fmla="*/ 1676400 h 864"/>
              <a:gd name="T6" fmla="*/ 1066800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Text Box 25"/>
          <p:cNvSpPr txBox="1">
            <a:spLocks noChangeArrowheads="1"/>
          </p:cNvSpPr>
          <p:nvPr/>
        </p:nvSpPr>
        <p:spPr bwMode="auto">
          <a:xfrm rot="-5400000">
            <a:off x="4487863" y="5948363"/>
            <a:ext cx="990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150245"/>
            <a:ext cx="5181600" cy="1752600"/>
          </a:xfrm>
          <a:prstGeom prst="parallelogram">
            <a:avLst>
              <a:gd name="adj" fmla="val 73913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0" y="789883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229600" y="769246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58000" y="2826646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14600" y="2750446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2971800" y="297904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6858000" y="290284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971800" y="3283845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657600" y="321457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Độ dài đáy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6927850" y="1024712"/>
            <a:ext cx="838200" cy="1905000"/>
          </a:xfrm>
          <a:prstGeom prst="rtTriangle">
            <a:avLst/>
          </a:prstGeom>
          <a:solidFill>
            <a:srgbClr val="FFFF00"/>
          </a:solidFill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4267200" y="1150245"/>
            <a:ext cx="0" cy="1752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4267200" y="267424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4495800" y="267424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114800" y="282664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4343400" y="1963045"/>
            <a:ext cx="147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Chiều cao</a:t>
            </a:r>
          </a:p>
        </p:txBody>
      </p:sp>
      <p:sp>
        <p:nvSpPr>
          <p:cNvPr id="5140" name="Text Box 26"/>
          <p:cNvSpPr txBox="1">
            <a:spLocks noChangeArrowheads="1"/>
          </p:cNvSpPr>
          <p:nvPr/>
        </p:nvSpPr>
        <p:spPr bwMode="auto">
          <a:xfrm>
            <a:off x="1524000" y="-451542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4278313" y="1150245"/>
            <a:ext cx="0" cy="1752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flipH="1" flipV="1">
            <a:off x="2984500" y="2902845"/>
            <a:ext cx="3867150" cy="20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530927" y="4379101"/>
            <a:ext cx="9144000" cy="1988237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35000"/>
              </a:spcBef>
              <a:buFontTx/>
              <a:buNone/>
            </a:pP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lnSpc>
                <a:spcPct val="60000"/>
              </a:lnSpc>
              <a:spcBef>
                <a:spcPct val="35000"/>
              </a:spcBef>
              <a:buFontTx/>
              <a:buNone/>
            </a:pP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DC là đáy của hình bình hành ABCD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Kẻ AH vuông góc với DC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n-US" alt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 dài AH là chiều cao của hình bình hành ABCD.</a:t>
            </a:r>
          </a:p>
        </p:txBody>
      </p:sp>
    </p:spTree>
    <p:extLst>
      <p:ext uri="{BB962C8B-B14F-4D97-AF65-F5344CB8AC3E}">
        <p14:creationId xmlns:p14="http://schemas.microsoft.com/office/powerpoint/2010/main" val="186762200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2269 L -0.21419 -0.004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  <p:bldP spid="7180" grpId="0" animBg="1"/>
      <p:bldP spid="7180" grpId="1" animBg="1"/>
      <p:bldP spid="7180" grpId="2" animBg="1"/>
      <p:bldP spid="7185" grpId="0"/>
      <p:bldP spid="2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4560740</TotalTime>
  <Words>1041</Words>
  <Application>Microsoft Office PowerPoint</Application>
  <PresentationFormat>Widescreen</PresentationFormat>
  <Paragraphs>255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.VnTimeH</vt:lpstr>
      <vt:lpstr>Arial</vt:lpstr>
      <vt:lpstr>Calibri</vt:lpstr>
      <vt:lpstr>Segoe UI Emoji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thao giảng</dc:title>
  <dc:creator>Admin</dc:creator>
  <cp:lastModifiedBy>Bui Nhat Vy</cp:lastModifiedBy>
  <cp:revision>132</cp:revision>
  <dcterms:created xsi:type="dcterms:W3CDTF">2013-01-12T09:53:34Z</dcterms:created>
  <dcterms:modified xsi:type="dcterms:W3CDTF">2022-01-15T05:17:54Z</dcterms:modified>
</cp:coreProperties>
</file>