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8" r:id="rId7"/>
    <p:sldId id="263" r:id="rId8"/>
    <p:sldId id="265" r:id="rId9"/>
    <p:sldId id="266" r:id="rId10"/>
    <p:sldId id="267" r:id="rId11"/>
    <p:sldId id="269" r:id="rId12"/>
    <p:sldId id="274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9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6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6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5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3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6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1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9529-76C1-4377-895A-C08ECA76797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254A-5A5D-4A58-A980-72669232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8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THÔNG TƯ 52/2017/TT-BYT NGÀY 29/12/2017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60401"/>
            <a:ext cx="9144000" cy="1655762"/>
          </a:xfrm>
        </p:spPr>
        <p:txBody>
          <a:bodyPr>
            <a:noAutofit/>
          </a:bodyPr>
          <a:lstStyle/>
          <a:p>
            <a:r>
              <a:rPr lang="en-US" sz="4000" b="1" dirty="0"/>
              <a:t>QUY ĐỊNH VỀ ĐƠN THUỐC VÀ </a:t>
            </a:r>
            <a:endParaRPr lang="en-US" sz="4000" b="1" dirty="0" smtClean="0"/>
          </a:p>
          <a:p>
            <a:r>
              <a:rPr lang="en-US" sz="4000" b="1" dirty="0" smtClean="0"/>
              <a:t>VIỆC </a:t>
            </a:r>
            <a:r>
              <a:rPr lang="en-US" sz="4000" b="1" dirty="0"/>
              <a:t>KÊ ĐƠN THUỐC HÓA DƯỢC, SINH PHẨM TRONG ĐIỀU TRỊ NGOẠI TRÚ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22516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4: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 </a:t>
            </a:r>
            <a:r>
              <a:rPr lang="en-US" dirty="0" err="1"/>
              <a:t>Khoản</a:t>
            </a:r>
            <a:r>
              <a:rPr lang="en-US" dirty="0"/>
              <a:t> 15 </a:t>
            </a:r>
            <a:r>
              <a:rPr lang="en-US" dirty="0" err="1"/>
              <a:t>Điều</a:t>
            </a:r>
            <a:r>
              <a:rPr lang="en-US" dirty="0"/>
              <a:t> 6 </a:t>
            </a:r>
            <a:r>
              <a:rPr lang="en-US" dirty="0" err="1"/>
              <a:t>Luật</a:t>
            </a:r>
            <a:r>
              <a:rPr lang="en-US" dirty="0"/>
              <a:t> </a:t>
            </a:r>
            <a:r>
              <a:rPr lang="en-US" dirty="0" err="1"/>
              <a:t>dược</a:t>
            </a:r>
            <a:r>
              <a:rPr lang="en-US" dirty="0"/>
              <a:t>,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,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nhằm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đích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, </a:t>
            </a:r>
            <a:r>
              <a:rPr lang="en-US" dirty="0" err="1"/>
              <a:t>chữa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Việt</a:t>
            </a:r>
            <a:r>
              <a:rPr lang="en-US" dirty="0"/>
              <a:t> Nam,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Mỹ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07/2017/TT-BYT </a:t>
            </a:r>
            <a:r>
              <a:rPr lang="en-US" dirty="0" err="1" smtClean="0"/>
              <a:t>ngày</a:t>
            </a:r>
            <a:r>
              <a:rPr lang="en-US" dirty="0" smtClean="0"/>
              <a:t> 03/5/2017: ban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30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/>
              <a:t>thức</a:t>
            </a:r>
            <a:r>
              <a:rPr lang="en-US" b="1" dirty="0"/>
              <a:t> </a:t>
            </a:r>
            <a:r>
              <a:rPr lang="en-US" b="1" dirty="0" err="1"/>
              <a:t>kê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/>
              <a:t>thuốc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629" y="1363288"/>
            <a:ext cx="10515600" cy="510401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Bn</a:t>
            </a:r>
            <a:r>
              <a:rPr lang="en-US" sz="3600" dirty="0" smtClean="0"/>
              <a:t> </a:t>
            </a:r>
            <a:r>
              <a:rPr lang="en-US" sz="3600" dirty="0" err="1" smtClean="0"/>
              <a:t>đến</a:t>
            </a:r>
            <a:r>
              <a:rPr lang="en-US" sz="3600" dirty="0" smtClean="0"/>
              <a:t> </a:t>
            </a:r>
            <a:r>
              <a:rPr lang="en-US" sz="3600" dirty="0" err="1" smtClean="0"/>
              <a:t>khám</a:t>
            </a:r>
            <a:r>
              <a:rPr lang="en-US" sz="3600" dirty="0" smtClean="0"/>
              <a:t>: </a:t>
            </a:r>
            <a:r>
              <a:rPr lang="en-US" sz="3600" dirty="0" err="1" smtClean="0"/>
              <a:t>Đơn</a:t>
            </a:r>
            <a:r>
              <a:rPr lang="en-US" sz="3600" dirty="0" smtClean="0"/>
              <a:t> </a:t>
            </a:r>
            <a:r>
              <a:rPr lang="en-US" sz="3600" dirty="0" err="1" smtClean="0"/>
              <a:t>thuốc</a:t>
            </a:r>
            <a:r>
              <a:rPr lang="en-US" sz="3600" dirty="0" smtClean="0"/>
              <a:t> </a:t>
            </a:r>
            <a:r>
              <a:rPr lang="en-US" sz="3600" dirty="0" err="1" smtClean="0"/>
              <a:t>hoặc</a:t>
            </a:r>
            <a:r>
              <a:rPr lang="en-US" sz="3600" dirty="0" smtClean="0"/>
              <a:t> Y </a:t>
            </a:r>
            <a:r>
              <a:rPr lang="en-US" sz="3600" dirty="0" err="1" smtClean="0"/>
              <a:t>bạ</a:t>
            </a:r>
            <a:endParaRPr lang="en-US" sz="3600" dirty="0" smtClean="0"/>
          </a:p>
          <a:p>
            <a:r>
              <a:rPr lang="en-US" sz="3600" dirty="0" smtClean="0"/>
              <a:t>BN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trị</a:t>
            </a:r>
            <a:r>
              <a:rPr lang="en-US" sz="3600" dirty="0" smtClean="0"/>
              <a:t> </a:t>
            </a:r>
            <a:r>
              <a:rPr lang="en-US" sz="3600" dirty="0" err="1" smtClean="0"/>
              <a:t>ngoại</a:t>
            </a:r>
            <a:r>
              <a:rPr lang="en-US" sz="3600" dirty="0" smtClean="0"/>
              <a:t> </a:t>
            </a:r>
            <a:r>
              <a:rPr lang="en-US" sz="3600" dirty="0" err="1" smtClean="0"/>
              <a:t>trú</a:t>
            </a:r>
            <a:r>
              <a:rPr lang="en-US" sz="3600" dirty="0" smtClean="0"/>
              <a:t>: Y </a:t>
            </a:r>
            <a:r>
              <a:rPr lang="en-US" sz="3600" dirty="0" err="1" smtClean="0"/>
              <a:t>bạ</a:t>
            </a:r>
            <a:r>
              <a:rPr lang="en-US" sz="3600" dirty="0" smtClean="0"/>
              <a:t>, </a:t>
            </a:r>
            <a:r>
              <a:rPr lang="en-US" sz="3600" dirty="0" err="1" smtClean="0"/>
              <a:t>bệnh</a:t>
            </a:r>
            <a:r>
              <a:rPr lang="en-US" sz="3600" dirty="0" smtClean="0"/>
              <a:t> </a:t>
            </a:r>
            <a:r>
              <a:rPr lang="en-US" sz="3600" dirty="0" err="1" smtClean="0"/>
              <a:t>án</a:t>
            </a:r>
            <a:r>
              <a:rPr lang="en-US" sz="3600" dirty="0" smtClean="0"/>
              <a:t> </a:t>
            </a:r>
            <a:r>
              <a:rPr lang="en-US" sz="3600" dirty="0" err="1" smtClean="0"/>
              <a:t>hoặc</a:t>
            </a:r>
            <a:r>
              <a:rPr lang="en-US" sz="3600" dirty="0" smtClean="0"/>
              <a:t> </a:t>
            </a:r>
            <a:r>
              <a:rPr lang="en-US" sz="3600" dirty="0" err="1" smtClean="0"/>
              <a:t>phần</a:t>
            </a:r>
            <a:r>
              <a:rPr lang="en-US" sz="3600" dirty="0" smtClean="0"/>
              <a:t> </a:t>
            </a:r>
            <a:r>
              <a:rPr lang="en-US" sz="3600" dirty="0" err="1" smtClean="0"/>
              <a:t>mềm</a:t>
            </a:r>
            <a:endParaRPr lang="en-US" sz="3600" dirty="0" smtClean="0"/>
          </a:p>
          <a:p>
            <a:r>
              <a:rPr lang="en-US" sz="3600" dirty="0" err="1" smtClean="0"/>
              <a:t>Kê</a:t>
            </a:r>
            <a:r>
              <a:rPr lang="en-US" sz="3600" dirty="0" smtClean="0"/>
              <a:t> </a:t>
            </a:r>
            <a:r>
              <a:rPr lang="en-US" sz="3600" dirty="0" err="1" smtClean="0"/>
              <a:t>đơn</a:t>
            </a:r>
            <a:r>
              <a:rPr lang="en-US" sz="3600" dirty="0" smtClean="0"/>
              <a:t> “N”:</a:t>
            </a:r>
            <a:r>
              <a:rPr lang="en-US" sz="3600" dirty="0" err="1" smtClean="0"/>
              <a:t>bệnh</a:t>
            </a:r>
            <a:r>
              <a:rPr lang="en-US" sz="3600" dirty="0" smtClean="0"/>
              <a:t> </a:t>
            </a:r>
            <a:r>
              <a:rPr lang="en-US" sz="3600" dirty="0" err="1" smtClean="0"/>
              <a:t>cấp</a:t>
            </a:r>
            <a:r>
              <a:rPr lang="en-US" sz="3600" dirty="0" smtClean="0"/>
              <a:t> </a:t>
            </a:r>
            <a:r>
              <a:rPr lang="en-US" sz="3600" dirty="0" err="1" smtClean="0"/>
              <a:t>tính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quá</a:t>
            </a:r>
            <a:r>
              <a:rPr lang="en-US" sz="3600" dirty="0" smtClean="0"/>
              <a:t> 7 </a:t>
            </a:r>
            <a:r>
              <a:rPr lang="en-US" sz="3600" dirty="0" err="1" smtClean="0"/>
              <a:t>ngày</a:t>
            </a:r>
            <a:r>
              <a:rPr lang="en-US" sz="3600" dirty="0" smtClean="0"/>
              <a:t>; </a:t>
            </a:r>
            <a:r>
              <a:rPr lang="en-US" sz="3600" dirty="0" err="1" smtClean="0"/>
              <a:t>bệnh</a:t>
            </a:r>
            <a:r>
              <a:rPr lang="en-US" sz="3600" dirty="0" smtClean="0"/>
              <a:t> K </a:t>
            </a:r>
            <a:r>
              <a:rPr lang="en-US" sz="3600" dirty="0" err="1" smtClean="0"/>
              <a:t>và</a:t>
            </a:r>
            <a:r>
              <a:rPr lang="en-US" sz="3600" dirty="0" smtClean="0"/>
              <a:t> AIDS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quá</a:t>
            </a:r>
            <a:r>
              <a:rPr lang="en-US" sz="3600" dirty="0" smtClean="0"/>
              <a:t> 30 </a:t>
            </a:r>
            <a:r>
              <a:rPr lang="en-US" sz="3600" dirty="0" err="1" smtClean="0"/>
              <a:t>ngày</a:t>
            </a:r>
            <a:r>
              <a:rPr lang="en-US" sz="3600" dirty="0" smtClean="0"/>
              <a:t>;  </a:t>
            </a:r>
            <a:r>
              <a:rPr lang="en-US" sz="3600" dirty="0" err="1" smtClean="0"/>
              <a:t>người</a:t>
            </a:r>
            <a:r>
              <a:rPr lang="en-US" sz="3600" dirty="0" smtClean="0"/>
              <a:t> </a:t>
            </a:r>
            <a:r>
              <a:rPr lang="en-US" sz="3600" dirty="0" err="1" smtClean="0"/>
              <a:t>nhà</a:t>
            </a:r>
            <a:r>
              <a:rPr lang="en-US" sz="3600" dirty="0" smtClean="0"/>
              <a:t> </a:t>
            </a:r>
            <a:r>
              <a:rPr lang="en-US" sz="3600" dirty="0" err="1" smtClean="0"/>
              <a:t>được</a:t>
            </a:r>
            <a:r>
              <a:rPr lang="en-US" sz="3600" dirty="0" smtClean="0"/>
              <a:t> </a:t>
            </a:r>
            <a:r>
              <a:rPr lang="en-US" sz="3600" dirty="0" err="1" smtClean="0"/>
              <a:t>lĩnh</a:t>
            </a:r>
            <a:r>
              <a:rPr lang="en-US" sz="3600" dirty="0" smtClean="0"/>
              <a:t> </a:t>
            </a:r>
            <a:r>
              <a:rPr lang="en-US" sz="3600" dirty="0" err="1" smtClean="0"/>
              <a:t>thay</a:t>
            </a:r>
            <a:r>
              <a:rPr lang="en-US" sz="3600" dirty="0" smtClean="0"/>
              <a:t> </a:t>
            </a:r>
            <a:r>
              <a:rPr lang="en-US" sz="3600" dirty="0" err="1" smtClean="0"/>
              <a:t>khi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cam </a:t>
            </a:r>
            <a:r>
              <a:rPr lang="en-US" sz="3600" dirty="0" err="1" smtClean="0"/>
              <a:t>kết</a:t>
            </a:r>
            <a:r>
              <a:rPr lang="en-US" sz="3600" dirty="0" smtClean="0"/>
              <a:t>; </a:t>
            </a:r>
            <a:r>
              <a:rPr lang="en-US" sz="3600" dirty="0" err="1" smtClean="0"/>
              <a:t>thông</a:t>
            </a:r>
            <a:r>
              <a:rPr lang="en-US" sz="3600" dirty="0" smtClean="0"/>
              <a:t> </a:t>
            </a:r>
            <a:r>
              <a:rPr lang="en-US" sz="3600" dirty="0" err="1" smtClean="0"/>
              <a:t>báo</a:t>
            </a:r>
            <a:r>
              <a:rPr lang="en-US" sz="3600" dirty="0" smtClean="0"/>
              <a:t> </a:t>
            </a:r>
            <a:r>
              <a:rPr lang="en-US" sz="3600" dirty="0" err="1" smtClean="0"/>
              <a:t>chữ</a:t>
            </a:r>
            <a:r>
              <a:rPr lang="en-US" sz="3600" dirty="0" smtClean="0"/>
              <a:t> </a:t>
            </a:r>
            <a:r>
              <a:rPr lang="en-US" sz="3600" dirty="0" err="1" smtClean="0"/>
              <a:t>ký</a:t>
            </a:r>
            <a:r>
              <a:rPr lang="en-US" sz="3600" dirty="0" smtClean="0"/>
              <a:t> </a:t>
            </a:r>
            <a:r>
              <a:rPr lang="en-US" sz="3600" dirty="0" err="1" smtClean="0"/>
              <a:t>mẫu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BS </a:t>
            </a:r>
            <a:r>
              <a:rPr lang="en-US" sz="3600" dirty="0" err="1" smtClean="0"/>
              <a:t>kê</a:t>
            </a:r>
            <a:r>
              <a:rPr lang="en-US" sz="3600" dirty="0" smtClean="0"/>
              <a:t> </a:t>
            </a:r>
            <a:r>
              <a:rPr lang="en-US" sz="3600" dirty="0" err="1" smtClean="0"/>
              <a:t>đơn</a:t>
            </a:r>
            <a:r>
              <a:rPr lang="en-US" sz="3600" dirty="0" smtClean="0"/>
              <a:t> </a:t>
            </a:r>
            <a:r>
              <a:rPr lang="en-US" sz="3600" dirty="0" err="1" smtClean="0"/>
              <a:t>cho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bộ</a:t>
            </a:r>
            <a:r>
              <a:rPr lang="en-US" sz="3600" dirty="0" smtClean="0"/>
              <a:t> </a:t>
            </a:r>
            <a:r>
              <a:rPr lang="en-US" sz="3600" dirty="0" err="1" smtClean="0"/>
              <a:t>phận</a:t>
            </a:r>
            <a:endParaRPr lang="en-US" sz="3600" dirty="0" smtClean="0"/>
          </a:p>
          <a:p>
            <a:r>
              <a:rPr lang="en-US" sz="3600" dirty="0" err="1" smtClean="0"/>
              <a:t>Kê</a:t>
            </a:r>
            <a:r>
              <a:rPr lang="en-US" sz="3600" dirty="0" smtClean="0"/>
              <a:t> </a:t>
            </a:r>
            <a:r>
              <a:rPr lang="en-US" sz="3600" dirty="0" err="1" smtClean="0"/>
              <a:t>đơn</a:t>
            </a:r>
            <a:r>
              <a:rPr lang="en-US" sz="3600" dirty="0" smtClean="0"/>
              <a:t> “H”: </a:t>
            </a:r>
            <a:r>
              <a:rPr lang="en-US" sz="3600" dirty="0" err="1" smtClean="0"/>
              <a:t>bệnh</a:t>
            </a:r>
            <a:r>
              <a:rPr lang="en-US" sz="3600" dirty="0" smtClean="0"/>
              <a:t> </a:t>
            </a:r>
            <a:r>
              <a:rPr lang="en-US" sz="3600" dirty="0" err="1" smtClean="0"/>
              <a:t>cấp</a:t>
            </a:r>
            <a:r>
              <a:rPr lang="en-US" sz="3600" dirty="0" smtClean="0"/>
              <a:t> </a:t>
            </a:r>
            <a:r>
              <a:rPr lang="en-US" sz="3600" dirty="0" err="1" smtClean="0"/>
              <a:t>tính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quá</a:t>
            </a:r>
            <a:r>
              <a:rPr lang="en-US" sz="3600" dirty="0" smtClean="0"/>
              <a:t> 7 </a:t>
            </a:r>
            <a:r>
              <a:rPr lang="en-US" sz="3600" dirty="0" err="1" smtClean="0"/>
              <a:t>ngày</a:t>
            </a:r>
            <a:r>
              <a:rPr lang="en-US" sz="3600" dirty="0" smtClean="0"/>
              <a:t>, </a:t>
            </a:r>
            <a:r>
              <a:rPr lang="en-US" sz="3600" dirty="0" err="1" smtClean="0"/>
              <a:t>bệnh</a:t>
            </a:r>
            <a:r>
              <a:rPr lang="en-US" sz="3600" dirty="0" smtClean="0"/>
              <a:t> </a:t>
            </a:r>
            <a:r>
              <a:rPr lang="en-US" sz="3600" dirty="0" err="1" smtClean="0"/>
              <a:t>mạn</a:t>
            </a:r>
            <a:r>
              <a:rPr lang="en-US" sz="3600" dirty="0" smtClean="0"/>
              <a:t> </a:t>
            </a:r>
            <a:r>
              <a:rPr lang="en-US" sz="3600" dirty="0" err="1" smtClean="0"/>
              <a:t>tính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quá</a:t>
            </a:r>
            <a:r>
              <a:rPr lang="en-US" sz="3600" dirty="0" smtClean="0"/>
              <a:t> 30 </a:t>
            </a:r>
            <a:r>
              <a:rPr lang="en-US" sz="3600" dirty="0" err="1" smtClean="0"/>
              <a:t>ngày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5224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/>
              <a:t>thức</a:t>
            </a:r>
            <a:r>
              <a:rPr lang="en-US" b="1" dirty="0"/>
              <a:t> </a:t>
            </a:r>
            <a:r>
              <a:rPr lang="en-US" b="1" dirty="0" err="1"/>
              <a:t>kê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/>
              <a:t>thuốc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629" y="1363288"/>
            <a:ext cx="10515600" cy="5104014"/>
          </a:xfrm>
        </p:spPr>
        <p:txBody>
          <a:bodyPr>
            <a:normAutofit/>
          </a:bodyPr>
          <a:lstStyle/>
          <a:p>
            <a:r>
              <a:rPr lang="en-US" dirty="0" smtClean="0"/>
              <a:t>BN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thần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trạm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xã</a:t>
            </a:r>
            <a:r>
              <a:rPr lang="en-US" dirty="0"/>
              <a:t>,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,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trạm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thần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hay </a:t>
            </a:r>
            <a:r>
              <a:rPr lang="en-US" dirty="0" err="1" smtClean="0"/>
              <a:t>không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81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/>
              <a:t>đa</a:t>
            </a:r>
            <a:r>
              <a:rPr lang="en-US" dirty="0"/>
              <a:t> 05 </a:t>
            </a:r>
            <a:r>
              <a:rPr lang="en-US" dirty="0" err="1"/>
              <a:t>ngày</a:t>
            </a:r>
            <a:r>
              <a:rPr lang="en-US" dirty="0"/>
              <a:t>,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 smtClean="0"/>
              <a:t>.</a:t>
            </a:r>
          </a:p>
          <a:p>
            <a:r>
              <a:rPr lang="en-US" dirty="0" smtClean="0"/>
              <a:t>BN K </a:t>
            </a:r>
            <a:r>
              <a:rPr lang="en-US" dirty="0" err="1" smtClean="0"/>
              <a:t>và</a:t>
            </a:r>
            <a:r>
              <a:rPr lang="en-US" dirty="0" smtClean="0"/>
              <a:t> AIDS: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mua</a:t>
            </a:r>
            <a:r>
              <a:rPr lang="en-US" dirty="0" smtClean="0"/>
              <a:t> </a:t>
            </a:r>
            <a:r>
              <a:rPr lang="en-US" dirty="0" err="1" smtClean="0"/>
              <a:t>đợt</a:t>
            </a:r>
            <a:r>
              <a:rPr lang="en-US" dirty="0" smtClean="0"/>
              <a:t> 2, </a:t>
            </a:r>
            <a:r>
              <a:rPr lang="en-US" dirty="0" err="1" smtClean="0"/>
              <a:t>đợt</a:t>
            </a:r>
            <a:r>
              <a:rPr lang="en-US" dirty="0" smtClean="0"/>
              <a:t> 3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1-3 </a:t>
            </a:r>
            <a:r>
              <a:rPr lang="en-US" dirty="0" err="1" smtClean="0"/>
              <a:t>ngày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  +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: 01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+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“N”, </a:t>
            </a:r>
            <a:r>
              <a:rPr lang="en-US" dirty="0" err="1" smtClean="0"/>
              <a:t>thuốc</a:t>
            </a:r>
            <a:r>
              <a:rPr lang="en-US" dirty="0" smtClean="0"/>
              <a:t> “H” </a:t>
            </a:r>
            <a:r>
              <a:rPr lang="en-US" dirty="0" err="1" smtClean="0"/>
              <a:t>và</a:t>
            </a:r>
            <a:r>
              <a:rPr lang="en-US" dirty="0" smtClean="0"/>
              <a:t> cam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BN: 02 </a:t>
            </a:r>
            <a:r>
              <a:rPr lang="en-US" dirty="0" err="1" smtClean="0"/>
              <a:t>năm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+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13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8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0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437485"/>
              </p:ext>
            </p:extLst>
          </p:nvPr>
        </p:nvGraphicFramePr>
        <p:xfrm>
          <a:off x="838200" y="1825625"/>
          <a:ext cx="10515601" cy="422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156"/>
                <a:gridCol w="7463445"/>
              </a:tblGrid>
              <a:tr h="515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5888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Phạm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đơn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thuốc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kê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đơn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thuốc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hóa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dược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phẩm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trị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ngoại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trú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272052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Đối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tượng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áp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sỹ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nghề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sỹ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nghề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đăng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ký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nghề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tại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chữa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tuyến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</a:t>
                      </a:r>
                      <a:endParaRPr lang="en-US" dirty="0"/>
                    </a:p>
                  </a:txBody>
                  <a:tcPr/>
                </a:tc>
              </a:tr>
              <a:tr h="5158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chữa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Giấy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phép</a:t>
                      </a:r>
                      <a:endParaRPr lang="en-US" dirty="0"/>
                    </a:p>
                  </a:txBody>
                  <a:tcPr/>
                </a:tc>
              </a:tr>
              <a:tr h="8904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lẻ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thuốc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chịu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trách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nhiệm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chuyên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dược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lẻ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thuốc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15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9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Mẫu</a:t>
            </a:r>
            <a:r>
              <a:rPr lang="en-US" b="1" dirty="0"/>
              <a:t> </a:t>
            </a:r>
            <a:r>
              <a:rPr lang="en-US" b="1" dirty="0" err="1"/>
              <a:t>đơn</a:t>
            </a:r>
            <a:r>
              <a:rPr lang="en-US" b="1" dirty="0"/>
              <a:t> </a:t>
            </a:r>
            <a:r>
              <a:rPr lang="en-US" b="1" dirty="0" err="1"/>
              <a:t>thuốc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286952"/>
          <a:ext cx="10515600" cy="3387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273"/>
                <a:gridCol w="3611418"/>
                <a:gridCol w="5310909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Tên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đơn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vị</a:t>
                      </a:r>
                      <a:r>
                        <a:rPr lang="en-US" sz="900" dirty="0">
                          <a:effectLst/>
                        </a:rPr>
                        <a:t> ………..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Điện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thoại</a:t>
                      </a:r>
                      <a:r>
                        <a:rPr lang="en-US" sz="900" dirty="0">
                          <a:effectLst/>
                        </a:rPr>
                        <a:t> …………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ĐƠN THUỐC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Họ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tên</a:t>
                      </a:r>
                      <a:r>
                        <a:rPr lang="en-US" sz="900" dirty="0">
                          <a:effectLst/>
                        </a:rPr>
                        <a:t> ……………… </a:t>
                      </a:r>
                      <a:r>
                        <a:rPr lang="en-US" sz="900" dirty="0" err="1">
                          <a:effectLst/>
                        </a:rPr>
                        <a:t>Tuổi</a:t>
                      </a:r>
                      <a:r>
                        <a:rPr lang="en-US" sz="900" dirty="0">
                          <a:effectLst/>
                        </a:rPr>
                        <a:t> ……. </a:t>
                      </a:r>
                      <a:r>
                        <a:rPr lang="en-US" sz="900" dirty="0" err="1">
                          <a:effectLst/>
                        </a:rPr>
                        <a:t>nam</a:t>
                      </a:r>
                      <a:r>
                        <a:rPr lang="en-US" sz="900" dirty="0">
                          <a:effectLst/>
                        </a:rPr>
                        <a:t>/</a:t>
                      </a:r>
                      <a:r>
                        <a:rPr lang="en-US" sz="900" dirty="0" err="1">
                          <a:effectLst/>
                        </a:rPr>
                        <a:t>nữ</a:t>
                      </a:r>
                      <a:r>
                        <a:rPr lang="en-US" sz="900" dirty="0">
                          <a:effectLst/>
                        </a:rPr>
                        <a:t> …..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Họ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tên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bố</a:t>
                      </a:r>
                      <a:r>
                        <a:rPr lang="en-US" sz="900" dirty="0">
                          <a:effectLst/>
                        </a:rPr>
                        <a:t>/</a:t>
                      </a:r>
                      <a:r>
                        <a:rPr lang="en-US" sz="900" dirty="0" err="1">
                          <a:effectLst/>
                        </a:rPr>
                        <a:t>mẹ</a:t>
                      </a:r>
                      <a:r>
                        <a:rPr lang="en-US" sz="900" dirty="0">
                          <a:effectLst/>
                        </a:rPr>
                        <a:t>/ </a:t>
                      </a:r>
                      <a:r>
                        <a:rPr lang="en-US" sz="900" dirty="0" err="1">
                          <a:effectLst/>
                        </a:rPr>
                        <a:t>người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giám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hộ</a:t>
                      </a:r>
                      <a:r>
                        <a:rPr lang="en-US" sz="900" dirty="0">
                          <a:effectLst/>
                        </a:rPr>
                        <a:t>(</a:t>
                      </a:r>
                      <a:r>
                        <a:rPr lang="en-US" sz="900" dirty="0" err="1">
                          <a:effectLst/>
                        </a:rPr>
                        <a:t>nếu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người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bệnh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dưới</a:t>
                      </a:r>
                      <a:r>
                        <a:rPr lang="en-US" sz="900" dirty="0">
                          <a:effectLst/>
                        </a:rPr>
                        <a:t> 72 </a:t>
                      </a:r>
                      <a:r>
                        <a:rPr lang="en-US" sz="900" dirty="0" err="1">
                          <a:effectLst/>
                        </a:rPr>
                        <a:t>tháng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tuổi</a:t>
                      </a:r>
                      <a:r>
                        <a:rPr lang="en-US" sz="900" dirty="0">
                          <a:effectLst/>
                        </a:rPr>
                        <a:t>): ……………….. CMND/</a:t>
                      </a:r>
                      <a:r>
                        <a:rPr lang="en-US" sz="900" dirty="0" err="1">
                          <a:effectLst/>
                        </a:rPr>
                        <a:t>Căn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cước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công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dân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số</a:t>
                      </a:r>
                      <a:r>
                        <a:rPr lang="en-US" sz="900" dirty="0">
                          <a:effectLst/>
                        </a:rPr>
                        <a:t>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Địa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chỉ</a:t>
                      </a:r>
                      <a:r>
                        <a:rPr lang="en-US" sz="900" dirty="0">
                          <a:effectLst/>
                        </a:rPr>
                        <a:t> …………………………………………….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Số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thẻ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bảo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hiểm</a:t>
                      </a:r>
                      <a:r>
                        <a:rPr lang="en-US" sz="900" dirty="0">
                          <a:effectLst/>
                        </a:rPr>
                        <a:t> y </a:t>
                      </a:r>
                      <a:r>
                        <a:rPr lang="en-US" sz="900" dirty="0" err="1">
                          <a:effectLst/>
                        </a:rPr>
                        <a:t>tế</a:t>
                      </a:r>
                      <a:r>
                        <a:rPr lang="en-US" sz="900" dirty="0">
                          <a:effectLst/>
                        </a:rPr>
                        <a:t> (</a:t>
                      </a:r>
                      <a:r>
                        <a:rPr lang="en-US" sz="900" dirty="0" err="1">
                          <a:effectLst/>
                        </a:rPr>
                        <a:t>nếu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có</a:t>
                      </a:r>
                      <a:r>
                        <a:rPr lang="en-US" sz="900" dirty="0">
                          <a:effectLst/>
                        </a:rPr>
                        <a:t>) …………………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Chẩn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đoán</a:t>
                      </a:r>
                      <a:r>
                        <a:rPr lang="en-US" sz="900" dirty="0">
                          <a:effectLst/>
                        </a:rPr>
                        <a:t>……………………………………….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Thuốc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điều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trị</a:t>
                      </a:r>
                      <a:r>
                        <a:rPr lang="en-US" sz="900" dirty="0">
                          <a:effectLst/>
                        </a:rPr>
                        <a:t>: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Lời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dặn</a:t>
                      </a:r>
                      <a:r>
                        <a:rPr lang="en-US" sz="900" dirty="0">
                          <a:effectLst/>
                        </a:rPr>
                        <a:t>: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HƯỚNG DẪN PHỤ LỤC I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 Giấy trắng, chữ Time New Roman cỡ 14, màu đen.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 Tuổi: ghi tuổi của người bệnh, với trẻ &lt; 72 tháng tuổi ghi số tháng tuổi;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 Đơn được sử dụng kê đơn thuốc (trừ thuốc gây nghiện, thuốc hướng thần).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 Điện thoại liên hệ: ghi điện thoại của cơ sở khám bệnh, chữa bệnh hoặc của khoa hoặc của bác sỹ/y sỹ kê đơn thuốc.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5. Lời dặn: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 Chế độ dinh dưỡng và chế độ sinh hoạt làm việc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 Hẹn tái khám (nếu cần).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 ….. tháng …. năm 20…..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sỹ/Y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Khám lại xin mang theo đơn này.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4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“N”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172652"/>
          <a:ext cx="10515601" cy="3657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9393"/>
                <a:gridCol w="1010614"/>
                <a:gridCol w="1919514"/>
                <a:gridCol w="2279423"/>
                <a:gridCol w="793278"/>
                <a:gridCol w="673743"/>
                <a:gridCol w="1439636"/>
              </a:tblGrid>
              <a:tr h="53340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Tên đơn vị………………..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thoại………………….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Tên đơn vị ……….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(dấu treo của cơ sở khám bệnh, chữa bệnh)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thoại………………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81200"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ĐƠN THUỐC “N”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(Bản lưu tại cơ sở khám bệnh, chữa bệnh)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Họ tên: ………………………………………..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Tuổi: …………………….nam/nữ……………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Địa chỉ:…………………………………………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thẻ bảo hiểm y tế (nếu có)………………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Chẩn đoán:……………………………………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Đợt……(từ ngày…./…./20….. đến hết ngày .../.../20...)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Thuốc điều trị: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ĐƠN THUỐC “N”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(Bản lưu tại cơ sở cấp, bán thuốc)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Họ tên: ………………………………………..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Tuổi: …………………….nam/nữ……………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Địa chỉ:…………………………………………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thẻ bảo hiểm y tế (nếu có)………………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Chẩn đoán:……………………………………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Đợt……(từ ngày…./…./20….. đến hết ngày .../.../20...)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Thuốc điều trị: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    tháng    năm 20...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    tháng    năm 20...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Người nhận thuốc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 và số chứng minh nhân dân/ căn cước công dân)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05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thuôcs</a:t>
            </a:r>
            <a:r>
              <a:rPr lang="en-US" dirty="0" smtClean="0"/>
              <a:t> “N”-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BN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477452"/>
          <a:ext cx="10515599" cy="3006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846"/>
                <a:gridCol w="1266841"/>
                <a:gridCol w="2030215"/>
                <a:gridCol w="5526697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Tên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đơn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vị</a:t>
                      </a:r>
                      <a:r>
                        <a:rPr lang="en-US" sz="900" dirty="0">
                          <a:effectLst/>
                        </a:rPr>
                        <a:t> ………..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Điện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thoại</a:t>
                      </a:r>
                      <a:r>
                        <a:rPr lang="en-US" sz="900" dirty="0">
                          <a:effectLst/>
                        </a:rPr>
                        <a:t> …………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Số……..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HƯỚNG DẪN PHỤ LỤC II: ĐƠN THUỐC “N”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 Sử dụng để kê đơn thuốc gây nghiện.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 Chữ Time New Roman màu đen, cỡ 14.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 liên hệ: ghi điện thoại của cơ sở khám bệnh, chữa bệnh hoặc của khoa hoặc của bác sỹ/y sỹ kê đơn thuốc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ĐƠN THUỐC “N”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</a:t>
                      </a:r>
                      <a:r>
                        <a:rPr lang="en-US" sz="900" dirty="0" err="1">
                          <a:effectLst/>
                        </a:rPr>
                        <a:t>Bản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giao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cho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người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bệnh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Họ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tên</a:t>
                      </a:r>
                      <a:r>
                        <a:rPr lang="en-US" sz="900" dirty="0">
                          <a:effectLst/>
                        </a:rPr>
                        <a:t>: ………………………………………….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Tuổi</a:t>
                      </a:r>
                      <a:r>
                        <a:rPr lang="en-US" sz="900" dirty="0">
                          <a:effectLst/>
                        </a:rPr>
                        <a:t>: …………………. </a:t>
                      </a:r>
                      <a:r>
                        <a:rPr lang="en-US" sz="900" dirty="0" err="1">
                          <a:effectLst/>
                        </a:rPr>
                        <a:t>nam</a:t>
                      </a:r>
                      <a:r>
                        <a:rPr lang="en-US" sz="900" dirty="0">
                          <a:effectLst/>
                        </a:rPr>
                        <a:t>/</a:t>
                      </a:r>
                      <a:r>
                        <a:rPr lang="en-US" sz="900" dirty="0" err="1">
                          <a:effectLst/>
                        </a:rPr>
                        <a:t>nữ</a:t>
                      </a:r>
                      <a:r>
                        <a:rPr lang="en-US" sz="900" dirty="0">
                          <a:effectLst/>
                        </a:rPr>
                        <a:t>………………...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Địa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chỉ</a:t>
                      </a:r>
                      <a:r>
                        <a:rPr lang="en-US" sz="900" dirty="0">
                          <a:effectLst/>
                        </a:rPr>
                        <a:t>:…………………………………………..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Số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thẻ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bảo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hiểm</a:t>
                      </a:r>
                      <a:r>
                        <a:rPr lang="en-US" sz="900" dirty="0">
                          <a:effectLst/>
                        </a:rPr>
                        <a:t> y </a:t>
                      </a:r>
                      <a:r>
                        <a:rPr lang="en-US" sz="900" dirty="0" err="1">
                          <a:effectLst/>
                        </a:rPr>
                        <a:t>tế</a:t>
                      </a:r>
                      <a:r>
                        <a:rPr lang="en-US" sz="900" dirty="0">
                          <a:effectLst/>
                        </a:rPr>
                        <a:t> (</a:t>
                      </a:r>
                      <a:r>
                        <a:rPr lang="en-US" sz="900" dirty="0" err="1">
                          <a:effectLst/>
                        </a:rPr>
                        <a:t>nếu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có</a:t>
                      </a:r>
                      <a:r>
                        <a:rPr lang="en-US" sz="900" dirty="0">
                          <a:effectLst/>
                        </a:rPr>
                        <a:t>):…………………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Chẩn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đoán</a:t>
                      </a:r>
                      <a:r>
                        <a:rPr lang="en-US" sz="900" dirty="0">
                          <a:effectLst/>
                        </a:rPr>
                        <a:t>:……………………………………….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Đợt</a:t>
                      </a:r>
                      <a:r>
                        <a:rPr lang="en-US" sz="900" dirty="0">
                          <a:effectLst/>
                        </a:rPr>
                        <a:t>…….(</a:t>
                      </a:r>
                      <a:r>
                        <a:rPr lang="en-US" sz="900" dirty="0" err="1">
                          <a:effectLst/>
                        </a:rPr>
                        <a:t>từ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ngày</a:t>
                      </a:r>
                      <a:r>
                        <a:rPr lang="en-US" sz="900" dirty="0">
                          <a:effectLst/>
                        </a:rPr>
                        <a:t>…./…../20….. </a:t>
                      </a:r>
                      <a:r>
                        <a:rPr lang="en-US" sz="900" dirty="0" err="1">
                          <a:effectLst/>
                        </a:rPr>
                        <a:t>đến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hết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ngày</a:t>
                      </a:r>
                      <a:r>
                        <a:rPr lang="en-US" sz="900" dirty="0">
                          <a:effectLst/>
                        </a:rPr>
                        <a:t> .../.../20...)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Thuốc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điều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trị</a:t>
                      </a:r>
                      <a:r>
                        <a:rPr lang="en-US" sz="900" dirty="0">
                          <a:effectLst/>
                        </a:rPr>
                        <a:t>: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 ….. tháng …. năm 20…..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5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“H”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286952"/>
          <a:ext cx="10515601" cy="3428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9393"/>
                <a:gridCol w="1010614"/>
                <a:gridCol w="1919514"/>
                <a:gridCol w="2279423"/>
                <a:gridCol w="793278"/>
                <a:gridCol w="673743"/>
                <a:gridCol w="1439636"/>
              </a:tblGrid>
              <a:tr h="53340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Tên đơn vị………………..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thoại………………….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Tên đơn vị ……….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(dấu treo của cơ sở khám bệnh, chữa bệnh)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thoại………………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…….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52600"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ĐƠN THUỐC “H”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(Bản lưu tại cơ sở khám bệnh, chữa bệnh)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Họ tên: ………………………………………..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Tuổi: …………………….nam/nữ……………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Địa chỉ:…………………………………………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thẻ bảo hiểm y tế (nếu có)………………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Chẩn đoán:……………………………………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Thuốc điều trị: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ĐƠN THUỐC “H”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(Bản lưu tại cơ sở cấp, bán thuốc)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Họ tên: ………………………………………..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Tuổi: …………………….nam/nữ……………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Địa chỉ:…………………………………………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thẻ bảo hiểm y tế (nếu có)………………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Chẩn đoán:……………………………………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Thuốc điều trị: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    tháng    năm 20...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    tháng    năm 20...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900">
                          <a:effectLst/>
                        </a:rPr>
                        <a:t>Người nhận thuốc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 và số chứng minh nhân dân/ căn cước công dân)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56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“H”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477452"/>
          <a:ext cx="10515599" cy="3006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846"/>
                <a:gridCol w="1266841"/>
                <a:gridCol w="2030215"/>
                <a:gridCol w="5526697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Tên đơn vị 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Điện thoại …………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Số……..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HƯỚNG DẪN PHỤ LỤC III: ĐƠN THUỐC “H”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 Sử dụng để kê đơn thuốc hướng tâm thần và thuốc tiền chất.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 Chữ Time New Roman màu đen, cỡ 14.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 Điện thoại liên hệ: ghi điện thoại của cơ sở khám bệnh, chữa bệnh hoặc của khoa hoặc của bác sỹ/y sỹ kê đơn thuốc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ĐƠN THUỐC “H”</a:t>
                      </a:r>
                      <a:endParaRPr lang="en-US" sz="1400">
                        <a:effectLst/>
                      </a:endParaRPr>
                    </a:p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(Bản giao cho người bệnh)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Họ tên: ………………………………………….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Tuổi: …………………. nam/nữ………………...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Địa chỉ:…………………………………………..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Số thẻ bảo hiểm y tế (nếu có):…………………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Chẩn đoán:……………………………………….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Thuốc điều trị: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Ngày ….. tháng …. năm 20…..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Bác sỹ khám bệnh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(Ký, ghi rõ họ tên)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9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4: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tiên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generic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chẩn</a:t>
            </a:r>
            <a:r>
              <a:rPr lang="en-US" dirty="0"/>
              <a:t> </a:t>
            </a:r>
            <a:r>
              <a:rPr lang="en-US" dirty="0" err="1"/>
              <a:t>đoán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 err="1"/>
              <a:t>Bộ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ban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;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chẩn</a:t>
            </a:r>
            <a:r>
              <a:rPr lang="en-US" dirty="0"/>
              <a:t> </a:t>
            </a:r>
            <a:r>
              <a:rPr lang="en-US" dirty="0" err="1"/>
              <a:t>đoán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, </a:t>
            </a:r>
            <a:r>
              <a:rPr lang="en-US" dirty="0" err="1"/>
              <a:t>chữa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smtClean="0"/>
              <a:t>(TTYT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ban </a:t>
            </a:r>
            <a:r>
              <a:rPr lang="en-US" dirty="0" err="1" smtClean="0"/>
              <a:t>hành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Tờ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kèm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Dược</a:t>
            </a:r>
            <a:r>
              <a:rPr lang="en-US" dirty="0" smtClean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Việt</a:t>
            </a:r>
            <a:r>
              <a:rPr lang="en-US" dirty="0"/>
              <a:t> Nam</a:t>
            </a:r>
          </a:p>
        </p:txBody>
      </p:sp>
    </p:spTree>
    <p:extLst>
      <p:ext uri="{BB962C8B-B14F-4D97-AF65-F5344CB8AC3E}">
        <p14:creationId xmlns:p14="http://schemas.microsoft.com/office/powerpoint/2010/main" val="408979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4: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: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30 </a:t>
            </a:r>
            <a:r>
              <a:rPr lang="en-US" dirty="0" err="1" smtClean="0"/>
              <a:t>ngày</a:t>
            </a:r>
            <a:endParaRPr lang="en-US" dirty="0" smtClean="0"/>
          </a:p>
          <a:p>
            <a:r>
              <a:rPr lang="en-US" dirty="0" err="1">
                <a:solidFill>
                  <a:srgbClr val="FF0000"/>
                </a:solidFill>
              </a:rPr>
              <a:t>Bác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sỹ</a:t>
            </a:r>
            <a:r>
              <a:rPr lang="en-US" dirty="0">
                <a:solidFill>
                  <a:srgbClr val="FF0000"/>
                </a:solidFill>
              </a:rPr>
              <a:t>, y </a:t>
            </a:r>
            <a:r>
              <a:rPr lang="en-US" dirty="0" err="1">
                <a:solidFill>
                  <a:srgbClr val="FF0000"/>
                </a:solidFill>
              </a:rPr>
              <a:t>sỹ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chữa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tuyến</a:t>
            </a:r>
            <a:r>
              <a:rPr lang="en-US" dirty="0">
                <a:solidFill>
                  <a:srgbClr val="FF0000"/>
                </a:solidFill>
              </a:rPr>
              <a:t> 4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chữa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khoa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thuốc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khoa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thuộc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mục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thuật</a:t>
            </a:r>
            <a:r>
              <a:rPr lang="en-US" dirty="0">
                <a:solidFill>
                  <a:srgbClr val="FF0000"/>
                </a:solidFill>
              </a:rPr>
              <a:t> ở </a:t>
            </a:r>
            <a:r>
              <a:rPr lang="en-US" dirty="0" err="1">
                <a:solidFill>
                  <a:srgbClr val="FF0000"/>
                </a:solidFill>
              </a:rPr>
              <a:t>tuyến</a:t>
            </a:r>
            <a:r>
              <a:rPr lang="en-US" dirty="0">
                <a:solidFill>
                  <a:srgbClr val="FF0000"/>
                </a:solidFill>
              </a:rPr>
              <a:t> 4 (</a:t>
            </a:r>
            <a:r>
              <a:rPr lang="en-US" dirty="0" err="1">
                <a:solidFill>
                  <a:srgbClr val="FF0000"/>
                </a:solidFill>
              </a:rPr>
              <a:t>danh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mục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thuật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chữa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bệnh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cấp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có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quyền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duyệt</a:t>
            </a:r>
            <a:r>
              <a:rPr lang="en-US" dirty="0">
                <a:solidFill>
                  <a:srgbClr val="FF0000"/>
                </a:solidFill>
              </a:rPr>
              <a:t>).</a:t>
            </a:r>
          </a:p>
          <a:p>
            <a:r>
              <a:rPr lang="en-US" dirty="0" smtClean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, </a:t>
            </a:r>
            <a:r>
              <a:rPr lang="en-US" dirty="0" err="1"/>
              <a:t>bác</a:t>
            </a:r>
            <a:r>
              <a:rPr lang="en-US" dirty="0"/>
              <a:t> </a:t>
            </a:r>
            <a:r>
              <a:rPr lang="en-US" dirty="0" err="1"/>
              <a:t>sĩ</a:t>
            </a:r>
            <a:r>
              <a:rPr lang="en-US" dirty="0"/>
              <a:t>, y </a:t>
            </a:r>
            <a:r>
              <a:rPr lang="en-US" dirty="0" err="1"/>
              <a:t>sĩ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,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9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1151</Words>
  <Application>Microsoft Office PowerPoint</Application>
  <PresentationFormat>Widescreen</PresentationFormat>
  <Paragraphs>179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THÔNG TƯ 52/2017/TT-BYT NGÀY 29/12/2017</vt:lpstr>
      <vt:lpstr>Tổng quan</vt:lpstr>
      <vt:lpstr>Mẫu đơn thuốc</vt:lpstr>
      <vt:lpstr>Mẫu đơn thuốc “N”</vt:lpstr>
      <vt:lpstr>Mẫu đơn thuôcs “N”- giao cho BN</vt:lpstr>
      <vt:lpstr>Mẫu đơn thuốc “H”</vt:lpstr>
      <vt:lpstr>Mẫu đơn thuốc “H”</vt:lpstr>
      <vt:lpstr>Điều 4: nguyên tắc kê đơn</vt:lpstr>
      <vt:lpstr>Điều 4: nguyên tắc kê đơn</vt:lpstr>
      <vt:lpstr>Điều 4: nguyên tắc kê đơn</vt:lpstr>
      <vt:lpstr> Hình thức kê đơn thuốc </vt:lpstr>
      <vt:lpstr> Hình thức kê đơn thuốc </vt:lpstr>
      <vt:lpstr>Thời hạn của đơn thuốc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THÔNG TƯ 52/2017/TT-BYT NGÀY 29/12/2017</dc:title>
  <dc:creator>dell</dc:creator>
  <cp:lastModifiedBy>dell</cp:lastModifiedBy>
  <cp:revision>10</cp:revision>
  <dcterms:created xsi:type="dcterms:W3CDTF">2018-02-08T07:47:39Z</dcterms:created>
  <dcterms:modified xsi:type="dcterms:W3CDTF">2018-02-08T08:46:52Z</dcterms:modified>
</cp:coreProperties>
</file>