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1"/>
  </p:notesMasterIdLst>
  <p:handoutMasterIdLst>
    <p:handoutMasterId r:id="rId42"/>
  </p:handoutMasterIdLst>
  <p:sldIdLst>
    <p:sldId id="555" r:id="rId2"/>
    <p:sldId id="690" r:id="rId3"/>
    <p:sldId id="691" r:id="rId4"/>
    <p:sldId id="692" r:id="rId5"/>
    <p:sldId id="693" r:id="rId6"/>
    <p:sldId id="694" r:id="rId7"/>
    <p:sldId id="695" r:id="rId8"/>
    <p:sldId id="700" r:id="rId9"/>
    <p:sldId id="701" r:id="rId10"/>
    <p:sldId id="702" r:id="rId11"/>
    <p:sldId id="703" r:id="rId12"/>
    <p:sldId id="704" r:id="rId13"/>
    <p:sldId id="705" r:id="rId14"/>
    <p:sldId id="706" r:id="rId15"/>
    <p:sldId id="707" r:id="rId16"/>
    <p:sldId id="708" r:id="rId17"/>
    <p:sldId id="709" r:id="rId18"/>
    <p:sldId id="710" r:id="rId19"/>
    <p:sldId id="711" r:id="rId20"/>
    <p:sldId id="712" r:id="rId21"/>
    <p:sldId id="713" r:id="rId22"/>
    <p:sldId id="714" r:id="rId23"/>
    <p:sldId id="715" r:id="rId24"/>
    <p:sldId id="689" r:id="rId25"/>
    <p:sldId id="676" r:id="rId26"/>
    <p:sldId id="716" r:id="rId27"/>
    <p:sldId id="717" r:id="rId28"/>
    <p:sldId id="718" r:id="rId29"/>
    <p:sldId id="719" r:id="rId30"/>
    <p:sldId id="720" r:id="rId31"/>
    <p:sldId id="721" r:id="rId32"/>
    <p:sldId id="680" r:id="rId33"/>
    <p:sldId id="678" r:id="rId34"/>
    <p:sldId id="722" r:id="rId35"/>
    <p:sldId id="679" r:id="rId36"/>
    <p:sldId id="688" r:id="rId37"/>
    <p:sldId id="723" r:id="rId38"/>
    <p:sldId id="724" r:id="rId39"/>
    <p:sldId id="659" r:id="rId40"/>
  </p:sldIdLst>
  <p:sldSz cx="9144000" cy="5143500" type="screen16x9"/>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CC"/>
    <a:srgbClr val="FF0000"/>
    <a:srgbClr val="FFFFCC"/>
    <a:srgbClr val="FFFF00"/>
    <a:srgbClr val="66FFFF"/>
    <a:srgbClr val="CCECFF"/>
    <a:srgbClr val="FFFF66"/>
    <a:srgbClr val="00FF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88" autoAdjust="0"/>
    <p:restoredTop sz="94607" autoAdjust="0"/>
  </p:normalViewPr>
  <p:slideViewPr>
    <p:cSldViewPr>
      <p:cViewPr>
        <p:scale>
          <a:sx n="50" d="100"/>
          <a:sy n="50" d="100"/>
        </p:scale>
        <p:origin x="-1824" y="-77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633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26339"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526340"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26341"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02D1DE1-0A68-4046-B5FC-282A915A808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eaLnBrk="1" hangingPunct="1">
              <a:defRPr sz="1200"/>
            </a:lvl1pPr>
          </a:lstStyle>
          <a:p>
            <a:pPr>
              <a:defRPr/>
            </a:pPr>
            <a:endParaRPr lang="en-US"/>
          </a:p>
        </p:txBody>
      </p:sp>
      <p:sp>
        <p:nvSpPr>
          <p:cNvPr id="63491" name="Rectangle 3"/>
          <p:cNvSpPr>
            <a:spLocks noGrp="1" noChangeArrowheads="1"/>
          </p:cNvSpPr>
          <p:nvPr>
            <p:ph type="dt" idx="1"/>
          </p:nvPr>
        </p:nvSpPr>
        <p:spPr bwMode="auto">
          <a:xfrm>
            <a:off x="3816350" y="0"/>
            <a:ext cx="2917825" cy="493713"/>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eaLnBrk="1" hangingPunct="1">
              <a:defRPr sz="1200"/>
            </a:lvl1pPr>
          </a:lstStyle>
          <a:p>
            <a:pPr>
              <a:defRPr/>
            </a:pPr>
            <a:endParaRPr lang="en-US"/>
          </a:p>
        </p:txBody>
      </p:sp>
      <p:sp>
        <p:nvSpPr>
          <p:cNvPr id="43012" name="Rectangle 4"/>
          <p:cNvSpPr>
            <a:spLocks noGrp="1" noRot="1" noChangeAspect="1" noChangeArrowheads="1" noTextEdit="1"/>
          </p:cNvSpPr>
          <p:nvPr>
            <p:ph type="sldImg" idx="2"/>
          </p:nvPr>
        </p:nvSpPr>
        <p:spPr bwMode="auto">
          <a:xfrm>
            <a:off x="77788" y="739775"/>
            <a:ext cx="6578600" cy="3700463"/>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674688" y="4686300"/>
            <a:ext cx="5386387" cy="4440238"/>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9371013"/>
            <a:ext cx="2917825" cy="493712"/>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eaLnBrk="1" hangingPunct="1">
              <a:defRPr sz="1200"/>
            </a:lvl1pPr>
          </a:lstStyle>
          <a:p>
            <a:pPr>
              <a:defRPr/>
            </a:pPr>
            <a:endParaRPr lang="en-US"/>
          </a:p>
        </p:txBody>
      </p:sp>
      <p:sp>
        <p:nvSpPr>
          <p:cNvPr id="63495" name="Rectangle 7"/>
          <p:cNvSpPr>
            <a:spLocks noGrp="1" noChangeArrowheads="1"/>
          </p:cNvSpPr>
          <p:nvPr>
            <p:ph type="sldNum" sz="quarter" idx="5"/>
          </p:nvPr>
        </p:nvSpPr>
        <p:spPr bwMode="auto">
          <a:xfrm>
            <a:off x="3816350" y="9371013"/>
            <a:ext cx="2917825" cy="493712"/>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eaLnBrk="1" hangingPunct="1">
              <a:defRPr sz="1200"/>
            </a:lvl1pPr>
          </a:lstStyle>
          <a:p>
            <a:pPr>
              <a:defRPr/>
            </a:pPr>
            <a:fld id="{8361BEC1-FCAA-4B41-BD0E-56DB4EBF239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77788" y="739775"/>
            <a:ext cx="6578600" cy="3700463"/>
          </a:xfrm>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BF1F8AC1-301B-4B90-A45D-935430372737}" type="slidenum">
              <a:rPr lang="en-US" smtClean="0"/>
              <a:pPr/>
              <a:t>25</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92B199-3D87-46C7-AD11-4920EA7F8B5E}" type="slidenum">
              <a:rPr lang="vi-VN" smtClean="0"/>
              <a:pPr/>
              <a:t>34</a:t>
            </a:fld>
            <a:endParaRPr lang="vi-VN" smtClean="0"/>
          </a:p>
        </p:txBody>
      </p:sp>
      <p:sp>
        <p:nvSpPr>
          <p:cNvPr id="54275" name="Rectangle 2"/>
          <p:cNvSpPr>
            <a:spLocks noGrp="1" noRot="1" noChangeAspect="1" noTextEdit="1"/>
          </p:cNvSpPr>
          <p:nvPr>
            <p:ph type="sldImg"/>
          </p:nvPr>
        </p:nvSpPr>
        <p:spPr>
          <a:xfrm>
            <a:off x="407988" y="1231900"/>
            <a:ext cx="5919787" cy="3330575"/>
          </a:xfrm>
          <a:ln/>
        </p:spPr>
      </p:sp>
      <p:sp>
        <p:nvSpPr>
          <p:cNvPr id="54276"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D97611B-96C9-4FEB-8074-87E6187AD91A}" type="slidenum">
              <a:rPr lang="vi-VN" smtClean="0"/>
              <a:pPr/>
              <a:t>35</a:t>
            </a:fld>
            <a:endParaRPr lang="vi-VN" smtClean="0"/>
          </a:p>
        </p:txBody>
      </p:sp>
      <p:sp>
        <p:nvSpPr>
          <p:cNvPr id="55299" name="Rectangle 2"/>
          <p:cNvSpPr>
            <a:spLocks noGrp="1" noRot="1" noChangeAspect="1" noTextEdit="1"/>
          </p:cNvSpPr>
          <p:nvPr>
            <p:ph type="sldImg"/>
          </p:nvPr>
        </p:nvSpPr>
        <p:spPr>
          <a:xfrm>
            <a:off x="407988" y="1231900"/>
            <a:ext cx="5919787" cy="3330575"/>
          </a:xfrm>
          <a:ln/>
        </p:spPr>
      </p:sp>
      <p:sp>
        <p:nvSpPr>
          <p:cNvPr id="55300"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0ABA174-462B-410B-A6F5-D917072D2EAF}" type="slidenum">
              <a:rPr lang="vi-VN" smtClean="0"/>
              <a:pPr/>
              <a:t>36</a:t>
            </a:fld>
            <a:endParaRPr lang="vi-VN" smtClean="0"/>
          </a:p>
        </p:txBody>
      </p:sp>
      <p:sp>
        <p:nvSpPr>
          <p:cNvPr id="57347" name="Rectangle 2"/>
          <p:cNvSpPr>
            <a:spLocks noGrp="1" noRot="1" noChangeAspect="1" noTextEdit="1"/>
          </p:cNvSpPr>
          <p:nvPr>
            <p:ph type="sldImg"/>
          </p:nvPr>
        </p:nvSpPr>
        <p:spPr>
          <a:xfrm>
            <a:off x="407988" y="1231900"/>
            <a:ext cx="5919787" cy="3330575"/>
          </a:xfrm>
          <a:ln/>
        </p:spPr>
      </p:sp>
      <p:sp>
        <p:nvSpPr>
          <p:cNvPr id="57348"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92B199-3D87-46C7-AD11-4920EA7F8B5E}" type="slidenum">
              <a:rPr lang="vi-VN" smtClean="0"/>
              <a:pPr/>
              <a:t>37</a:t>
            </a:fld>
            <a:endParaRPr lang="vi-VN" smtClean="0"/>
          </a:p>
        </p:txBody>
      </p:sp>
      <p:sp>
        <p:nvSpPr>
          <p:cNvPr id="54275" name="Rectangle 2"/>
          <p:cNvSpPr>
            <a:spLocks noGrp="1" noRot="1" noChangeAspect="1" noTextEdit="1"/>
          </p:cNvSpPr>
          <p:nvPr>
            <p:ph type="sldImg"/>
          </p:nvPr>
        </p:nvSpPr>
        <p:spPr>
          <a:xfrm>
            <a:off x="407988" y="1231900"/>
            <a:ext cx="5919787" cy="3330575"/>
          </a:xfrm>
          <a:ln/>
        </p:spPr>
      </p:sp>
      <p:sp>
        <p:nvSpPr>
          <p:cNvPr id="54276"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92B199-3D87-46C7-AD11-4920EA7F8B5E}" type="slidenum">
              <a:rPr lang="vi-VN" smtClean="0"/>
              <a:pPr/>
              <a:t>38</a:t>
            </a:fld>
            <a:endParaRPr lang="vi-VN" smtClean="0"/>
          </a:p>
        </p:txBody>
      </p:sp>
      <p:sp>
        <p:nvSpPr>
          <p:cNvPr id="54275" name="Rectangle 2"/>
          <p:cNvSpPr>
            <a:spLocks noGrp="1" noRot="1" noChangeAspect="1" noTextEdit="1"/>
          </p:cNvSpPr>
          <p:nvPr>
            <p:ph type="sldImg"/>
          </p:nvPr>
        </p:nvSpPr>
        <p:spPr>
          <a:xfrm>
            <a:off x="407988" y="1231900"/>
            <a:ext cx="5919787" cy="3330575"/>
          </a:xfrm>
          <a:ln/>
        </p:spPr>
      </p:sp>
      <p:sp>
        <p:nvSpPr>
          <p:cNvPr id="54276"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77788" y="739775"/>
            <a:ext cx="6578600" cy="3700463"/>
          </a:xfrm>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DB9DC04C-8B71-45FD-9769-DA1659DA2573}" type="slidenum">
              <a:rPr lang="en-US" smtClean="0">
                <a:ea typeface="MS PGothic" pitchFamily="34" charset="-128"/>
              </a:rPr>
              <a:pPr/>
              <a:t>39</a:t>
            </a:fld>
            <a:endParaRPr lang="en-US"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92B199-3D87-46C7-AD11-4920EA7F8B5E}" type="slidenum">
              <a:rPr lang="vi-VN" smtClean="0"/>
              <a:pPr/>
              <a:t>26</a:t>
            </a:fld>
            <a:endParaRPr lang="vi-VN" smtClean="0"/>
          </a:p>
        </p:txBody>
      </p:sp>
      <p:sp>
        <p:nvSpPr>
          <p:cNvPr id="54275" name="Rectangle 2"/>
          <p:cNvSpPr>
            <a:spLocks noGrp="1" noRot="1" noChangeAspect="1" noTextEdit="1"/>
          </p:cNvSpPr>
          <p:nvPr>
            <p:ph type="sldImg"/>
          </p:nvPr>
        </p:nvSpPr>
        <p:spPr>
          <a:xfrm>
            <a:off x="407988" y="1231900"/>
            <a:ext cx="5919787" cy="3330575"/>
          </a:xfrm>
          <a:ln/>
        </p:spPr>
      </p:sp>
      <p:sp>
        <p:nvSpPr>
          <p:cNvPr id="54276"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92B199-3D87-46C7-AD11-4920EA7F8B5E}" type="slidenum">
              <a:rPr lang="vi-VN" smtClean="0"/>
              <a:pPr/>
              <a:t>27</a:t>
            </a:fld>
            <a:endParaRPr lang="vi-VN" smtClean="0"/>
          </a:p>
        </p:txBody>
      </p:sp>
      <p:sp>
        <p:nvSpPr>
          <p:cNvPr id="54275" name="Rectangle 2"/>
          <p:cNvSpPr>
            <a:spLocks noGrp="1" noRot="1" noChangeAspect="1" noTextEdit="1"/>
          </p:cNvSpPr>
          <p:nvPr>
            <p:ph type="sldImg"/>
          </p:nvPr>
        </p:nvSpPr>
        <p:spPr>
          <a:xfrm>
            <a:off x="407988" y="1231900"/>
            <a:ext cx="5919787" cy="3330575"/>
          </a:xfrm>
          <a:ln/>
        </p:spPr>
      </p:sp>
      <p:sp>
        <p:nvSpPr>
          <p:cNvPr id="54276"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92B199-3D87-46C7-AD11-4920EA7F8B5E}" type="slidenum">
              <a:rPr lang="vi-VN" smtClean="0"/>
              <a:pPr/>
              <a:t>28</a:t>
            </a:fld>
            <a:endParaRPr lang="vi-VN" smtClean="0"/>
          </a:p>
        </p:txBody>
      </p:sp>
      <p:sp>
        <p:nvSpPr>
          <p:cNvPr id="54275" name="Rectangle 2"/>
          <p:cNvSpPr>
            <a:spLocks noGrp="1" noRot="1" noChangeAspect="1" noTextEdit="1"/>
          </p:cNvSpPr>
          <p:nvPr>
            <p:ph type="sldImg"/>
          </p:nvPr>
        </p:nvSpPr>
        <p:spPr>
          <a:xfrm>
            <a:off x="407988" y="1231900"/>
            <a:ext cx="5919787" cy="3330575"/>
          </a:xfrm>
          <a:ln/>
        </p:spPr>
      </p:sp>
      <p:sp>
        <p:nvSpPr>
          <p:cNvPr id="54276"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92B199-3D87-46C7-AD11-4920EA7F8B5E}" type="slidenum">
              <a:rPr lang="vi-VN" smtClean="0"/>
              <a:pPr/>
              <a:t>29</a:t>
            </a:fld>
            <a:endParaRPr lang="vi-VN" smtClean="0"/>
          </a:p>
        </p:txBody>
      </p:sp>
      <p:sp>
        <p:nvSpPr>
          <p:cNvPr id="54275" name="Rectangle 2"/>
          <p:cNvSpPr>
            <a:spLocks noGrp="1" noRot="1" noChangeAspect="1" noTextEdit="1"/>
          </p:cNvSpPr>
          <p:nvPr>
            <p:ph type="sldImg"/>
          </p:nvPr>
        </p:nvSpPr>
        <p:spPr>
          <a:xfrm>
            <a:off x="407988" y="1231900"/>
            <a:ext cx="5919787" cy="3330575"/>
          </a:xfrm>
          <a:ln/>
        </p:spPr>
      </p:sp>
      <p:sp>
        <p:nvSpPr>
          <p:cNvPr id="54276"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92B199-3D87-46C7-AD11-4920EA7F8B5E}" type="slidenum">
              <a:rPr lang="vi-VN" smtClean="0"/>
              <a:pPr/>
              <a:t>30</a:t>
            </a:fld>
            <a:endParaRPr lang="vi-VN" smtClean="0"/>
          </a:p>
        </p:txBody>
      </p:sp>
      <p:sp>
        <p:nvSpPr>
          <p:cNvPr id="54275" name="Rectangle 2"/>
          <p:cNvSpPr>
            <a:spLocks noGrp="1" noRot="1" noChangeAspect="1" noTextEdit="1"/>
          </p:cNvSpPr>
          <p:nvPr>
            <p:ph type="sldImg"/>
          </p:nvPr>
        </p:nvSpPr>
        <p:spPr>
          <a:xfrm>
            <a:off x="407988" y="1231900"/>
            <a:ext cx="5919787" cy="3330575"/>
          </a:xfrm>
          <a:ln/>
        </p:spPr>
      </p:sp>
      <p:sp>
        <p:nvSpPr>
          <p:cNvPr id="54276"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92B199-3D87-46C7-AD11-4920EA7F8B5E}" type="slidenum">
              <a:rPr lang="vi-VN" smtClean="0"/>
              <a:pPr/>
              <a:t>31</a:t>
            </a:fld>
            <a:endParaRPr lang="vi-VN" smtClean="0"/>
          </a:p>
        </p:txBody>
      </p:sp>
      <p:sp>
        <p:nvSpPr>
          <p:cNvPr id="54275" name="Rectangle 2"/>
          <p:cNvSpPr>
            <a:spLocks noGrp="1" noRot="1" noChangeAspect="1" noTextEdit="1"/>
          </p:cNvSpPr>
          <p:nvPr>
            <p:ph type="sldImg"/>
          </p:nvPr>
        </p:nvSpPr>
        <p:spPr>
          <a:xfrm>
            <a:off x="407988" y="1231900"/>
            <a:ext cx="5919787" cy="3330575"/>
          </a:xfrm>
          <a:ln/>
        </p:spPr>
      </p:sp>
      <p:sp>
        <p:nvSpPr>
          <p:cNvPr id="54276"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215FDD7-2BE9-4048-BB5C-0A100278B9F0}" type="slidenum">
              <a:rPr lang="vi-VN" smtClean="0"/>
              <a:pPr/>
              <a:t>32</a:t>
            </a:fld>
            <a:endParaRPr lang="vi-VN" smtClean="0"/>
          </a:p>
        </p:txBody>
      </p:sp>
      <p:sp>
        <p:nvSpPr>
          <p:cNvPr id="56323" name="Rectangle 2"/>
          <p:cNvSpPr>
            <a:spLocks noGrp="1" noRot="1" noChangeAspect="1" noTextEdit="1"/>
          </p:cNvSpPr>
          <p:nvPr>
            <p:ph type="sldImg"/>
          </p:nvPr>
        </p:nvSpPr>
        <p:spPr>
          <a:xfrm>
            <a:off x="407988" y="1231900"/>
            <a:ext cx="5919787" cy="3330575"/>
          </a:xfrm>
          <a:ln/>
        </p:spPr>
      </p:sp>
      <p:sp>
        <p:nvSpPr>
          <p:cNvPr id="56324"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92B199-3D87-46C7-AD11-4920EA7F8B5E}" type="slidenum">
              <a:rPr lang="vi-VN" smtClean="0"/>
              <a:pPr/>
              <a:t>33</a:t>
            </a:fld>
            <a:endParaRPr lang="vi-VN" smtClean="0"/>
          </a:p>
        </p:txBody>
      </p:sp>
      <p:sp>
        <p:nvSpPr>
          <p:cNvPr id="54275" name="Rectangle 2"/>
          <p:cNvSpPr>
            <a:spLocks noGrp="1" noRot="1" noChangeAspect="1" noTextEdit="1"/>
          </p:cNvSpPr>
          <p:nvPr>
            <p:ph type="sldImg"/>
          </p:nvPr>
        </p:nvSpPr>
        <p:spPr>
          <a:xfrm>
            <a:off x="407988" y="1231900"/>
            <a:ext cx="5919787" cy="3330575"/>
          </a:xfrm>
          <a:ln/>
        </p:spPr>
      </p:sp>
      <p:sp>
        <p:nvSpPr>
          <p:cNvPr id="54276" name="Rectangle 3"/>
          <p:cNvSpPr>
            <a:spLocks noGrp="1"/>
          </p:cNvSpPr>
          <p:nvPr>
            <p:ph type="body" idx="1"/>
          </p:nvPr>
        </p:nvSpPr>
        <p:spPr>
          <a:xfrm>
            <a:off x="673100" y="4748213"/>
            <a:ext cx="5389563" cy="3886200"/>
          </a:xfrm>
          <a:noFill/>
          <a:ln/>
        </p:spPr>
        <p:txBody>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FE09F6-A188-45CC-9FE8-09CABC87E160}" type="slidenum">
              <a:rPr lang="en-US"/>
              <a:pPr>
                <a:defRPr/>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CC8125-8814-4DA9-BE6F-4A532FCE26A4}" type="slidenum">
              <a:rPr lang="en-US"/>
              <a:pPr>
                <a:defRPr/>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7ABEED-4640-40C0-9D5E-ECEBF85AAE13}" type="slidenum">
              <a:rPr lang="en-US"/>
              <a:pPr>
                <a:defRPr/>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DE33D6-81E7-4A85-8489-E7506F50E883}"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2D2503-864B-466B-BC6A-76ECE5F29C8E}" type="slidenum">
              <a:rPr lang="en-US"/>
              <a:pPr>
                <a:defRPr/>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1271C8-C2D6-4E00-BC03-8D3EE6379BD3}" type="slidenum">
              <a:rPr lang="en-US"/>
              <a:pPr>
                <a:defRPr/>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483DFA-42C0-4674-9E41-83BB9CDAA456}" type="slidenum">
              <a:rPr lang="en-US"/>
              <a:pPr>
                <a:defRPr/>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2D0D66F-540B-47BD-B1BF-5E6352A1A551}" type="slidenum">
              <a:rPr lang="en-US"/>
              <a:pPr>
                <a:defRPr/>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25BD61-49EC-4E41-9D86-7FA693BE634F}" type="slidenum">
              <a:rPr lang="en-US"/>
              <a:pPr>
                <a:defRPr/>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829CAF-99AC-467E-838D-67829EF2B060}" type="slidenum">
              <a:rPr lang="en-US"/>
              <a:pPr>
                <a:defRPr/>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488190-5B6D-4EA3-832B-23C544FE5177}" type="slidenum">
              <a:rPr lang="en-US"/>
              <a:pPr>
                <a:defRPr/>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98C5B5-58CC-461C-A3E1-AF054A26F110}" type="slidenum">
              <a:rPr lang="en-US"/>
              <a:pPr>
                <a:defRPr/>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414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3414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3415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6B7C930-7964-45F4-BE45-EA734BB3A9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uatvietnam.vn/y-te/thong-tu-26-2012-tt-byt-bo-y-te-75277-d1.html" TargetMode="External"/><Relationship Id="rId2" Type="http://schemas.openxmlformats.org/officeDocument/2006/relationships/hyperlink" Target="https://luatvietnam.vn/y-te/thong-tu-15-2012-tt-byt-bo-y-te-73552-d1.html" TargetMode="External"/><Relationship Id="rId1" Type="http://schemas.openxmlformats.org/officeDocument/2006/relationships/slideLayout" Target="../slideLayouts/slideLayout1.xml"/><Relationship Id="rId6" Type="http://schemas.openxmlformats.org/officeDocument/2006/relationships/hyperlink" Target="https://luatvietnam.vn/y-te/thong-tu-30-2012-tt-byt-bo-y-te-75367-d1.html" TargetMode="External"/><Relationship Id="rId5" Type="http://schemas.openxmlformats.org/officeDocument/2006/relationships/hyperlink" Target="https://luatvietnam.vn/y-te/thong-tu-47-2014-tt-byt-bo-y-te-91490-d1.html" TargetMode="External"/><Relationship Id="rId4" Type="http://schemas.openxmlformats.org/officeDocument/2006/relationships/hyperlink" Target="https://luatvietnam.vn/y-te/thong-tu-16-2012-tt-byt-bo-y-te-74278-d1.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uatvietnam.vn/y-te/thong-tu-43-2014-tt-byt-bo-y-te-91213-d1.html" TargetMode="External"/><Relationship Id="rId2" Type="http://schemas.openxmlformats.org/officeDocument/2006/relationships/hyperlink" Target="https://luatvietnam.vn/y-te/nghi-dinh-67-2016-nd-cp-chinh-phu-106570-d1.html" TargetMode="External"/><Relationship Id="rId1" Type="http://schemas.openxmlformats.org/officeDocument/2006/relationships/slideLayout" Target="../slideLayouts/slideLayout1.xml"/><Relationship Id="rId4" Type="http://schemas.openxmlformats.org/officeDocument/2006/relationships/hyperlink" Target="https://luatvietnam.vn/y-te/nghi-dinh-15-2018-nd-cp-chinh-phu-159173-d1.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1619250"/>
            <a:ext cx="9144000" cy="2171700"/>
          </a:xfrm>
        </p:spPr>
        <p:txBody>
          <a:bodyPr/>
          <a:lstStyle/>
          <a:p>
            <a:pPr eaLnBrk="1" hangingPunct="1">
              <a:lnSpc>
                <a:spcPct val="125000"/>
              </a:lnSpc>
            </a:pPr>
            <a:r>
              <a:rPr lang="en-US" sz="5400" b="1" smtClean="0">
                <a:solidFill>
                  <a:srgbClr val="C00000"/>
                </a:solidFill>
              </a:rPr>
              <a:t>HỘI NGHỊ</a:t>
            </a:r>
            <a:r>
              <a:rPr lang="en-US" sz="2800" b="1" smtClean="0">
                <a:solidFill>
                  <a:srgbClr val="0000FF"/>
                </a:solidFill>
              </a:rPr>
              <a:t/>
            </a:r>
            <a:br>
              <a:rPr lang="en-US" sz="2800" b="1" smtClean="0">
                <a:solidFill>
                  <a:srgbClr val="0000FF"/>
                </a:solidFill>
              </a:rPr>
            </a:br>
            <a:r>
              <a:rPr lang="en-US" sz="2800" b="1" smtClean="0">
                <a:solidFill>
                  <a:srgbClr val="0000FF"/>
                </a:solidFill>
              </a:rPr>
              <a:t>TẬP HUẤN, PHỔ BIẾN CÁC QUY ĐỊNH CỦA PHÁP LUẬT VỀ AN TOÀN THỰC PHẨM CHO CÁC CƠ SỞ GIÁO DỤC NĂM 2019</a:t>
            </a:r>
            <a:endParaRPr lang="en-US" sz="2600" smtClean="0">
              <a:solidFill>
                <a:srgbClr val="0000FF"/>
              </a:solidFill>
            </a:endParaRPr>
          </a:p>
        </p:txBody>
      </p:sp>
      <p:sp>
        <p:nvSpPr>
          <p:cNvPr id="6147" name="Text Box 4"/>
          <p:cNvSpPr txBox="1">
            <a:spLocks noChangeArrowheads="1"/>
          </p:cNvSpPr>
          <p:nvPr/>
        </p:nvSpPr>
        <p:spPr bwMode="auto">
          <a:xfrm>
            <a:off x="2971800" y="4514850"/>
            <a:ext cx="3200400" cy="369332"/>
          </a:xfrm>
          <a:prstGeom prst="rect">
            <a:avLst/>
          </a:prstGeom>
          <a:noFill/>
          <a:ln w="9525">
            <a:noFill/>
            <a:miter lim="800000"/>
            <a:headEnd/>
            <a:tailEnd/>
          </a:ln>
        </p:spPr>
        <p:txBody>
          <a:bodyPr>
            <a:spAutoFit/>
          </a:bodyPr>
          <a:lstStyle/>
          <a:p>
            <a:pPr>
              <a:spcBef>
                <a:spcPct val="50000"/>
              </a:spcBef>
            </a:pPr>
            <a:endParaRPr lang="en-US"/>
          </a:p>
        </p:txBody>
      </p:sp>
      <p:sp>
        <p:nvSpPr>
          <p:cNvPr id="43" name="Title 1"/>
          <p:cNvSpPr txBox="1">
            <a:spLocks/>
          </p:cNvSpPr>
          <p:nvPr/>
        </p:nvSpPr>
        <p:spPr bwMode="auto">
          <a:xfrm>
            <a:off x="0" y="0"/>
            <a:ext cx="9144000" cy="9715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altLang="vi-VN" sz="2800" b="1">
                <a:solidFill>
                  <a:srgbClr val="0000CC"/>
                </a:solidFill>
              </a:rPr>
              <a:t>UBND QUẬN LONG BIÊN</a:t>
            </a:r>
          </a:p>
          <a:p>
            <a:pPr algn="ctr" defTabSz="912813" eaLnBrk="0" hangingPunct="0"/>
            <a:r>
              <a:rPr lang="en-US" altLang="vi-VN" sz="2800" b="1">
                <a:solidFill>
                  <a:srgbClr val="0000CC"/>
                </a:solidFill>
              </a:rPr>
              <a:t>PHÒNG Y TẾ</a:t>
            </a:r>
          </a:p>
        </p:txBody>
      </p:sp>
      <p:sp>
        <p:nvSpPr>
          <p:cNvPr id="6149" name="Subtitle 2"/>
          <p:cNvSpPr>
            <a:spLocks/>
          </p:cNvSpPr>
          <p:nvPr/>
        </p:nvSpPr>
        <p:spPr bwMode="auto">
          <a:xfrm>
            <a:off x="1446214" y="4624387"/>
            <a:ext cx="6251575" cy="395288"/>
          </a:xfrm>
          <a:prstGeom prst="rect">
            <a:avLst/>
          </a:prstGeom>
          <a:noFill/>
          <a:ln w="9525">
            <a:noFill/>
            <a:miter lim="800000"/>
            <a:headEnd/>
            <a:tailEnd/>
          </a:ln>
        </p:spPr>
        <p:txBody>
          <a:bodyPr lIns="91436" tIns="45719" rIns="91436" bIns="45719"/>
          <a:lstStyle/>
          <a:p>
            <a:pPr algn="ctr" defTabSz="912813" eaLnBrk="0" hangingPunct="0">
              <a:lnSpc>
                <a:spcPct val="90000"/>
              </a:lnSpc>
              <a:spcBef>
                <a:spcPts val="1000"/>
              </a:spcBef>
            </a:pPr>
            <a:r>
              <a:rPr lang="en-US" altLang="en-US" sz="2000" b="1">
                <a:solidFill>
                  <a:srgbClr val="002060"/>
                </a:solidFill>
              </a:rPr>
              <a:t>Năm 2019</a:t>
            </a:r>
          </a:p>
          <a:p>
            <a:pPr algn="ctr" defTabSz="912813" eaLnBrk="0" hangingPunct="0">
              <a:lnSpc>
                <a:spcPct val="90000"/>
              </a:lnSpc>
              <a:spcBef>
                <a:spcPts val="1000"/>
              </a:spcBef>
            </a:pPr>
            <a:endParaRPr lang="en-US" altLang="en-US" sz="2000" b="1">
              <a:solidFill>
                <a:srgbClr val="002060"/>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52400" y="895350"/>
            <a:ext cx="8991600"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vi-VN" sz="2400" b="1" smtClean="0">
                <a:solidFill>
                  <a:srgbClr val="C00000"/>
                </a:solidFill>
              </a:rPr>
              <a:t>Điều 28</a:t>
            </a:r>
            <a:r>
              <a:rPr lang="en-US" sz="2400" b="1" smtClean="0">
                <a:solidFill>
                  <a:srgbClr val="C00000"/>
                </a:solidFill>
              </a:rPr>
              <a:t> – Luật ATTP: </a:t>
            </a:r>
            <a:r>
              <a:rPr lang="vi-VN" sz="2400" b="1" smtClean="0">
                <a:solidFill>
                  <a:srgbClr val="C00000"/>
                </a:solidFill>
              </a:rPr>
              <a:t>Điều kiện bảo đảm </a:t>
            </a:r>
            <a:r>
              <a:rPr lang="en-US" sz="2400" b="1" smtClean="0">
                <a:solidFill>
                  <a:srgbClr val="C00000"/>
                </a:solidFill>
              </a:rPr>
              <a:t>ATTP </a:t>
            </a:r>
            <a:r>
              <a:rPr lang="vi-VN" sz="2400" b="1" smtClean="0">
                <a:solidFill>
                  <a:srgbClr val="C00000"/>
                </a:solidFill>
              </a:rPr>
              <a:t>đối với nơi chế biến, kinh doanh dịch vụ ăn uống</a:t>
            </a:r>
            <a:endParaRPr lang="en-US" sz="2400">
              <a:solidFill>
                <a:srgbClr val="C00000"/>
              </a:solidFill>
            </a:endParaRPr>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vi-VN" altLang="vi-VN" sz="2300" b="1" smtClean="0">
                <a:solidFill>
                  <a:srgbClr val="0000CC"/>
                </a:solidFill>
              </a:rPr>
              <a:t>Điều 2. Sửa đổi, bổ sung một số điều của </a:t>
            </a:r>
            <a:endParaRPr lang="en-US" altLang="vi-VN" sz="2300" b="1" smtClean="0">
              <a:solidFill>
                <a:srgbClr val="0000CC"/>
              </a:solidFill>
            </a:endParaRPr>
          </a:p>
          <a:p>
            <a:pPr algn="ctr" defTabSz="912813" eaLnBrk="0" hangingPunct="0"/>
            <a:r>
              <a:rPr lang="vi-VN" altLang="vi-VN" sz="2300" b="1" smtClean="0">
                <a:solidFill>
                  <a:srgbClr val="0000CC"/>
                </a:solidFill>
              </a:rPr>
              <a:t>Nghị định số 67/2016/NĐ-CP</a:t>
            </a:r>
            <a:endParaRPr lang="en-US" altLang="vi-VN" sz="2300" b="1" smtClean="0">
              <a:solidFill>
                <a:srgbClr val="0000CC"/>
              </a:solidFill>
            </a:endParaRPr>
          </a:p>
        </p:txBody>
      </p:sp>
      <p:sp>
        <p:nvSpPr>
          <p:cNvPr id="5" name="Rounded Rectangle 4"/>
          <p:cNvSpPr/>
          <p:nvPr/>
        </p:nvSpPr>
        <p:spPr bwMode="auto">
          <a:xfrm>
            <a:off x="609600" y="1962150"/>
            <a:ext cx="3429000" cy="3048000"/>
          </a:xfrm>
          <a:prstGeom prst="roundRect">
            <a:avLst/>
          </a:prstGeom>
          <a:blipFill dpi="0" rotWithShape="0">
            <a:blip r:embed="rId2"/>
            <a:srcRect/>
            <a:tile tx="0" ty="0" sx="100000" sy="100000" flip="none" algn="tl"/>
          </a:blipFill>
          <a:ln w="9525">
            <a:round/>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nchor="ctr">
            <a:flatTx/>
          </a:bodyPr>
          <a:lstStyle/>
          <a:p>
            <a:pPr algn="just">
              <a:lnSpc>
                <a:spcPct val="110000"/>
              </a:lnSpc>
            </a:pPr>
            <a:r>
              <a:rPr lang="vi-VN" sz="2400" smtClean="0"/>
              <a:t>Có dụng cụ thu gom, chứa đựng rác thải, chất thải bảo đảm vệ sinh.</a:t>
            </a:r>
            <a:endParaRPr lang="en-US" sz="2400" smtClean="0"/>
          </a:p>
        </p:txBody>
      </p:sp>
      <p:pic>
        <p:nvPicPr>
          <p:cNvPr id="6" name="Picture 8" descr="Kết quả hình ảnh cho thùng đưng rác"/>
          <p:cNvPicPr>
            <a:picLocks noChangeAspect="1" noChangeArrowheads="1"/>
          </p:cNvPicPr>
          <p:nvPr/>
        </p:nvPicPr>
        <p:blipFill>
          <a:blip r:embed="rId3"/>
          <a:srcRect/>
          <a:stretch>
            <a:fillRect/>
          </a:stretch>
        </p:blipFill>
        <p:spPr>
          <a:xfrm>
            <a:off x="5257800" y="1885950"/>
            <a:ext cx="3271864" cy="2895600"/>
          </a:xfrm>
          <a:prstGeom prst="rect">
            <a:avLst/>
          </a:prstGeom>
          <a:noFill/>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52400" y="895350"/>
            <a:ext cx="8991600"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vi-VN" sz="2400" b="1" smtClean="0">
                <a:solidFill>
                  <a:srgbClr val="C00000"/>
                </a:solidFill>
              </a:rPr>
              <a:t>Điều 28</a:t>
            </a:r>
            <a:r>
              <a:rPr lang="en-US" sz="2400" b="1" smtClean="0">
                <a:solidFill>
                  <a:srgbClr val="C00000"/>
                </a:solidFill>
              </a:rPr>
              <a:t> – Luật ATTP: </a:t>
            </a:r>
            <a:r>
              <a:rPr lang="vi-VN" sz="2400" b="1" smtClean="0">
                <a:solidFill>
                  <a:srgbClr val="C00000"/>
                </a:solidFill>
              </a:rPr>
              <a:t>Điều kiện bảo đảm </a:t>
            </a:r>
            <a:r>
              <a:rPr lang="en-US" sz="2400" b="1" smtClean="0">
                <a:solidFill>
                  <a:srgbClr val="C00000"/>
                </a:solidFill>
              </a:rPr>
              <a:t>ATTP </a:t>
            </a:r>
            <a:r>
              <a:rPr lang="vi-VN" sz="2400" b="1" smtClean="0">
                <a:solidFill>
                  <a:srgbClr val="C00000"/>
                </a:solidFill>
              </a:rPr>
              <a:t>đối với nơi chế biến, kinh doanh dịch vụ ăn uống</a:t>
            </a:r>
            <a:endParaRPr lang="en-US" sz="2400">
              <a:solidFill>
                <a:srgbClr val="C00000"/>
              </a:solidFill>
            </a:endParaRPr>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vi-VN" altLang="vi-VN" sz="2300" b="1" smtClean="0">
                <a:solidFill>
                  <a:srgbClr val="0000CC"/>
                </a:solidFill>
              </a:rPr>
              <a:t>Điều 2. Sửa đổi, bổ sung một số điều của </a:t>
            </a:r>
            <a:endParaRPr lang="en-US" altLang="vi-VN" sz="2300" b="1" smtClean="0">
              <a:solidFill>
                <a:srgbClr val="0000CC"/>
              </a:solidFill>
            </a:endParaRPr>
          </a:p>
          <a:p>
            <a:pPr algn="ctr" defTabSz="912813" eaLnBrk="0" hangingPunct="0"/>
            <a:r>
              <a:rPr lang="vi-VN" altLang="vi-VN" sz="2300" b="1" smtClean="0">
                <a:solidFill>
                  <a:srgbClr val="0000CC"/>
                </a:solidFill>
              </a:rPr>
              <a:t>Nghị định số 67/2016/NĐ-CP</a:t>
            </a:r>
            <a:endParaRPr lang="en-US" altLang="vi-VN" sz="2300" b="1" smtClean="0">
              <a:solidFill>
                <a:srgbClr val="0000CC"/>
              </a:solidFill>
            </a:endParaRPr>
          </a:p>
        </p:txBody>
      </p:sp>
      <p:sp>
        <p:nvSpPr>
          <p:cNvPr id="5" name="Rounded Rectangle 4"/>
          <p:cNvSpPr/>
          <p:nvPr/>
        </p:nvSpPr>
        <p:spPr bwMode="auto">
          <a:xfrm>
            <a:off x="609600" y="1962150"/>
            <a:ext cx="3429000" cy="3048000"/>
          </a:xfrm>
          <a:prstGeom prst="roundRect">
            <a:avLst/>
          </a:prstGeom>
          <a:blipFill dpi="0" rotWithShape="0">
            <a:blip r:embed="rId2"/>
            <a:srcRect/>
            <a:tile tx="0" ty="0" sx="100000" sy="100000" flip="none" algn="tl"/>
          </a:blipFill>
          <a:ln w="9525">
            <a:round/>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nchor="ctr">
            <a:flatTx/>
          </a:bodyPr>
          <a:lstStyle/>
          <a:p>
            <a:pPr algn="just">
              <a:lnSpc>
                <a:spcPct val="110000"/>
              </a:lnSpc>
            </a:pPr>
            <a:r>
              <a:rPr lang="vi-VN" sz="2400" smtClean="0"/>
              <a:t>Cống rãnh ở khu vực cửa hàng, nhà bếp phải thông thoát, không ứ đọng.</a:t>
            </a:r>
            <a:endParaRPr lang="en-US" sz="2400" smtClean="0"/>
          </a:p>
        </p:txBody>
      </p:sp>
      <p:pic>
        <p:nvPicPr>
          <p:cNvPr id="58370" name="Picture 2" descr="C:\Users\Administrator\Desktop\ranh-thoat-nuoc-san.jpg"/>
          <p:cNvPicPr>
            <a:picLocks noChangeAspect="1" noChangeArrowheads="1"/>
          </p:cNvPicPr>
          <p:nvPr/>
        </p:nvPicPr>
        <p:blipFill>
          <a:blip r:embed="rId3"/>
          <a:srcRect/>
          <a:stretch>
            <a:fillRect/>
          </a:stretch>
        </p:blipFill>
        <p:spPr bwMode="auto">
          <a:xfrm>
            <a:off x="4572000" y="2266950"/>
            <a:ext cx="4365625" cy="2498725"/>
          </a:xfrm>
          <a:prstGeom prst="rect">
            <a:avLst/>
          </a:prstGeom>
          <a:noFill/>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52400" y="895350"/>
            <a:ext cx="8991600"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vi-VN" sz="2400" b="1" smtClean="0">
                <a:solidFill>
                  <a:srgbClr val="C00000"/>
                </a:solidFill>
              </a:rPr>
              <a:t>Điều 28</a:t>
            </a:r>
            <a:r>
              <a:rPr lang="en-US" sz="2400" b="1" smtClean="0">
                <a:solidFill>
                  <a:srgbClr val="C00000"/>
                </a:solidFill>
              </a:rPr>
              <a:t> – Luật ATTP: </a:t>
            </a:r>
            <a:r>
              <a:rPr lang="vi-VN" sz="2400" b="1" smtClean="0">
                <a:solidFill>
                  <a:srgbClr val="C00000"/>
                </a:solidFill>
              </a:rPr>
              <a:t>Điều kiện bảo đảm </a:t>
            </a:r>
            <a:r>
              <a:rPr lang="en-US" sz="2400" b="1" smtClean="0">
                <a:solidFill>
                  <a:srgbClr val="C00000"/>
                </a:solidFill>
              </a:rPr>
              <a:t>ATTP </a:t>
            </a:r>
            <a:r>
              <a:rPr lang="vi-VN" sz="2400" b="1" smtClean="0">
                <a:solidFill>
                  <a:srgbClr val="C00000"/>
                </a:solidFill>
              </a:rPr>
              <a:t>đối với nơi chế biến, kinh doanh dịch vụ ăn uống</a:t>
            </a:r>
            <a:endParaRPr lang="en-US" sz="2400">
              <a:solidFill>
                <a:srgbClr val="C00000"/>
              </a:solidFill>
            </a:endParaRPr>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vi-VN" altLang="vi-VN" sz="2300" b="1" smtClean="0">
                <a:solidFill>
                  <a:srgbClr val="0000CC"/>
                </a:solidFill>
              </a:rPr>
              <a:t>Điều 2. Sửa đổi, bổ sung một số điều của </a:t>
            </a:r>
            <a:endParaRPr lang="en-US" altLang="vi-VN" sz="2300" b="1" smtClean="0">
              <a:solidFill>
                <a:srgbClr val="0000CC"/>
              </a:solidFill>
            </a:endParaRPr>
          </a:p>
          <a:p>
            <a:pPr algn="ctr" defTabSz="912813" eaLnBrk="0" hangingPunct="0"/>
            <a:r>
              <a:rPr lang="vi-VN" altLang="vi-VN" sz="2300" b="1" smtClean="0">
                <a:solidFill>
                  <a:srgbClr val="0000CC"/>
                </a:solidFill>
              </a:rPr>
              <a:t>Nghị định số 67/2016/NĐ-CP</a:t>
            </a:r>
            <a:endParaRPr lang="en-US" altLang="vi-VN" sz="2300" b="1" smtClean="0">
              <a:solidFill>
                <a:srgbClr val="0000CC"/>
              </a:solidFill>
            </a:endParaRPr>
          </a:p>
        </p:txBody>
      </p:sp>
      <p:sp>
        <p:nvSpPr>
          <p:cNvPr id="5" name="Rounded Rectangle 4"/>
          <p:cNvSpPr/>
          <p:nvPr/>
        </p:nvSpPr>
        <p:spPr bwMode="auto">
          <a:xfrm>
            <a:off x="152400" y="1885950"/>
            <a:ext cx="3429000" cy="3048000"/>
          </a:xfrm>
          <a:prstGeom prst="roundRect">
            <a:avLst/>
          </a:prstGeom>
          <a:blipFill dpi="0" rotWithShape="0">
            <a:blip r:embed="rId2"/>
            <a:srcRect/>
            <a:tile tx="0" ty="0" sx="100000" sy="100000" flip="none" algn="tl"/>
          </a:blipFill>
          <a:ln w="9525">
            <a:round/>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nchor="ctr">
            <a:flatTx/>
          </a:bodyPr>
          <a:lstStyle/>
          <a:p>
            <a:pPr algn="just">
              <a:lnSpc>
                <a:spcPct val="110000"/>
              </a:lnSpc>
            </a:pPr>
            <a:r>
              <a:rPr lang="vi-VN" sz="2400" smtClean="0"/>
              <a:t>Nhà ăn phải thoáng, mát, đủ ánh sáng, duy trì chế độ vệ sinh sạch sẽ, có biện pháp để ngăn ngừa côn trùng và động vật gây hại.</a:t>
            </a:r>
            <a:endParaRPr lang="en-US" sz="2400" smtClean="0"/>
          </a:p>
        </p:txBody>
      </p:sp>
      <p:pic>
        <p:nvPicPr>
          <p:cNvPr id="59394" name="Picture 2" descr="C:\Users\Administrator\Desktop\vin.jpg"/>
          <p:cNvPicPr>
            <a:picLocks noChangeAspect="1" noChangeArrowheads="1"/>
          </p:cNvPicPr>
          <p:nvPr/>
        </p:nvPicPr>
        <p:blipFill>
          <a:blip r:embed="rId3"/>
          <a:srcRect/>
          <a:stretch>
            <a:fillRect/>
          </a:stretch>
        </p:blipFill>
        <p:spPr bwMode="auto">
          <a:xfrm>
            <a:off x="4038600" y="1885950"/>
            <a:ext cx="4497387" cy="2977162"/>
          </a:xfrm>
          <a:prstGeom prst="rect">
            <a:avLst/>
          </a:prstGeom>
          <a:noFill/>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52400" y="895350"/>
            <a:ext cx="8991600"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vi-VN" sz="2400" b="1" smtClean="0">
                <a:solidFill>
                  <a:srgbClr val="C00000"/>
                </a:solidFill>
              </a:rPr>
              <a:t>Điều 28</a:t>
            </a:r>
            <a:r>
              <a:rPr lang="en-US" sz="2400" b="1" smtClean="0">
                <a:solidFill>
                  <a:srgbClr val="C00000"/>
                </a:solidFill>
              </a:rPr>
              <a:t> – Luật ATTP: </a:t>
            </a:r>
            <a:r>
              <a:rPr lang="vi-VN" sz="2400" b="1" smtClean="0">
                <a:solidFill>
                  <a:srgbClr val="C00000"/>
                </a:solidFill>
              </a:rPr>
              <a:t>Điều kiện bảo đảm </a:t>
            </a:r>
            <a:r>
              <a:rPr lang="en-US" sz="2400" b="1" smtClean="0">
                <a:solidFill>
                  <a:srgbClr val="C00000"/>
                </a:solidFill>
              </a:rPr>
              <a:t>ATTP </a:t>
            </a:r>
            <a:r>
              <a:rPr lang="vi-VN" sz="2400" b="1" smtClean="0">
                <a:solidFill>
                  <a:srgbClr val="C00000"/>
                </a:solidFill>
              </a:rPr>
              <a:t>đối với nơi chế biến, kinh doanh dịch vụ ăn uống</a:t>
            </a:r>
            <a:endParaRPr lang="en-US" sz="2400">
              <a:solidFill>
                <a:srgbClr val="C00000"/>
              </a:solidFill>
            </a:endParaRPr>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vi-VN" altLang="vi-VN" sz="2300" b="1" smtClean="0">
                <a:solidFill>
                  <a:srgbClr val="0000CC"/>
                </a:solidFill>
              </a:rPr>
              <a:t>Điều 2. Sửa đổi, bổ sung một số điều của </a:t>
            </a:r>
            <a:endParaRPr lang="en-US" altLang="vi-VN" sz="2300" b="1" smtClean="0">
              <a:solidFill>
                <a:srgbClr val="0000CC"/>
              </a:solidFill>
            </a:endParaRPr>
          </a:p>
          <a:p>
            <a:pPr algn="ctr" defTabSz="912813" eaLnBrk="0" hangingPunct="0"/>
            <a:r>
              <a:rPr lang="vi-VN" altLang="vi-VN" sz="2300" b="1" smtClean="0">
                <a:solidFill>
                  <a:srgbClr val="0000CC"/>
                </a:solidFill>
              </a:rPr>
              <a:t>Nghị định số 67/2016/NĐ-CP</a:t>
            </a:r>
            <a:endParaRPr lang="en-US" altLang="vi-VN" sz="2300" b="1" smtClean="0">
              <a:solidFill>
                <a:srgbClr val="0000CC"/>
              </a:solidFill>
            </a:endParaRPr>
          </a:p>
        </p:txBody>
      </p:sp>
      <p:sp>
        <p:nvSpPr>
          <p:cNvPr id="5" name="Rounded Rectangle 4"/>
          <p:cNvSpPr/>
          <p:nvPr/>
        </p:nvSpPr>
        <p:spPr bwMode="auto">
          <a:xfrm>
            <a:off x="152400" y="1885950"/>
            <a:ext cx="3429000" cy="3048000"/>
          </a:xfrm>
          <a:prstGeom prst="roundRect">
            <a:avLst/>
          </a:prstGeom>
          <a:blipFill dpi="0" rotWithShape="0">
            <a:blip r:embed="rId2"/>
            <a:srcRect/>
            <a:tile tx="0" ty="0" sx="100000" sy="100000" flip="none" algn="tl"/>
          </a:blipFill>
          <a:ln w="9525">
            <a:round/>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nchor="ctr">
            <a:flatTx/>
          </a:bodyPr>
          <a:lstStyle/>
          <a:p>
            <a:pPr algn="just">
              <a:lnSpc>
                <a:spcPct val="110000"/>
              </a:lnSpc>
            </a:pPr>
            <a:r>
              <a:rPr lang="vi-VN" sz="2400" smtClean="0"/>
              <a:t>Có thiết bị bảo quản thực phẩm, nhà vệ sinh, rửa tay và thu dọn chất thải, rác thải hàng ngày sạch sẽ.</a:t>
            </a:r>
            <a:endParaRPr lang="en-US" sz="2400" smtClean="0"/>
          </a:p>
        </p:txBody>
      </p:sp>
      <p:pic>
        <p:nvPicPr>
          <p:cNvPr id="60418" name="Picture 2" descr="C:\Users\Administrator\Desktop\lager_1400575366Tu-dong-sanaky-VH-2599A1.jpg"/>
          <p:cNvPicPr>
            <a:picLocks noChangeAspect="1" noChangeArrowheads="1"/>
          </p:cNvPicPr>
          <p:nvPr/>
        </p:nvPicPr>
        <p:blipFill>
          <a:blip r:embed="rId3"/>
          <a:srcRect/>
          <a:stretch>
            <a:fillRect/>
          </a:stretch>
        </p:blipFill>
        <p:spPr bwMode="auto">
          <a:xfrm>
            <a:off x="3657600" y="2111375"/>
            <a:ext cx="3032125" cy="3032125"/>
          </a:xfrm>
          <a:prstGeom prst="rect">
            <a:avLst/>
          </a:prstGeom>
          <a:noFill/>
        </p:spPr>
      </p:pic>
      <p:pic>
        <p:nvPicPr>
          <p:cNvPr id="60419" name="Picture 3" descr="C:\Users\Administrator\Desktop\rt1.jpg"/>
          <p:cNvPicPr>
            <a:picLocks noChangeAspect="1" noChangeArrowheads="1"/>
          </p:cNvPicPr>
          <p:nvPr/>
        </p:nvPicPr>
        <p:blipFill>
          <a:blip r:embed="rId4"/>
          <a:srcRect/>
          <a:stretch>
            <a:fillRect/>
          </a:stretch>
        </p:blipFill>
        <p:spPr bwMode="auto">
          <a:xfrm>
            <a:off x="6521449" y="2343150"/>
            <a:ext cx="2622551" cy="1966913"/>
          </a:xfrm>
          <a:prstGeom prst="rect">
            <a:avLst/>
          </a:prstGeom>
          <a:noFill/>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52400" y="895350"/>
            <a:ext cx="8991600"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vi-VN" sz="2400" b="1" smtClean="0">
                <a:solidFill>
                  <a:srgbClr val="C00000"/>
                </a:solidFill>
              </a:rPr>
              <a:t>Điều 28</a:t>
            </a:r>
            <a:r>
              <a:rPr lang="en-US" sz="2400" b="1" smtClean="0">
                <a:solidFill>
                  <a:srgbClr val="C00000"/>
                </a:solidFill>
              </a:rPr>
              <a:t> – Luật ATTP: </a:t>
            </a:r>
            <a:r>
              <a:rPr lang="vi-VN" sz="2400" b="1" smtClean="0">
                <a:solidFill>
                  <a:srgbClr val="C00000"/>
                </a:solidFill>
              </a:rPr>
              <a:t>Điều kiện bảo đảm </a:t>
            </a:r>
            <a:r>
              <a:rPr lang="en-US" sz="2400" b="1" smtClean="0">
                <a:solidFill>
                  <a:srgbClr val="C00000"/>
                </a:solidFill>
              </a:rPr>
              <a:t>ATTP </a:t>
            </a:r>
            <a:r>
              <a:rPr lang="vi-VN" sz="2400" b="1" smtClean="0">
                <a:solidFill>
                  <a:srgbClr val="C00000"/>
                </a:solidFill>
              </a:rPr>
              <a:t>đối với nơi chế biến, kinh doanh dịch vụ ăn uống</a:t>
            </a:r>
            <a:endParaRPr lang="en-US" sz="2400">
              <a:solidFill>
                <a:srgbClr val="C00000"/>
              </a:solidFill>
            </a:endParaRPr>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vi-VN" altLang="vi-VN" sz="2300" b="1" smtClean="0">
                <a:solidFill>
                  <a:srgbClr val="0000CC"/>
                </a:solidFill>
              </a:rPr>
              <a:t>Điều 2. Sửa đổi, bổ sung một số điều của </a:t>
            </a:r>
            <a:endParaRPr lang="en-US" altLang="vi-VN" sz="2300" b="1" smtClean="0">
              <a:solidFill>
                <a:srgbClr val="0000CC"/>
              </a:solidFill>
            </a:endParaRPr>
          </a:p>
          <a:p>
            <a:pPr algn="ctr" defTabSz="912813" eaLnBrk="0" hangingPunct="0"/>
            <a:r>
              <a:rPr lang="vi-VN" altLang="vi-VN" sz="2300" b="1" smtClean="0">
                <a:solidFill>
                  <a:srgbClr val="0000CC"/>
                </a:solidFill>
              </a:rPr>
              <a:t>Nghị định số 67/2016/NĐ-CP</a:t>
            </a:r>
            <a:endParaRPr lang="en-US" altLang="vi-VN" sz="2300" b="1" smtClean="0">
              <a:solidFill>
                <a:srgbClr val="0000CC"/>
              </a:solidFill>
            </a:endParaRPr>
          </a:p>
        </p:txBody>
      </p:sp>
      <p:sp>
        <p:nvSpPr>
          <p:cNvPr id="5" name="Rounded Rectangle 4"/>
          <p:cNvSpPr/>
          <p:nvPr/>
        </p:nvSpPr>
        <p:spPr bwMode="auto">
          <a:xfrm>
            <a:off x="762000" y="1885950"/>
            <a:ext cx="3429000" cy="3048000"/>
          </a:xfrm>
          <a:prstGeom prst="roundRect">
            <a:avLst/>
          </a:prstGeom>
          <a:blipFill dpi="0" rotWithShape="0">
            <a:blip r:embed="rId2"/>
            <a:srcRect/>
            <a:tile tx="0" ty="0" sx="100000" sy="100000" flip="none" algn="tl"/>
          </a:blipFill>
          <a:ln w="9525">
            <a:round/>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nchor="ctr">
            <a:flatTx/>
          </a:bodyPr>
          <a:lstStyle/>
          <a:p>
            <a:pPr algn="just"/>
            <a:r>
              <a:rPr lang="vi-VN" sz="2400" b="1" smtClean="0">
                <a:solidFill>
                  <a:srgbClr val="0000CC"/>
                </a:solidFill>
              </a:rPr>
              <a:t>Người đứng đầu </a:t>
            </a:r>
            <a:r>
              <a:rPr lang="vi-VN" sz="2400" smtClean="0"/>
              <a:t>đơn vị có bếp ăn tập thể có trách nhiệm bảo đảm an toàn thực phẩm.</a:t>
            </a:r>
            <a:endParaRPr lang="en-US" sz="2400"/>
          </a:p>
        </p:txBody>
      </p:sp>
      <p:pic>
        <p:nvPicPr>
          <p:cNvPr id="61442" name="Picture 2" descr="C:\Users\Administrator\Desktop\leader._concept._3d_illustration.jpg"/>
          <p:cNvPicPr>
            <a:picLocks noChangeAspect="1" noChangeArrowheads="1"/>
          </p:cNvPicPr>
          <p:nvPr/>
        </p:nvPicPr>
        <p:blipFill>
          <a:blip r:embed="rId3" cstate="print"/>
          <a:srcRect/>
          <a:stretch>
            <a:fillRect/>
          </a:stretch>
        </p:blipFill>
        <p:spPr bwMode="auto">
          <a:xfrm>
            <a:off x="5410200" y="1885950"/>
            <a:ext cx="3048000" cy="3048000"/>
          </a:xfrm>
          <a:prstGeom prst="rect">
            <a:avLst/>
          </a:prstGeom>
          <a:noFill/>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52400" y="895350"/>
            <a:ext cx="8991600" cy="8382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vi-VN" sz="2200" b="1" smtClean="0">
                <a:solidFill>
                  <a:srgbClr val="C00000"/>
                </a:solidFill>
              </a:rPr>
              <a:t>Điều 29</a:t>
            </a:r>
            <a:r>
              <a:rPr lang="en-US" sz="2200" b="1" smtClean="0">
                <a:solidFill>
                  <a:srgbClr val="C00000"/>
                </a:solidFill>
              </a:rPr>
              <a:t> – Luật ATTP</a:t>
            </a:r>
            <a:r>
              <a:rPr lang="vi-VN" sz="2200" b="1" smtClean="0">
                <a:solidFill>
                  <a:srgbClr val="C00000"/>
                </a:solidFill>
              </a:rPr>
              <a:t>. Điều kiện bảo đảm an toàn thực phẩm đối với cơ sở chế biến, kinh doanh dịch vụ ăn uống</a:t>
            </a:r>
            <a:endParaRPr lang="en-US" sz="2200" b="1" smtClean="0">
              <a:solidFill>
                <a:srgbClr val="C00000"/>
              </a:solidFill>
            </a:endParaRPr>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vi-VN" altLang="vi-VN" sz="2300" b="1" smtClean="0">
                <a:solidFill>
                  <a:srgbClr val="0000CC"/>
                </a:solidFill>
              </a:rPr>
              <a:t>Điều 2. Sửa đổi, bổ sung một số điều của </a:t>
            </a:r>
            <a:endParaRPr lang="en-US" altLang="vi-VN" sz="2300" b="1" smtClean="0">
              <a:solidFill>
                <a:srgbClr val="0000CC"/>
              </a:solidFill>
            </a:endParaRPr>
          </a:p>
          <a:p>
            <a:pPr algn="ctr" defTabSz="912813" eaLnBrk="0" hangingPunct="0"/>
            <a:r>
              <a:rPr lang="vi-VN" altLang="vi-VN" sz="2300" b="1" smtClean="0">
                <a:solidFill>
                  <a:srgbClr val="0000CC"/>
                </a:solidFill>
              </a:rPr>
              <a:t>Nghị định số 67/2016/NĐ-CP</a:t>
            </a:r>
            <a:endParaRPr lang="en-US" altLang="vi-VN" sz="2300" b="1" smtClean="0">
              <a:solidFill>
                <a:srgbClr val="0000CC"/>
              </a:solidFill>
            </a:endParaRPr>
          </a:p>
        </p:txBody>
      </p:sp>
      <p:sp>
        <p:nvSpPr>
          <p:cNvPr id="5" name="Rounded Rectangle 4"/>
          <p:cNvSpPr/>
          <p:nvPr/>
        </p:nvSpPr>
        <p:spPr bwMode="auto">
          <a:xfrm>
            <a:off x="457200" y="1809750"/>
            <a:ext cx="8305800" cy="3200400"/>
          </a:xfrm>
          <a:prstGeom prst="roundRect">
            <a:avLst/>
          </a:prstGeom>
          <a:solidFill>
            <a:srgbClr val="FFFFCC"/>
          </a:solidFill>
          <a:ln w="9525">
            <a:round/>
            <a:headEnd/>
            <a:tailEnd/>
          </a:ln>
        </p:spPr>
        <p:txBody>
          <a:bodyPr anchor="ctr">
            <a:flatTx/>
          </a:bodyPr>
          <a:lstStyle/>
          <a:p>
            <a:r>
              <a:rPr lang="vi-VN" sz="2200" smtClean="0">
                <a:solidFill>
                  <a:srgbClr val="FF0000"/>
                </a:solidFill>
              </a:rPr>
              <a:t>1. </a:t>
            </a:r>
            <a:r>
              <a:rPr lang="vi-VN" sz="2200" smtClean="0"/>
              <a:t>Có dụng cụ, đồ chứa đựng riêng cho thực phẩm sống và thực phẩm chín.</a:t>
            </a:r>
            <a:endParaRPr lang="en-US" sz="2200" smtClean="0"/>
          </a:p>
          <a:p>
            <a:r>
              <a:rPr lang="vi-VN" sz="2200" smtClean="0">
                <a:solidFill>
                  <a:srgbClr val="FF0000"/>
                </a:solidFill>
              </a:rPr>
              <a:t>2. </a:t>
            </a:r>
            <a:r>
              <a:rPr lang="vi-VN" sz="2200" smtClean="0"/>
              <a:t>Dụng cụ nấu nướng, chế biến phải bảo đảm an toàn vệ sinh.</a:t>
            </a:r>
            <a:endParaRPr lang="en-US" sz="2200" smtClean="0"/>
          </a:p>
          <a:p>
            <a:r>
              <a:rPr lang="vi-VN" sz="2200" smtClean="0">
                <a:solidFill>
                  <a:srgbClr val="FF0000"/>
                </a:solidFill>
              </a:rPr>
              <a:t>3. </a:t>
            </a:r>
            <a:r>
              <a:rPr lang="vi-VN" sz="2200" smtClean="0"/>
              <a:t>Dụng cụ ăn uống phải được làm bằng vật liệu an toàn, rửa sạch, giữ khô.</a:t>
            </a:r>
            <a:endParaRPr lang="en-US" sz="2200" smtClean="0"/>
          </a:p>
          <a:p>
            <a:r>
              <a:rPr lang="vi-VN" sz="2200" smtClean="0">
                <a:solidFill>
                  <a:srgbClr val="FF0000"/>
                </a:solidFill>
              </a:rPr>
              <a:t>4. </a:t>
            </a:r>
            <a:r>
              <a:rPr lang="vi-VN" sz="2200" smtClean="0"/>
              <a:t>Tuân thủ quy định về sức khoẻ, kiến thức và thực hành của người trực tiếp sản xuất, kinh doanh thực phẩm.</a:t>
            </a:r>
            <a:endParaRPr lang="en-US" sz="220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228600" y="819150"/>
            <a:ext cx="8686800" cy="8382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vi-VN" sz="2200" b="1" smtClean="0">
                <a:solidFill>
                  <a:srgbClr val="C00000"/>
                </a:solidFill>
              </a:rPr>
              <a:t>Điều 30</a:t>
            </a:r>
            <a:r>
              <a:rPr lang="en-US" sz="2200" b="1" smtClean="0">
                <a:solidFill>
                  <a:srgbClr val="C00000"/>
                </a:solidFill>
              </a:rPr>
              <a:t> – Luật ATTP:</a:t>
            </a:r>
            <a:r>
              <a:rPr lang="vi-VN" sz="2200" b="1" smtClean="0">
                <a:solidFill>
                  <a:srgbClr val="C00000"/>
                </a:solidFill>
              </a:rPr>
              <a:t> Điều kiện bảo đảm an toàn thực phẩm trong chế biến và bảo quản thực phẩm</a:t>
            </a:r>
            <a:endParaRPr lang="en-US" sz="2200" b="1" smtClean="0">
              <a:solidFill>
                <a:srgbClr val="C00000"/>
              </a:solidFill>
            </a:endParaRPr>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vi-VN" altLang="vi-VN" sz="2300" b="1" smtClean="0">
                <a:solidFill>
                  <a:srgbClr val="0000CC"/>
                </a:solidFill>
              </a:rPr>
              <a:t>Điều 2. Sửa đổi, bổ sung một số điều của </a:t>
            </a:r>
            <a:endParaRPr lang="en-US" altLang="vi-VN" sz="2300" b="1" smtClean="0">
              <a:solidFill>
                <a:srgbClr val="0000CC"/>
              </a:solidFill>
            </a:endParaRPr>
          </a:p>
          <a:p>
            <a:pPr algn="ctr" defTabSz="912813" eaLnBrk="0" hangingPunct="0"/>
            <a:r>
              <a:rPr lang="vi-VN" altLang="vi-VN" sz="2300" b="1" smtClean="0">
                <a:solidFill>
                  <a:srgbClr val="0000CC"/>
                </a:solidFill>
              </a:rPr>
              <a:t>Nghị định số 67/2016/NĐ-CP</a:t>
            </a:r>
            <a:endParaRPr lang="en-US" altLang="vi-VN" sz="2300" b="1" smtClean="0">
              <a:solidFill>
                <a:srgbClr val="0000CC"/>
              </a:solidFill>
            </a:endParaRPr>
          </a:p>
        </p:txBody>
      </p:sp>
      <p:sp>
        <p:nvSpPr>
          <p:cNvPr id="5" name="Rounded Rectangle 4"/>
          <p:cNvSpPr/>
          <p:nvPr/>
        </p:nvSpPr>
        <p:spPr bwMode="auto">
          <a:xfrm>
            <a:off x="457200" y="1809750"/>
            <a:ext cx="8305800" cy="3200400"/>
          </a:xfrm>
          <a:prstGeom prst="roundRect">
            <a:avLst/>
          </a:prstGeom>
          <a:solidFill>
            <a:srgbClr val="CCECFF"/>
          </a:solidFill>
          <a:ln w="9525">
            <a:round/>
            <a:headEnd/>
            <a:tailEnd/>
          </a:ln>
        </p:spPr>
        <p:txBody>
          <a:bodyPr anchor="ctr">
            <a:flatTx/>
          </a:bodyPr>
          <a:lstStyle/>
          <a:p>
            <a:r>
              <a:rPr lang="vi-VN" sz="2400" smtClean="0">
                <a:solidFill>
                  <a:srgbClr val="FF0000"/>
                </a:solidFill>
              </a:rPr>
              <a:t>1. </a:t>
            </a:r>
            <a:r>
              <a:rPr lang="vi-VN" sz="2400" smtClean="0"/>
              <a:t>Sử dụng thực phẩm, nguyên liệu thực phẩm phải </a:t>
            </a:r>
            <a:r>
              <a:rPr lang="vi-VN" sz="2400" b="1" smtClean="0">
                <a:solidFill>
                  <a:srgbClr val="0000CC"/>
                </a:solidFill>
              </a:rPr>
              <a:t>rõ nguồn gốc và bảo đảm an toàn</a:t>
            </a:r>
            <a:r>
              <a:rPr lang="vi-VN" sz="2400" smtClean="0"/>
              <a:t>, lưu mẫu thức ăn.</a:t>
            </a:r>
            <a:endParaRPr lang="en-US" sz="2400" smtClean="0"/>
          </a:p>
          <a:p>
            <a:r>
              <a:rPr lang="vi-VN" sz="2400" smtClean="0">
                <a:solidFill>
                  <a:srgbClr val="FF0000"/>
                </a:solidFill>
              </a:rPr>
              <a:t>2. </a:t>
            </a:r>
            <a:r>
              <a:rPr lang="vi-VN" sz="2400" smtClean="0"/>
              <a:t>Thực phẩm phải được chế biến bảo đảm an toàn, hợp vệ sinh.</a:t>
            </a:r>
            <a:endParaRPr lang="en-US" sz="2400" smtClean="0"/>
          </a:p>
          <a:p>
            <a:r>
              <a:rPr lang="vi-VN" sz="2400" smtClean="0">
                <a:solidFill>
                  <a:srgbClr val="FF0000"/>
                </a:solidFill>
              </a:rPr>
              <a:t>3. </a:t>
            </a:r>
            <a:r>
              <a:rPr lang="vi-VN" sz="2400" smtClean="0"/>
              <a:t>Thực phẩm bày bán phải để trong tủ kính hoặc thiết bị bảo quản hợp vệ sinh, chống được bụi, mưa, nắng và sự xâm nhập của côn trùng và động vật gây hại; được bày bán trên bàn hoặc giá cao hơn mặt đất.</a:t>
            </a:r>
            <a:endParaRPr lang="en-US" sz="240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76200" y="819150"/>
            <a:ext cx="5867400" cy="533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200" b="1" smtClean="0">
                <a:solidFill>
                  <a:srgbClr val="C00000"/>
                </a:solidFill>
              </a:rPr>
              <a:t>Tuân thủ thêm các yêu cầu sau:</a:t>
            </a:r>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vi-VN" altLang="vi-VN" sz="2300" b="1" smtClean="0">
                <a:solidFill>
                  <a:srgbClr val="0000CC"/>
                </a:solidFill>
              </a:rPr>
              <a:t>Điều 2. Sửa đổi, bổ sung một số điều của </a:t>
            </a:r>
            <a:endParaRPr lang="en-US" altLang="vi-VN" sz="2300" b="1" smtClean="0">
              <a:solidFill>
                <a:srgbClr val="0000CC"/>
              </a:solidFill>
            </a:endParaRPr>
          </a:p>
          <a:p>
            <a:pPr algn="ctr" defTabSz="912813" eaLnBrk="0" hangingPunct="0"/>
            <a:r>
              <a:rPr lang="vi-VN" altLang="vi-VN" sz="2300" b="1" smtClean="0">
                <a:solidFill>
                  <a:srgbClr val="0000CC"/>
                </a:solidFill>
              </a:rPr>
              <a:t>Nghị định số 67/2016/NĐ-CP</a:t>
            </a:r>
            <a:endParaRPr lang="en-US" altLang="vi-VN" sz="2300" b="1" smtClean="0">
              <a:solidFill>
                <a:srgbClr val="0000CC"/>
              </a:solidFill>
            </a:endParaRPr>
          </a:p>
        </p:txBody>
      </p:sp>
      <p:sp>
        <p:nvSpPr>
          <p:cNvPr id="5" name="Rounded Rectangle 4"/>
          <p:cNvSpPr/>
          <p:nvPr/>
        </p:nvSpPr>
        <p:spPr bwMode="auto">
          <a:xfrm>
            <a:off x="304800" y="1504950"/>
            <a:ext cx="3124200" cy="3200400"/>
          </a:xfrm>
          <a:prstGeom prst="roundRect">
            <a:avLst/>
          </a:prstGeom>
          <a:solidFill>
            <a:srgbClr val="FFFFCC"/>
          </a:solidFill>
          <a:ln w="9525">
            <a:solidFill>
              <a:schemeClr val="accent1">
                <a:lumMod val="90000"/>
              </a:schemeClr>
            </a:solidFill>
            <a:round/>
            <a:headEnd/>
            <a:tailEnd/>
          </a:ln>
        </p:spPr>
        <p:txBody>
          <a:bodyPr anchor="ctr">
            <a:flatTx/>
          </a:bodyPr>
          <a:lstStyle/>
          <a:p>
            <a:pPr>
              <a:buClr>
                <a:srgbClr val="FF0000"/>
              </a:buClr>
              <a:buFont typeface="Wingdings" pitchFamily="2" charset="2"/>
              <a:buChar char="v"/>
            </a:pPr>
            <a:r>
              <a:rPr lang="en-US" sz="2400" b="1" smtClean="0">
                <a:solidFill>
                  <a:srgbClr val="0000CC"/>
                </a:solidFill>
              </a:rPr>
              <a:t> </a:t>
            </a:r>
            <a:r>
              <a:rPr lang="vi-VN" sz="2400" b="1" smtClean="0">
                <a:solidFill>
                  <a:srgbClr val="0000CC"/>
                </a:solidFill>
              </a:rPr>
              <a:t>Thực hiện kiểm thực ba bước và lưu mẫu thức ăn theo hướng dẫn của Bộ Y tế;</a:t>
            </a:r>
            <a:endParaRPr lang="en-US" sz="2400" b="1">
              <a:solidFill>
                <a:srgbClr val="0000CC"/>
              </a:solidFill>
            </a:endParaRPr>
          </a:p>
        </p:txBody>
      </p:sp>
      <p:pic>
        <p:nvPicPr>
          <p:cNvPr id="62466" name="Picture 2" descr="C:\Users\Administrator\Desktop\luu mau va kiem thuc.jpg"/>
          <p:cNvPicPr>
            <a:picLocks noChangeAspect="1" noChangeArrowheads="1"/>
          </p:cNvPicPr>
          <p:nvPr/>
        </p:nvPicPr>
        <p:blipFill>
          <a:blip r:embed="rId2"/>
          <a:srcRect/>
          <a:stretch>
            <a:fillRect/>
          </a:stretch>
        </p:blipFill>
        <p:spPr bwMode="auto">
          <a:xfrm>
            <a:off x="3505200" y="1663700"/>
            <a:ext cx="5466339" cy="2965450"/>
          </a:xfrm>
          <a:prstGeom prst="rect">
            <a:avLst/>
          </a:prstGeom>
          <a:noFill/>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76200" y="895350"/>
            <a:ext cx="5867400" cy="533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200" b="1" smtClean="0">
                <a:solidFill>
                  <a:srgbClr val="C00000"/>
                </a:solidFill>
              </a:rPr>
              <a:t>Tuân thủ thêm các yêu cầu sau:</a:t>
            </a:r>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vi-VN" altLang="vi-VN" sz="2300" b="1" smtClean="0">
                <a:solidFill>
                  <a:srgbClr val="0000CC"/>
                </a:solidFill>
              </a:rPr>
              <a:t>Điều 2. Sửa đổi, bổ sung một số điều của </a:t>
            </a:r>
            <a:endParaRPr lang="en-US" altLang="vi-VN" sz="2300" b="1" smtClean="0">
              <a:solidFill>
                <a:srgbClr val="0000CC"/>
              </a:solidFill>
            </a:endParaRPr>
          </a:p>
          <a:p>
            <a:pPr algn="ctr" defTabSz="912813" eaLnBrk="0" hangingPunct="0"/>
            <a:r>
              <a:rPr lang="vi-VN" altLang="vi-VN" sz="2300" b="1" smtClean="0">
                <a:solidFill>
                  <a:srgbClr val="0000CC"/>
                </a:solidFill>
              </a:rPr>
              <a:t>Nghị định số 67/2016/NĐ-CP</a:t>
            </a:r>
            <a:endParaRPr lang="en-US" altLang="vi-VN" sz="2300" b="1" smtClean="0">
              <a:solidFill>
                <a:srgbClr val="0000CC"/>
              </a:solidFill>
            </a:endParaRPr>
          </a:p>
        </p:txBody>
      </p:sp>
      <p:sp>
        <p:nvSpPr>
          <p:cNvPr id="5" name="Rounded Rectangle 4"/>
          <p:cNvSpPr/>
          <p:nvPr/>
        </p:nvSpPr>
        <p:spPr bwMode="auto">
          <a:xfrm>
            <a:off x="228600" y="1581150"/>
            <a:ext cx="4495800" cy="3200400"/>
          </a:xfrm>
          <a:prstGeom prst="roundRect">
            <a:avLst/>
          </a:prstGeom>
          <a:solidFill>
            <a:srgbClr val="FFFFCC"/>
          </a:solidFill>
          <a:ln w="9525">
            <a:solidFill>
              <a:schemeClr val="accent1">
                <a:lumMod val="90000"/>
              </a:schemeClr>
            </a:solidFill>
            <a:round/>
            <a:headEnd/>
            <a:tailEnd/>
          </a:ln>
        </p:spPr>
        <p:txBody>
          <a:bodyPr anchor="ctr">
            <a:flatTx/>
          </a:bodyPr>
          <a:lstStyle/>
          <a:p>
            <a:pPr>
              <a:buClr>
                <a:srgbClr val="FF0000"/>
              </a:buClr>
              <a:buFont typeface="Wingdings" pitchFamily="2" charset="2"/>
              <a:buChar char="v"/>
            </a:pPr>
            <a:r>
              <a:rPr lang="en-US" sz="2200" b="1" smtClean="0">
                <a:solidFill>
                  <a:srgbClr val="0000CC"/>
                </a:solidFill>
              </a:rPr>
              <a:t> </a:t>
            </a:r>
            <a:r>
              <a:rPr lang="vi-VN" sz="2200" b="1" smtClean="0">
                <a:solidFill>
                  <a:srgbClr val="0000CC"/>
                </a:solidFill>
              </a:rPr>
              <a:t>Người trực tiếp chế biến thức ăn phải được tập huấn kiến thức </a:t>
            </a:r>
            <a:r>
              <a:rPr lang="en-US" sz="2200" b="1" smtClean="0">
                <a:solidFill>
                  <a:srgbClr val="0000CC"/>
                </a:solidFill>
              </a:rPr>
              <a:t>ATTP </a:t>
            </a:r>
            <a:r>
              <a:rPr lang="vi-VN" sz="2200" b="1" smtClean="0">
                <a:solidFill>
                  <a:srgbClr val="0000CC"/>
                </a:solidFill>
              </a:rPr>
              <a:t>và được chủ cơ sở xác nhận và không bị mắc các bệnh tả, lỵ, thương hàn, viêm gan A, E, viêm da nhiễm trùng, lao phổi, tiêu chảy cấp khi đang sản xuất, kinh doanh thực phẩm.”</a:t>
            </a:r>
            <a:endParaRPr lang="en-US" sz="2200" b="1" smtClean="0">
              <a:solidFill>
                <a:srgbClr val="0000CC"/>
              </a:solidFill>
            </a:endParaRPr>
          </a:p>
        </p:txBody>
      </p:sp>
      <p:pic>
        <p:nvPicPr>
          <p:cNvPr id="63491" name="Picture 3" descr="C:\Users\Administrator\Desktop\bach-nga-1.jpg"/>
          <p:cNvPicPr>
            <a:picLocks noChangeAspect="1" noChangeArrowheads="1"/>
          </p:cNvPicPr>
          <p:nvPr/>
        </p:nvPicPr>
        <p:blipFill>
          <a:blip r:embed="rId2"/>
          <a:srcRect/>
          <a:stretch>
            <a:fillRect/>
          </a:stretch>
        </p:blipFill>
        <p:spPr bwMode="auto">
          <a:xfrm>
            <a:off x="4953000" y="1657350"/>
            <a:ext cx="3848100" cy="2971800"/>
          </a:xfrm>
          <a:prstGeom prst="rect">
            <a:avLst/>
          </a:prstGeom>
          <a:noFill/>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0" y="819150"/>
            <a:ext cx="4191000" cy="5334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smtClean="0">
                <a:solidFill>
                  <a:srgbClr val="C00000"/>
                </a:solidFill>
              </a:rPr>
              <a:t>Rà soát lại các điều kiện ATTP:</a:t>
            </a:r>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sz="2400" b="1" smtClean="0">
                <a:solidFill>
                  <a:srgbClr val="0000CC"/>
                </a:solidFill>
              </a:rPr>
              <a:t>Hướng dẫn về tự kiểm tra, kiểm soát các điều kiện đảm bảo ATTP trong quá trình kinh doanh, chế biến, bảo quản</a:t>
            </a:r>
            <a:endParaRPr lang="en-US" altLang="vi-VN" sz="2300" b="1" smtClean="0">
              <a:solidFill>
                <a:srgbClr val="0000CC"/>
              </a:solidFill>
            </a:endParaRPr>
          </a:p>
        </p:txBody>
      </p:sp>
      <p:sp>
        <p:nvSpPr>
          <p:cNvPr id="5" name="Rounded Rectangle 4"/>
          <p:cNvSpPr/>
          <p:nvPr/>
        </p:nvSpPr>
        <p:spPr bwMode="auto">
          <a:xfrm>
            <a:off x="0" y="1276350"/>
            <a:ext cx="6400800" cy="457200"/>
          </a:xfrm>
          <a:prstGeom prst="roundRect">
            <a:avLst/>
          </a:prstGeom>
          <a:solidFill>
            <a:srgbClr val="FFFFCC"/>
          </a:solidFill>
          <a:ln w="9525">
            <a:solidFill>
              <a:schemeClr val="accent1">
                <a:lumMod val="90000"/>
              </a:schemeClr>
            </a:solidFill>
            <a:round/>
            <a:headEnd/>
            <a:tailEnd/>
          </a:ln>
        </p:spPr>
        <p:txBody>
          <a:bodyPr anchor="ctr">
            <a:flatTx/>
          </a:bodyPr>
          <a:lstStyle/>
          <a:p>
            <a:r>
              <a:rPr lang="en-US" b="1" i="1" smtClean="0"/>
              <a:t>1. Điều kiện về người trực tiếp chế biến thực phẩm</a:t>
            </a:r>
            <a:endParaRPr lang="en-US"/>
          </a:p>
        </p:txBody>
      </p:sp>
      <p:sp>
        <p:nvSpPr>
          <p:cNvPr id="6" name="Rounded Rectangle 5"/>
          <p:cNvSpPr/>
          <p:nvPr/>
        </p:nvSpPr>
        <p:spPr bwMode="auto">
          <a:xfrm>
            <a:off x="457200" y="1962150"/>
            <a:ext cx="8305800" cy="2286000"/>
          </a:xfrm>
          <a:prstGeom prst="roundRect">
            <a:avLst/>
          </a:prstGeom>
          <a:solidFill>
            <a:srgbClr val="CCECFF"/>
          </a:solidFill>
          <a:ln w="9525">
            <a:round/>
            <a:headEnd/>
            <a:tailEnd/>
          </a:ln>
        </p:spPr>
        <p:txBody>
          <a:bodyPr anchor="ctr">
            <a:flatTx/>
          </a:bodyPr>
          <a:lstStyle/>
          <a:p>
            <a:r>
              <a:rPr lang="en-US" sz="2000" b="1" smtClean="0">
                <a:solidFill>
                  <a:srgbClr val="0000CC"/>
                </a:solidFill>
              </a:rPr>
              <a:t>- Về kiến thức: </a:t>
            </a:r>
            <a:r>
              <a:rPr lang="en-US" sz="2000" smtClean="0"/>
              <a:t>Rà soát lại nhân viên; lập danh sách nhân viên đã được tham gia tập huấn kiến thức về ATTP, có xác nhận của chủ cơ sở (hiệu trưởng). Cho nhân viên mới hoặc nhân viên chưa được tham gia tập huấn về ATTP tham gia các lớp tập huấn  ATTP do các cơ quan quản lý hoặc trường tự tổ chức, bổ sung vào danh sách có xác nhận của chủ cơ sở.</a:t>
            </a:r>
            <a:endParaRPr lang="en-US" sz="200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p:cNvSpPr>
          <p:nvPr/>
        </p:nvSpPr>
        <p:spPr bwMode="auto">
          <a:xfrm>
            <a:off x="0" y="1200150"/>
            <a:ext cx="9144000" cy="29706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25000"/>
              </a:lnSpc>
              <a:spcBef>
                <a:spcPct val="0"/>
              </a:spcBef>
              <a:spcAft>
                <a:spcPct val="0"/>
              </a:spcAft>
              <a:buClrTx/>
              <a:buSzTx/>
              <a:buFontTx/>
              <a:buNone/>
              <a:tabLst/>
              <a:defRPr/>
            </a:pPr>
            <a:r>
              <a:rPr kumimoji="0" lang="en-US" altLang="en-US" sz="4800" b="1" i="0" u="none" strike="noStrike" kern="0" cap="none" spc="0" normalizeH="0" baseline="0" noProof="0" smtClean="0">
                <a:ln>
                  <a:noFill/>
                </a:ln>
                <a:solidFill>
                  <a:srgbClr val="FF0000"/>
                </a:solidFill>
                <a:effectLst/>
                <a:uLnTx/>
                <a:uFillTx/>
                <a:latin typeface="+mj-lt"/>
                <a:ea typeface="+mj-ea"/>
                <a:cs typeface="+mj-cs"/>
              </a:rPr>
              <a:t/>
            </a:r>
            <a:br>
              <a:rPr kumimoji="0" lang="en-US" altLang="en-US" sz="4800" b="1" i="0" u="none" strike="noStrike" kern="0" cap="none" spc="0" normalizeH="0" baseline="0" noProof="0" smtClean="0">
                <a:ln>
                  <a:noFill/>
                </a:ln>
                <a:solidFill>
                  <a:srgbClr val="FF0000"/>
                </a:solidFill>
                <a:effectLst/>
                <a:uLnTx/>
                <a:uFillTx/>
                <a:latin typeface="+mj-lt"/>
                <a:ea typeface="+mj-ea"/>
                <a:cs typeface="+mj-cs"/>
              </a:rPr>
            </a:br>
            <a:r>
              <a:rPr kumimoji="0" lang="en-US" altLang="en-US" sz="3200" b="1" i="0" u="none" strike="noStrike" kern="0" cap="none" spc="0" normalizeH="0" baseline="0" noProof="0" smtClean="0">
                <a:ln>
                  <a:noFill/>
                </a:ln>
                <a:solidFill>
                  <a:srgbClr val="0000CC"/>
                </a:solidFill>
                <a:effectLst/>
                <a:uLnTx/>
                <a:uFillTx/>
                <a:latin typeface="+mj-lt"/>
                <a:ea typeface="+mj-ea"/>
                <a:cs typeface="+mj-cs"/>
              </a:rPr>
              <a:t>PHẦN 1: </a:t>
            </a:r>
            <a:r>
              <a:rPr kumimoji="0" lang="en-US" altLang="en-US" sz="3200" b="1" i="0" u="none" strike="noStrike" kern="0" cap="none" spc="0" normalizeH="0" baseline="0" noProof="0" smtClean="0">
                <a:ln>
                  <a:noFill/>
                </a:ln>
                <a:solidFill>
                  <a:srgbClr val="FF0000"/>
                </a:solidFill>
                <a:effectLst/>
                <a:uLnTx/>
                <a:uFillTx/>
                <a:latin typeface="+mj-lt"/>
                <a:ea typeface="+mj-ea"/>
                <a:cs typeface="+mj-cs"/>
              </a:rPr>
              <a:t/>
            </a:r>
            <a:br>
              <a:rPr kumimoji="0" lang="en-US" altLang="en-US" sz="3200" b="1" i="0" u="none" strike="noStrike" kern="0" cap="none" spc="0" normalizeH="0" baseline="0" noProof="0" smtClean="0">
                <a:ln>
                  <a:noFill/>
                </a:ln>
                <a:solidFill>
                  <a:srgbClr val="FF0000"/>
                </a:solidFill>
                <a:effectLst/>
                <a:uLnTx/>
                <a:uFillTx/>
                <a:latin typeface="+mj-lt"/>
                <a:ea typeface="+mj-ea"/>
                <a:cs typeface="+mj-cs"/>
              </a:rPr>
            </a:br>
            <a:r>
              <a:rPr kumimoji="0" lang="en-US" sz="3200" b="1" i="0" u="none" strike="noStrike" kern="0" cap="none" spc="0" normalizeH="0" baseline="0" noProof="0" smtClean="0">
                <a:ln>
                  <a:noFill/>
                </a:ln>
                <a:solidFill>
                  <a:srgbClr val="C00000"/>
                </a:solidFill>
                <a:effectLst/>
                <a:uLnTx/>
                <a:uFillTx/>
                <a:latin typeface="+mj-lt"/>
                <a:ea typeface="+mj-ea"/>
                <a:cs typeface="+mj-cs"/>
              </a:rPr>
              <a:t> </a:t>
            </a:r>
            <a:r>
              <a:rPr kumimoji="0" lang="en-US" sz="2800" b="1" i="0" u="none" strike="noStrike" kern="0" cap="none" spc="0" normalizeH="0" baseline="0" noProof="0" smtClean="0">
                <a:ln>
                  <a:noFill/>
                </a:ln>
                <a:solidFill>
                  <a:srgbClr val="C00000"/>
                </a:solidFill>
                <a:effectLst/>
                <a:uLnTx/>
                <a:uFillTx/>
                <a:latin typeface="+mj-lt"/>
                <a:ea typeface="+mj-ea"/>
                <a:cs typeface="+mj-cs"/>
              </a:rPr>
              <a:t>NGHỊ ĐỊNH 155/2018/NĐ-CP </a:t>
            </a:r>
            <a:r>
              <a:rPr kumimoji="0" lang="en-US" sz="2800" b="1" i="0" u="none" strike="noStrike" kern="0" cap="none" spc="0" normalizeH="0" baseline="0" noProof="0" smtClean="0">
                <a:ln>
                  <a:noFill/>
                </a:ln>
                <a:solidFill>
                  <a:srgbClr val="0000FF"/>
                </a:solidFill>
                <a:effectLst/>
                <a:uLnTx/>
                <a:uFillTx/>
                <a:latin typeface="+mj-lt"/>
                <a:ea typeface="+mj-ea"/>
                <a:cs typeface="+mj-cs"/>
              </a:rPr>
              <a:t/>
            </a:r>
            <a:br>
              <a:rPr kumimoji="0" lang="en-US" sz="2800" b="1" i="0" u="none" strike="noStrike" kern="0" cap="none" spc="0" normalizeH="0" baseline="0" noProof="0" smtClean="0">
                <a:ln>
                  <a:noFill/>
                </a:ln>
                <a:solidFill>
                  <a:srgbClr val="0000FF"/>
                </a:solidFill>
                <a:effectLst/>
                <a:uLnTx/>
                <a:uFillTx/>
                <a:latin typeface="+mj-lt"/>
                <a:ea typeface="+mj-ea"/>
                <a:cs typeface="+mj-cs"/>
              </a:rPr>
            </a:br>
            <a:r>
              <a:rPr kumimoji="0" lang="en-US" sz="2600" b="1" i="0" u="none" strike="noStrike" kern="0" cap="none" spc="0" normalizeH="0" baseline="0" noProof="0" smtClean="0">
                <a:ln>
                  <a:noFill/>
                </a:ln>
                <a:solidFill>
                  <a:schemeClr val="accent2">
                    <a:lumMod val="50000"/>
                  </a:schemeClr>
                </a:solidFill>
                <a:effectLst/>
                <a:uLnTx/>
                <a:uFillTx/>
                <a:latin typeface="+mj-lt"/>
                <a:ea typeface="+mj-ea"/>
                <a:cs typeface="+mj-cs"/>
              </a:rPr>
              <a:t>VỀ SỬA ĐỔI , BỔ SUNG MỘT SỐ QUY ĐỊNH LIÊN QUAN ĐẾN ĐIỀU KIỆN ĐẦU TƯ KINH DOANH THUỘC PHẠM VI QUẢN LÝ NHÀ NƯỚC CỦA BỘ Y TẾ </a:t>
            </a:r>
            <a:r>
              <a:rPr kumimoji="0" lang="en-US" altLang="en-US" sz="2700" b="1" i="0" u="none" strike="noStrike" kern="0" cap="none" spc="0" normalizeH="0" baseline="0" noProof="0" smtClean="0">
                <a:ln>
                  <a:noFill/>
                </a:ln>
                <a:solidFill>
                  <a:srgbClr val="0000FF"/>
                </a:solidFill>
                <a:effectLst/>
                <a:uLnTx/>
                <a:uFillTx/>
                <a:latin typeface="+mj-lt"/>
                <a:ea typeface="+mj-ea"/>
                <a:cs typeface="+mj-cs"/>
              </a:rPr>
              <a:t/>
            </a:r>
            <a:br>
              <a:rPr kumimoji="0" lang="en-US" altLang="en-US" sz="2700" b="1" i="0" u="none" strike="noStrike" kern="0" cap="none" spc="0" normalizeH="0" baseline="0" noProof="0" smtClean="0">
                <a:ln>
                  <a:noFill/>
                </a:ln>
                <a:solidFill>
                  <a:srgbClr val="0000FF"/>
                </a:solidFill>
                <a:effectLst/>
                <a:uLnTx/>
                <a:uFillTx/>
                <a:latin typeface="+mj-lt"/>
                <a:ea typeface="+mj-ea"/>
                <a:cs typeface="+mj-cs"/>
              </a:rPr>
            </a:br>
            <a:r>
              <a:rPr kumimoji="0" lang="en-US" altLang="vi-VN" sz="3200" b="1" i="1" u="none" strike="noStrike" kern="0" cap="none" spc="0" normalizeH="0" baseline="0" noProof="0" smtClean="0">
                <a:ln>
                  <a:noFill/>
                </a:ln>
                <a:solidFill>
                  <a:srgbClr val="00B0F0"/>
                </a:solidFill>
                <a:effectLst/>
                <a:uLnTx/>
                <a:uFillTx/>
                <a:latin typeface="Times New Roman" pitchFamily="18" charset="0"/>
                <a:ea typeface="+mj-ea"/>
                <a:cs typeface="+mj-cs"/>
              </a:rPr>
              <a:t> </a:t>
            </a:r>
            <a:r>
              <a:rPr kumimoji="0" lang="en-US" altLang="vi-VN" sz="3200" b="1" i="0" u="none" strike="noStrike" kern="0" cap="none" spc="0" normalizeH="0" baseline="0" noProof="0" smtClean="0">
                <a:ln>
                  <a:noFill/>
                </a:ln>
                <a:solidFill>
                  <a:srgbClr val="0000FF"/>
                </a:solidFill>
                <a:effectLst/>
                <a:uLnTx/>
                <a:uFillTx/>
                <a:latin typeface="Times New Roman" pitchFamily="18" charset="0"/>
                <a:ea typeface="+mj-ea"/>
                <a:cs typeface="+mj-cs"/>
              </a:rPr>
              <a:t/>
            </a:r>
            <a:br>
              <a:rPr kumimoji="0" lang="en-US" altLang="vi-VN" sz="3200" b="1" i="0" u="none" strike="noStrike" kern="0" cap="none" spc="0" normalizeH="0" baseline="0" noProof="0" smtClean="0">
                <a:ln>
                  <a:noFill/>
                </a:ln>
                <a:solidFill>
                  <a:srgbClr val="0000FF"/>
                </a:solidFill>
                <a:effectLst/>
                <a:uLnTx/>
                <a:uFillTx/>
                <a:latin typeface="Times New Roman" pitchFamily="18" charset="0"/>
                <a:ea typeface="+mj-ea"/>
                <a:cs typeface="+mj-cs"/>
              </a:rPr>
            </a:br>
            <a:endParaRPr kumimoji="0" lang="en-US" altLang="vi-VN" sz="3200" b="1" i="0" u="none" strike="noStrike" kern="0" cap="none" spc="0" normalizeH="0" baseline="0" noProof="0" smtClean="0">
              <a:ln>
                <a:noFill/>
              </a:ln>
              <a:solidFill>
                <a:srgbClr val="0000FF"/>
              </a:solidFill>
              <a:effectLst/>
              <a:uLnTx/>
              <a:uFillTx/>
              <a:latin typeface="Times New Roman" pitchFamily="18" charset="0"/>
              <a:ea typeface="+mj-ea"/>
              <a:cs typeface="+mj-cs"/>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0" y="819150"/>
            <a:ext cx="4191000" cy="5334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smtClean="0">
                <a:solidFill>
                  <a:srgbClr val="C00000"/>
                </a:solidFill>
              </a:rPr>
              <a:t>Rà soát lại các điều kiện ATTP:</a:t>
            </a:r>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sz="2400" b="1" smtClean="0">
                <a:solidFill>
                  <a:srgbClr val="0000CC"/>
                </a:solidFill>
              </a:rPr>
              <a:t>Hướng dẫn về tự kiểm tra, kiểm soát các điều kiện đảm bảo ATTP trong quá trình kinh doanh, chế biến, bảo quản</a:t>
            </a:r>
            <a:endParaRPr lang="en-US" altLang="vi-VN" sz="2300" b="1" smtClean="0">
              <a:solidFill>
                <a:srgbClr val="0000CC"/>
              </a:solidFill>
            </a:endParaRPr>
          </a:p>
        </p:txBody>
      </p:sp>
      <p:sp>
        <p:nvSpPr>
          <p:cNvPr id="5" name="Rounded Rectangle 4"/>
          <p:cNvSpPr/>
          <p:nvPr/>
        </p:nvSpPr>
        <p:spPr bwMode="auto">
          <a:xfrm>
            <a:off x="0" y="1276350"/>
            <a:ext cx="6400800" cy="457200"/>
          </a:xfrm>
          <a:prstGeom prst="roundRect">
            <a:avLst/>
          </a:prstGeom>
          <a:solidFill>
            <a:srgbClr val="FFFFCC"/>
          </a:solidFill>
          <a:ln w="9525">
            <a:solidFill>
              <a:schemeClr val="accent1">
                <a:lumMod val="90000"/>
              </a:schemeClr>
            </a:solidFill>
            <a:round/>
            <a:headEnd/>
            <a:tailEnd/>
          </a:ln>
        </p:spPr>
        <p:txBody>
          <a:bodyPr anchor="ctr">
            <a:flatTx/>
          </a:bodyPr>
          <a:lstStyle/>
          <a:p>
            <a:r>
              <a:rPr lang="en-US" b="1" i="1" smtClean="0"/>
              <a:t>1. Điều kiện về người trực tiếp chế biến thực phẩm</a:t>
            </a:r>
            <a:endParaRPr lang="en-US"/>
          </a:p>
        </p:txBody>
      </p:sp>
      <p:sp>
        <p:nvSpPr>
          <p:cNvPr id="6" name="Rounded Rectangle 5"/>
          <p:cNvSpPr/>
          <p:nvPr/>
        </p:nvSpPr>
        <p:spPr bwMode="auto">
          <a:xfrm>
            <a:off x="457200" y="1962150"/>
            <a:ext cx="8305800" cy="2514600"/>
          </a:xfrm>
          <a:prstGeom prst="roundRect">
            <a:avLst/>
          </a:prstGeom>
          <a:solidFill>
            <a:srgbClr val="CCECFF"/>
          </a:solidFill>
          <a:ln w="9525">
            <a:round/>
            <a:headEnd/>
            <a:tailEnd/>
          </a:ln>
        </p:spPr>
        <p:txBody>
          <a:bodyPr anchor="ctr">
            <a:flatTx/>
          </a:bodyPr>
          <a:lstStyle/>
          <a:p>
            <a:r>
              <a:rPr lang="en-US" sz="2000" b="1" smtClean="0">
                <a:solidFill>
                  <a:srgbClr val="0000CC"/>
                </a:solidFill>
              </a:rPr>
              <a:t>- Về sức khỏe: </a:t>
            </a:r>
          </a:p>
          <a:p>
            <a:r>
              <a:rPr lang="en-US" sz="2000" smtClean="0"/>
              <a:t>+ Thực hiện đúng quy định của Luật Lao động: Nhân viên trước khi được tuyển dụng phải được khám sức khỏe; trong thời gian làm việc phải được khám sức khỏe định kỳ năm/1 lần. </a:t>
            </a:r>
          </a:p>
          <a:p>
            <a:r>
              <a:rPr lang="en-US" sz="2000" smtClean="0"/>
              <a:t>+ Thường xuyên theo dõi sức khỏe của nhân viên trong quá trình làm việc tại cơ sở, nếu thấy có các biểu hiện mắc các bệnh không được tham gia sản xuất, kinh doanh thực phẩm </a:t>
            </a:r>
            <a:endParaRPr lang="en-US" sz="200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0" y="819150"/>
            <a:ext cx="4191000" cy="5334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smtClean="0">
                <a:solidFill>
                  <a:srgbClr val="C00000"/>
                </a:solidFill>
              </a:rPr>
              <a:t>Rà soát lại các điều kiện ATTP:</a:t>
            </a:r>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sz="2400" b="1" smtClean="0">
                <a:solidFill>
                  <a:srgbClr val="0000CC"/>
                </a:solidFill>
              </a:rPr>
              <a:t>Hướng dẫn về tự kiểm tra, kiểm soát các điều kiện đảm bảo ATTP trong quá trình kinh doanh, chế biến, bảo quản</a:t>
            </a:r>
            <a:endParaRPr lang="en-US" altLang="vi-VN" sz="2300" b="1" smtClean="0">
              <a:solidFill>
                <a:srgbClr val="0000CC"/>
              </a:solidFill>
            </a:endParaRPr>
          </a:p>
        </p:txBody>
      </p:sp>
      <p:sp>
        <p:nvSpPr>
          <p:cNvPr id="5" name="Rounded Rectangle 4"/>
          <p:cNvSpPr/>
          <p:nvPr/>
        </p:nvSpPr>
        <p:spPr bwMode="auto">
          <a:xfrm>
            <a:off x="0" y="1276350"/>
            <a:ext cx="6400800" cy="457200"/>
          </a:xfrm>
          <a:prstGeom prst="roundRect">
            <a:avLst/>
          </a:prstGeom>
          <a:solidFill>
            <a:srgbClr val="FFFFCC"/>
          </a:solidFill>
          <a:ln w="9525">
            <a:solidFill>
              <a:schemeClr val="accent1">
                <a:lumMod val="90000"/>
              </a:schemeClr>
            </a:solidFill>
            <a:round/>
            <a:headEnd/>
            <a:tailEnd/>
          </a:ln>
        </p:spPr>
        <p:txBody>
          <a:bodyPr anchor="ctr">
            <a:flatTx/>
          </a:bodyPr>
          <a:lstStyle/>
          <a:p>
            <a:r>
              <a:rPr lang="en-US" b="1" i="1" smtClean="0"/>
              <a:t>2. Điều kiện về cơ sở vật chất, trang thiết bị dụng cụ:</a:t>
            </a:r>
            <a:endParaRPr lang="en-US"/>
          </a:p>
        </p:txBody>
      </p:sp>
      <p:sp>
        <p:nvSpPr>
          <p:cNvPr id="6" name="Rounded Rectangle 5"/>
          <p:cNvSpPr/>
          <p:nvPr/>
        </p:nvSpPr>
        <p:spPr bwMode="auto">
          <a:xfrm>
            <a:off x="457200" y="1962150"/>
            <a:ext cx="8305800" cy="2514600"/>
          </a:xfrm>
          <a:prstGeom prst="roundRect">
            <a:avLst/>
          </a:prstGeom>
          <a:solidFill>
            <a:srgbClr val="CCECFF"/>
          </a:solidFill>
          <a:ln w="9525">
            <a:round/>
            <a:headEnd/>
            <a:tailEnd/>
          </a:ln>
        </p:spPr>
        <p:txBody>
          <a:bodyPr anchor="ctr">
            <a:flatTx/>
          </a:bodyPr>
          <a:lstStyle/>
          <a:p>
            <a:r>
              <a:rPr lang="en-US" sz="2000" smtClean="0"/>
              <a:t>Thường xuyên rà soát lại các điều kiện hiện có, kịp thời bổ sung, sửa chữa nhằm đảm bảo các điều kiện theo quy định</a:t>
            </a:r>
            <a:endParaRPr lang="en-US" sz="200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0" y="819150"/>
            <a:ext cx="4191000" cy="5334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smtClean="0">
                <a:solidFill>
                  <a:srgbClr val="C00000"/>
                </a:solidFill>
              </a:rPr>
              <a:t>Rà soát lại các điều kiện ATTP:</a:t>
            </a:r>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sz="2400" b="1" smtClean="0">
                <a:solidFill>
                  <a:srgbClr val="0000CC"/>
                </a:solidFill>
              </a:rPr>
              <a:t>Hướng dẫn về tự kiểm tra, kiểm soát các điều kiện đảm bảo ATTP trong quá trình kinh doanh, chế biến, bảo quản</a:t>
            </a:r>
            <a:endParaRPr lang="en-US" altLang="vi-VN" sz="2300" b="1" smtClean="0">
              <a:solidFill>
                <a:srgbClr val="0000CC"/>
              </a:solidFill>
            </a:endParaRPr>
          </a:p>
        </p:txBody>
      </p:sp>
      <p:sp>
        <p:nvSpPr>
          <p:cNvPr id="5" name="Rounded Rectangle 4"/>
          <p:cNvSpPr/>
          <p:nvPr/>
        </p:nvSpPr>
        <p:spPr bwMode="auto">
          <a:xfrm>
            <a:off x="0" y="1276350"/>
            <a:ext cx="6400800" cy="457200"/>
          </a:xfrm>
          <a:prstGeom prst="roundRect">
            <a:avLst/>
          </a:prstGeom>
          <a:solidFill>
            <a:srgbClr val="FFFFCC"/>
          </a:solidFill>
          <a:ln w="9525">
            <a:solidFill>
              <a:schemeClr val="accent1">
                <a:lumMod val="90000"/>
              </a:schemeClr>
            </a:solidFill>
            <a:round/>
            <a:headEnd/>
            <a:tailEnd/>
          </a:ln>
        </p:spPr>
        <p:txBody>
          <a:bodyPr anchor="ctr">
            <a:flatTx/>
          </a:bodyPr>
          <a:lstStyle/>
          <a:p>
            <a:r>
              <a:rPr lang="en-US" b="1" i="1" smtClean="0"/>
              <a:t>3. Điều kiện về nước sạch, thu gom rác:</a:t>
            </a:r>
            <a:endParaRPr lang="en-US"/>
          </a:p>
        </p:txBody>
      </p:sp>
      <p:sp>
        <p:nvSpPr>
          <p:cNvPr id="6" name="Rounded Rectangle 5"/>
          <p:cNvSpPr/>
          <p:nvPr/>
        </p:nvSpPr>
        <p:spPr bwMode="auto">
          <a:xfrm>
            <a:off x="457200" y="1885950"/>
            <a:ext cx="8305800" cy="2971800"/>
          </a:xfrm>
          <a:prstGeom prst="roundRect">
            <a:avLst/>
          </a:prstGeom>
          <a:solidFill>
            <a:srgbClr val="CCECFF"/>
          </a:solidFill>
          <a:ln w="9525">
            <a:round/>
            <a:headEnd/>
            <a:tailEnd/>
          </a:ln>
        </p:spPr>
        <p:txBody>
          <a:bodyPr anchor="ctr">
            <a:flatTx/>
          </a:bodyPr>
          <a:lstStyle/>
          <a:p>
            <a:pPr>
              <a:lnSpc>
                <a:spcPct val="120000"/>
              </a:lnSpc>
              <a:buClr>
                <a:srgbClr val="FF3300"/>
              </a:buClr>
              <a:buFont typeface="Wingdings" pitchFamily="2" charset="2"/>
              <a:buChar char="v"/>
            </a:pPr>
            <a:r>
              <a:rPr lang="en-US" sz="2000" smtClean="0"/>
              <a:t> Có đủ nước sạch để rửa, chế biến, ăn uống. Nước dùng để chế biến ăn uống là nước sạch, từ các nhà máy cung cấp nước sạch. </a:t>
            </a:r>
          </a:p>
          <a:p>
            <a:pPr>
              <a:lnSpc>
                <a:spcPct val="120000"/>
              </a:lnSpc>
              <a:buClr>
                <a:srgbClr val="FF3300"/>
              </a:buClr>
              <a:buFont typeface="Wingdings" pitchFamily="2" charset="2"/>
              <a:buChar char="v"/>
            </a:pPr>
            <a:r>
              <a:rPr lang="en-US" sz="2000" smtClean="0"/>
              <a:t> Nếu là nước giếng khoan hoặc từ các nguồn khác hoặc nước do nhà máy nước sạch cung cấp nhưng được chứa trong bể ngầm: phải đạt quy chuẩn kỹ thuật Quốc gia về chất lượng nước ăn uống theo QCVN 01:2009/BYT </a:t>
            </a:r>
            <a:r>
              <a:rPr lang="en-US" sz="2000" i="1" smtClean="0"/>
              <a:t>(có kết quả kiểm nghiệm nước).</a:t>
            </a:r>
          </a:p>
          <a:p>
            <a:pPr>
              <a:lnSpc>
                <a:spcPct val="120000"/>
              </a:lnSpc>
              <a:buClr>
                <a:srgbClr val="FF3300"/>
              </a:buClr>
              <a:buFont typeface="Wingdings" pitchFamily="2" charset="2"/>
              <a:buChar char="v"/>
            </a:pPr>
            <a:r>
              <a:rPr lang="en-US" sz="2000" i="1" smtClean="0"/>
              <a:t> </a:t>
            </a:r>
            <a:r>
              <a:rPr lang="en-US" sz="2000" smtClean="0"/>
              <a:t>Dụng cụ chứa đựng nước phải đảm bảo vệ sinh.</a:t>
            </a:r>
          </a:p>
          <a:p>
            <a:pPr>
              <a:lnSpc>
                <a:spcPct val="120000"/>
              </a:lnSpc>
              <a:buClr>
                <a:srgbClr val="FF3300"/>
              </a:buClr>
              <a:buFont typeface="Wingdings" pitchFamily="2" charset="2"/>
              <a:buChar char="v"/>
            </a:pPr>
            <a:r>
              <a:rPr lang="en-US" sz="2000" smtClean="0"/>
              <a:t> Rác thải được thu gom và vận chuyển trong ngày.</a:t>
            </a:r>
            <a:endParaRPr lang="en-US" sz="200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0" y="819150"/>
            <a:ext cx="4191000" cy="5334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smtClean="0">
                <a:solidFill>
                  <a:srgbClr val="C00000"/>
                </a:solidFill>
              </a:rPr>
              <a:t>Rà soát lại các điều kiện ATTP:</a:t>
            </a:r>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en-US" sz="2400" b="1" smtClean="0">
                <a:solidFill>
                  <a:srgbClr val="0000CC"/>
                </a:solidFill>
              </a:rPr>
              <a:t>Hướng dẫn về tự kiểm tra, kiểm soát các điều kiện đảm bảo ATTP trong quá trình kinh doanh, chế biến, bảo quản</a:t>
            </a:r>
            <a:endParaRPr lang="en-US" altLang="vi-VN" sz="2300" b="1" smtClean="0">
              <a:solidFill>
                <a:srgbClr val="0000CC"/>
              </a:solidFill>
            </a:endParaRPr>
          </a:p>
        </p:txBody>
      </p:sp>
      <p:sp>
        <p:nvSpPr>
          <p:cNvPr id="5" name="Rounded Rectangle 4"/>
          <p:cNvSpPr/>
          <p:nvPr/>
        </p:nvSpPr>
        <p:spPr bwMode="auto">
          <a:xfrm>
            <a:off x="0" y="1276350"/>
            <a:ext cx="6400800" cy="457200"/>
          </a:xfrm>
          <a:prstGeom prst="roundRect">
            <a:avLst/>
          </a:prstGeom>
          <a:solidFill>
            <a:srgbClr val="FFFFCC"/>
          </a:solidFill>
          <a:ln w="9525">
            <a:solidFill>
              <a:schemeClr val="accent1">
                <a:lumMod val="90000"/>
              </a:schemeClr>
            </a:solidFill>
            <a:round/>
            <a:headEnd/>
            <a:tailEnd/>
          </a:ln>
        </p:spPr>
        <p:txBody>
          <a:bodyPr anchor="ctr">
            <a:flatTx/>
          </a:bodyPr>
          <a:lstStyle/>
          <a:p>
            <a:r>
              <a:rPr lang="en-US" b="1" i="1" smtClean="0"/>
              <a:t>4. Điều kiện về nguyên liệu thực phẩm:</a:t>
            </a:r>
            <a:endParaRPr lang="en-US"/>
          </a:p>
        </p:txBody>
      </p:sp>
      <p:sp>
        <p:nvSpPr>
          <p:cNvPr id="6" name="Rounded Rectangle 5"/>
          <p:cNvSpPr/>
          <p:nvPr/>
        </p:nvSpPr>
        <p:spPr bwMode="auto">
          <a:xfrm>
            <a:off x="457200" y="1885950"/>
            <a:ext cx="8305800" cy="2971800"/>
          </a:xfrm>
          <a:prstGeom prst="roundRect">
            <a:avLst/>
          </a:prstGeom>
          <a:solidFill>
            <a:srgbClr val="CCECFF"/>
          </a:solidFill>
          <a:ln w="9525">
            <a:round/>
            <a:headEnd/>
            <a:tailEnd/>
          </a:ln>
        </p:spPr>
        <p:txBody>
          <a:bodyPr anchor="ctr">
            <a:flatTx/>
          </a:bodyPr>
          <a:lstStyle/>
          <a:p>
            <a:r>
              <a:rPr lang="en-US" sz="2000" b="1" smtClean="0">
                <a:solidFill>
                  <a:srgbClr val="0000CC"/>
                </a:solidFill>
              </a:rPr>
              <a:t>Kiểm tra lại:</a:t>
            </a:r>
          </a:p>
          <a:p>
            <a:pPr>
              <a:buClr>
                <a:srgbClr val="FF0000"/>
              </a:buClr>
              <a:buFont typeface="Wingdings" pitchFamily="2" charset="2"/>
              <a:buChar char="v"/>
            </a:pPr>
            <a:r>
              <a:rPr lang="en-US" sz="2000" smtClean="0"/>
              <a:t> Nguồn gốc, xuất xứ của thực phẩm, thể hiện bằng: có sổ theo dõi giao nhận thực phẩm ghi chép đầy đủ quá trình giao nhận thực phẩm hàng ngày/hợp đồng, hóa đơn thuế mua thực phẩm có tên, địa chỉ cụ thể của người/tổ chức cung cấp thực phẩm.</a:t>
            </a:r>
          </a:p>
          <a:p>
            <a:pPr>
              <a:buClr>
                <a:srgbClr val="FF0000"/>
              </a:buClr>
              <a:buFont typeface="Wingdings" pitchFamily="2" charset="2"/>
              <a:buChar char="v"/>
            </a:pPr>
            <a:r>
              <a:rPr lang="en-US" sz="2000" smtClean="0"/>
              <a:t> Với các loại thực phẩm bao gói sẵn: phải có nhãn đầy đủ nội dung, còn hạn sử dụng, không có biểu hiện hỏng, mốc, có hồ sơ tự công bố sản phẩm.</a:t>
            </a:r>
            <a:endParaRPr lang="en-US" sz="200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ctrTitle"/>
          </p:nvPr>
        </p:nvSpPr>
        <p:spPr>
          <a:xfrm>
            <a:off x="0" y="285750"/>
            <a:ext cx="9144000" cy="2056210"/>
          </a:xfrm>
        </p:spPr>
        <p:txBody>
          <a:bodyPr/>
          <a:lstStyle/>
          <a:p>
            <a:pPr>
              <a:lnSpc>
                <a:spcPct val="125000"/>
              </a:lnSpc>
            </a:pPr>
            <a:r>
              <a:rPr lang="en-US" altLang="en-US" sz="4800" b="1" smtClean="0">
                <a:solidFill>
                  <a:srgbClr val="FF0000"/>
                </a:solidFill>
              </a:rPr>
              <a:t/>
            </a:r>
            <a:br>
              <a:rPr lang="en-US" altLang="en-US" sz="4800" b="1" smtClean="0">
                <a:solidFill>
                  <a:srgbClr val="FF0000"/>
                </a:solidFill>
              </a:rPr>
            </a:br>
            <a:r>
              <a:rPr lang="en-US" altLang="en-US" sz="3200" b="1" smtClean="0">
                <a:solidFill>
                  <a:srgbClr val="FF0000"/>
                </a:solidFill>
              </a:rPr>
              <a:t>PHẦN 2: </a:t>
            </a:r>
            <a:br>
              <a:rPr lang="en-US" altLang="en-US" sz="3200" b="1" smtClean="0">
                <a:solidFill>
                  <a:srgbClr val="FF0000"/>
                </a:solidFill>
              </a:rPr>
            </a:br>
            <a:r>
              <a:rPr lang="en-US" sz="3200" b="1" smtClean="0">
                <a:solidFill>
                  <a:srgbClr val="0000FF"/>
                </a:solidFill>
              </a:rPr>
              <a:t> NGHỊ ĐỊNH 115/2018 CỦA CHÍNH PHỦ QUY ĐỊNH XỬ PHẠT VI PHẠM HÀNH CHÍNH </a:t>
            </a:r>
            <a:br>
              <a:rPr lang="en-US" sz="3200" b="1" smtClean="0">
                <a:solidFill>
                  <a:srgbClr val="0000FF"/>
                </a:solidFill>
              </a:rPr>
            </a:br>
            <a:r>
              <a:rPr lang="en-US" sz="3200" b="1" smtClean="0">
                <a:solidFill>
                  <a:srgbClr val="0000FF"/>
                </a:solidFill>
              </a:rPr>
              <a:t>VỀ AN TOÀN THỰC PHẨM </a:t>
            </a:r>
            <a:r>
              <a:rPr lang="en-US" altLang="en-US" sz="2700" b="1" smtClean="0">
                <a:solidFill>
                  <a:srgbClr val="0000FF"/>
                </a:solidFill>
              </a:rPr>
              <a:t/>
            </a:r>
            <a:br>
              <a:rPr lang="en-US" altLang="en-US" sz="2700" b="1" smtClean="0">
                <a:solidFill>
                  <a:srgbClr val="0000FF"/>
                </a:solidFill>
              </a:rPr>
            </a:br>
            <a:r>
              <a:rPr lang="en-US" altLang="vi-VN" sz="3200" b="1" i="1" smtClean="0">
                <a:solidFill>
                  <a:srgbClr val="00B0F0"/>
                </a:solidFill>
                <a:latin typeface="Times New Roman" pitchFamily="18" charset="0"/>
              </a:rPr>
              <a:t> </a:t>
            </a:r>
            <a:r>
              <a:rPr lang="en-US" altLang="vi-VN" sz="3200" b="1" smtClean="0">
                <a:solidFill>
                  <a:srgbClr val="0000FF"/>
                </a:solidFill>
                <a:latin typeface="Times New Roman" pitchFamily="18" charset="0"/>
              </a:rPr>
              <a:t/>
            </a:r>
            <a:br>
              <a:rPr lang="en-US" altLang="vi-VN" sz="3200" b="1" smtClean="0">
                <a:solidFill>
                  <a:srgbClr val="0000FF"/>
                </a:solidFill>
                <a:latin typeface="Times New Roman" pitchFamily="18" charset="0"/>
              </a:rPr>
            </a:br>
            <a:endParaRPr lang="en-US" altLang="vi-VN" sz="3200" b="1" smtClean="0">
              <a:solidFill>
                <a:srgbClr val="0000FF"/>
              </a:solidFill>
              <a:latin typeface="Times New Roman" pitchFamily="18" charset="0"/>
            </a:endParaRPr>
          </a:p>
        </p:txBody>
      </p:sp>
      <p:pic>
        <p:nvPicPr>
          <p:cNvPr id="8195" name="Picture 2" descr="C:\Users\Administrator\Desktop\20923214845-115-2018-ND-CP.jpg"/>
          <p:cNvPicPr>
            <a:picLocks noChangeAspect="1" noChangeArrowheads="1"/>
          </p:cNvPicPr>
          <p:nvPr/>
        </p:nvPicPr>
        <p:blipFill>
          <a:blip r:embed="rId2"/>
          <a:srcRect/>
          <a:stretch>
            <a:fillRect/>
          </a:stretch>
        </p:blipFill>
        <p:spPr bwMode="auto">
          <a:xfrm>
            <a:off x="2133600" y="2571750"/>
            <a:ext cx="5086350" cy="21717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p:cNvSpPr>
          <p:nvPr/>
        </p:nvSpPr>
        <p:spPr bwMode="auto">
          <a:xfrm>
            <a:off x="0" y="0"/>
            <a:ext cx="9144000" cy="68580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vi-VN" sz="2800" b="1">
                <a:solidFill>
                  <a:srgbClr val="FFFF00"/>
                </a:solidFill>
                <a:latin typeface="Times New Roman" pitchFamily="18" charset="0"/>
                <a:cs typeface="Times New Roman" pitchFamily="18" charset="0"/>
              </a:rPr>
              <a:t>1. </a:t>
            </a:r>
            <a:r>
              <a:rPr lang="en-US" sz="2800" b="1">
                <a:solidFill>
                  <a:srgbClr val="FFFF00"/>
                </a:solidFill>
                <a:latin typeface="Times New Roman" pitchFamily="18" charset="0"/>
                <a:cs typeface="Times New Roman" pitchFamily="18" charset="0"/>
              </a:rPr>
              <a:t>Thông tin chung</a:t>
            </a:r>
          </a:p>
        </p:txBody>
      </p:sp>
      <p:sp>
        <p:nvSpPr>
          <p:cNvPr id="10" name="Rounded Rectangle 9"/>
          <p:cNvSpPr/>
          <p:nvPr/>
        </p:nvSpPr>
        <p:spPr bwMode="auto">
          <a:xfrm>
            <a:off x="304800" y="1538287"/>
            <a:ext cx="8458200" cy="472679"/>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eaLnBrk="0" hangingPunct="0">
              <a:defRPr/>
            </a:pPr>
            <a:r>
              <a:rPr lang="en-US" sz="2000" b="1" dirty="0" err="1">
                <a:solidFill>
                  <a:schemeClr val="tx1"/>
                </a:solidFill>
                <a:latin typeface="Times New Roman" pitchFamily="18" charset="0"/>
                <a:cs typeface="Times New Roman" pitchFamily="18" charset="0"/>
              </a:rPr>
              <a:t>Chương</a:t>
            </a:r>
            <a:r>
              <a:rPr lang="en-US" sz="2000" b="1" dirty="0">
                <a:solidFill>
                  <a:schemeClr val="tx1"/>
                </a:solidFill>
                <a:latin typeface="Times New Roman" pitchFamily="18" charset="0"/>
                <a:cs typeface="Times New Roman" pitchFamily="18" charset="0"/>
              </a:rPr>
              <a:t> I: </a:t>
            </a:r>
            <a:r>
              <a:rPr lang="en-US" sz="2000" dirty="0" err="1">
                <a:solidFill>
                  <a:schemeClr val="tx1"/>
                </a:solidFill>
                <a:latin typeface="Times New Roman" pitchFamily="18" charset="0"/>
                <a:cs typeface="Times New Roman" pitchFamily="18" charset="0"/>
              </a:rPr>
              <a:t>Quy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định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chung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từ</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điều</a:t>
            </a:r>
            <a:r>
              <a:rPr lang="en-US" sz="2000" dirty="0">
                <a:solidFill>
                  <a:schemeClr val="tx1"/>
                </a:solidFill>
                <a:latin typeface="Times New Roman" pitchFamily="18" charset="0"/>
                <a:cs typeface="Times New Roman" pitchFamily="18" charset="0"/>
              </a:rPr>
              <a:t> 1     </a:t>
            </a:r>
            <a:r>
              <a:rPr lang="en-US" sz="2000" dirty="0" err="1">
                <a:solidFill>
                  <a:schemeClr val="tx1"/>
                </a:solidFill>
                <a:latin typeface="Times New Roman" pitchFamily="18" charset="0"/>
                <a:cs typeface="Times New Roman" pitchFamily="18" charset="0"/>
              </a:rPr>
              <a:t>điều</a:t>
            </a:r>
            <a:r>
              <a:rPr lang="en-US" sz="2000" dirty="0">
                <a:solidFill>
                  <a:schemeClr val="tx1"/>
                </a:solidFill>
                <a:latin typeface="Times New Roman" pitchFamily="18" charset="0"/>
                <a:cs typeface="Times New Roman" pitchFamily="18" charset="0"/>
              </a:rPr>
              <a:t> 3)  </a:t>
            </a:r>
          </a:p>
        </p:txBody>
      </p:sp>
      <p:sp>
        <p:nvSpPr>
          <p:cNvPr id="12" name="Rounded Rectangle 11"/>
          <p:cNvSpPr/>
          <p:nvPr/>
        </p:nvSpPr>
        <p:spPr bwMode="auto">
          <a:xfrm>
            <a:off x="284163" y="2041923"/>
            <a:ext cx="8458200" cy="121562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just" eaLnBrk="0" hangingPunct="0">
              <a:defRPr/>
            </a:pPr>
            <a:r>
              <a:rPr lang="en-US" sz="2000" b="1" dirty="0" err="1">
                <a:solidFill>
                  <a:schemeClr val="tx1"/>
                </a:solidFill>
                <a:latin typeface="Times New Roman" pitchFamily="18" charset="0"/>
                <a:cs typeface="Times New Roman" pitchFamily="18" charset="0"/>
              </a:rPr>
              <a:t>Chương</a:t>
            </a:r>
            <a:r>
              <a:rPr lang="en-US" sz="2000" b="1" dirty="0">
                <a:solidFill>
                  <a:schemeClr val="tx1"/>
                </a:solidFill>
                <a:latin typeface="Times New Roman" pitchFamily="18" charset="0"/>
                <a:cs typeface="Times New Roman" pitchFamily="18" charset="0"/>
              </a:rPr>
              <a:t> II: </a:t>
            </a:r>
            <a:r>
              <a:rPr lang="en-US" sz="2000" dirty="0" err="1">
                <a:solidFill>
                  <a:schemeClr val="tx1"/>
                </a:solidFill>
                <a:latin typeface="Times New Roman" pitchFamily="18" charset="0"/>
                <a:cs typeface="Times New Roman" pitchFamily="18" charset="0"/>
              </a:rPr>
              <a:t>Hành</a:t>
            </a:r>
            <a:r>
              <a:rPr lang="en-US" sz="2000" dirty="0">
                <a:solidFill>
                  <a:schemeClr val="tx1"/>
                </a:solidFill>
                <a:latin typeface="Times New Roman" pitchFamily="18" charset="0"/>
                <a:cs typeface="Times New Roman" pitchFamily="18" charset="0"/>
              </a:rPr>
              <a:t> vi VPHC, </a:t>
            </a:r>
            <a:r>
              <a:rPr lang="en-US" sz="2000" dirty="0" err="1">
                <a:solidFill>
                  <a:schemeClr val="tx1"/>
                </a:solidFill>
                <a:latin typeface="Times New Roman" pitchFamily="18" charset="0"/>
                <a:cs typeface="Times New Roman" pitchFamily="18" charset="0"/>
              </a:rPr>
              <a:t>hình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xử</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biện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pháp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khắc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phục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hậu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gồm</a:t>
            </a:r>
            <a:r>
              <a:rPr lang="en-US" sz="2000" dirty="0">
                <a:solidFill>
                  <a:schemeClr val="tx1"/>
                </a:solidFill>
                <a:latin typeface="Times New Roman" pitchFamily="18" charset="0"/>
                <a:cs typeface="Times New Roman" pitchFamily="18" charset="0"/>
              </a:rPr>
              <a:t> </a:t>
            </a:r>
            <a:r>
              <a:rPr lang="en-US" sz="2000" dirty="0">
                <a:latin typeface="Times New Roman" pitchFamily="18" charset="0"/>
                <a:cs typeface="Times New Roman" pitchFamily="18" charset="0"/>
              </a:rPr>
              <a:t>4 </a:t>
            </a:r>
            <a:r>
              <a:rPr lang="en-US" sz="2000" dirty="0" err="1">
                <a:latin typeface="Times New Roman" pitchFamily="18" charset="0"/>
                <a:cs typeface="Times New Roman" pitchFamily="18" charset="0"/>
              </a:rPr>
              <a:t>mục</a:t>
            </a:r>
            <a:r>
              <a:rPr lang="en-US" sz="2000" dirty="0">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từ</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điều</a:t>
            </a:r>
            <a:r>
              <a:rPr lang="en-US" sz="2000" dirty="0">
                <a:solidFill>
                  <a:schemeClr val="tx1"/>
                </a:solidFill>
                <a:latin typeface="Times New Roman" pitchFamily="18" charset="0"/>
                <a:cs typeface="Times New Roman" pitchFamily="18" charset="0"/>
              </a:rPr>
              <a:t> 4     </a:t>
            </a:r>
            <a:r>
              <a:rPr lang="en-US" sz="2000" dirty="0" err="1">
                <a:solidFill>
                  <a:schemeClr val="tx1"/>
                </a:solidFill>
                <a:latin typeface="Times New Roman" pitchFamily="18" charset="0"/>
                <a:cs typeface="Times New Roman" pitchFamily="18" charset="0"/>
              </a:rPr>
              <a:t>điều</a:t>
            </a:r>
            <a:r>
              <a:rPr lang="en-US" sz="2000" dirty="0">
                <a:solidFill>
                  <a:schemeClr val="tx1"/>
                </a:solidFill>
                <a:latin typeface="Times New Roman" pitchFamily="18" charset="0"/>
                <a:cs typeface="Times New Roman" pitchFamily="18" charset="0"/>
              </a:rPr>
              <a:t> 26) </a:t>
            </a:r>
            <a:r>
              <a:rPr lang="en-US" sz="2000" dirty="0">
                <a:latin typeface="Times New Roman" pitchFamily="18" charset="0"/>
                <a:cs typeface="Times New Roman" pitchFamily="18" charset="0"/>
              </a:rPr>
              <a:t>)</a:t>
            </a:r>
            <a:r>
              <a:rPr lang="en-US" sz="2000" dirty="0">
                <a:solidFill>
                  <a:schemeClr val="tx1"/>
                </a:solidFill>
                <a:latin typeface="Times New Roman" pitchFamily="18" charset="0"/>
                <a:cs typeface="Times New Roman" pitchFamily="18" charset="0"/>
              </a:rPr>
              <a:t>.</a:t>
            </a:r>
            <a:endParaRPr lang="vi-VN" sz="2000" dirty="0">
              <a:solidFill>
                <a:schemeClr val="tx1"/>
              </a:solidFill>
              <a:latin typeface="Times New Roman" pitchFamily="18" charset="0"/>
              <a:cs typeface="Times New Roman" pitchFamily="18" charset="0"/>
            </a:endParaRPr>
          </a:p>
          <a:p>
            <a:pPr algn="just" eaLnBrk="0" hangingPunct="0">
              <a:defRPr/>
            </a:pPr>
            <a:r>
              <a:rPr lang="vi-VN" sz="2000" b="1" i="1" dirty="0">
                <a:solidFill>
                  <a:srgbClr val="FF0000"/>
                </a:solidFill>
                <a:latin typeface="Times New Roman" pitchFamily="18" charset="0"/>
                <a:cs typeface="Times New Roman" pitchFamily="18" charset="0"/>
              </a:rPr>
              <a:t>Không còn hình thức phạt cảnh cáo. Nhiều hành vi có mức xử phạt cao hơn </a:t>
            </a:r>
            <a:r>
              <a:rPr lang="vi-VN" sz="2000" b="1" i="1">
                <a:solidFill>
                  <a:srgbClr val="FF0000"/>
                </a:solidFill>
                <a:latin typeface="Times New Roman" pitchFamily="18" charset="0"/>
                <a:cs typeface="Times New Roman" pitchFamily="18" charset="0"/>
              </a:rPr>
              <a:t>nhiều lần</a:t>
            </a:r>
            <a:r>
              <a:rPr lang="en-US" sz="2000" b="1" i="1">
                <a:solidFill>
                  <a:srgbClr val="FF0000"/>
                </a:solidFill>
                <a:latin typeface="Times New Roman" pitchFamily="18" charset="0"/>
                <a:cs typeface="Times New Roman" pitchFamily="18" charset="0"/>
              </a:rPr>
              <a:t>, tối đa đến 100 triệu.</a:t>
            </a:r>
            <a:endParaRPr lang="vi-VN" sz="2000" b="1" i="1" dirty="0">
              <a:solidFill>
                <a:srgbClr val="FF0000"/>
              </a:solidFill>
              <a:latin typeface="Times New Roman" pitchFamily="18" charset="0"/>
              <a:cs typeface="Times New Roman" pitchFamily="18" charset="0"/>
            </a:endParaRPr>
          </a:p>
          <a:p>
            <a:pPr algn="just" eaLnBrk="0" hangingPunct="0">
              <a:defRPr/>
            </a:pPr>
            <a:endParaRPr lang="en-US" sz="2000" dirty="0">
              <a:solidFill>
                <a:schemeClr val="tx1"/>
              </a:solidFill>
              <a:latin typeface="Times New Roman" pitchFamily="18" charset="0"/>
              <a:cs typeface="Times New Roman" pitchFamily="18" charset="0"/>
            </a:endParaRPr>
          </a:p>
        </p:txBody>
      </p:sp>
      <p:sp>
        <p:nvSpPr>
          <p:cNvPr id="8" name="Rounded Rectangle 7"/>
          <p:cNvSpPr/>
          <p:nvPr/>
        </p:nvSpPr>
        <p:spPr bwMode="auto">
          <a:xfrm>
            <a:off x="304800" y="3409950"/>
            <a:ext cx="8458200" cy="62865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just" eaLnBrk="0" hangingPunct="0">
              <a:defRPr/>
            </a:pPr>
            <a:r>
              <a:rPr lang="en-US" sz="2000" b="1" dirty="0" err="1">
                <a:solidFill>
                  <a:schemeClr val="tx1"/>
                </a:solidFill>
                <a:latin typeface="Times New Roman" pitchFamily="18" charset="0"/>
                <a:cs typeface="Times New Roman" pitchFamily="18" charset="0"/>
              </a:rPr>
              <a:t>Chương</a:t>
            </a:r>
            <a:r>
              <a:rPr lang="en-US" sz="2000" b="1" dirty="0">
                <a:solidFill>
                  <a:schemeClr val="tx1"/>
                </a:solidFill>
                <a:latin typeface="Times New Roman" pitchFamily="18" charset="0"/>
                <a:cs typeface="Times New Roman" pitchFamily="18" charset="0"/>
              </a:rPr>
              <a:t> III: </a:t>
            </a:r>
            <a:r>
              <a:rPr lang="en-US" sz="2000" dirty="0" err="1">
                <a:solidFill>
                  <a:schemeClr val="tx1"/>
                </a:solidFill>
                <a:latin typeface="Times New Roman" pitchFamily="18" charset="0"/>
                <a:cs typeface="Times New Roman" pitchFamily="18" charset="0"/>
              </a:rPr>
              <a:t>Thẩm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quyền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lập</a:t>
            </a:r>
            <a:r>
              <a:rPr lang="en-US" sz="2000" dirty="0">
                <a:solidFill>
                  <a:schemeClr val="tx1"/>
                </a:solidFill>
                <a:latin typeface="Times New Roman" pitchFamily="18" charset="0"/>
                <a:cs typeface="Times New Roman" pitchFamily="18" charset="0"/>
              </a:rPr>
              <a:t> BBVPHC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thẩm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quyền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xử</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phạt</a:t>
            </a:r>
            <a:r>
              <a:rPr lang="en-US" sz="2000" dirty="0">
                <a:solidFill>
                  <a:schemeClr val="tx1"/>
                </a:solidFill>
                <a:latin typeface="Times New Roman" pitchFamily="18" charset="0"/>
                <a:cs typeface="Times New Roman" pitchFamily="18" charset="0"/>
              </a:rPr>
              <a:t> VPHC (</a:t>
            </a:r>
            <a:r>
              <a:rPr lang="en-US" sz="2000" dirty="0" err="1">
                <a:solidFill>
                  <a:schemeClr val="tx1"/>
                </a:solidFill>
                <a:latin typeface="Times New Roman" pitchFamily="18" charset="0"/>
                <a:cs typeface="Times New Roman" pitchFamily="18" charset="0"/>
              </a:rPr>
              <a:t>từ</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điều</a:t>
            </a:r>
            <a:r>
              <a:rPr lang="en-US" sz="2000" dirty="0">
                <a:solidFill>
                  <a:schemeClr val="tx1"/>
                </a:solidFill>
                <a:latin typeface="Times New Roman" pitchFamily="18" charset="0"/>
                <a:cs typeface="Times New Roman" pitchFamily="18" charset="0"/>
              </a:rPr>
              <a:t> 27     </a:t>
            </a:r>
            <a:r>
              <a:rPr lang="en-US" sz="2000" dirty="0" err="1">
                <a:solidFill>
                  <a:schemeClr val="tx1"/>
                </a:solidFill>
                <a:latin typeface="Times New Roman" pitchFamily="18" charset="0"/>
                <a:cs typeface="Times New Roman" pitchFamily="18" charset="0"/>
              </a:rPr>
              <a:t>điều</a:t>
            </a:r>
            <a:r>
              <a:rPr lang="en-US" sz="2000" dirty="0">
                <a:solidFill>
                  <a:schemeClr val="tx1"/>
                </a:solidFill>
                <a:latin typeface="Times New Roman" pitchFamily="18" charset="0"/>
                <a:cs typeface="Times New Roman" pitchFamily="18" charset="0"/>
              </a:rPr>
              <a:t> 35).</a:t>
            </a:r>
          </a:p>
        </p:txBody>
      </p:sp>
      <p:sp>
        <p:nvSpPr>
          <p:cNvPr id="11" name="Rounded Rectangle 10"/>
          <p:cNvSpPr/>
          <p:nvPr/>
        </p:nvSpPr>
        <p:spPr bwMode="auto">
          <a:xfrm>
            <a:off x="325438" y="4114800"/>
            <a:ext cx="8458200" cy="89535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just" eaLnBrk="0" hangingPunct="0">
              <a:defRPr/>
            </a:pPr>
            <a:r>
              <a:rPr lang="en-US" sz="2000" b="1" dirty="0" err="1">
                <a:solidFill>
                  <a:schemeClr val="tx1"/>
                </a:solidFill>
                <a:latin typeface="Times New Roman" pitchFamily="18" charset="0"/>
                <a:cs typeface="Times New Roman" pitchFamily="18" charset="0"/>
              </a:rPr>
              <a:t>Chương</a:t>
            </a:r>
            <a:r>
              <a:rPr lang="en-US" sz="2000" b="1" dirty="0">
                <a:solidFill>
                  <a:schemeClr val="tx1"/>
                </a:solidFill>
                <a:latin typeface="Times New Roman" pitchFamily="18" charset="0"/>
                <a:cs typeface="Times New Roman" pitchFamily="18" charset="0"/>
              </a:rPr>
              <a:t> IV: </a:t>
            </a:r>
            <a:r>
              <a:rPr lang="en-US" sz="2000" dirty="0" err="1">
                <a:solidFill>
                  <a:schemeClr val="tx1"/>
                </a:solidFill>
                <a:latin typeface="Times New Roman" pitchFamily="18" charset="0"/>
                <a:cs typeface="Times New Roman" pitchFamily="18" charset="0"/>
              </a:rPr>
              <a:t>Điều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khoản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hành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từ</a:t>
            </a:r>
            <a:r>
              <a:rPr lang="en-US" sz="2000" dirty="0">
                <a:solidFill>
                  <a:schemeClr val="tx1"/>
                </a:solidFill>
                <a:latin typeface="Times New Roman" pitchFamily="18" charset="0"/>
                <a:cs typeface="Times New Roman" pitchFamily="18" charset="0"/>
              </a:rPr>
              <a:t> </a:t>
            </a:r>
            <a:r>
              <a:rPr lang="vi-VN" sz="2000" dirty="0">
                <a:solidFill>
                  <a:schemeClr val="tx1"/>
                </a:solidFill>
                <a:latin typeface="Times New Roman" pitchFamily="18" charset="0"/>
                <a:cs typeface="Times New Roman" pitchFamily="18" charset="0"/>
              </a:rPr>
              <a:t>điều</a:t>
            </a:r>
            <a:r>
              <a:rPr lang="en-US" sz="2000" dirty="0">
                <a:solidFill>
                  <a:schemeClr val="tx1"/>
                </a:solidFill>
                <a:latin typeface="Times New Roman" pitchFamily="18" charset="0"/>
                <a:cs typeface="Times New Roman" pitchFamily="18" charset="0"/>
              </a:rPr>
              <a:t> 36</a:t>
            </a:r>
            <a:r>
              <a:rPr lang="vi-VN" sz="2000" dirty="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 </a:t>
            </a:r>
            <a:r>
              <a:rPr lang="vi-VN" sz="2000" dirty="0">
                <a:solidFill>
                  <a:schemeClr val="tx1"/>
                </a:solidFill>
                <a:latin typeface="Times New Roman" pitchFamily="18" charset="0"/>
                <a:cs typeface="Times New Roman" pitchFamily="18" charset="0"/>
              </a:rPr>
              <a:t>  điều 39)</a:t>
            </a:r>
            <a:r>
              <a:rPr lang="en-US" sz="2000" dirty="0">
                <a:solidFill>
                  <a:schemeClr val="tx1"/>
                </a:solidFill>
                <a:latin typeface="Times New Roman" pitchFamily="18" charset="0"/>
                <a:cs typeface="Times New Roman" pitchFamily="18" charset="0"/>
              </a:rPr>
              <a:t>.</a:t>
            </a:r>
            <a:endParaRPr lang="vi-VN" sz="2000" dirty="0">
              <a:solidFill>
                <a:schemeClr val="tx1"/>
              </a:solidFill>
              <a:latin typeface="Times New Roman" pitchFamily="18" charset="0"/>
              <a:cs typeface="Times New Roman" pitchFamily="18" charset="0"/>
            </a:endParaRPr>
          </a:p>
          <a:p>
            <a:pPr algn="just" eaLnBrk="0" hangingPunct="0">
              <a:defRPr/>
            </a:pPr>
            <a:r>
              <a:rPr lang="vi-VN" sz="2000" dirty="0">
                <a:solidFill>
                  <a:schemeClr val="tx1"/>
                </a:solidFill>
                <a:latin typeface="Times New Roman" pitchFamily="18" charset="0"/>
                <a:cs typeface="Times New Roman" pitchFamily="18" charset="0"/>
              </a:rPr>
              <a:t>Bắt đầu có </a:t>
            </a:r>
            <a:r>
              <a:rPr lang="vi-VN" sz="2000" b="1" dirty="0">
                <a:solidFill>
                  <a:srgbClr val="0000CC"/>
                </a:solidFill>
                <a:latin typeface="Times New Roman" pitchFamily="18" charset="0"/>
                <a:cs typeface="Times New Roman" pitchFamily="18" charset="0"/>
              </a:rPr>
              <a:t>hiệu lực từ ngày 20/10/2018, thay thế cho NĐ 178/2013/NĐ-CP </a:t>
            </a:r>
            <a:endParaRPr lang="en-US" sz="2000" b="1" dirty="0">
              <a:solidFill>
                <a:srgbClr val="0000CC"/>
              </a:solidFill>
              <a:latin typeface="Times New Roman" pitchFamily="18" charset="0"/>
              <a:cs typeface="Times New Roman" pitchFamily="18" charset="0"/>
            </a:endParaRPr>
          </a:p>
        </p:txBody>
      </p:sp>
      <p:sp>
        <p:nvSpPr>
          <p:cNvPr id="9223" name="Rectangle 12"/>
          <p:cNvSpPr>
            <a:spLocks noChangeArrowheads="1"/>
          </p:cNvSpPr>
          <p:nvPr/>
        </p:nvSpPr>
        <p:spPr bwMode="auto">
          <a:xfrm>
            <a:off x="228600" y="857251"/>
            <a:ext cx="8610600" cy="707886"/>
          </a:xfrm>
          <a:prstGeom prst="rect">
            <a:avLst/>
          </a:prstGeom>
          <a:noFill/>
          <a:ln w="9525">
            <a:noFill/>
            <a:miter lim="800000"/>
            <a:headEnd/>
            <a:tailEnd/>
          </a:ln>
        </p:spPr>
        <p:txBody>
          <a:bodyPr>
            <a:spAutoFit/>
          </a:bodyPr>
          <a:lstStyle/>
          <a:p>
            <a:pPr eaLnBrk="0" hangingPunct="0"/>
            <a:r>
              <a:rPr lang="en-US" sz="2000" b="1">
                <a:latin typeface="Times New Roman" pitchFamily="18" charset="0"/>
                <a:cs typeface="Times New Roman" pitchFamily="18" charset="0"/>
              </a:rPr>
              <a:t>NĐ 115 quy định xử phạt VPHC về an toàn thực phẩm. </a:t>
            </a:r>
            <a:endParaRPr lang="vi-VN" sz="2000" b="1">
              <a:latin typeface="Times New Roman" pitchFamily="18" charset="0"/>
              <a:cs typeface="Times New Roman" pitchFamily="18" charset="0"/>
            </a:endParaRPr>
          </a:p>
          <a:p>
            <a:pPr eaLnBrk="0" hangingPunct="0"/>
            <a:r>
              <a:rPr lang="en-US" sz="2000" b="1">
                <a:latin typeface="Times New Roman" pitchFamily="18" charset="0"/>
                <a:cs typeface="Times New Roman" pitchFamily="18" charset="0"/>
              </a:rPr>
              <a:t>Gồm </a:t>
            </a:r>
            <a:r>
              <a:rPr lang="en-US" sz="2000" b="1">
                <a:solidFill>
                  <a:srgbClr val="0000CC"/>
                </a:solidFill>
                <a:latin typeface="Times New Roman" pitchFamily="18" charset="0"/>
                <a:cs typeface="Times New Roman" pitchFamily="18" charset="0"/>
              </a:rPr>
              <a:t>39 điều</a:t>
            </a:r>
            <a:r>
              <a:rPr lang="en-US" sz="2000" b="1">
                <a:latin typeface="Times New Roman" pitchFamily="18" charset="0"/>
                <a:cs typeface="Times New Roman" pitchFamily="18" charset="0"/>
              </a:rPr>
              <a:t>, </a:t>
            </a:r>
            <a:r>
              <a:rPr lang="en-US" sz="2000" b="1">
                <a:solidFill>
                  <a:srgbClr val="0000CC"/>
                </a:solidFill>
                <a:latin typeface="Times New Roman" pitchFamily="18" charset="0"/>
                <a:cs typeface="Times New Roman" pitchFamily="18" charset="0"/>
              </a:rPr>
              <a:t>4 chương</a:t>
            </a:r>
            <a:r>
              <a:rPr lang="en-US" sz="2000" b="1">
                <a:latin typeface="Times New Roman" pitchFamily="18" charset="0"/>
                <a:cs typeface="Times New Roman" pitchFamily="18" charset="0"/>
              </a:rPr>
              <a:t>:</a:t>
            </a:r>
          </a:p>
        </p:txBody>
      </p:sp>
      <p:cxnSp>
        <p:nvCxnSpPr>
          <p:cNvPr id="9224" name="Straight Arrow Connector 21"/>
          <p:cNvCxnSpPr>
            <a:cxnSpLocks noChangeShapeType="1"/>
          </p:cNvCxnSpPr>
          <p:nvPr/>
        </p:nvCxnSpPr>
        <p:spPr bwMode="auto">
          <a:xfrm>
            <a:off x="4114800" y="2646760"/>
            <a:ext cx="228600" cy="1190"/>
          </a:xfrm>
          <a:prstGeom prst="straightConnector1">
            <a:avLst/>
          </a:prstGeom>
          <a:noFill/>
          <a:ln w="9525" algn="ctr">
            <a:solidFill>
              <a:schemeClr val="tx1"/>
            </a:solidFill>
            <a:round/>
            <a:headEnd/>
            <a:tailEnd type="arrow" w="med" len="med"/>
          </a:ln>
        </p:spPr>
      </p:cxnSp>
      <p:cxnSp>
        <p:nvCxnSpPr>
          <p:cNvPr id="9225" name="Straight Arrow Connector 24"/>
          <p:cNvCxnSpPr>
            <a:cxnSpLocks noChangeShapeType="1"/>
          </p:cNvCxnSpPr>
          <p:nvPr/>
        </p:nvCxnSpPr>
        <p:spPr bwMode="auto">
          <a:xfrm>
            <a:off x="5105400" y="4399360"/>
            <a:ext cx="228600" cy="1190"/>
          </a:xfrm>
          <a:prstGeom prst="straightConnector1">
            <a:avLst/>
          </a:prstGeom>
          <a:noFill/>
          <a:ln w="9525" algn="ctr">
            <a:solidFill>
              <a:schemeClr val="tx1"/>
            </a:solidFill>
            <a:round/>
            <a:headEnd/>
            <a:tailEnd type="arrow" w="med" len="med"/>
          </a:ln>
        </p:spPr>
      </p:cxnSp>
      <p:cxnSp>
        <p:nvCxnSpPr>
          <p:cNvPr id="9226" name="Straight Arrow Connector 25"/>
          <p:cNvCxnSpPr>
            <a:cxnSpLocks noChangeShapeType="1"/>
          </p:cNvCxnSpPr>
          <p:nvPr/>
        </p:nvCxnSpPr>
        <p:spPr bwMode="auto">
          <a:xfrm>
            <a:off x="723900" y="3943350"/>
            <a:ext cx="228600" cy="1190"/>
          </a:xfrm>
          <a:prstGeom prst="straightConnector1">
            <a:avLst/>
          </a:prstGeom>
          <a:noFill/>
          <a:ln w="9525" algn="ctr">
            <a:solidFill>
              <a:schemeClr val="tx1"/>
            </a:solidFill>
            <a:round/>
            <a:headEnd/>
            <a:tailEnd type="arrow" w="med" len="med"/>
          </a:ln>
        </p:spPr>
      </p:cxnSp>
      <p:cxnSp>
        <p:nvCxnSpPr>
          <p:cNvPr id="9227" name="Straight Arrow Connector 26"/>
          <p:cNvCxnSpPr>
            <a:cxnSpLocks noChangeShapeType="1"/>
          </p:cNvCxnSpPr>
          <p:nvPr/>
        </p:nvCxnSpPr>
        <p:spPr bwMode="auto">
          <a:xfrm>
            <a:off x="4343400" y="1760935"/>
            <a:ext cx="228600" cy="1190"/>
          </a:xfrm>
          <a:prstGeom prst="straightConnector1">
            <a:avLst/>
          </a:prstGeom>
          <a:noFill/>
          <a:ln w="9525" algn="ctr">
            <a:solidFill>
              <a:schemeClr val="tx1"/>
            </a:solidFill>
            <a:round/>
            <a:headEnd/>
            <a:tailEnd type="arrow" w="med" len="med"/>
          </a:ln>
        </p:spPr>
      </p:cxn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3" descr="Kết quả hình ảnh cho diệt bọ gậy"/>
          <p:cNvSpPr>
            <a:spLocks noChangeAspect="1" noChangeArrowheads="1"/>
          </p:cNvSpPr>
          <p:nvPr/>
        </p:nvSpPr>
        <p:spPr bwMode="auto">
          <a:xfrm>
            <a:off x="4424364" y="2461023"/>
            <a:ext cx="300037" cy="221456"/>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9459" name="Content Placeholder 2"/>
          <p:cNvSpPr>
            <a:spLocks/>
          </p:cNvSpPr>
          <p:nvPr/>
        </p:nvSpPr>
        <p:spPr bwMode="auto">
          <a:xfrm>
            <a:off x="0" y="0"/>
            <a:ext cx="9144000" cy="81915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sp>
        <p:nvSpPr>
          <p:cNvPr id="14341" name="Text Box 7"/>
          <p:cNvSpPr txBox="1">
            <a:spLocks noChangeArrowheads="1"/>
          </p:cNvSpPr>
          <p:nvPr/>
        </p:nvSpPr>
        <p:spPr bwMode="auto">
          <a:xfrm>
            <a:off x="609600" y="1201162"/>
            <a:ext cx="7924800" cy="3046988"/>
          </a:xfrm>
          <a:prstGeom prst="rect">
            <a:avLst/>
          </a:prstGeom>
          <a:noFill/>
          <a:ln w="9525" algn="ctr">
            <a:noFill/>
            <a:miter lim="800000"/>
            <a:headEnd/>
            <a:tailEnd/>
          </a:ln>
        </p:spPr>
        <p:txBody>
          <a:bodyPr wrap="square">
            <a:spAutoFit/>
          </a:bodyPr>
          <a:lstStyle/>
          <a:p>
            <a:r>
              <a:rPr lang="en-US" sz="2400" b="1" smtClean="0">
                <a:solidFill>
                  <a:srgbClr val="0000CC"/>
                </a:solidFill>
              </a:rPr>
              <a:t>1.</a:t>
            </a:r>
            <a:r>
              <a:rPr lang="en-US" sz="2400" b="1" i="1" smtClean="0">
                <a:solidFill>
                  <a:srgbClr val="0000CC"/>
                </a:solidFill>
              </a:rPr>
              <a:t> </a:t>
            </a:r>
            <a:r>
              <a:rPr lang="en-US" sz="2400" b="1" smtClean="0">
                <a:solidFill>
                  <a:srgbClr val="0000CC"/>
                </a:solidFill>
              </a:rPr>
              <a:t>Đối tượng bị xử phạt vi phạm hành chính:</a:t>
            </a:r>
            <a:endParaRPr lang="en-US" sz="2400" smtClean="0">
              <a:solidFill>
                <a:srgbClr val="0000CC"/>
              </a:solidFill>
            </a:endParaRPr>
          </a:p>
          <a:p>
            <a:r>
              <a:rPr lang="vi-VN" sz="2400" smtClean="0"/>
              <a:t>Người đứng đầu đơn vị có bếp ăn tập thể có trách nhiệm bảo đảm ATTP </a:t>
            </a:r>
            <a:r>
              <a:rPr lang="en-US" sz="2400" i="1" smtClean="0"/>
              <a:t>(theo Điều 28 – Luật An toàn thực phẩm)</a:t>
            </a:r>
            <a:endParaRPr lang="en-US" sz="2400" smtClean="0"/>
          </a:p>
          <a:p>
            <a:r>
              <a:rPr lang="en-US" sz="2400" smtClean="0"/>
              <a:t>Các tổ chức </a:t>
            </a:r>
            <a:r>
              <a:rPr lang="en-US" sz="2400" b="1" i="1" smtClean="0"/>
              <a:t>(bao gồm cả các tổ chức xã hội, tổ chức chính trị xã hội, tổ chức xã hội nghề nghiệp; các đơn vị sự nghiệp công lập)</a:t>
            </a:r>
            <a:r>
              <a:rPr lang="en-US" sz="2400" smtClean="0"/>
              <a:t> và các cá nhân vi phạm đều bị xử phạt vi phạm hành chính </a:t>
            </a:r>
            <a:r>
              <a:rPr lang="en-US" sz="2400" i="1" smtClean="0"/>
              <a:t>(Điều 3 - Nghị định 115/2018/NĐ-CP)</a:t>
            </a:r>
            <a:r>
              <a:rPr lang="en-US" sz="2400" smtClean="0"/>
              <a:t>.</a:t>
            </a:r>
            <a:endParaRPr lang="en-US" sz="240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3" descr="Kết quả hình ảnh cho diệt bọ gậy"/>
          <p:cNvSpPr>
            <a:spLocks noChangeAspect="1" noChangeArrowheads="1"/>
          </p:cNvSpPr>
          <p:nvPr/>
        </p:nvSpPr>
        <p:spPr bwMode="auto">
          <a:xfrm>
            <a:off x="4424364" y="2461023"/>
            <a:ext cx="300037" cy="221456"/>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9459" name="Content Placeholder 2"/>
          <p:cNvSpPr>
            <a:spLocks/>
          </p:cNvSpPr>
          <p:nvPr/>
        </p:nvSpPr>
        <p:spPr bwMode="auto">
          <a:xfrm>
            <a:off x="0" y="0"/>
            <a:ext cx="9144000" cy="81915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sp>
        <p:nvSpPr>
          <p:cNvPr id="14341" name="Text Box 7"/>
          <p:cNvSpPr txBox="1">
            <a:spLocks noChangeArrowheads="1"/>
          </p:cNvSpPr>
          <p:nvPr/>
        </p:nvSpPr>
        <p:spPr bwMode="auto">
          <a:xfrm>
            <a:off x="533400" y="971550"/>
            <a:ext cx="8305800" cy="3693319"/>
          </a:xfrm>
          <a:prstGeom prst="rect">
            <a:avLst/>
          </a:prstGeom>
          <a:noFill/>
          <a:ln w="9525" algn="ctr">
            <a:noFill/>
            <a:miter lim="800000"/>
            <a:headEnd/>
            <a:tailEnd/>
          </a:ln>
        </p:spPr>
        <p:txBody>
          <a:bodyPr wrap="square">
            <a:spAutoFit/>
          </a:bodyPr>
          <a:lstStyle/>
          <a:p>
            <a:pPr algn="just"/>
            <a:r>
              <a:rPr lang="en-US" b="1" smtClean="0">
                <a:solidFill>
                  <a:srgbClr val="0000CC"/>
                </a:solidFill>
              </a:rPr>
              <a:t>Các vi phạm về nguyên liêu thực phẩm </a:t>
            </a:r>
            <a:endParaRPr lang="en-US" smtClean="0">
              <a:solidFill>
                <a:srgbClr val="0000CC"/>
              </a:solidFill>
            </a:endParaRPr>
          </a:p>
          <a:p>
            <a:pPr algn="just"/>
            <a:r>
              <a:rPr lang="en-US" b="1" i="1" smtClean="0">
                <a:solidFill>
                  <a:srgbClr val="FF0000"/>
                </a:solidFill>
              </a:rPr>
              <a:t>Điều 4. Vi phạm quy định về sử dụng nguyên liệu để sản xuất, chế biến, cung cấp thực phẩm</a:t>
            </a:r>
            <a:endParaRPr lang="en-US" smtClean="0">
              <a:solidFill>
                <a:srgbClr val="FF0000"/>
              </a:solidFill>
            </a:endParaRPr>
          </a:p>
          <a:p>
            <a:pPr algn="just"/>
            <a:r>
              <a:rPr lang="en-US" smtClean="0"/>
              <a:t>1. Phạt tiền từ 01 lần đến 02 lần giá trị sản phẩm vi phạm đối với một trong các hành vi sau đây:</a:t>
            </a:r>
          </a:p>
          <a:p>
            <a:pPr algn="just"/>
            <a:r>
              <a:rPr lang="en-US" smtClean="0"/>
              <a:t>a) Sử dụng nguyên liệu đã quá thời hạn sử dụng hoặc không có thời hạn sử dụng đối với nguyên liệu thuộc diện bắt buộc phải ghi thời hạn sử dụng;</a:t>
            </a:r>
          </a:p>
          <a:p>
            <a:pPr algn="just"/>
            <a:r>
              <a:rPr lang="en-US" smtClean="0"/>
              <a:t>b) Sử dụng nguyên liệu không rõ nguồn gốc, xuất xứ;</a:t>
            </a:r>
          </a:p>
          <a:p>
            <a:pPr algn="just"/>
            <a:r>
              <a:rPr lang="en-US" smtClean="0"/>
              <a:t>c) Sử dụng sản phẩm từ động vật, thực vật để sản xuất, chế biến thực phẩm mà không được kiểm tra vệ sinh thú y, kiểm dịch thực vật theo quy định của pháp luật.</a:t>
            </a:r>
          </a:p>
          <a:p>
            <a:pPr algn="just"/>
            <a:r>
              <a:rPr lang="en-US" smtClean="0"/>
              <a:t>7. Biện pháp khắc phục hậu quả:</a:t>
            </a:r>
          </a:p>
          <a:p>
            <a:pPr algn="just"/>
            <a:r>
              <a:rPr lang="en-US" smtClean="0"/>
              <a:t>a) Buộc tiêu hủy nguyên liệu, thực phẩm vi phạm.</a:t>
            </a:r>
            <a:endParaRPr lang="en-US"/>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3" descr="Kết quả hình ảnh cho diệt bọ gậy"/>
          <p:cNvSpPr>
            <a:spLocks noChangeAspect="1" noChangeArrowheads="1"/>
          </p:cNvSpPr>
          <p:nvPr/>
        </p:nvSpPr>
        <p:spPr bwMode="auto">
          <a:xfrm>
            <a:off x="4424364" y="2461023"/>
            <a:ext cx="300037" cy="221456"/>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9459" name="Content Placeholder 2"/>
          <p:cNvSpPr>
            <a:spLocks/>
          </p:cNvSpPr>
          <p:nvPr/>
        </p:nvSpPr>
        <p:spPr bwMode="auto">
          <a:xfrm>
            <a:off x="0" y="0"/>
            <a:ext cx="9144000" cy="81915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sp>
        <p:nvSpPr>
          <p:cNvPr id="14341" name="Text Box 7"/>
          <p:cNvSpPr txBox="1">
            <a:spLocks noChangeArrowheads="1"/>
          </p:cNvSpPr>
          <p:nvPr/>
        </p:nvSpPr>
        <p:spPr bwMode="auto">
          <a:xfrm>
            <a:off x="533400" y="971550"/>
            <a:ext cx="8305800" cy="2308324"/>
          </a:xfrm>
          <a:prstGeom prst="rect">
            <a:avLst/>
          </a:prstGeom>
          <a:noFill/>
          <a:ln w="9525" algn="ctr">
            <a:noFill/>
            <a:miter lim="800000"/>
            <a:headEnd/>
            <a:tailEnd/>
          </a:ln>
        </p:spPr>
        <p:txBody>
          <a:bodyPr wrap="square">
            <a:spAutoFit/>
          </a:bodyPr>
          <a:lstStyle/>
          <a:p>
            <a:r>
              <a:rPr lang="en-US" b="1" smtClean="0">
                <a:solidFill>
                  <a:srgbClr val="0000CC"/>
                </a:solidFill>
              </a:rPr>
              <a:t>Các vi phạm về điều kiện đảm bảo ATTP trong kinh doanh, chế biến, bảo quản</a:t>
            </a:r>
            <a:endParaRPr lang="en-US" smtClean="0">
              <a:solidFill>
                <a:srgbClr val="0000CC"/>
              </a:solidFill>
            </a:endParaRPr>
          </a:p>
          <a:p>
            <a:r>
              <a:rPr lang="en-US" b="1" i="1" smtClean="0"/>
              <a:t>Điều 15. Vi phạm quy định về điều kiện bảo đảm ATTP trong kinh doanh dịch vụ ăn uống thuộc loại hình cơ sở chế biến suất ăn sẵn, căng tin kinh doanh ăn uống, </a:t>
            </a:r>
            <a:r>
              <a:rPr lang="en-US" b="1" i="1" smtClean="0">
                <a:solidFill>
                  <a:srgbClr val="FF0000"/>
                </a:solidFill>
              </a:rPr>
              <a:t>bếp ăn tập thể; </a:t>
            </a:r>
            <a:r>
              <a:rPr lang="en-US" b="1" i="1" smtClean="0"/>
              <a:t>bếp ăn, nhà hàng ăn uống, nhà hàng ăn uống của khách sạn, khu nghỉ dưỡng; cửa hàng ăn uống, cửa hàng, quầy hàng kinh doanh thức ăn ngay, thực phẩm chín và các loại hình khác thực hiện việc chế biến, cung cấp thực phẩm:</a:t>
            </a:r>
            <a:endParaRPr lang="en-US" i="1"/>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3" descr="Kết quả hình ảnh cho diệt bọ gậy"/>
          <p:cNvSpPr>
            <a:spLocks noChangeAspect="1" noChangeArrowheads="1"/>
          </p:cNvSpPr>
          <p:nvPr/>
        </p:nvSpPr>
        <p:spPr bwMode="auto">
          <a:xfrm>
            <a:off x="4424364" y="2461023"/>
            <a:ext cx="300037" cy="221456"/>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9459" name="Content Placeholder 2"/>
          <p:cNvSpPr>
            <a:spLocks/>
          </p:cNvSpPr>
          <p:nvPr/>
        </p:nvSpPr>
        <p:spPr bwMode="auto">
          <a:xfrm>
            <a:off x="0" y="0"/>
            <a:ext cx="9144000" cy="81915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sp>
        <p:nvSpPr>
          <p:cNvPr id="14341" name="Text Box 7"/>
          <p:cNvSpPr txBox="1">
            <a:spLocks noChangeArrowheads="1"/>
          </p:cNvSpPr>
          <p:nvPr/>
        </p:nvSpPr>
        <p:spPr bwMode="auto">
          <a:xfrm>
            <a:off x="533400" y="971550"/>
            <a:ext cx="8305800" cy="3970318"/>
          </a:xfrm>
          <a:prstGeom prst="rect">
            <a:avLst/>
          </a:prstGeom>
          <a:noFill/>
          <a:ln w="9525" algn="ctr">
            <a:noFill/>
            <a:miter lim="800000"/>
            <a:headEnd/>
            <a:tailEnd/>
          </a:ln>
        </p:spPr>
        <p:txBody>
          <a:bodyPr wrap="square">
            <a:spAutoFit/>
          </a:bodyPr>
          <a:lstStyle/>
          <a:p>
            <a:r>
              <a:rPr lang="en-US" b="1" smtClean="0">
                <a:solidFill>
                  <a:srgbClr val="0000CC"/>
                </a:solidFill>
              </a:rPr>
              <a:t>Các vi phạm về điều kiện đảm bảo ATTP trong kinh doanh, chế biến, bảo quản </a:t>
            </a:r>
            <a:r>
              <a:rPr lang="en-US" b="1" smtClean="0">
                <a:solidFill>
                  <a:srgbClr val="FF0000"/>
                </a:solidFill>
              </a:rPr>
              <a:t>(Điều 15)</a:t>
            </a:r>
          </a:p>
          <a:p>
            <a:r>
              <a:rPr lang="en-US" b="1" smtClean="0">
                <a:solidFill>
                  <a:srgbClr val="6600CC"/>
                </a:solidFill>
              </a:rPr>
              <a:t>1. Phạt tiền từ 1.000.000 đồng đến 3.000.000 đồng đối với một trong các hành vi sau đây:</a:t>
            </a:r>
          </a:p>
          <a:p>
            <a:r>
              <a:rPr lang="en-US" smtClean="0"/>
              <a:t>a) Bày bán, chứa đựng thực phẩm trên thiết bị, dụng cụ, vật liệu không bảo đảm vệ sinh;</a:t>
            </a:r>
          </a:p>
          <a:p>
            <a:r>
              <a:rPr lang="en-US" smtClean="0"/>
              <a:t>b) Không có đủ dụng cụ chế biến, bảo quản và sử dụng riêng đối với thực phẩm tươi sống, thực phẩm đã qua chế biến;</a:t>
            </a:r>
          </a:p>
          <a:p>
            <a:r>
              <a:rPr lang="en-US" smtClean="0"/>
              <a:t>c) Nơi chế biến, kinh doanh, bảo quản có côn trùng, động vật gây hại xâm nhập;</a:t>
            </a:r>
          </a:p>
          <a:p>
            <a:r>
              <a:rPr lang="en-US" smtClean="0"/>
              <a:t>d) Sử dụng người trực tiếp chế biến thức ăn mà không đội mũ, đeo khẩu trang; không cắt ngắn móng tay; không sử dụng găng tay khi tiếp xúc trực tiếp với thực phẩm chín, thức ăn ngay.</a:t>
            </a:r>
          </a:p>
          <a:p>
            <a:endParaRPr lang="en-US" smtClean="0">
              <a:solidFill>
                <a:srgbClr val="FF0000"/>
              </a:solidFill>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C:\Users\Administrator\Desktop\nghidinhbaner.jpg"/>
          <p:cNvPicPr>
            <a:picLocks noChangeAspect="1" noChangeArrowheads="1"/>
          </p:cNvPicPr>
          <p:nvPr/>
        </p:nvPicPr>
        <p:blipFill>
          <a:blip r:embed="rId2"/>
          <a:srcRect/>
          <a:stretch>
            <a:fillRect/>
          </a:stretch>
        </p:blipFill>
        <p:spPr bwMode="auto">
          <a:xfrm>
            <a:off x="0" y="-533400"/>
            <a:ext cx="9144000" cy="5676900"/>
          </a:xfrm>
          <a:prstGeom prst="rect">
            <a:avLst/>
          </a:prstGeom>
          <a:noFill/>
        </p:spPr>
      </p:pic>
      <p:sp>
        <p:nvSpPr>
          <p:cNvPr id="7" name="Rounded Rectangle 6"/>
          <p:cNvSpPr/>
          <p:nvPr/>
        </p:nvSpPr>
        <p:spPr bwMode="auto">
          <a:xfrm>
            <a:off x="228600" y="438150"/>
            <a:ext cx="8915400" cy="25717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50000"/>
              </a:lnSpc>
              <a:spcBef>
                <a:spcPct val="0"/>
              </a:spcBef>
              <a:spcAft>
                <a:spcPct val="0"/>
              </a:spcAft>
              <a:buClr>
                <a:srgbClr val="C00000"/>
              </a:buClr>
              <a:buSzTx/>
              <a:buFont typeface="Wingdings" pitchFamily="2" charset="2"/>
              <a:buChar char="v"/>
              <a:tabLst/>
            </a:pPr>
            <a:r>
              <a:rPr kumimoji="0" lang="en-US" sz="2600" b="1" i="0" u="none" strike="noStrike" cap="none" normalizeH="0" baseline="0" smtClean="0">
                <a:ln>
                  <a:noFill/>
                </a:ln>
                <a:solidFill>
                  <a:schemeClr val="accent2">
                    <a:lumMod val="50000"/>
                  </a:schemeClr>
                </a:solidFill>
                <a:effectLst/>
                <a:latin typeface="Arial" charset="0"/>
                <a:cs typeface="Arial" charset="0"/>
              </a:rPr>
              <a:t> Ban hành</a:t>
            </a:r>
            <a:r>
              <a:rPr kumimoji="0" lang="en-US" sz="2600" b="1" i="0" u="none" strike="noStrike" cap="none" normalizeH="0" smtClean="0">
                <a:ln>
                  <a:noFill/>
                </a:ln>
                <a:solidFill>
                  <a:schemeClr val="accent2">
                    <a:lumMod val="50000"/>
                  </a:schemeClr>
                </a:solidFill>
                <a:effectLst/>
                <a:latin typeface="Arial" charset="0"/>
                <a:cs typeface="Arial" charset="0"/>
              </a:rPr>
              <a:t>  và có hiệu lực từ ngày 12/11/2018</a:t>
            </a:r>
          </a:p>
          <a:p>
            <a:pPr marL="0" marR="0" indent="0" algn="l" defTabSz="914400" rtl="0" eaLnBrk="0" fontAlgn="base" latinLnBrk="0" hangingPunct="0">
              <a:lnSpc>
                <a:spcPct val="150000"/>
              </a:lnSpc>
              <a:spcBef>
                <a:spcPct val="0"/>
              </a:spcBef>
              <a:spcAft>
                <a:spcPct val="0"/>
              </a:spcAft>
              <a:buClr>
                <a:srgbClr val="C00000"/>
              </a:buClr>
              <a:buSzTx/>
              <a:buFont typeface="Wingdings" pitchFamily="2" charset="2"/>
              <a:buChar char="v"/>
              <a:tabLst/>
            </a:pPr>
            <a:r>
              <a:rPr lang="en-US" sz="2600" b="1" smtClean="0">
                <a:solidFill>
                  <a:schemeClr val="accent2">
                    <a:lumMod val="50000"/>
                  </a:schemeClr>
                </a:solidFill>
              </a:rPr>
              <a:t> </a:t>
            </a:r>
            <a:r>
              <a:rPr kumimoji="0" lang="en-US" sz="2600" b="1" i="0" u="none" strike="noStrike" cap="none" normalizeH="0" smtClean="0">
                <a:ln>
                  <a:noFill/>
                </a:ln>
                <a:solidFill>
                  <a:schemeClr val="accent2">
                    <a:lumMod val="50000"/>
                  </a:schemeClr>
                </a:solidFill>
                <a:effectLst/>
                <a:latin typeface="Arial" charset="0"/>
                <a:cs typeface="Arial" charset="0"/>
              </a:rPr>
              <a:t>Gồm 10 Chương, 22 điều</a:t>
            </a:r>
          </a:p>
          <a:p>
            <a:pPr marL="0" marR="0" indent="0" algn="l" defTabSz="914400" rtl="0" eaLnBrk="0" fontAlgn="base" latinLnBrk="0" hangingPunct="0">
              <a:lnSpc>
                <a:spcPct val="150000"/>
              </a:lnSpc>
              <a:spcBef>
                <a:spcPct val="0"/>
              </a:spcBef>
              <a:spcAft>
                <a:spcPct val="0"/>
              </a:spcAft>
              <a:buClr>
                <a:srgbClr val="C00000"/>
              </a:buClr>
              <a:buSzTx/>
              <a:buFont typeface="Wingdings" pitchFamily="2" charset="2"/>
              <a:buChar char="v"/>
              <a:tabLst/>
            </a:pPr>
            <a:r>
              <a:rPr lang="en-US" sz="2600" b="1" smtClean="0">
                <a:solidFill>
                  <a:schemeClr val="accent2">
                    <a:lumMod val="50000"/>
                  </a:schemeClr>
                </a:solidFill>
              </a:rPr>
              <a:t> </a:t>
            </a:r>
            <a:r>
              <a:rPr lang="en-US" sz="3200" b="1" smtClean="0">
                <a:solidFill>
                  <a:srgbClr val="FF0000"/>
                </a:solidFill>
              </a:rPr>
              <a:t>Chương I: Lĩnh vực An toàn thực phẩm</a:t>
            </a:r>
            <a:endParaRPr kumimoji="0" lang="en-US" sz="2600" b="1" i="0" u="none" strike="noStrike" cap="none" normalizeH="0" smtClean="0">
              <a:ln>
                <a:noFill/>
              </a:ln>
              <a:solidFill>
                <a:srgbClr val="FF0000"/>
              </a:solidFill>
              <a:effectLst/>
              <a:latin typeface="Arial" charset="0"/>
              <a:cs typeface="Arial" charset="0"/>
            </a:endParaRPr>
          </a:p>
          <a:p>
            <a:pPr marL="0" marR="0" indent="0" algn="l" defTabSz="914400" rtl="0" eaLnBrk="0" fontAlgn="base" latinLnBrk="0" hangingPunct="0">
              <a:lnSpc>
                <a:spcPct val="150000"/>
              </a:lnSpc>
              <a:spcBef>
                <a:spcPct val="0"/>
              </a:spcBef>
              <a:spcAft>
                <a:spcPct val="0"/>
              </a:spcAft>
              <a:buClr>
                <a:srgbClr val="C00000"/>
              </a:buClr>
              <a:buSzTx/>
              <a:buFont typeface="Wingdings" pitchFamily="2" charset="2"/>
              <a:buChar char="v"/>
              <a:tabLst/>
            </a:pPr>
            <a:endParaRPr kumimoji="0" lang="en-US" sz="2600" b="1" i="0" u="none" strike="noStrike" cap="none" normalizeH="0" smtClean="0">
              <a:ln>
                <a:noFill/>
              </a:ln>
              <a:solidFill>
                <a:schemeClr val="accent2">
                  <a:lumMod val="50000"/>
                </a:schemeClr>
              </a:solidFill>
              <a:effectLst/>
              <a:latin typeface="Arial" charset="0"/>
              <a:cs typeface="Arial" charset="0"/>
            </a:endParaRPr>
          </a:p>
          <a:p>
            <a:pPr marL="0" marR="0" indent="0" algn="l" defTabSz="914400" rtl="0" eaLnBrk="0" fontAlgn="base" latinLnBrk="0" hangingPunct="0">
              <a:lnSpc>
                <a:spcPct val="150000"/>
              </a:lnSpc>
              <a:spcBef>
                <a:spcPct val="0"/>
              </a:spcBef>
              <a:spcAft>
                <a:spcPct val="0"/>
              </a:spcAft>
              <a:buClr>
                <a:srgbClr val="C00000"/>
              </a:buClr>
              <a:buSzTx/>
              <a:tabLst/>
            </a:pPr>
            <a:endParaRPr kumimoji="0" lang="en-US" sz="2600" b="1" i="0" u="none" strike="noStrike" cap="none" normalizeH="0" smtClean="0">
              <a:ln>
                <a:noFill/>
              </a:ln>
              <a:solidFill>
                <a:schemeClr val="accent2">
                  <a:lumMod val="50000"/>
                </a:schemeClr>
              </a:solidFill>
              <a:effectLst/>
              <a:latin typeface="Arial" charset="0"/>
              <a:cs typeface="Arial" charset="0"/>
            </a:endParaRPr>
          </a:p>
          <a:p>
            <a:pPr marL="0" marR="0" indent="0" algn="l" defTabSz="914400" rtl="0" eaLnBrk="0" fontAlgn="base" latinLnBrk="0" hangingPunct="0">
              <a:lnSpc>
                <a:spcPct val="150000"/>
              </a:lnSpc>
              <a:spcBef>
                <a:spcPct val="0"/>
              </a:spcBef>
              <a:spcAft>
                <a:spcPct val="0"/>
              </a:spcAft>
              <a:buClrTx/>
              <a:buSzTx/>
              <a:buFontTx/>
              <a:buNone/>
              <a:tabLst/>
            </a:pPr>
            <a:endParaRPr kumimoji="0" lang="en-US" sz="2600" b="1" i="0" u="none" strike="noStrike" cap="none" normalizeH="0" smtClean="0">
              <a:ln>
                <a:noFill/>
              </a:ln>
              <a:solidFill>
                <a:schemeClr val="accent2">
                  <a:lumMod val="50000"/>
                </a:schemeClr>
              </a:solidFill>
              <a:effectLst/>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grpId="1" nodeType="clickEffect">
                                  <p:stCondLst>
                                    <p:cond delay="0"/>
                                  </p:stCondLst>
                                  <p:childTnLst>
                                    <p:animEffect transition="out" filter="box(in)">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3" descr="Kết quả hình ảnh cho diệt bọ gậy"/>
          <p:cNvSpPr>
            <a:spLocks noChangeAspect="1" noChangeArrowheads="1"/>
          </p:cNvSpPr>
          <p:nvPr/>
        </p:nvSpPr>
        <p:spPr bwMode="auto">
          <a:xfrm>
            <a:off x="4424364" y="2461023"/>
            <a:ext cx="300037" cy="221456"/>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9459" name="Content Placeholder 2"/>
          <p:cNvSpPr>
            <a:spLocks/>
          </p:cNvSpPr>
          <p:nvPr/>
        </p:nvSpPr>
        <p:spPr bwMode="auto">
          <a:xfrm>
            <a:off x="0" y="0"/>
            <a:ext cx="9144000" cy="81915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sp>
        <p:nvSpPr>
          <p:cNvPr id="14341" name="Text Box 7"/>
          <p:cNvSpPr txBox="1">
            <a:spLocks noChangeArrowheads="1"/>
          </p:cNvSpPr>
          <p:nvPr/>
        </p:nvSpPr>
        <p:spPr bwMode="auto">
          <a:xfrm>
            <a:off x="533400" y="971550"/>
            <a:ext cx="8305800" cy="3970318"/>
          </a:xfrm>
          <a:prstGeom prst="rect">
            <a:avLst/>
          </a:prstGeom>
          <a:noFill/>
          <a:ln w="9525" algn="ctr">
            <a:noFill/>
            <a:miter lim="800000"/>
            <a:headEnd/>
            <a:tailEnd/>
          </a:ln>
        </p:spPr>
        <p:txBody>
          <a:bodyPr wrap="square">
            <a:spAutoFit/>
          </a:bodyPr>
          <a:lstStyle/>
          <a:p>
            <a:r>
              <a:rPr lang="en-US" b="1" smtClean="0">
                <a:solidFill>
                  <a:srgbClr val="0000CC"/>
                </a:solidFill>
              </a:rPr>
              <a:t>Các vi phạm về điều kiện đảm bảo ATTP trong kinh doanh, chế biến, bảo quản </a:t>
            </a:r>
            <a:r>
              <a:rPr lang="en-US" b="1" smtClean="0">
                <a:solidFill>
                  <a:srgbClr val="FF0000"/>
                </a:solidFill>
              </a:rPr>
              <a:t>(Điều 15)</a:t>
            </a:r>
          </a:p>
          <a:p>
            <a:r>
              <a:rPr lang="en-US" b="1" smtClean="0">
                <a:solidFill>
                  <a:srgbClr val="6600CC"/>
                </a:solidFill>
              </a:rPr>
              <a:t>2. Phạt tiền từ 3.000.000 đồng đến 5.000.000 đồng đối với một trong các hành vi sau đây:</a:t>
            </a:r>
          </a:p>
          <a:p>
            <a:r>
              <a:rPr lang="en-US" smtClean="0"/>
              <a:t>a) Không thực hiện hoặc thực hiện không đúng quy định của pháp luật về chế độ kiểm thực 3 bước;</a:t>
            </a:r>
          </a:p>
          <a:p>
            <a:r>
              <a:rPr lang="en-US" smtClean="0"/>
              <a:t>b) Không thực hiện hoặc thực hiện không đúng quy định của pháp luật về lưu mẫu thức ăn;</a:t>
            </a:r>
          </a:p>
          <a:p>
            <a:r>
              <a:rPr lang="en-US" smtClean="0"/>
              <a:t>c) Thiết bị, phương tiện vận chuyển, bảo quản suất ăn sẵn, thực phẩm dùng ngay không bảo đảm vệ sinh; gây ô nhiễm đối với thực phẩm;</a:t>
            </a:r>
          </a:p>
          <a:p>
            <a:r>
              <a:rPr lang="en-US" smtClean="0"/>
              <a:t>d) Cống rãnh thoát nước thải khu vực chế biến bị ứ đọng; không được che kín;</a:t>
            </a:r>
          </a:p>
          <a:p>
            <a:r>
              <a:rPr lang="en-US" smtClean="0"/>
              <a:t>đ) Không có nhà vệ sinh, nơi rửa tay;</a:t>
            </a:r>
          </a:p>
          <a:p>
            <a:r>
              <a:rPr lang="en-US" smtClean="0"/>
              <a:t>e) Dụng cụ thu gom chất thải rắn không có nắp đậy.</a:t>
            </a:r>
          </a:p>
          <a:p>
            <a:endParaRPr lang="en-US" smtClean="0">
              <a:solidFill>
                <a:srgbClr val="FF0000"/>
              </a:solidFill>
            </a:endParaRP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3" descr="Kết quả hình ảnh cho diệt bọ gậy"/>
          <p:cNvSpPr>
            <a:spLocks noChangeAspect="1" noChangeArrowheads="1"/>
          </p:cNvSpPr>
          <p:nvPr/>
        </p:nvSpPr>
        <p:spPr bwMode="auto">
          <a:xfrm>
            <a:off x="4424364" y="2461023"/>
            <a:ext cx="300037" cy="221456"/>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9459" name="Content Placeholder 2"/>
          <p:cNvSpPr>
            <a:spLocks/>
          </p:cNvSpPr>
          <p:nvPr/>
        </p:nvSpPr>
        <p:spPr bwMode="auto">
          <a:xfrm>
            <a:off x="0" y="0"/>
            <a:ext cx="9144000" cy="81915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sp>
        <p:nvSpPr>
          <p:cNvPr id="14341" name="Text Box 7"/>
          <p:cNvSpPr txBox="1">
            <a:spLocks noChangeArrowheads="1"/>
          </p:cNvSpPr>
          <p:nvPr/>
        </p:nvSpPr>
        <p:spPr bwMode="auto">
          <a:xfrm>
            <a:off x="533400" y="971550"/>
            <a:ext cx="8305800" cy="3970318"/>
          </a:xfrm>
          <a:prstGeom prst="rect">
            <a:avLst/>
          </a:prstGeom>
          <a:noFill/>
          <a:ln w="9525" algn="ctr">
            <a:noFill/>
            <a:miter lim="800000"/>
            <a:headEnd/>
            <a:tailEnd/>
          </a:ln>
        </p:spPr>
        <p:txBody>
          <a:bodyPr wrap="square">
            <a:spAutoFit/>
          </a:bodyPr>
          <a:lstStyle/>
          <a:p>
            <a:r>
              <a:rPr lang="en-US" b="1" smtClean="0">
                <a:solidFill>
                  <a:srgbClr val="0000CC"/>
                </a:solidFill>
              </a:rPr>
              <a:t>Các vi phạm về điều kiện đảm bảo ATTP trong kinh doanh, chế biến, bảo quản </a:t>
            </a:r>
            <a:r>
              <a:rPr lang="en-US" b="1" smtClean="0">
                <a:solidFill>
                  <a:srgbClr val="FF0000"/>
                </a:solidFill>
              </a:rPr>
              <a:t>(Điều 15)</a:t>
            </a:r>
          </a:p>
          <a:p>
            <a:r>
              <a:rPr lang="en-US" b="1" smtClean="0">
                <a:solidFill>
                  <a:srgbClr val="6600CC"/>
                </a:solidFill>
              </a:rPr>
              <a:t>2. Phạt tiền từ 3.000.000 đồng đến 5.000.000 đồng đối với một trong các hành vi sau đây:</a:t>
            </a:r>
          </a:p>
          <a:p>
            <a:r>
              <a:rPr lang="en-US" smtClean="0"/>
              <a:t>a) Không thực hiện hoặc thực hiện không đúng quy định của pháp luật về chế độ kiểm thực 3 bước;</a:t>
            </a:r>
          </a:p>
          <a:p>
            <a:r>
              <a:rPr lang="en-US" smtClean="0"/>
              <a:t>b) Không thực hiện hoặc thực hiện không đúng quy định của pháp luật về lưu mẫu thức ăn;</a:t>
            </a:r>
          </a:p>
          <a:p>
            <a:r>
              <a:rPr lang="en-US" smtClean="0"/>
              <a:t>c) Thiết bị, phương tiện vận chuyển, bảo quản suất ăn sẵn, thực phẩm dùng ngay không bảo đảm vệ sinh; gây ô nhiễm đối với thực phẩm;</a:t>
            </a:r>
          </a:p>
          <a:p>
            <a:r>
              <a:rPr lang="en-US" smtClean="0"/>
              <a:t>d) Cống rãnh thoát nước thải khu vực chế biến bị ứ đọng; không được che kín;</a:t>
            </a:r>
          </a:p>
          <a:p>
            <a:r>
              <a:rPr lang="en-US" smtClean="0"/>
              <a:t>đ) Không có nhà vệ sinh, nơi rửa tay;</a:t>
            </a:r>
          </a:p>
          <a:p>
            <a:r>
              <a:rPr lang="en-US" smtClean="0"/>
              <a:t>e) Dụng cụ thu gom chất thải rắn không có nắp đậy.</a:t>
            </a:r>
          </a:p>
          <a:p>
            <a:endParaRPr lang="en-US" smtClean="0">
              <a:solidFill>
                <a:srgbClr val="FF0000"/>
              </a:solidFill>
            </a:endParaRP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13" descr="Kết quả hình ảnh cho diệt bọ gậy"/>
          <p:cNvSpPr>
            <a:spLocks noChangeAspect="1" noChangeArrowheads="1"/>
          </p:cNvSpPr>
          <p:nvPr/>
        </p:nvSpPr>
        <p:spPr bwMode="auto">
          <a:xfrm>
            <a:off x="4424364" y="2461023"/>
            <a:ext cx="300037" cy="221456"/>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1270" name="Text Box 7"/>
          <p:cNvSpPr txBox="1">
            <a:spLocks noChangeArrowheads="1"/>
          </p:cNvSpPr>
          <p:nvPr/>
        </p:nvSpPr>
        <p:spPr bwMode="auto">
          <a:xfrm>
            <a:off x="685800" y="1167729"/>
            <a:ext cx="5486400" cy="1938992"/>
          </a:xfrm>
          <a:prstGeom prst="rect">
            <a:avLst/>
          </a:prstGeom>
          <a:noFill/>
          <a:ln w="9525" algn="ctr">
            <a:noFill/>
            <a:miter lim="800000"/>
            <a:headEnd/>
            <a:tailEnd/>
          </a:ln>
        </p:spPr>
        <p:txBody>
          <a:bodyPr>
            <a:spAutoFit/>
          </a:bodyPr>
          <a:lstStyle/>
          <a:p>
            <a:pPr algn="just">
              <a:lnSpc>
                <a:spcPct val="120000"/>
              </a:lnSpc>
              <a:defRPr/>
            </a:pPr>
            <a:r>
              <a:rPr lang="en-US" sz="2000" b="1">
                <a:solidFill>
                  <a:schemeClr val="accent4"/>
                </a:solidFill>
              </a:rPr>
              <a:t>Khoản 3 – Điều 15: </a:t>
            </a:r>
            <a:r>
              <a:rPr lang="en-US" sz="2000" b="1">
                <a:solidFill>
                  <a:srgbClr val="0000CC"/>
                </a:solidFill>
              </a:rPr>
              <a:t>sử dụng người trực tiếp chế biến thức ăn không đáp ứng kiến thức về an toàn thực phẩm theo quy định của pháp luật.</a:t>
            </a:r>
          </a:p>
          <a:p>
            <a:pPr algn="just">
              <a:lnSpc>
                <a:spcPct val="120000"/>
              </a:lnSpc>
              <a:defRPr/>
            </a:pPr>
            <a:r>
              <a:rPr lang="en-US" sz="2000" b="1">
                <a:solidFill>
                  <a:srgbClr val="FF0000"/>
                </a:solidFill>
              </a:rPr>
              <a:t>-&gt; Phạt tiền từ 5 – 7 triệu </a:t>
            </a:r>
            <a:r>
              <a:rPr lang="en-US" sz="2000" b="1" smtClean="0">
                <a:solidFill>
                  <a:srgbClr val="FF0000"/>
                </a:solidFill>
              </a:rPr>
              <a:t>đồng</a:t>
            </a:r>
            <a:endParaRPr lang="en-US" sz="2000" b="1"/>
          </a:p>
        </p:txBody>
      </p:sp>
      <p:graphicFrame>
        <p:nvGraphicFramePr>
          <p:cNvPr id="1026" name="Object 8"/>
          <p:cNvGraphicFramePr>
            <a:graphicFrameLocks noChangeAspect="1"/>
          </p:cNvGraphicFramePr>
          <p:nvPr/>
        </p:nvGraphicFramePr>
        <p:xfrm>
          <a:off x="6324601" y="1371600"/>
          <a:ext cx="2651125" cy="2190750"/>
        </p:xfrm>
        <a:graphic>
          <a:graphicData uri="http://schemas.openxmlformats.org/presentationml/2006/ole">
            <p:oleObj spid="_x0000_s1026" name="Image" r:id="rId4" imgW="8228571" imgH="6450794" progId="">
              <p:embed/>
            </p:oleObj>
          </a:graphicData>
        </a:graphic>
      </p:graphicFrame>
      <p:sp>
        <p:nvSpPr>
          <p:cNvPr id="6" name="Content Placeholder 2"/>
          <p:cNvSpPr>
            <a:spLocks/>
          </p:cNvSpPr>
          <p:nvPr/>
        </p:nvSpPr>
        <p:spPr bwMode="auto">
          <a:xfrm>
            <a:off x="0" y="0"/>
            <a:ext cx="9144000" cy="81915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3" descr="Kết quả hình ảnh cho diệt bọ gậy"/>
          <p:cNvSpPr>
            <a:spLocks noChangeAspect="1" noChangeArrowheads="1"/>
          </p:cNvSpPr>
          <p:nvPr/>
        </p:nvSpPr>
        <p:spPr bwMode="auto">
          <a:xfrm>
            <a:off x="4424364" y="2461023"/>
            <a:ext cx="300037" cy="221456"/>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4341" name="Text Box 7"/>
          <p:cNvSpPr txBox="1">
            <a:spLocks noChangeArrowheads="1"/>
          </p:cNvSpPr>
          <p:nvPr/>
        </p:nvSpPr>
        <p:spPr bwMode="auto">
          <a:xfrm>
            <a:off x="685800" y="1152525"/>
            <a:ext cx="4724400" cy="3046988"/>
          </a:xfrm>
          <a:prstGeom prst="rect">
            <a:avLst/>
          </a:prstGeom>
          <a:noFill/>
          <a:ln w="9525" algn="ctr">
            <a:noFill/>
            <a:miter lim="800000"/>
            <a:headEnd/>
            <a:tailEnd/>
          </a:ln>
        </p:spPr>
        <p:txBody>
          <a:bodyPr>
            <a:spAutoFit/>
          </a:bodyPr>
          <a:lstStyle/>
          <a:p>
            <a:pPr algn="just">
              <a:defRPr/>
            </a:pPr>
            <a:r>
              <a:rPr lang="en-US" sz="2400" b="1">
                <a:solidFill>
                  <a:schemeClr val="tx2">
                    <a:lumMod val="75000"/>
                  </a:schemeClr>
                </a:solidFill>
              </a:rPr>
              <a:t>Điểm d – khoản 1: </a:t>
            </a:r>
            <a:r>
              <a:rPr lang="en-US" sz="2400" b="1">
                <a:solidFill>
                  <a:srgbClr val="0000CC"/>
                </a:solidFill>
              </a:rPr>
              <a:t>Sử dụng người trực tiếp chế biến thức ăn mà không đội mũ, đeo khẩu trang; không cắt ngắn móng tay; không sử dụng găng tay khi tiếp xúc trực tiếp với thực phẩm chín, thức ăn ngay </a:t>
            </a:r>
          </a:p>
          <a:p>
            <a:pPr algn="just">
              <a:defRPr/>
            </a:pPr>
            <a:r>
              <a:rPr lang="en-US" sz="2400" b="1"/>
              <a:t>-&gt; </a:t>
            </a:r>
            <a:r>
              <a:rPr lang="en-US" sz="2400" b="1">
                <a:solidFill>
                  <a:srgbClr val="FF0000"/>
                </a:solidFill>
              </a:rPr>
              <a:t>Phạt 1 – 3 </a:t>
            </a:r>
            <a:r>
              <a:rPr lang="en-US" sz="2400" b="1" smtClean="0">
                <a:solidFill>
                  <a:srgbClr val="FF0000"/>
                </a:solidFill>
              </a:rPr>
              <a:t>triệu</a:t>
            </a:r>
            <a:endParaRPr lang="en-US" sz="2400" b="1"/>
          </a:p>
        </p:txBody>
      </p:sp>
      <p:pic>
        <p:nvPicPr>
          <p:cNvPr id="19461" name="Picture 3" descr="C:\Users\Administrator\Desktop\832be238.JPG"/>
          <p:cNvPicPr>
            <a:picLocks noChangeAspect="1" noChangeArrowheads="1"/>
          </p:cNvPicPr>
          <p:nvPr/>
        </p:nvPicPr>
        <p:blipFill>
          <a:blip r:embed="rId3" cstate="print"/>
          <a:srcRect/>
          <a:stretch>
            <a:fillRect/>
          </a:stretch>
        </p:blipFill>
        <p:spPr bwMode="auto">
          <a:xfrm>
            <a:off x="5486400" y="1200150"/>
            <a:ext cx="3429000" cy="2057400"/>
          </a:xfrm>
          <a:prstGeom prst="rect">
            <a:avLst/>
          </a:prstGeom>
          <a:noFill/>
          <a:ln w="9525">
            <a:noFill/>
            <a:miter lim="800000"/>
            <a:headEnd/>
            <a:tailEnd/>
          </a:ln>
        </p:spPr>
      </p:pic>
      <p:sp>
        <p:nvSpPr>
          <p:cNvPr id="6" name="Content Placeholder 2"/>
          <p:cNvSpPr>
            <a:spLocks/>
          </p:cNvSpPr>
          <p:nvPr/>
        </p:nvSpPr>
        <p:spPr bwMode="auto">
          <a:xfrm>
            <a:off x="0" y="0"/>
            <a:ext cx="9144000" cy="81915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3" descr="Kết quả hình ảnh cho diệt bọ gậy"/>
          <p:cNvSpPr>
            <a:spLocks noChangeAspect="1" noChangeArrowheads="1"/>
          </p:cNvSpPr>
          <p:nvPr/>
        </p:nvSpPr>
        <p:spPr bwMode="auto">
          <a:xfrm>
            <a:off x="4424364" y="2461023"/>
            <a:ext cx="300037" cy="221456"/>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4341" name="Text Box 7"/>
          <p:cNvSpPr txBox="1">
            <a:spLocks noChangeArrowheads="1"/>
          </p:cNvSpPr>
          <p:nvPr/>
        </p:nvSpPr>
        <p:spPr bwMode="auto">
          <a:xfrm>
            <a:off x="685800" y="1152524"/>
            <a:ext cx="7620000" cy="1569660"/>
          </a:xfrm>
          <a:prstGeom prst="rect">
            <a:avLst/>
          </a:prstGeom>
          <a:noFill/>
          <a:ln w="9525" algn="ctr">
            <a:noFill/>
            <a:miter lim="800000"/>
            <a:headEnd/>
            <a:tailEnd/>
          </a:ln>
        </p:spPr>
        <p:txBody>
          <a:bodyPr wrap="square">
            <a:spAutoFit/>
          </a:bodyPr>
          <a:lstStyle/>
          <a:p>
            <a:pPr algn="just">
              <a:defRPr/>
            </a:pPr>
            <a:r>
              <a:rPr lang="en-US" sz="2400" b="1" smtClean="0">
                <a:solidFill>
                  <a:srgbClr val="0000CC"/>
                </a:solidFill>
              </a:rPr>
              <a:t>Khoản 5. </a:t>
            </a:r>
            <a:r>
              <a:rPr lang="en-US" sz="2400" smtClean="0"/>
              <a:t>Phạt tiền từ 10.000.000 đồng đến 15.000.000 đồng đối với hành vi sử dụng người </a:t>
            </a:r>
            <a:r>
              <a:rPr lang="en-US" sz="2400" b="1" smtClean="0">
                <a:solidFill>
                  <a:srgbClr val="FF0000"/>
                </a:solidFill>
              </a:rPr>
              <a:t>đang mắc các bệnh </a:t>
            </a:r>
            <a:r>
              <a:rPr lang="en-US" sz="2400" smtClean="0"/>
              <a:t>mà theo quy định của pháp luật không được tham gia trực tiếp kinh doanh dịch vụ ăn uống.</a:t>
            </a:r>
          </a:p>
        </p:txBody>
      </p:sp>
      <p:sp>
        <p:nvSpPr>
          <p:cNvPr id="6" name="Content Placeholder 2"/>
          <p:cNvSpPr>
            <a:spLocks/>
          </p:cNvSpPr>
          <p:nvPr/>
        </p:nvSpPr>
        <p:spPr bwMode="auto">
          <a:xfrm>
            <a:off x="0" y="0"/>
            <a:ext cx="9144000" cy="81915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3" descr="Kết quả hình ảnh cho diệt bọ gậy"/>
          <p:cNvSpPr>
            <a:spLocks noChangeAspect="1" noChangeArrowheads="1"/>
          </p:cNvSpPr>
          <p:nvPr/>
        </p:nvSpPr>
        <p:spPr bwMode="auto">
          <a:xfrm>
            <a:off x="4424364" y="2461023"/>
            <a:ext cx="300037" cy="221456"/>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20483" name="Text Box 7"/>
          <p:cNvSpPr txBox="1">
            <a:spLocks noChangeArrowheads="1"/>
          </p:cNvSpPr>
          <p:nvPr/>
        </p:nvSpPr>
        <p:spPr bwMode="auto">
          <a:xfrm>
            <a:off x="762000" y="1201341"/>
            <a:ext cx="5791200" cy="2308324"/>
          </a:xfrm>
          <a:prstGeom prst="rect">
            <a:avLst/>
          </a:prstGeom>
          <a:noFill/>
          <a:ln w="9525" algn="ctr">
            <a:noFill/>
            <a:miter lim="800000"/>
            <a:headEnd/>
            <a:tailEnd/>
          </a:ln>
        </p:spPr>
        <p:txBody>
          <a:bodyPr>
            <a:spAutoFit/>
          </a:bodyPr>
          <a:lstStyle/>
          <a:p>
            <a:pPr algn="just">
              <a:lnSpc>
                <a:spcPct val="120000"/>
              </a:lnSpc>
            </a:pPr>
            <a:r>
              <a:rPr lang="en-US" sz="2400" b="1"/>
              <a:t>Điểm b – khoản 4 – điều 15. </a:t>
            </a:r>
            <a:r>
              <a:rPr lang="en-US" sz="2400" b="1">
                <a:solidFill>
                  <a:srgbClr val="0000CC"/>
                </a:solidFill>
              </a:rPr>
              <a:t>Chủ cơ sở (hiệu trưởng, chủ nhóm lớp) không đáp ứng kiến thức về an toàn thực phẩm theo quy định của pháp luật;</a:t>
            </a:r>
          </a:p>
          <a:p>
            <a:pPr algn="just">
              <a:lnSpc>
                <a:spcPct val="120000"/>
              </a:lnSpc>
            </a:pPr>
            <a:r>
              <a:rPr lang="en-US" sz="2400" b="1">
                <a:solidFill>
                  <a:srgbClr val="FF0000"/>
                </a:solidFill>
              </a:rPr>
              <a:t>-&gt; Phạt tiền từ 7 – 10 triệu</a:t>
            </a:r>
          </a:p>
        </p:txBody>
      </p:sp>
      <p:pic>
        <p:nvPicPr>
          <p:cNvPr id="20484" name="Picture 2" descr="C:\Users\Administrator\Desktop\z1138274544004_7223576615e37410b8337b843341e1c6.jpg"/>
          <p:cNvPicPr>
            <a:picLocks noChangeAspect="1" noChangeArrowheads="1"/>
          </p:cNvPicPr>
          <p:nvPr/>
        </p:nvPicPr>
        <p:blipFill>
          <a:blip r:embed="rId3" cstate="print"/>
          <a:srcRect/>
          <a:stretch>
            <a:fillRect/>
          </a:stretch>
        </p:blipFill>
        <p:spPr bwMode="auto">
          <a:xfrm>
            <a:off x="6629400" y="1200150"/>
            <a:ext cx="2209800" cy="3124200"/>
          </a:xfrm>
          <a:prstGeom prst="rect">
            <a:avLst/>
          </a:prstGeom>
          <a:noFill/>
          <a:ln w="9525">
            <a:noFill/>
            <a:miter lim="800000"/>
            <a:headEnd/>
            <a:tailEnd/>
          </a:ln>
        </p:spPr>
      </p:pic>
      <p:sp>
        <p:nvSpPr>
          <p:cNvPr id="6" name="Content Placeholder 2"/>
          <p:cNvSpPr>
            <a:spLocks/>
          </p:cNvSpPr>
          <p:nvPr/>
        </p:nvSpPr>
        <p:spPr bwMode="auto">
          <a:xfrm>
            <a:off x="0" y="0"/>
            <a:ext cx="9144000" cy="81915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3" descr="Kết quả hình ảnh cho diệt bọ gậy"/>
          <p:cNvSpPr>
            <a:spLocks noChangeAspect="1" noChangeArrowheads="1"/>
          </p:cNvSpPr>
          <p:nvPr/>
        </p:nvSpPr>
        <p:spPr bwMode="auto">
          <a:xfrm>
            <a:off x="4424364" y="2461023"/>
            <a:ext cx="300037" cy="221456"/>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1270" name="Text Box 7"/>
          <p:cNvSpPr txBox="1">
            <a:spLocks noChangeArrowheads="1"/>
          </p:cNvSpPr>
          <p:nvPr/>
        </p:nvSpPr>
        <p:spPr bwMode="auto">
          <a:xfrm>
            <a:off x="685800" y="953617"/>
            <a:ext cx="5486400" cy="3751733"/>
          </a:xfrm>
          <a:prstGeom prst="rect">
            <a:avLst/>
          </a:prstGeom>
          <a:noFill/>
          <a:ln w="9525" algn="ctr">
            <a:noFill/>
            <a:miter lim="800000"/>
            <a:headEnd/>
            <a:tailEnd/>
          </a:ln>
        </p:spPr>
        <p:txBody>
          <a:bodyPr>
            <a:spAutoFit/>
          </a:bodyPr>
          <a:lstStyle/>
          <a:p>
            <a:pPr algn="just">
              <a:lnSpc>
                <a:spcPct val="120000"/>
              </a:lnSpc>
              <a:defRPr/>
            </a:pPr>
            <a:r>
              <a:rPr lang="en-US" sz="2000" b="1">
                <a:solidFill>
                  <a:schemeClr val="accent4"/>
                </a:solidFill>
              </a:rPr>
              <a:t>Khoản 1 – Điều 18: </a:t>
            </a:r>
            <a:r>
              <a:rPr lang="en-US" sz="2000" b="1">
                <a:solidFill>
                  <a:srgbClr val="0000CC"/>
                </a:solidFill>
              </a:rPr>
              <a:t>hành vi kinh doanh dịch vụ ăn uống mà không có Giấy chứng nhận cơ sở đủ điều kiện an toàn thực phẩm</a:t>
            </a:r>
          </a:p>
          <a:p>
            <a:pPr algn="just">
              <a:lnSpc>
                <a:spcPct val="120000"/>
              </a:lnSpc>
              <a:defRPr/>
            </a:pPr>
            <a:r>
              <a:rPr lang="en-US" sz="2000" b="1">
                <a:solidFill>
                  <a:srgbClr val="FF0000"/>
                </a:solidFill>
              </a:rPr>
              <a:t>-&gt; Phạt tiền từ 20 – 30 triệu đồng</a:t>
            </a:r>
          </a:p>
          <a:p>
            <a:pPr algn="just">
              <a:lnSpc>
                <a:spcPct val="120000"/>
              </a:lnSpc>
              <a:defRPr/>
            </a:pPr>
            <a:r>
              <a:rPr lang="en-US" sz="2000" b="1"/>
              <a:t>Khoản 2 – Điều 18: </a:t>
            </a:r>
            <a:r>
              <a:rPr lang="en-US" sz="2000" b="1">
                <a:solidFill>
                  <a:srgbClr val="0000CC"/>
                </a:solidFill>
              </a:rPr>
              <a:t>hành vi sản xuất, kinh doanh thực phẩm mà không có Giấy chứng nhận cơ sở đủ điều kiện an toàn thực phẩm</a:t>
            </a:r>
          </a:p>
          <a:p>
            <a:pPr algn="just">
              <a:lnSpc>
                <a:spcPct val="120000"/>
              </a:lnSpc>
              <a:defRPr/>
            </a:pPr>
            <a:r>
              <a:rPr lang="en-US" sz="2000" b="1">
                <a:solidFill>
                  <a:srgbClr val="FF0000"/>
                </a:solidFill>
              </a:rPr>
              <a:t>-&gt; Phạt tiền từ 30 – 40 triệu đồng</a:t>
            </a:r>
          </a:p>
          <a:p>
            <a:pPr algn="just">
              <a:lnSpc>
                <a:spcPct val="120000"/>
              </a:lnSpc>
              <a:defRPr/>
            </a:pPr>
            <a:endParaRPr lang="en-US" sz="2000" b="1">
              <a:solidFill>
                <a:srgbClr val="0000CC"/>
              </a:solidFill>
            </a:endParaRPr>
          </a:p>
          <a:p>
            <a:pPr algn="just">
              <a:lnSpc>
                <a:spcPct val="120000"/>
              </a:lnSpc>
              <a:defRPr/>
            </a:pPr>
            <a:endParaRPr lang="en-US" sz="2000" b="1">
              <a:solidFill>
                <a:srgbClr val="0000CC"/>
              </a:solidFill>
            </a:endParaRPr>
          </a:p>
        </p:txBody>
      </p:sp>
      <p:pic>
        <p:nvPicPr>
          <p:cNvPr id="21509" name="Picture 3" descr="C:\Users\Administrator\Desktop\newvisionlaw-xin-cap-thanh-cong-giay-chung-nhan-co-so-du-dieu-kien-an-toan-thuc-pham-cho-nha-hang-quan-la-phuong-anh.jpg"/>
          <p:cNvPicPr>
            <a:picLocks noChangeAspect="1" noChangeArrowheads="1"/>
          </p:cNvPicPr>
          <p:nvPr/>
        </p:nvPicPr>
        <p:blipFill>
          <a:blip r:embed="rId3" cstate="print"/>
          <a:srcRect/>
          <a:stretch>
            <a:fillRect/>
          </a:stretch>
        </p:blipFill>
        <p:spPr bwMode="auto">
          <a:xfrm>
            <a:off x="6400800" y="971550"/>
            <a:ext cx="2622550" cy="3657600"/>
          </a:xfrm>
          <a:prstGeom prst="rect">
            <a:avLst/>
          </a:prstGeom>
          <a:noFill/>
          <a:ln w="9525">
            <a:noFill/>
            <a:miter lim="800000"/>
            <a:headEnd/>
            <a:tailEnd/>
          </a:ln>
        </p:spPr>
      </p:pic>
      <p:sp>
        <p:nvSpPr>
          <p:cNvPr id="6" name="Content Placeholder 2"/>
          <p:cNvSpPr>
            <a:spLocks/>
          </p:cNvSpPr>
          <p:nvPr/>
        </p:nvSpPr>
        <p:spPr bwMode="auto">
          <a:xfrm>
            <a:off x="0" y="0"/>
            <a:ext cx="9144000" cy="81915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3" descr="Kết quả hình ảnh cho diệt bọ gậy"/>
          <p:cNvSpPr>
            <a:spLocks noChangeAspect="1" noChangeArrowheads="1"/>
          </p:cNvSpPr>
          <p:nvPr/>
        </p:nvSpPr>
        <p:spPr bwMode="auto">
          <a:xfrm>
            <a:off x="4424364" y="2461023"/>
            <a:ext cx="300037" cy="221456"/>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9459" name="Content Placeholder 2"/>
          <p:cNvSpPr>
            <a:spLocks/>
          </p:cNvSpPr>
          <p:nvPr/>
        </p:nvSpPr>
        <p:spPr bwMode="auto">
          <a:xfrm>
            <a:off x="0" y="0"/>
            <a:ext cx="9144000" cy="81915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sp>
        <p:nvSpPr>
          <p:cNvPr id="14341" name="Text Box 7"/>
          <p:cNvSpPr txBox="1">
            <a:spLocks noChangeArrowheads="1"/>
          </p:cNvSpPr>
          <p:nvPr/>
        </p:nvSpPr>
        <p:spPr bwMode="auto">
          <a:xfrm>
            <a:off x="533400" y="971550"/>
            <a:ext cx="8305800" cy="3970318"/>
          </a:xfrm>
          <a:prstGeom prst="rect">
            <a:avLst/>
          </a:prstGeom>
          <a:noFill/>
          <a:ln w="9525" algn="ctr">
            <a:noFill/>
            <a:miter lim="800000"/>
            <a:headEnd/>
            <a:tailEnd/>
          </a:ln>
        </p:spPr>
        <p:txBody>
          <a:bodyPr wrap="square">
            <a:spAutoFit/>
          </a:bodyPr>
          <a:lstStyle/>
          <a:p>
            <a:pPr algn="just"/>
            <a:r>
              <a:rPr lang="en-US" b="1" smtClean="0">
                <a:solidFill>
                  <a:srgbClr val="0000CC"/>
                </a:solidFill>
              </a:rPr>
              <a:t>Vi phạm quy định về phòng ngừa, ngăn chặn, khắc phục sự cố về ATTP và thực hiện các giải pháp hạn chế nguy cơ mất ATTP </a:t>
            </a:r>
            <a:r>
              <a:rPr lang="en-US" b="1" i="1" smtClean="0">
                <a:solidFill>
                  <a:srgbClr val="0000CC"/>
                </a:solidFill>
              </a:rPr>
              <a:t>(Điều 25)</a:t>
            </a:r>
            <a:endParaRPr lang="en-US" smtClean="0">
              <a:solidFill>
                <a:srgbClr val="0000CC"/>
              </a:solidFill>
            </a:endParaRPr>
          </a:p>
          <a:p>
            <a:pPr algn="just"/>
            <a:r>
              <a:rPr lang="en-US" smtClean="0"/>
              <a:t>1. Phạt tiền từ 3.000.000 đồng đến 5.000.000 đồng đối với hành vi không thông báo với cơ quan nhà nước có thẩm quyền khi phát hiện sự cố ATTP.</a:t>
            </a:r>
          </a:p>
          <a:p>
            <a:pPr algn="just"/>
            <a:r>
              <a:rPr lang="en-US" smtClean="0"/>
              <a:t>2. Phạt tiền từ 5.000.000 đồng đến 7.000.000 đồng đối với hành vi không thực hiện hoặc thực hiện không đầy đủ các biện pháp phòng ngừa, ngăn chặn sự cố về ATTP theo yêu cầu của cơ quan nhà nước có thẩm quyền.</a:t>
            </a:r>
          </a:p>
          <a:p>
            <a:pPr algn="just"/>
            <a:r>
              <a:rPr lang="en-US" smtClean="0"/>
              <a:t>3. Phạt tiền từ 7.000.000 đồng đến 10.000.000 đồng đối với hành vi không thực hiện hoặc thực hiện không đầy đủ các giải pháp hạn chế nguy cơ mất ATTP theo yêu cầu của cơ quan nhà nước có thẩm quyền.</a:t>
            </a:r>
          </a:p>
          <a:p>
            <a:pPr algn="just"/>
            <a:r>
              <a:rPr lang="en-US" smtClean="0"/>
              <a:t>4. Phạt tiền từ 10.000.000 đồng đến 20.000.000 đồng đối với hành vi che dấu, làm sai lệch, xóa bỏ hiện trường, bằng chứng về sự cố ATTP hoặc các hành vi cố ý khác cản trở việc phát hiện, khắc phục sự cố về ATTP.</a:t>
            </a:r>
          </a:p>
          <a:p>
            <a:pPr algn="just"/>
            <a:endParaRPr lang="en-US" smtClean="0">
              <a:solidFill>
                <a:srgbClr val="FF0000"/>
              </a:solidFill>
            </a:endParaRP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3" descr="Kết quả hình ảnh cho diệt bọ gậy"/>
          <p:cNvSpPr>
            <a:spLocks noChangeAspect="1" noChangeArrowheads="1"/>
          </p:cNvSpPr>
          <p:nvPr/>
        </p:nvSpPr>
        <p:spPr bwMode="auto">
          <a:xfrm>
            <a:off x="4424364" y="2461023"/>
            <a:ext cx="300037" cy="221456"/>
          </a:xfrm>
          <a:prstGeom prst="rect">
            <a:avLst/>
          </a:prstGeom>
          <a:noFill/>
          <a:ln w="9525">
            <a:noFill/>
            <a:miter lim="800000"/>
            <a:headEnd/>
            <a:tailEnd/>
          </a:ln>
        </p:spPr>
        <p:txBody>
          <a:bodyPr lIns="91407" tIns="45702" rIns="91407" bIns="45702"/>
          <a:lstStyle/>
          <a:p>
            <a:pPr defTabSz="1306513"/>
            <a:endParaRPr lang="vi-VN" altLang="vi-VN" sz="2000"/>
          </a:p>
        </p:txBody>
      </p:sp>
      <p:sp>
        <p:nvSpPr>
          <p:cNvPr id="19459" name="Content Placeholder 2"/>
          <p:cNvSpPr>
            <a:spLocks/>
          </p:cNvSpPr>
          <p:nvPr/>
        </p:nvSpPr>
        <p:spPr bwMode="auto">
          <a:xfrm>
            <a:off x="0" y="0"/>
            <a:ext cx="9144000" cy="819150"/>
          </a:xfrm>
          <a:prstGeom prst="rect">
            <a:avLst/>
          </a:prstGeom>
          <a:solidFill>
            <a:srgbClr val="FF00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00"/>
            </a:extrusionClr>
          </a:sp3d>
        </p:spPr>
        <p:txBody>
          <a:bodyPr anchor="ctr">
            <a:flatTx/>
          </a:bodyPr>
          <a:lstStyle/>
          <a:p>
            <a:pPr algn="ctr" eaLnBrk="0" hangingPunct="0"/>
            <a:r>
              <a:rPr lang="en-US" sz="2600" b="1" smtClean="0">
                <a:solidFill>
                  <a:srgbClr val="FFFF00"/>
                </a:solidFill>
                <a:latin typeface="Times New Roman" pitchFamily="18" charset="0"/>
                <a:cs typeface="Times New Roman" pitchFamily="18" charset="0"/>
              </a:rPr>
              <a:t>Các hành vi vi phạm thường gặp bị xử phạt </a:t>
            </a:r>
          </a:p>
          <a:p>
            <a:pPr algn="ctr" eaLnBrk="0" hangingPunct="0"/>
            <a:r>
              <a:rPr lang="en-US" sz="2600" b="1" smtClean="0">
                <a:solidFill>
                  <a:srgbClr val="FFFF00"/>
                </a:solidFill>
                <a:latin typeface="Times New Roman" pitchFamily="18" charset="0"/>
                <a:cs typeface="Times New Roman" pitchFamily="18" charset="0"/>
              </a:rPr>
              <a:t>vi phạm hành chính</a:t>
            </a:r>
            <a:endParaRPr lang="en-US" altLang="en-US" sz="2600" b="1">
              <a:solidFill>
                <a:srgbClr val="FFFF00"/>
              </a:solidFill>
              <a:latin typeface="Times New Roman" pitchFamily="18" charset="0"/>
              <a:cs typeface="Times New Roman" pitchFamily="18" charset="0"/>
            </a:endParaRPr>
          </a:p>
        </p:txBody>
      </p:sp>
      <p:sp>
        <p:nvSpPr>
          <p:cNvPr id="14341" name="Text Box 7"/>
          <p:cNvSpPr txBox="1">
            <a:spLocks noChangeArrowheads="1"/>
          </p:cNvSpPr>
          <p:nvPr/>
        </p:nvSpPr>
        <p:spPr bwMode="auto">
          <a:xfrm>
            <a:off x="762000" y="1276350"/>
            <a:ext cx="7543800" cy="2585323"/>
          </a:xfrm>
          <a:prstGeom prst="rect">
            <a:avLst/>
          </a:prstGeom>
          <a:noFill/>
          <a:ln w="9525" algn="ctr">
            <a:noFill/>
            <a:miter lim="800000"/>
            <a:headEnd/>
            <a:tailEnd/>
          </a:ln>
        </p:spPr>
        <p:txBody>
          <a:bodyPr wrap="square">
            <a:spAutoFit/>
          </a:bodyPr>
          <a:lstStyle/>
          <a:p>
            <a:pPr algn="just"/>
            <a:r>
              <a:rPr lang="en-US" b="1" smtClean="0">
                <a:solidFill>
                  <a:srgbClr val="0000CC"/>
                </a:solidFill>
              </a:rPr>
              <a:t>Vi phạm quy định về truy xuất nguồn gốc đối với thực phẩm, phụ gia thực phẩm, chất hỗ trợ chế biến thực phẩm, dụng cụ, vật liệu bao gói, chứa đựng tiếp xúc trực tiếp với thực phẩm không bảo đảm an toàn</a:t>
            </a:r>
            <a:endParaRPr lang="en-US" smtClean="0">
              <a:solidFill>
                <a:srgbClr val="0000CC"/>
              </a:solidFill>
            </a:endParaRPr>
          </a:p>
          <a:p>
            <a:pPr algn="just"/>
            <a:r>
              <a:rPr lang="en-US" b="1" i="1" smtClean="0"/>
              <a:t>Điều 26 – Khoản 1</a:t>
            </a:r>
            <a:r>
              <a:rPr lang="en-US" i="1" smtClean="0"/>
              <a:t>.</a:t>
            </a:r>
            <a:r>
              <a:rPr lang="en-US" smtClean="0"/>
              <a:t> Phạt tiền từ 5.000.000 đồng đến 7.000.000 đồng đối với hành vi không lưu trữ thông tin hoặc lưu trữ không đầy đủ thông tin để truy xuất nguồn gốc thực phẩm.</a:t>
            </a:r>
          </a:p>
          <a:p>
            <a:pPr algn="just"/>
            <a:r>
              <a:rPr lang="en-US" b="1" smtClean="0"/>
              <a:t> </a:t>
            </a:r>
            <a:endParaRPr lang="en-US" smtClean="0"/>
          </a:p>
          <a:p>
            <a:pPr algn="just"/>
            <a:endParaRPr lang="en-US" smtClean="0">
              <a:solidFill>
                <a:srgbClr val="FF0000"/>
              </a:solidFill>
            </a:endParaRP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85750"/>
            <a:ext cx="8382000" cy="1466850"/>
          </a:xfrm>
        </p:spPr>
        <p:txBody>
          <a:bodyPr/>
          <a:lstStyle/>
          <a:p>
            <a:r>
              <a:rPr lang="en-US" smtClean="0">
                <a:solidFill>
                  <a:srgbClr val="FF0000"/>
                </a:solidFill>
              </a:rPr>
              <a:t>XIN TRÂN TRỌNG CẢM ƠN!</a:t>
            </a:r>
          </a:p>
        </p:txBody>
      </p:sp>
      <p:sp>
        <p:nvSpPr>
          <p:cNvPr id="41987" name="Slide Number Placeholder 3"/>
          <p:cNvSpPr>
            <a:spLocks noGrp="1"/>
          </p:cNvSpPr>
          <p:nvPr>
            <p:ph type="sldNum" sz="quarter" idx="12"/>
          </p:nvPr>
        </p:nvSpPr>
        <p:spPr>
          <a:xfrm>
            <a:off x="3124200" y="4683919"/>
            <a:ext cx="2895600" cy="357188"/>
          </a:xfrm>
          <a:noFill/>
        </p:spPr>
        <p:txBody>
          <a:bodyPr/>
          <a:lstStyle/>
          <a:p>
            <a:pPr algn="ctr"/>
            <a:fld id="{24ACC5B3-2623-4DE6-866B-C6428EB1B702}" type="slidenum">
              <a:rPr lang="en-US" smtClean="0">
                <a:ea typeface="MS PGothic" pitchFamily="34" charset="-128"/>
              </a:rPr>
              <a:pPr algn="ctr"/>
              <a:t>39</a:t>
            </a:fld>
            <a:endParaRPr lang="en-US" smtClean="0">
              <a:ea typeface="MS PGothic" pitchFamily="34" charset="-128"/>
            </a:endParaRPr>
          </a:p>
        </p:txBody>
      </p:sp>
      <p:pic>
        <p:nvPicPr>
          <p:cNvPr id="41988" name="Picture 5" descr="4b42ecac_05c892fd_langhoadep.jpg"/>
          <p:cNvPicPr>
            <a:picLocks noChangeAspect="1"/>
          </p:cNvPicPr>
          <p:nvPr/>
        </p:nvPicPr>
        <p:blipFill>
          <a:blip r:embed="rId3"/>
          <a:srcRect/>
          <a:stretch>
            <a:fillRect/>
          </a:stretch>
        </p:blipFill>
        <p:spPr bwMode="auto">
          <a:xfrm>
            <a:off x="2438401" y="1314450"/>
            <a:ext cx="4657725" cy="3500438"/>
          </a:xfrm>
          <a:prstGeom prst="rect">
            <a:avLst/>
          </a:prstGeom>
          <a:noFill/>
          <a:ln w="9525">
            <a:noFill/>
            <a:miter lim="800000"/>
            <a:headEnd/>
            <a:tailEnd/>
          </a:ln>
        </p:spPr>
      </p:pic>
    </p:spTree>
  </p:cSld>
  <p:clrMapOvr>
    <a:masterClrMapping/>
  </p:clrMapOvr>
  <p:transition advClick="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2019300"/>
            <a:ext cx="2209800" cy="10858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CC"/>
                </a:solidFill>
                <a:effectLst/>
                <a:latin typeface="Arial" charset="0"/>
                <a:cs typeface="Arial" charset="0"/>
              </a:rPr>
              <a:t>Bãi</a:t>
            </a:r>
            <a:r>
              <a:rPr kumimoji="0" lang="en-US" sz="2800" b="1" i="0" u="none" strike="noStrike" cap="none" normalizeH="0" smtClean="0">
                <a:ln>
                  <a:noFill/>
                </a:ln>
                <a:solidFill>
                  <a:srgbClr val="0000CC"/>
                </a:solidFill>
                <a:effectLst/>
                <a:latin typeface="Arial" charset="0"/>
                <a:cs typeface="Arial" charset="0"/>
              </a:rPr>
              <a:t> bỏ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smtClean="0">
                <a:ln>
                  <a:noFill/>
                </a:ln>
                <a:solidFill>
                  <a:srgbClr val="FF0000"/>
                </a:solidFill>
                <a:effectLst/>
                <a:latin typeface="Arial" charset="0"/>
                <a:cs typeface="Arial" charset="0"/>
              </a:rPr>
              <a:t>toàn phần</a:t>
            </a:r>
            <a:endParaRPr kumimoji="0" lang="en-US" sz="2800" b="1" i="0" u="none" strike="noStrike" cap="none" normalizeH="0" baseline="0" smtClean="0">
              <a:ln>
                <a:noFill/>
              </a:ln>
              <a:solidFill>
                <a:srgbClr val="FF0000"/>
              </a:solidFill>
              <a:effectLst/>
              <a:latin typeface="Arial" charset="0"/>
              <a:cs typeface="Arial" charset="0"/>
            </a:endParaRPr>
          </a:p>
        </p:txBody>
      </p:sp>
      <p:sp>
        <p:nvSpPr>
          <p:cNvPr id="6" name="Rounded Rectangle 5"/>
          <p:cNvSpPr/>
          <p:nvPr/>
        </p:nvSpPr>
        <p:spPr bwMode="auto">
          <a:xfrm>
            <a:off x="2667000" y="742950"/>
            <a:ext cx="6343650" cy="9715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buClr>
                <a:srgbClr val="C00000"/>
              </a:buClr>
            </a:pPr>
            <a:r>
              <a:rPr lang="vi-VN" sz="2400" b="1" u="sng" smtClean="0">
                <a:solidFill>
                  <a:srgbClr val="FF0000"/>
                </a:solidFill>
                <a:hlinkClick r:id="rId2"/>
              </a:rPr>
              <a:t>Thông tư số 15/2012/TT-BYT</a:t>
            </a:r>
            <a:r>
              <a:rPr lang="vi-VN" sz="2400" smtClean="0"/>
              <a:t> </a:t>
            </a:r>
            <a:r>
              <a:rPr lang="en-US" sz="2400" smtClean="0"/>
              <a:t>về </a:t>
            </a:r>
            <a:r>
              <a:rPr lang="vi-VN" sz="2400" smtClean="0"/>
              <a:t>điều kiện chung </a:t>
            </a:r>
            <a:r>
              <a:rPr lang="en-US" sz="2400" smtClean="0"/>
              <a:t>ĐB</a:t>
            </a:r>
            <a:r>
              <a:rPr lang="vi-VN" sz="2400" smtClean="0"/>
              <a:t> </a:t>
            </a:r>
            <a:r>
              <a:rPr lang="en-US" sz="2400" smtClean="0"/>
              <a:t>ATTP đối với cơ sử SX, KD TP</a:t>
            </a:r>
            <a:endParaRPr kumimoji="0" lang="en-US" sz="2400" b="1" i="0" strike="noStrike" cap="none" normalizeH="0" smtClean="0">
              <a:ln>
                <a:noFill/>
              </a:ln>
              <a:solidFill>
                <a:schemeClr val="accent2">
                  <a:lumMod val="50000"/>
                </a:schemeClr>
              </a:solidFill>
              <a:effectLst/>
              <a:latin typeface="Arial" charset="0"/>
              <a:cs typeface="Arial" charset="0"/>
            </a:endParaRPr>
          </a:p>
        </p:txBody>
      </p:sp>
      <p:sp>
        <p:nvSpPr>
          <p:cNvPr id="7" name="Rounded Rectangle 6"/>
          <p:cNvSpPr/>
          <p:nvPr/>
        </p:nvSpPr>
        <p:spPr bwMode="auto">
          <a:xfrm>
            <a:off x="2647950" y="4095750"/>
            <a:ext cx="6343650" cy="8572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buClr>
                <a:srgbClr val="C00000"/>
              </a:buClr>
            </a:pPr>
            <a:r>
              <a:rPr lang="vi-VN" sz="2400" b="1" u="sng" smtClean="0">
                <a:hlinkClick r:id="rId3"/>
              </a:rPr>
              <a:t>Thông tư số 26/2012/TT-BYT</a:t>
            </a:r>
            <a:r>
              <a:rPr lang="vi-VN" sz="2400" smtClean="0"/>
              <a:t> </a:t>
            </a:r>
            <a:r>
              <a:rPr lang="en-US" sz="2400" smtClean="0"/>
              <a:t>;</a:t>
            </a:r>
            <a:r>
              <a:rPr lang="en-US" sz="2400" b="1" smtClean="0"/>
              <a:t> </a:t>
            </a:r>
            <a:r>
              <a:rPr lang="vi-VN" sz="2400" b="1" u="sng" smtClean="0">
                <a:hlinkClick r:id="rId4"/>
              </a:rPr>
              <a:t>Thông tư số 16/2012/TT-BYT</a:t>
            </a:r>
            <a:r>
              <a:rPr lang="vi-VN" sz="2400" b="1" smtClean="0"/>
              <a:t> .</a:t>
            </a:r>
            <a:endParaRPr kumimoji="0" lang="en-US" sz="2400" b="1" i="0" strike="noStrike" cap="none" normalizeH="0" smtClean="0">
              <a:ln>
                <a:noFill/>
              </a:ln>
              <a:solidFill>
                <a:schemeClr val="accent2">
                  <a:lumMod val="50000"/>
                </a:schemeClr>
              </a:solidFill>
              <a:effectLst/>
              <a:latin typeface="Arial" charset="0"/>
              <a:cs typeface="Arial" charset="0"/>
            </a:endParaRPr>
          </a:p>
        </p:txBody>
      </p:sp>
      <p:sp>
        <p:nvSpPr>
          <p:cNvPr id="8" name="Rounded Rectangle 7"/>
          <p:cNvSpPr/>
          <p:nvPr/>
        </p:nvSpPr>
        <p:spPr bwMode="auto">
          <a:xfrm>
            <a:off x="2667000" y="3105150"/>
            <a:ext cx="6343650"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buClr>
                <a:srgbClr val="C00000"/>
              </a:buClr>
            </a:pPr>
            <a:r>
              <a:rPr lang="vi-VN" sz="2400" smtClean="0"/>
              <a:t> </a:t>
            </a:r>
            <a:r>
              <a:rPr lang="vi-VN" sz="2400" b="1" u="sng" smtClean="0">
                <a:hlinkClick r:id="rId5"/>
              </a:rPr>
              <a:t>Thông tư số 47/2014/TT-BYT</a:t>
            </a:r>
            <a:r>
              <a:rPr lang="vi-VN" sz="2400" smtClean="0"/>
              <a:t> hướng dẫn quản lý </a:t>
            </a:r>
            <a:r>
              <a:rPr lang="en-US" sz="2400" smtClean="0"/>
              <a:t>ATTP </a:t>
            </a:r>
            <a:r>
              <a:rPr lang="vi-VN" sz="2400" smtClean="0"/>
              <a:t>với cơ sở kinh doanh</a:t>
            </a:r>
            <a:r>
              <a:rPr lang="en-US" sz="2400" smtClean="0"/>
              <a:t> DVAU</a:t>
            </a:r>
            <a:endParaRPr kumimoji="0" lang="en-US" sz="2400" b="1" i="0" strike="noStrike" cap="none" normalizeH="0" smtClean="0">
              <a:ln>
                <a:noFill/>
              </a:ln>
              <a:solidFill>
                <a:schemeClr val="accent2">
                  <a:lumMod val="50000"/>
                </a:schemeClr>
              </a:solidFill>
              <a:effectLst/>
              <a:latin typeface="Arial" charset="0"/>
              <a:cs typeface="Arial" charset="0"/>
            </a:endParaRPr>
          </a:p>
        </p:txBody>
      </p:sp>
      <p:sp>
        <p:nvSpPr>
          <p:cNvPr id="9" name="Rounded Rectangle 8"/>
          <p:cNvSpPr/>
          <p:nvPr/>
        </p:nvSpPr>
        <p:spPr bwMode="auto">
          <a:xfrm>
            <a:off x="2647950" y="1828800"/>
            <a:ext cx="6343650" cy="12001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buClr>
                <a:srgbClr val="C00000"/>
              </a:buClr>
            </a:pPr>
            <a:r>
              <a:rPr lang="vi-VN" sz="2400" b="1" u="sng" smtClean="0">
                <a:hlinkClick r:id="rId6"/>
              </a:rPr>
              <a:t>Thông tư số 30/2012/TT-BYT</a:t>
            </a:r>
            <a:r>
              <a:rPr lang="vi-VN" sz="2400" smtClean="0"/>
              <a:t> quy định về điều kiện </a:t>
            </a:r>
            <a:r>
              <a:rPr lang="en-US" sz="2400" smtClean="0"/>
              <a:t>ATTP </a:t>
            </a:r>
            <a:r>
              <a:rPr lang="vi-VN" sz="2400" smtClean="0"/>
              <a:t>đối với cơ sở </a:t>
            </a:r>
            <a:r>
              <a:rPr lang="en-US" sz="2400" smtClean="0"/>
              <a:t>KD</a:t>
            </a:r>
            <a:r>
              <a:rPr lang="vi-VN" sz="2400" smtClean="0"/>
              <a:t> </a:t>
            </a:r>
            <a:r>
              <a:rPr lang="en-US" sz="2400" smtClean="0"/>
              <a:t>DVAU</a:t>
            </a:r>
            <a:r>
              <a:rPr lang="vi-VN" sz="2400" smtClean="0"/>
              <a:t>, </a:t>
            </a:r>
            <a:r>
              <a:rPr lang="en-US" sz="2400" smtClean="0"/>
              <a:t>TĂ ĐP</a:t>
            </a:r>
            <a:r>
              <a:rPr lang="vi-VN" sz="2400" smtClean="0"/>
              <a:t>.</a:t>
            </a:r>
            <a:endParaRPr kumimoji="0" lang="en-US" sz="2400" b="1" i="0" strike="noStrike" cap="none" normalizeH="0" smtClean="0">
              <a:ln>
                <a:noFill/>
              </a:ln>
              <a:solidFill>
                <a:schemeClr val="accent2">
                  <a:lumMod val="50000"/>
                </a:schemeClr>
              </a:solidFill>
              <a:effectLst/>
              <a:latin typeface="Arial" charset="0"/>
              <a:cs typeface="Arial" charset="0"/>
            </a:endParaRPr>
          </a:p>
        </p:txBody>
      </p:sp>
      <p:sp>
        <p:nvSpPr>
          <p:cNvPr id="10" name="Title 1"/>
          <p:cNvSpPr txBox="1">
            <a:spLocks/>
          </p:cNvSpPr>
          <p:nvPr/>
        </p:nvSpPr>
        <p:spPr bwMode="auto">
          <a:xfrm>
            <a:off x="0" y="0"/>
            <a:ext cx="9144000" cy="6667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vi-VN" altLang="vi-VN" sz="2300" b="1" smtClean="0">
                <a:solidFill>
                  <a:srgbClr val="0000CC"/>
                </a:solidFill>
              </a:rPr>
              <a:t>Điều 1. Bãi bỏ một số văn bản, quy định thuộc lĩnh vực </a:t>
            </a:r>
            <a:r>
              <a:rPr lang="en-US" altLang="vi-VN" sz="2300" b="1" smtClean="0">
                <a:solidFill>
                  <a:srgbClr val="0000CC"/>
                </a:solidFill>
              </a:rPr>
              <a:t>ATTP</a:t>
            </a:r>
            <a:endParaRPr lang="en-US" altLang="vi-VN" sz="2300" b="1">
              <a:solidFill>
                <a:srgbClr val="0000CC"/>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2228850"/>
            <a:ext cx="2209800" cy="10858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CC"/>
                </a:solidFill>
                <a:effectLst/>
                <a:latin typeface="Arial" charset="0"/>
                <a:cs typeface="Arial" charset="0"/>
              </a:rPr>
              <a:t>Bãi</a:t>
            </a:r>
            <a:r>
              <a:rPr kumimoji="0" lang="en-US" sz="2800" b="1" i="0" u="none" strike="noStrike" cap="none" normalizeH="0" smtClean="0">
                <a:ln>
                  <a:noFill/>
                </a:ln>
                <a:solidFill>
                  <a:srgbClr val="0000CC"/>
                </a:solidFill>
                <a:effectLst/>
                <a:latin typeface="Arial" charset="0"/>
                <a:cs typeface="Arial" charset="0"/>
              </a:rPr>
              <a:t> bỏ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smtClean="0">
                <a:ln>
                  <a:noFill/>
                </a:ln>
                <a:solidFill>
                  <a:srgbClr val="FF0000"/>
                </a:solidFill>
                <a:effectLst/>
                <a:latin typeface="Arial" charset="0"/>
                <a:cs typeface="Arial" charset="0"/>
              </a:rPr>
              <a:t>Từng phần</a:t>
            </a:r>
            <a:endParaRPr kumimoji="0" lang="en-US" sz="2800" b="1" i="0" u="none" strike="noStrike" cap="none" normalizeH="0" baseline="0" smtClean="0">
              <a:ln>
                <a:noFill/>
              </a:ln>
              <a:solidFill>
                <a:srgbClr val="FF0000"/>
              </a:solidFill>
              <a:effectLst/>
              <a:latin typeface="Arial" charset="0"/>
              <a:cs typeface="Arial" charset="0"/>
            </a:endParaRPr>
          </a:p>
        </p:txBody>
      </p:sp>
      <p:sp>
        <p:nvSpPr>
          <p:cNvPr id="6" name="Rounded Rectangle 5"/>
          <p:cNvSpPr/>
          <p:nvPr/>
        </p:nvSpPr>
        <p:spPr bwMode="auto">
          <a:xfrm>
            <a:off x="2667000" y="857250"/>
            <a:ext cx="6343650" cy="15430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buClr>
                <a:srgbClr val="C00000"/>
              </a:buClr>
            </a:pPr>
            <a:r>
              <a:rPr lang="vi-VN" sz="2400" smtClean="0"/>
              <a:t>Điều 2 Chương I, Chương IV và Chương V của </a:t>
            </a:r>
            <a:r>
              <a:rPr lang="vi-VN" sz="2400" u="sng" smtClean="0">
                <a:hlinkClick r:id="rId2"/>
              </a:rPr>
              <a:t>Nghị định số 67/2016/NĐ-CP</a:t>
            </a:r>
            <a:r>
              <a:rPr lang="vi-VN" sz="2400" smtClean="0"/>
              <a:t> quy định về điều kiện</a:t>
            </a:r>
            <a:r>
              <a:rPr lang="en-US" sz="2400" smtClean="0"/>
              <a:t> SX, KD</a:t>
            </a:r>
            <a:r>
              <a:rPr lang="vi-VN" sz="2400" smtClean="0"/>
              <a:t> thực phẩm thuộc lĩnh vực quản lý chuyên ngành của Bộ Y tế.</a:t>
            </a:r>
            <a:endParaRPr kumimoji="0" lang="en-US" sz="2400" b="1" i="0" strike="noStrike" cap="none" normalizeH="0" smtClean="0">
              <a:ln>
                <a:noFill/>
              </a:ln>
              <a:solidFill>
                <a:schemeClr val="accent2">
                  <a:lumMod val="50000"/>
                </a:schemeClr>
              </a:solidFill>
              <a:effectLst/>
              <a:latin typeface="Arial" charset="0"/>
              <a:cs typeface="Arial" charset="0"/>
            </a:endParaRPr>
          </a:p>
        </p:txBody>
      </p:sp>
      <p:sp>
        <p:nvSpPr>
          <p:cNvPr id="7" name="Rounded Rectangle 6"/>
          <p:cNvSpPr/>
          <p:nvPr/>
        </p:nvSpPr>
        <p:spPr bwMode="auto">
          <a:xfrm>
            <a:off x="2667000" y="3943350"/>
            <a:ext cx="6343650" cy="1143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buClr>
                <a:srgbClr val="C00000"/>
              </a:buClr>
            </a:pPr>
            <a:r>
              <a:rPr lang="en-US" sz="2400" smtClean="0"/>
              <a:t>K</a:t>
            </a:r>
            <a:r>
              <a:rPr lang="vi-VN" sz="2400" smtClean="0"/>
              <a:t>hoản 1, 3 Điều 14, khoản 1 Điều 15 </a:t>
            </a:r>
            <a:r>
              <a:rPr lang="vi-VN" sz="2400" u="sng" smtClean="0">
                <a:hlinkClick r:id="rId3"/>
              </a:rPr>
              <a:t>Thông tư số 43/2014/TT-BYT</a:t>
            </a:r>
            <a:r>
              <a:rPr lang="en-US" sz="2400" u="sng" smtClean="0"/>
              <a:t> </a:t>
            </a:r>
            <a:r>
              <a:rPr lang="vi-VN" sz="2400" smtClean="0"/>
              <a:t>về quản lý thực phẩm chức năng.</a:t>
            </a:r>
            <a:endParaRPr kumimoji="0" lang="en-US" sz="2400" b="1" i="0" strike="noStrike" cap="none" normalizeH="0" smtClean="0">
              <a:ln>
                <a:noFill/>
              </a:ln>
              <a:solidFill>
                <a:schemeClr val="accent2">
                  <a:lumMod val="50000"/>
                </a:schemeClr>
              </a:solidFill>
              <a:effectLst/>
              <a:latin typeface="Arial" charset="0"/>
              <a:cs typeface="Arial" charset="0"/>
            </a:endParaRPr>
          </a:p>
        </p:txBody>
      </p:sp>
      <p:sp>
        <p:nvSpPr>
          <p:cNvPr id="8" name="Rounded Rectangle 7"/>
          <p:cNvSpPr/>
          <p:nvPr/>
        </p:nvSpPr>
        <p:spPr bwMode="auto">
          <a:xfrm>
            <a:off x="2667000" y="2495550"/>
            <a:ext cx="6343650" cy="1295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eaLnBrk="0" hangingPunct="0">
              <a:buClr>
                <a:srgbClr val="C00000"/>
              </a:buClr>
            </a:pPr>
            <a:r>
              <a:rPr lang="vi-VN" sz="2400" smtClean="0"/>
              <a:t> </a:t>
            </a:r>
            <a:r>
              <a:rPr lang="en-US" sz="2400" smtClean="0"/>
              <a:t>Đ</a:t>
            </a:r>
            <a:r>
              <a:rPr lang="vi-VN" sz="2400" smtClean="0"/>
              <a:t>iểm c khoản 2 Điều 5 </a:t>
            </a:r>
            <a:r>
              <a:rPr lang="vi-VN" sz="2400" u="sng" smtClean="0">
                <a:hlinkClick r:id="rId4"/>
              </a:rPr>
              <a:t>Nghị định số 15/2018/NĐ-CP</a:t>
            </a:r>
            <a:r>
              <a:rPr lang="vi-VN" sz="2400" smtClean="0"/>
              <a:t> quy định chi tiết thi hành một số điều của Luật an toàn thực phẩm </a:t>
            </a:r>
            <a:endParaRPr kumimoji="0" lang="en-US" sz="2400" b="1" i="0" strike="noStrike" cap="none" normalizeH="0" smtClean="0">
              <a:ln>
                <a:noFill/>
              </a:ln>
              <a:solidFill>
                <a:schemeClr val="accent2">
                  <a:lumMod val="50000"/>
                </a:schemeClr>
              </a:solidFill>
              <a:effectLst/>
              <a:latin typeface="Arial" charset="0"/>
              <a:cs typeface="Arial" charset="0"/>
            </a:endParaRPr>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vi-VN" altLang="vi-VN" sz="2300" b="1" smtClean="0">
                <a:solidFill>
                  <a:srgbClr val="0000CC"/>
                </a:solidFill>
              </a:rPr>
              <a:t>Điều 1. Bãi bỏ một số văn bản, quy định thuộc lĩnh vực </a:t>
            </a:r>
            <a:r>
              <a:rPr lang="en-US" altLang="vi-VN" sz="2300" b="1" smtClean="0">
                <a:solidFill>
                  <a:srgbClr val="0000CC"/>
                </a:solidFill>
              </a:rPr>
              <a:t>ATTP</a:t>
            </a:r>
            <a:endParaRPr lang="en-US" altLang="vi-VN" sz="2300" b="1">
              <a:solidFill>
                <a:srgbClr val="0000CC"/>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descr="C:\Users\Administrator\Desktop\20923214845-115-2018-ND-CP.jpg"/>
          <p:cNvPicPr>
            <a:picLocks noChangeAspect="1" noChangeArrowheads="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8" name="Rounded Rectangle 7"/>
          <p:cNvSpPr/>
          <p:nvPr/>
        </p:nvSpPr>
        <p:spPr bwMode="auto">
          <a:xfrm>
            <a:off x="152400" y="895350"/>
            <a:ext cx="8763000" cy="401955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vi-VN" sz="2400" b="1" smtClean="0">
                <a:solidFill>
                  <a:srgbClr val="FF0000"/>
                </a:solidFill>
              </a:rPr>
              <a:t>1. Điều 1 Chương I được sửa đổi như sau:</a:t>
            </a:r>
          </a:p>
          <a:p>
            <a:pPr algn="just"/>
            <a:r>
              <a:rPr lang="vi-VN" sz="2400" smtClean="0"/>
              <a:t>“Nghị định này quy định </a:t>
            </a:r>
            <a:r>
              <a:rPr lang="vi-VN" sz="2400" b="1" smtClean="0">
                <a:solidFill>
                  <a:srgbClr val="0000CC"/>
                </a:solidFill>
              </a:rPr>
              <a:t>điều kiện sản xuất, kinh doanh thực phẩm và hồ sơ, trình tự, thủ tục, thẩm quyền cấp Giấy chứng nhận cơ sở đủ điều kiện an toàn thực phẩm </a:t>
            </a:r>
            <a:r>
              <a:rPr lang="vi-VN" sz="2400" smtClean="0"/>
              <a:t>thuộc lĩnh vực quản lý chuyên ngành của Bộ Y tế đối với cơ sở sản xuất, kinh doanh sản phẩm và nhóm thực phẩm trong Phụ lục II ban hành kèm theo Nghị định số 15/2018/NĐ-CP và cơ sở kinh doanh dịch vụ ăn uống. </a:t>
            </a:r>
            <a:endParaRPr lang="vi-VN" sz="2400"/>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vi-VN" altLang="vi-VN" sz="2300" b="1" smtClean="0">
                <a:solidFill>
                  <a:srgbClr val="0000CC"/>
                </a:solidFill>
              </a:rPr>
              <a:t>Điều 2. Sửa đổi, bổ sung một số điều của </a:t>
            </a:r>
            <a:endParaRPr lang="en-US" altLang="vi-VN" sz="2300" b="1" smtClean="0">
              <a:solidFill>
                <a:srgbClr val="0000CC"/>
              </a:solidFill>
            </a:endParaRPr>
          </a:p>
          <a:p>
            <a:pPr algn="ctr" defTabSz="912813" eaLnBrk="0" hangingPunct="0"/>
            <a:r>
              <a:rPr lang="vi-VN" altLang="vi-VN" sz="2300" b="1" smtClean="0">
                <a:solidFill>
                  <a:srgbClr val="0000CC"/>
                </a:solidFill>
              </a:rPr>
              <a:t>Nghị định số 67/2016/NĐ-CP</a:t>
            </a:r>
            <a:endParaRPr lang="en-US" altLang="vi-VN" sz="2300" b="1" smtClean="0">
              <a:solidFill>
                <a:srgbClr val="0000CC"/>
              </a:solidFill>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52400" y="895350"/>
            <a:ext cx="5029200" cy="35052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vi-VN" sz="2400" b="1" smtClean="0">
                <a:solidFill>
                  <a:srgbClr val="C00000"/>
                </a:solidFill>
              </a:rPr>
              <a:t>Điều 5. Cơ sở kinh doanh dịch vụ ăn uống:</a:t>
            </a:r>
            <a:r>
              <a:rPr lang="en-US" sz="2400" b="1" smtClean="0">
                <a:solidFill>
                  <a:srgbClr val="C00000"/>
                </a:solidFill>
              </a:rPr>
              <a:t> </a:t>
            </a:r>
            <a:r>
              <a:rPr lang="vi-VN" sz="2400" smtClean="0">
                <a:solidFill>
                  <a:srgbClr val="0000CC"/>
                </a:solidFill>
              </a:rPr>
              <a:t> Tuân thủ các quy định tại </a:t>
            </a:r>
            <a:r>
              <a:rPr lang="vi-VN" sz="2400" b="1" smtClean="0">
                <a:solidFill>
                  <a:srgbClr val="0000CC"/>
                </a:solidFill>
              </a:rPr>
              <a:t>Điều 28, 29 và Điều 30 </a:t>
            </a:r>
            <a:r>
              <a:rPr lang="vi-VN" sz="2400" smtClean="0">
                <a:solidFill>
                  <a:srgbClr val="0000CC"/>
                </a:solidFill>
              </a:rPr>
              <a:t>Luật an toàn thực phẩm và các yêu cầu cụ thể sau:</a:t>
            </a:r>
            <a:endParaRPr lang="en-US" sz="2400" smtClean="0">
              <a:solidFill>
                <a:srgbClr val="0000CC"/>
              </a:solidFill>
            </a:endParaRPr>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vi-VN" altLang="vi-VN" sz="2300" b="1" smtClean="0">
                <a:solidFill>
                  <a:srgbClr val="0000CC"/>
                </a:solidFill>
              </a:rPr>
              <a:t>Điều 2. Sửa đổi, bổ sung một số điều của</a:t>
            </a:r>
            <a:endParaRPr lang="en-US" altLang="vi-VN" sz="2300" b="1" smtClean="0">
              <a:solidFill>
                <a:srgbClr val="0000CC"/>
              </a:solidFill>
            </a:endParaRPr>
          </a:p>
          <a:p>
            <a:pPr algn="ctr" defTabSz="912813" eaLnBrk="0" hangingPunct="0"/>
            <a:r>
              <a:rPr lang="vi-VN" altLang="vi-VN" sz="2300" b="1" smtClean="0">
                <a:solidFill>
                  <a:srgbClr val="0000CC"/>
                </a:solidFill>
              </a:rPr>
              <a:t> Nghị định số 67/2016/NĐ-CP</a:t>
            </a:r>
            <a:endParaRPr lang="en-US" altLang="vi-VN" sz="2300" b="1" smtClean="0">
              <a:solidFill>
                <a:srgbClr val="0000CC"/>
              </a:solidFill>
            </a:endParaRPr>
          </a:p>
        </p:txBody>
      </p:sp>
      <p:pic>
        <p:nvPicPr>
          <p:cNvPr id="54274" name="Picture 2" descr="C:\Users\Administrator\Desktop\img049_8.jpg"/>
          <p:cNvPicPr>
            <a:picLocks noChangeAspect="1" noChangeArrowheads="1"/>
          </p:cNvPicPr>
          <p:nvPr/>
        </p:nvPicPr>
        <p:blipFill>
          <a:blip r:embed="rId2"/>
          <a:srcRect/>
          <a:stretch>
            <a:fillRect/>
          </a:stretch>
        </p:blipFill>
        <p:spPr bwMode="auto">
          <a:xfrm>
            <a:off x="5257800" y="942975"/>
            <a:ext cx="3762375" cy="3762375"/>
          </a:xfrm>
          <a:prstGeom prst="rect">
            <a:avLst/>
          </a:prstGeom>
          <a:noFill/>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52400" y="895350"/>
            <a:ext cx="8991600"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vi-VN" sz="2400" b="1" smtClean="0">
                <a:solidFill>
                  <a:srgbClr val="C00000"/>
                </a:solidFill>
              </a:rPr>
              <a:t>Điều 28</a:t>
            </a:r>
            <a:r>
              <a:rPr lang="en-US" sz="2400" b="1" smtClean="0">
                <a:solidFill>
                  <a:srgbClr val="C00000"/>
                </a:solidFill>
              </a:rPr>
              <a:t> – Luật ATTP: </a:t>
            </a:r>
            <a:r>
              <a:rPr lang="vi-VN" sz="2400" b="1" smtClean="0">
                <a:solidFill>
                  <a:srgbClr val="C00000"/>
                </a:solidFill>
              </a:rPr>
              <a:t>Điều kiện bảo đảm </a:t>
            </a:r>
            <a:r>
              <a:rPr lang="en-US" sz="2400" b="1" smtClean="0">
                <a:solidFill>
                  <a:srgbClr val="C00000"/>
                </a:solidFill>
              </a:rPr>
              <a:t>ATTP </a:t>
            </a:r>
            <a:r>
              <a:rPr lang="vi-VN" sz="2400" b="1" smtClean="0">
                <a:solidFill>
                  <a:srgbClr val="C00000"/>
                </a:solidFill>
              </a:rPr>
              <a:t>đối với nơi chế biến, kinh doanh dịch vụ ăn uống</a:t>
            </a:r>
            <a:endParaRPr lang="en-US" sz="2400">
              <a:solidFill>
                <a:srgbClr val="C00000"/>
              </a:solidFill>
            </a:endParaRPr>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vi-VN" altLang="vi-VN" sz="2300" b="1" smtClean="0">
                <a:solidFill>
                  <a:srgbClr val="0000CC"/>
                </a:solidFill>
              </a:rPr>
              <a:t>Điều 2. Sửa đổi, bổ sung một số điều của </a:t>
            </a:r>
            <a:endParaRPr lang="en-US" altLang="vi-VN" sz="2300" b="1" smtClean="0">
              <a:solidFill>
                <a:srgbClr val="0000CC"/>
              </a:solidFill>
            </a:endParaRPr>
          </a:p>
          <a:p>
            <a:pPr algn="ctr" defTabSz="912813" eaLnBrk="0" hangingPunct="0"/>
            <a:r>
              <a:rPr lang="vi-VN" altLang="vi-VN" sz="2300" b="1" smtClean="0">
                <a:solidFill>
                  <a:srgbClr val="0000CC"/>
                </a:solidFill>
              </a:rPr>
              <a:t>Nghị định số 67/2016/NĐ-CP</a:t>
            </a:r>
            <a:endParaRPr lang="en-US" altLang="vi-VN" sz="2300" b="1" smtClean="0">
              <a:solidFill>
                <a:srgbClr val="0000CC"/>
              </a:solidFill>
            </a:endParaRPr>
          </a:p>
        </p:txBody>
      </p:sp>
      <p:sp>
        <p:nvSpPr>
          <p:cNvPr id="5" name="Rounded Rectangle 4"/>
          <p:cNvSpPr/>
          <p:nvPr/>
        </p:nvSpPr>
        <p:spPr bwMode="auto">
          <a:xfrm>
            <a:off x="76200" y="1885950"/>
            <a:ext cx="4038600" cy="3048000"/>
          </a:xfrm>
          <a:prstGeom prst="roundRect">
            <a:avLst/>
          </a:prstGeom>
          <a:blipFill dpi="0" rotWithShape="0">
            <a:blip r:embed="rId2"/>
            <a:srcRect/>
            <a:tile tx="0" ty="0" sx="100000" sy="100000" flip="none" algn="tl"/>
          </a:blipFill>
          <a:ln w="9525">
            <a:round/>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nchor="ctr">
            <a:flatTx/>
          </a:bodyPr>
          <a:lstStyle/>
          <a:p>
            <a:pPr algn="just">
              <a:lnSpc>
                <a:spcPct val="110000"/>
              </a:lnSpc>
            </a:pPr>
            <a:r>
              <a:rPr lang="vi-VN" sz="2400" smtClean="0"/>
              <a:t>Bếp ăn được bố trí bảo đảm không nhiễm chéo giữa thực phẩm chưa qua chế biến và thực phẩm đã qua chế biến.</a:t>
            </a:r>
            <a:endParaRPr lang="en-US" sz="2400" smtClean="0"/>
          </a:p>
        </p:txBody>
      </p:sp>
      <p:pic>
        <p:nvPicPr>
          <p:cNvPr id="6" name="Picture 2" descr="C:\Users\Administrator\Desktop\san-epoxy-bep-an-tap-the.png"/>
          <p:cNvPicPr>
            <a:picLocks noChangeAspect="1" noChangeArrowheads="1"/>
          </p:cNvPicPr>
          <p:nvPr/>
        </p:nvPicPr>
        <p:blipFill>
          <a:blip r:embed="rId3"/>
          <a:srcRect/>
          <a:stretch>
            <a:fillRect/>
          </a:stretch>
        </p:blipFill>
        <p:spPr bwMode="auto">
          <a:xfrm>
            <a:off x="4191000" y="1849437"/>
            <a:ext cx="4597400" cy="3084513"/>
          </a:xfrm>
          <a:prstGeom prst="rect">
            <a:avLst/>
          </a:prstGeom>
          <a:noFill/>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52400" y="895350"/>
            <a:ext cx="8991600"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vi-VN" sz="2400" b="1" smtClean="0">
                <a:solidFill>
                  <a:srgbClr val="C00000"/>
                </a:solidFill>
              </a:rPr>
              <a:t>Điều 28</a:t>
            </a:r>
            <a:r>
              <a:rPr lang="en-US" sz="2400" b="1" smtClean="0">
                <a:solidFill>
                  <a:srgbClr val="C00000"/>
                </a:solidFill>
              </a:rPr>
              <a:t> – Luật ATTP: </a:t>
            </a:r>
            <a:r>
              <a:rPr lang="vi-VN" sz="2400" b="1" smtClean="0">
                <a:solidFill>
                  <a:srgbClr val="C00000"/>
                </a:solidFill>
              </a:rPr>
              <a:t>Điều kiện bảo đảm </a:t>
            </a:r>
            <a:r>
              <a:rPr lang="en-US" sz="2400" b="1" smtClean="0">
                <a:solidFill>
                  <a:srgbClr val="C00000"/>
                </a:solidFill>
              </a:rPr>
              <a:t>ATTP </a:t>
            </a:r>
            <a:r>
              <a:rPr lang="vi-VN" sz="2400" b="1" smtClean="0">
                <a:solidFill>
                  <a:srgbClr val="C00000"/>
                </a:solidFill>
              </a:rPr>
              <a:t>đối với nơi chế biến, kinh doanh dịch vụ ăn uống</a:t>
            </a:r>
            <a:endParaRPr lang="en-US" sz="2400">
              <a:solidFill>
                <a:srgbClr val="C00000"/>
              </a:solidFill>
            </a:endParaRPr>
          </a:p>
        </p:txBody>
      </p:sp>
      <p:sp>
        <p:nvSpPr>
          <p:cNvPr id="10" name="Title 1"/>
          <p:cNvSpPr txBox="1">
            <a:spLocks/>
          </p:cNvSpPr>
          <p:nvPr/>
        </p:nvSpPr>
        <p:spPr bwMode="auto">
          <a:xfrm>
            <a:off x="0" y="0"/>
            <a:ext cx="9144000" cy="742950"/>
          </a:xfrm>
          <a:prstGeom prst="rect">
            <a:avLst/>
          </a:prstGeom>
          <a:gradFill rotWithShape="1">
            <a:gsLst>
              <a:gs pos="0">
                <a:srgbClr val="00FFFF"/>
              </a:gs>
              <a:gs pos="50000">
                <a:srgbClr val="FFFFFF"/>
              </a:gs>
              <a:gs pos="100000">
                <a:srgbClr val="00FFFF"/>
              </a:gs>
            </a:gsLst>
            <a:lin ang="5400000" scaled="1"/>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800000"/>
            </a:extrusionClr>
          </a:sp3d>
        </p:spPr>
        <p:txBody>
          <a:bodyPr lIns="91436" tIns="45719" rIns="91436" bIns="45719" anchor="ctr">
            <a:flatTx/>
          </a:bodyPr>
          <a:lstStyle/>
          <a:p>
            <a:pPr algn="ctr" defTabSz="912813" eaLnBrk="0" hangingPunct="0"/>
            <a:r>
              <a:rPr lang="vi-VN" altLang="vi-VN" sz="2300" b="1" smtClean="0">
                <a:solidFill>
                  <a:srgbClr val="0000CC"/>
                </a:solidFill>
              </a:rPr>
              <a:t>Điều 2. Sửa đổi, bổ sung một số điều của </a:t>
            </a:r>
            <a:endParaRPr lang="en-US" altLang="vi-VN" sz="2300" b="1" smtClean="0">
              <a:solidFill>
                <a:srgbClr val="0000CC"/>
              </a:solidFill>
            </a:endParaRPr>
          </a:p>
          <a:p>
            <a:pPr algn="ctr" defTabSz="912813" eaLnBrk="0" hangingPunct="0"/>
            <a:r>
              <a:rPr lang="vi-VN" altLang="vi-VN" sz="2300" b="1" smtClean="0">
                <a:solidFill>
                  <a:srgbClr val="0000CC"/>
                </a:solidFill>
              </a:rPr>
              <a:t>Nghị định số 67/2016/NĐ-CP</a:t>
            </a:r>
            <a:endParaRPr lang="en-US" altLang="vi-VN" sz="2300" b="1" smtClean="0">
              <a:solidFill>
                <a:srgbClr val="0000CC"/>
              </a:solidFill>
            </a:endParaRPr>
          </a:p>
        </p:txBody>
      </p:sp>
      <p:sp>
        <p:nvSpPr>
          <p:cNvPr id="5" name="Rounded Rectangle 4"/>
          <p:cNvSpPr/>
          <p:nvPr/>
        </p:nvSpPr>
        <p:spPr bwMode="auto">
          <a:xfrm>
            <a:off x="381000" y="1885950"/>
            <a:ext cx="3429000" cy="3048000"/>
          </a:xfrm>
          <a:prstGeom prst="roundRect">
            <a:avLst/>
          </a:prstGeom>
          <a:blipFill dpi="0" rotWithShape="0">
            <a:blip r:embed="rId2"/>
            <a:srcRect/>
            <a:tile tx="0" ty="0" sx="100000" sy="100000" flip="none" algn="tl"/>
          </a:blipFill>
          <a:ln w="9525">
            <a:round/>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nchor="ctr">
            <a:flatTx/>
          </a:bodyPr>
          <a:lstStyle/>
          <a:p>
            <a:pPr algn="just">
              <a:lnSpc>
                <a:spcPct val="110000"/>
              </a:lnSpc>
            </a:pPr>
            <a:r>
              <a:rPr lang="vi-VN" sz="2400" smtClean="0"/>
              <a:t>Có đủ nước đạt quy chuẩn kỹ thuật phục vụ việc chế biến, kinh doanh.</a:t>
            </a:r>
            <a:endParaRPr lang="en-US" sz="2400" smtClean="0"/>
          </a:p>
        </p:txBody>
      </p:sp>
      <p:pic>
        <p:nvPicPr>
          <p:cNvPr id="7" name="Picture 8" descr="Kết quả hình ảnh cho nước máy"/>
          <p:cNvPicPr>
            <a:picLocks noChangeAspect="1" noChangeArrowheads="1"/>
          </p:cNvPicPr>
          <p:nvPr/>
        </p:nvPicPr>
        <p:blipFill>
          <a:blip r:embed="rId3"/>
          <a:srcRect/>
          <a:stretch>
            <a:fillRect/>
          </a:stretch>
        </p:blipFill>
        <p:spPr>
          <a:xfrm>
            <a:off x="4648200" y="1885950"/>
            <a:ext cx="3886200" cy="2874962"/>
          </a:xfrm>
          <a:prstGeom prst="rect">
            <a:avLst/>
          </a:prstGeom>
          <a:noFill/>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4614</TotalTime>
  <Words>3498</Words>
  <Application>Microsoft Office PowerPoint</Application>
  <PresentationFormat>On-screen Show (16:9)</PresentationFormat>
  <Paragraphs>212</Paragraphs>
  <Slides>39</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Default Design</vt:lpstr>
      <vt:lpstr>Image</vt:lpstr>
      <vt:lpstr>HỘI NGHỊ TẬP HUẤN, PHỔ BIẾN CÁC QUY ĐỊNH CỦA PHÁP LUẬT VỀ AN TOÀN THỰC PHẨM CHO CÁC CƠ SỞ GIÁO DỤC NĂM 2019</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 PHẦN 2:   NGHỊ ĐỊNH 115/2018 CỦA CHÍNH PHỦ QUY ĐỊNH XỬ PHẠT VI PHẠM HÀNH CHÍNH  VỀ AN TOÀN THỰC PHẨM    </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XIN TRÂN TRỌNG CẢM ƠN!</vt:lpstr>
    </vt:vector>
  </TitlesOfParts>
  <Company>PHÒNG Y TẾ</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CÔNG TÁC</dc:title>
  <dc:creator>DINYH QUYET</dc:creator>
  <cp:lastModifiedBy>Administrator PC</cp:lastModifiedBy>
  <cp:revision>434</cp:revision>
  <dcterms:created xsi:type="dcterms:W3CDTF">2015-09-18T08:34:27Z</dcterms:created>
  <dcterms:modified xsi:type="dcterms:W3CDTF">2019-03-18T10:24:45Z</dcterms:modified>
</cp:coreProperties>
</file>