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2"/>
  </p:notesMasterIdLst>
  <p:handoutMasterIdLst>
    <p:handoutMasterId r:id="rId23"/>
  </p:handoutMasterIdLst>
  <p:sldIdLst>
    <p:sldId id="555" r:id="rId2"/>
    <p:sldId id="695" r:id="rId3"/>
    <p:sldId id="714" r:id="rId4"/>
    <p:sldId id="696" r:id="rId5"/>
    <p:sldId id="697" r:id="rId6"/>
    <p:sldId id="699" r:id="rId7"/>
    <p:sldId id="700" r:id="rId8"/>
    <p:sldId id="701" r:id="rId9"/>
    <p:sldId id="702" r:id="rId10"/>
    <p:sldId id="703" r:id="rId11"/>
    <p:sldId id="704" r:id="rId12"/>
    <p:sldId id="705" r:id="rId13"/>
    <p:sldId id="706" r:id="rId14"/>
    <p:sldId id="707" r:id="rId15"/>
    <p:sldId id="708" r:id="rId16"/>
    <p:sldId id="709" r:id="rId17"/>
    <p:sldId id="710" r:id="rId18"/>
    <p:sldId id="711" r:id="rId19"/>
    <p:sldId id="712" r:id="rId20"/>
    <p:sldId id="659" r:id="rId21"/>
  </p:sldIdLst>
  <p:sldSz cx="9144000" cy="5143500" type="screen16x9"/>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CC"/>
    <a:srgbClr val="FFFFCC"/>
    <a:srgbClr val="FF0000"/>
    <a:srgbClr val="FFFF00"/>
    <a:srgbClr val="66FFFF"/>
    <a:srgbClr val="CCECFF"/>
    <a:srgbClr val="FFFF66"/>
    <a:srgbClr val="00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88" autoAdjust="0"/>
    <p:restoredTop sz="94607" autoAdjust="0"/>
  </p:normalViewPr>
  <p:slideViewPr>
    <p:cSldViewPr>
      <p:cViewPr>
        <p:scale>
          <a:sx n="75" d="100"/>
          <a:sy n="75" d="100"/>
        </p:scale>
        <p:origin x="-1104" y="-3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633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26339"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26340"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263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2D1DE1-0A68-4046-B5FC-282A915A808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eaLnBrk="1" hangingPunct="1">
              <a:defRPr sz="1200"/>
            </a:lvl1pPr>
          </a:lstStyle>
          <a:p>
            <a:pPr>
              <a:defRPr/>
            </a:pPr>
            <a:endParaRPr lang="en-US"/>
          </a:p>
        </p:txBody>
      </p:sp>
      <p:sp>
        <p:nvSpPr>
          <p:cNvPr id="63491" name="Rectangle 3"/>
          <p:cNvSpPr>
            <a:spLocks noGrp="1" noChangeArrowheads="1"/>
          </p:cNvSpPr>
          <p:nvPr>
            <p:ph type="dt" idx="1"/>
          </p:nvPr>
        </p:nvSpPr>
        <p:spPr bwMode="auto">
          <a:xfrm>
            <a:off x="3816350" y="0"/>
            <a:ext cx="2917825" cy="493713"/>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eaLnBrk="1" hangingPunct="1">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77788" y="739775"/>
            <a:ext cx="6578600" cy="3700463"/>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74688" y="4686300"/>
            <a:ext cx="5386387" cy="4440238"/>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9371013"/>
            <a:ext cx="2917825" cy="493712"/>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eaLnBrk="1" hangingPunct="1">
              <a:defRPr sz="1200"/>
            </a:lvl1pPr>
          </a:lstStyle>
          <a:p>
            <a:pPr>
              <a:defRPr/>
            </a:pPr>
            <a:endParaRPr lang="en-US"/>
          </a:p>
        </p:txBody>
      </p:sp>
      <p:sp>
        <p:nvSpPr>
          <p:cNvPr id="63495" name="Rectangle 7"/>
          <p:cNvSpPr>
            <a:spLocks noGrp="1" noChangeArrowheads="1"/>
          </p:cNvSpPr>
          <p:nvPr>
            <p:ph type="sldNum" sz="quarter" idx="5"/>
          </p:nvPr>
        </p:nvSpPr>
        <p:spPr bwMode="auto">
          <a:xfrm>
            <a:off x="3816350" y="9371013"/>
            <a:ext cx="2917825" cy="493712"/>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eaLnBrk="1" hangingPunct="1">
              <a:defRPr sz="1200"/>
            </a:lvl1pPr>
          </a:lstStyle>
          <a:p>
            <a:pPr>
              <a:defRPr/>
            </a:pPr>
            <a:fld id="{8361BEC1-FCAA-4B41-BD0E-56DB4EBF23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77788" y="739775"/>
            <a:ext cx="6578600" cy="3700463"/>
          </a:xfrm>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DB9DC04C-8B71-45FD-9769-DA1659DA2573}" type="slidenum">
              <a:rPr lang="en-US" smtClean="0">
                <a:ea typeface="MS PGothic" pitchFamily="34" charset="-128"/>
              </a:rPr>
              <a:pPr/>
              <a:t>20</a:t>
            </a:fld>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E09F6-A188-45CC-9FE8-09CABC87E160}"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CC8125-8814-4DA9-BE6F-4A532FCE26A4}"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7ABEED-4640-40C0-9D5E-ECEBF85AAE13}" type="slidenum">
              <a:rPr lang="en-US"/>
              <a:pPr>
                <a:defRPr/>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DE33D6-81E7-4A85-8489-E7506F50E883}"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2D2503-864B-466B-BC6A-76ECE5F29C8E}"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1271C8-C2D6-4E00-BC03-8D3EE6379BD3}"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483DFA-42C0-4674-9E41-83BB9CDAA456}"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D0D66F-540B-47BD-B1BF-5E6352A1A551}"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25BD61-49EC-4E41-9D86-7FA693BE634F}"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829CAF-99AC-467E-838D-67829EF2B060}"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488190-5B6D-4EA3-832B-23C544FE5177}"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98C5B5-58CC-461C-A3E1-AF054A26F110}"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3414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3415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6B7C930-7964-45F4-BE45-EA734BB3A9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352550"/>
            <a:ext cx="9144000" cy="2857500"/>
          </a:xfrm>
        </p:spPr>
        <p:txBody>
          <a:bodyPr/>
          <a:lstStyle/>
          <a:p>
            <a:pPr eaLnBrk="1" hangingPunct="1">
              <a:lnSpc>
                <a:spcPct val="125000"/>
              </a:lnSpc>
            </a:pPr>
            <a:r>
              <a:rPr lang="en-US" sz="4800" b="1" smtClean="0">
                <a:solidFill>
                  <a:srgbClr val="C00000"/>
                </a:solidFill>
              </a:rPr>
              <a:t>HỘI NGHỊ</a:t>
            </a:r>
            <a:r>
              <a:rPr lang="en-US" sz="2600" b="1" smtClean="0">
                <a:solidFill>
                  <a:srgbClr val="0000FF"/>
                </a:solidFill>
              </a:rPr>
              <a:t/>
            </a:r>
            <a:br>
              <a:rPr lang="en-US" sz="2600" b="1" smtClean="0">
                <a:solidFill>
                  <a:srgbClr val="0000FF"/>
                </a:solidFill>
              </a:rPr>
            </a:br>
            <a:r>
              <a:rPr lang="en-US" sz="2600" b="1" smtClean="0">
                <a:solidFill>
                  <a:srgbClr val="0000FF"/>
                </a:solidFill>
              </a:rPr>
              <a:t>TRIỂN KHAI CÁC GIẢI PHÁP TRỌNG TÂM VỀ</a:t>
            </a:r>
            <a:br>
              <a:rPr lang="en-US" sz="2600" b="1" smtClean="0">
                <a:solidFill>
                  <a:srgbClr val="0000FF"/>
                </a:solidFill>
              </a:rPr>
            </a:br>
            <a:r>
              <a:rPr lang="en-US" sz="2600" b="1" smtClean="0">
                <a:solidFill>
                  <a:srgbClr val="0000FF"/>
                </a:solidFill>
              </a:rPr>
              <a:t> AN TOÀN THỰC PHẨM, PHÒNG CHỐNG DỊCH BỆNH TRONG CÁC CƠ SỞ GIÁO DỤC </a:t>
            </a:r>
            <a:br>
              <a:rPr lang="en-US" sz="2600" b="1" smtClean="0">
                <a:solidFill>
                  <a:srgbClr val="0000FF"/>
                </a:solidFill>
              </a:rPr>
            </a:br>
            <a:endParaRPr lang="en-US" sz="2000" b="1" smtClean="0">
              <a:solidFill>
                <a:srgbClr val="6600CC"/>
              </a:solidFill>
            </a:endParaRPr>
          </a:p>
        </p:txBody>
      </p:sp>
      <p:sp>
        <p:nvSpPr>
          <p:cNvPr id="6147" name="Text Box 4"/>
          <p:cNvSpPr txBox="1">
            <a:spLocks noChangeArrowheads="1"/>
          </p:cNvSpPr>
          <p:nvPr/>
        </p:nvSpPr>
        <p:spPr bwMode="auto">
          <a:xfrm>
            <a:off x="2971800" y="4514850"/>
            <a:ext cx="3200400" cy="369332"/>
          </a:xfrm>
          <a:prstGeom prst="rect">
            <a:avLst/>
          </a:prstGeom>
          <a:noFill/>
          <a:ln w="9525">
            <a:noFill/>
            <a:miter lim="800000"/>
            <a:headEnd/>
            <a:tailEnd/>
          </a:ln>
        </p:spPr>
        <p:txBody>
          <a:bodyPr>
            <a:spAutoFit/>
          </a:bodyPr>
          <a:lstStyle/>
          <a:p>
            <a:pPr>
              <a:spcBef>
                <a:spcPct val="50000"/>
              </a:spcBef>
            </a:pPr>
            <a:endParaRPr lang="en-US"/>
          </a:p>
        </p:txBody>
      </p:sp>
      <p:sp>
        <p:nvSpPr>
          <p:cNvPr id="43" name="Title 1"/>
          <p:cNvSpPr txBox="1">
            <a:spLocks/>
          </p:cNvSpPr>
          <p:nvPr/>
        </p:nvSpPr>
        <p:spPr bwMode="auto">
          <a:xfrm>
            <a:off x="0" y="0"/>
            <a:ext cx="9144000" cy="9715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800" b="1">
                <a:solidFill>
                  <a:srgbClr val="0000CC"/>
                </a:solidFill>
              </a:rPr>
              <a:t>UBND QUẬN LONG </a:t>
            </a:r>
            <a:r>
              <a:rPr lang="en-US" altLang="vi-VN" sz="2800" b="1" smtClean="0">
                <a:solidFill>
                  <a:srgbClr val="0000CC"/>
                </a:solidFill>
              </a:rPr>
              <a:t>BIÊN</a:t>
            </a:r>
          </a:p>
          <a:p>
            <a:pPr algn="ctr" defTabSz="912813" eaLnBrk="0" hangingPunct="0"/>
            <a:r>
              <a:rPr lang="en-US" altLang="vi-VN" sz="2800" b="1" smtClean="0">
                <a:solidFill>
                  <a:srgbClr val="0000CC"/>
                </a:solidFill>
              </a:rPr>
              <a:t>BAN CHỈ ĐẠO AN TOÀN THỰC PHẨM </a:t>
            </a:r>
            <a:endParaRPr lang="en-US" altLang="vi-VN" sz="2800" b="1">
              <a:solidFill>
                <a:srgbClr val="0000CC"/>
              </a:solidFill>
            </a:endParaRPr>
          </a:p>
        </p:txBody>
      </p:sp>
      <p:sp>
        <p:nvSpPr>
          <p:cNvPr id="6149" name="Subtitle 2"/>
          <p:cNvSpPr>
            <a:spLocks/>
          </p:cNvSpPr>
          <p:nvPr/>
        </p:nvSpPr>
        <p:spPr bwMode="auto">
          <a:xfrm>
            <a:off x="0" y="4705350"/>
            <a:ext cx="9144000" cy="395288"/>
          </a:xfrm>
          <a:prstGeom prst="rect">
            <a:avLst/>
          </a:prstGeom>
          <a:noFill/>
          <a:ln w="9525">
            <a:noFill/>
            <a:miter lim="800000"/>
            <a:headEnd/>
            <a:tailEnd/>
          </a:ln>
        </p:spPr>
        <p:txBody>
          <a:bodyPr lIns="91436" tIns="45719" rIns="91436" bIns="45719"/>
          <a:lstStyle/>
          <a:p>
            <a:pPr algn="ctr" defTabSz="912813" eaLnBrk="0" hangingPunct="0">
              <a:lnSpc>
                <a:spcPct val="90000"/>
              </a:lnSpc>
              <a:spcBef>
                <a:spcPts val="1000"/>
              </a:spcBef>
            </a:pPr>
            <a:r>
              <a:rPr lang="en-US" altLang="en-US" sz="2000" b="1">
                <a:solidFill>
                  <a:srgbClr val="002060"/>
                </a:solidFill>
              </a:rPr>
              <a:t>Năm 2019</a:t>
            </a:r>
          </a:p>
          <a:p>
            <a:pPr algn="ctr" defTabSz="912813" eaLnBrk="0" hangingPunct="0">
              <a:lnSpc>
                <a:spcPct val="90000"/>
              </a:lnSpc>
              <a:spcBef>
                <a:spcPts val="1000"/>
              </a:spcBef>
            </a:pPr>
            <a:endParaRPr lang="en-US" altLang="en-US" sz="2000" b="1">
              <a:solidFill>
                <a:srgbClr val="00206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457200" y="1200150"/>
            <a:ext cx="4648200" cy="21336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pPr>
            <a:r>
              <a:rPr lang="en-US" sz="2000" b="1" smtClean="0">
                <a:solidFill>
                  <a:srgbClr val="C00000"/>
                </a:solidFill>
              </a:rPr>
              <a:t>7. </a:t>
            </a:r>
            <a:r>
              <a:rPr lang="en-US" sz="2000" b="1" smtClean="0">
                <a:solidFill>
                  <a:schemeClr val="accent6">
                    <a:lumMod val="25000"/>
                  </a:schemeClr>
                </a:solidFill>
              </a:rPr>
              <a:t>Kiểm soát </a:t>
            </a:r>
            <a:r>
              <a:rPr lang="en-US" sz="2800" b="1" smtClean="0">
                <a:solidFill>
                  <a:srgbClr val="0000CC"/>
                </a:solidFill>
              </a:rPr>
              <a:t>sữa học đường </a:t>
            </a:r>
            <a:r>
              <a:rPr lang="en-US" sz="2000" b="1" smtClean="0">
                <a:solidFill>
                  <a:schemeClr val="accent6">
                    <a:lumMod val="25000"/>
                  </a:schemeClr>
                </a:solidFill>
              </a:rPr>
              <a:t>theo hướng dẫn số 447/HD-CCATVSTP ngày 17/12/2018 của Chi cục An toàn vệ sinh thực phẩm Hà Nội. </a:t>
            </a:r>
          </a:p>
        </p:txBody>
      </p:sp>
      <p:pic>
        <p:nvPicPr>
          <p:cNvPr id="60418" name="Picture 2" descr="C:\Users\Administrator\Desktop\logo.png"/>
          <p:cNvPicPr>
            <a:picLocks noChangeAspect="1" noChangeArrowheads="1"/>
          </p:cNvPicPr>
          <p:nvPr/>
        </p:nvPicPr>
        <p:blipFill>
          <a:blip r:embed="rId2"/>
          <a:srcRect/>
          <a:stretch>
            <a:fillRect/>
          </a:stretch>
        </p:blipFill>
        <p:spPr bwMode="auto">
          <a:xfrm>
            <a:off x="5410200" y="895350"/>
            <a:ext cx="3457027" cy="1981200"/>
          </a:xfrm>
          <a:prstGeom prst="rect">
            <a:avLst/>
          </a:prstGeom>
          <a:noFill/>
          <a:ln>
            <a:solidFill>
              <a:schemeClr val="bg1"/>
            </a:solidFill>
          </a:ln>
        </p:spPr>
      </p:pic>
      <p:pic>
        <p:nvPicPr>
          <p:cNvPr id="60419" name="Picture 3" descr="C:\Users\Administrator\Desktop\a1-tr2-XRBX.jpg"/>
          <p:cNvPicPr>
            <a:picLocks noChangeAspect="1" noChangeArrowheads="1"/>
          </p:cNvPicPr>
          <p:nvPr/>
        </p:nvPicPr>
        <p:blipFill>
          <a:blip r:embed="rId3"/>
          <a:srcRect/>
          <a:stretch>
            <a:fillRect/>
          </a:stretch>
        </p:blipFill>
        <p:spPr bwMode="auto">
          <a:xfrm>
            <a:off x="5486400" y="2876550"/>
            <a:ext cx="3415087" cy="1981200"/>
          </a:xfrm>
          <a:prstGeom prst="rect">
            <a:avLst/>
          </a:prstGeom>
          <a:noFill/>
        </p:spPr>
      </p:pic>
      <p:sp>
        <p:nvSpPr>
          <p:cNvPr id="6"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3200" b="1" smtClean="0">
                <a:solidFill>
                  <a:srgbClr val="C00000"/>
                </a:solidFill>
              </a:rPr>
              <a:t>Phần 2. </a:t>
            </a:r>
            <a:r>
              <a:rPr lang="en-US" altLang="vi-VN" sz="3200" b="1" smtClean="0">
                <a:solidFill>
                  <a:srgbClr val="0000CC"/>
                </a:solidFill>
              </a:rPr>
              <a:t>GIẢI PHÁP THỰC HIỆN</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28600" y="1581150"/>
            <a:ext cx="4648200" cy="21336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pPr>
            <a:r>
              <a:rPr lang="en-US" sz="2000" b="1" smtClean="0">
                <a:solidFill>
                  <a:srgbClr val="C00000"/>
                </a:solidFill>
              </a:rPr>
              <a:t>8. </a:t>
            </a:r>
            <a:r>
              <a:rPr lang="en-US" sz="2000" b="1" smtClean="0">
                <a:solidFill>
                  <a:schemeClr val="accent6">
                    <a:lumMod val="25000"/>
                  </a:schemeClr>
                </a:solidFill>
              </a:rPr>
              <a:t>Thực hiện nghiêm túc chế độ thông tin báo cáo theo quy định.</a:t>
            </a:r>
          </a:p>
        </p:txBody>
      </p:sp>
      <p:sp>
        <p:nvSpPr>
          <p:cNvPr id="6"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3200" b="1" smtClean="0">
                <a:solidFill>
                  <a:srgbClr val="C00000"/>
                </a:solidFill>
              </a:rPr>
              <a:t>Phần 2. </a:t>
            </a:r>
            <a:r>
              <a:rPr lang="en-US" altLang="vi-VN" sz="3200" b="1" smtClean="0">
                <a:solidFill>
                  <a:srgbClr val="0000CC"/>
                </a:solidFill>
              </a:rPr>
              <a:t>GIẢI PHÁP THỰC HIỆN</a:t>
            </a:r>
          </a:p>
        </p:txBody>
      </p:sp>
      <p:pic>
        <p:nvPicPr>
          <p:cNvPr id="61442" name="Picture 2" descr="C:\Users\Administrator\Desktop\111931bao-cáo-tin-dụng.jpg"/>
          <p:cNvPicPr>
            <a:picLocks noChangeAspect="1" noChangeArrowheads="1"/>
          </p:cNvPicPr>
          <p:nvPr/>
        </p:nvPicPr>
        <p:blipFill>
          <a:blip r:embed="rId2"/>
          <a:srcRect/>
          <a:stretch>
            <a:fillRect/>
          </a:stretch>
        </p:blipFill>
        <p:spPr bwMode="auto">
          <a:xfrm>
            <a:off x="5257800" y="1047750"/>
            <a:ext cx="3429000" cy="3705225"/>
          </a:xfrm>
          <a:prstGeom prst="rect">
            <a:avLst/>
          </a:prstGeom>
          <a:noFill/>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28600" y="2419350"/>
            <a:ext cx="1828800" cy="533400"/>
          </a:xfrm>
          <a:prstGeom prst="roundRect">
            <a:avLst/>
          </a:prstGeom>
          <a:solidFill>
            <a:srgbClr val="0000CC"/>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10000"/>
              </a:lnSpc>
              <a:buClr>
                <a:srgbClr val="C00000"/>
              </a:buClr>
            </a:pPr>
            <a:r>
              <a:rPr lang="en-US" sz="2000" b="1" smtClean="0">
                <a:solidFill>
                  <a:schemeClr val="bg1"/>
                </a:solidFill>
              </a:rPr>
              <a:t>Phòng Y tế</a:t>
            </a:r>
          </a:p>
        </p:txBody>
      </p:sp>
      <p:sp>
        <p:nvSpPr>
          <p:cNvPr id="6"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3200" b="1" smtClean="0">
                <a:solidFill>
                  <a:srgbClr val="C00000"/>
                </a:solidFill>
              </a:rPr>
              <a:t>Phần 3. </a:t>
            </a:r>
            <a:r>
              <a:rPr lang="en-US" altLang="vi-VN" sz="3200" b="1" smtClean="0">
                <a:solidFill>
                  <a:srgbClr val="0000CC"/>
                </a:solidFill>
              </a:rPr>
              <a:t>PHÂN CÔNG NHIỆM VỤ</a:t>
            </a:r>
          </a:p>
        </p:txBody>
      </p:sp>
      <p:sp>
        <p:nvSpPr>
          <p:cNvPr id="5" name="Rounded Rectangle 4"/>
          <p:cNvSpPr/>
          <p:nvPr/>
        </p:nvSpPr>
        <p:spPr bwMode="auto">
          <a:xfrm>
            <a:off x="2819400" y="1123950"/>
            <a:ext cx="5943600" cy="7620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pPr>
            <a:r>
              <a:rPr lang="en-US" smtClean="0"/>
              <a:t>Tham mưu UBND quận tăng cường chỉ đạo công tác PCDB, đảm bảo ATTP trong các trường học</a:t>
            </a:r>
            <a:endParaRPr lang="en-US" b="1" smtClean="0">
              <a:solidFill>
                <a:schemeClr val="accent6">
                  <a:lumMod val="25000"/>
                </a:schemeClr>
              </a:solidFill>
            </a:endParaRPr>
          </a:p>
        </p:txBody>
      </p:sp>
      <p:sp>
        <p:nvSpPr>
          <p:cNvPr id="8" name="Rounded Rectangle 7"/>
          <p:cNvSpPr/>
          <p:nvPr/>
        </p:nvSpPr>
        <p:spPr bwMode="auto">
          <a:xfrm>
            <a:off x="2819400" y="2266950"/>
            <a:ext cx="5943600" cy="10668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pPr>
            <a:r>
              <a:rPr lang="en-US" smtClean="0"/>
              <a:t>Hướng dẫn các nhà trường về hồ sơ pháp lý, quy trình giao nhận, giám sát việc cung ứng thực phẩm, nước uống đóng chai cho học sinh.</a:t>
            </a:r>
            <a:endParaRPr lang="en-US" b="1" smtClean="0">
              <a:solidFill>
                <a:schemeClr val="accent6">
                  <a:lumMod val="25000"/>
                </a:schemeClr>
              </a:solidFill>
            </a:endParaRPr>
          </a:p>
        </p:txBody>
      </p:sp>
      <p:sp>
        <p:nvSpPr>
          <p:cNvPr id="9" name="Rounded Rectangle 8"/>
          <p:cNvSpPr/>
          <p:nvPr/>
        </p:nvSpPr>
        <p:spPr bwMode="auto">
          <a:xfrm>
            <a:off x="2819400" y="3790950"/>
            <a:ext cx="5943600" cy="9144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mtClean="0"/>
              <a:t>Tăng cường kiểm tra và tham mưu UBND quận xử lý nghiêm các tổ chức/cá nhân vi phạm về ATTP, PCDB theo đúng quy định của pháp luật.</a:t>
            </a:r>
            <a:endParaRPr lang="en-US"/>
          </a:p>
        </p:txBody>
      </p:sp>
      <p:grpSp>
        <p:nvGrpSpPr>
          <p:cNvPr id="17" name="Group 16"/>
          <p:cNvGrpSpPr/>
          <p:nvPr/>
        </p:nvGrpSpPr>
        <p:grpSpPr>
          <a:xfrm>
            <a:off x="2057400" y="1200150"/>
            <a:ext cx="823686" cy="3124200"/>
            <a:chOff x="2057400" y="1200150"/>
            <a:chExt cx="823686" cy="3124200"/>
          </a:xfrm>
        </p:grpSpPr>
        <p:sp>
          <p:nvSpPr>
            <p:cNvPr id="11" name="Rectangle 10"/>
            <p:cNvSpPr/>
            <p:nvPr/>
          </p:nvSpPr>
          <p:spPr bwMode="auto">
            <a:xfrm>
              <a:off x="2438400" y="1276350"/>
              <a:ext cx="76200" cy="2971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2057400" y="2647950"/>
              <a:ext cx="381000"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4" name="Right Arrow 13"/>
            <p:cNvSpPr/>
            <p:nvPr/>
          </p:nvSpPr>
          <p:spPr bwMode="auto">
            <a:xfrm>
              <a:off x="2438400" y="1200150"/>
              <a:ext cx="3810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Right Arrow 14"/>
            <p:cNvSpPr/>
            <p:nvPr/>
          </p:nvSpPr>
          <p:spPr bwMode="auto">
            <a:xfrm>
              <a:off x="2500086" y="2615292"/>
              <a:ext cx="3810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6" name="Right Arrow 15"/>
            <p:cNvSpPr/>
            <p:nvPr/>
          </p:nvSpPr>
          <p:spPr bwMode="auto">
            <a:xfrm>
              <a:off x="2438400" y="4171950"/>
              <a:ext cx="3810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28600" y="895350"/>
            <a:ext cx="2362200" cy="533400"/>
          </a:xfrm>
          <a:prstGeom prst="roundRect">
            <a:avLst/>
          </a:prstGeom>
          <a:solidFill>
            <a:srgbClr val="0000CC"/>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10000"/>
              </a:lnSpc>
              <a:buClr>
                <a:srgbClr val="C00000"/>
              </a:buClr>
            </a:pPr>
            <a:r>
              <a:rPr lang="en-US" sz="2000" b="1" smtClean="0">
                <a:solidFill>
                  <a:schemeClr val="bg1"/>
                </a:solidFill>
              </a:rPr>
              <a:t>Phòng Y tế</a:t>
            </a:r>
          </a:p>
        </p:txBody>
      </p:sp>
      <p:sp>
        <p:nvSpPr>
          <p:cNvPr id="6" name="Title 1"/>
          <p:cNvSpPr txBox="1">
            <a:spLocks/>
          </p:cNvSpPr>
          <p:nvPr/>
        </p:nvSpPr>
        <p:spPr bwMode="auto">
          <a:xfrm>
            <a:off x="0" y="0"/>
            <a:ext cx="9144000" cy="6667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3200" b="1" smtClean="0">
                <a:solidFill>
                  <a:srgbClr val="C00000"/>
                </a:solidFill>
              </a:rPr>
              <a:t>Phần 3. </a:t>
            </a:r>
            <a:r>
              <a:rPr lang="en-US" altLang="vi-VN" sz="3200" b="1" smtClean="0">
                <a:solidFill>
                  <a:srgbClr val="0000CC"/>
                </a:solidFill>
              </a:rPr>
              <a:t>PHÂN CÔNG NHIỆM VỤ</a:t>
            </a:r>
          </a:p>
        </p:txBody>
      </p:sp>
      <p:sp>
        <p:nvSpPr>
          <p:cNvPr id="8" name="Rounded Rectangle 7"/>
          <p:cNvSpPr/>
          <p:nvPr/>
        </p:nvSpPr>
        <p:spPr bwMode="auto">
          <a:xfrm>
            <a:off x="381000" y="1504950"/>
            <a:ext cx="3276600" cy="34290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pPr>
            <a:r>
              <a:rPr lang="pt-BR" sz="2000" smtClean="0">
                <a:solidFill>
                  <a:schemeClr val="accent6">
                    <a:lumMod val="25000"/>
                  </a:schemeClr>
                </a:solidFill>
              </a:rPr>
              <a:t>Phối hợp với TTYT quận và các đơn vị liên quan triển khai </a:t>
            </a:r>
            <a:r>
              <a:rPr lang="pt-BR" sz="2000" smtClean="0">
                <a:solidFill>
                  <a:srgbClr val="C00000"/>
                </a:solidFill>
              </a:rPr>
              <a:t>các bước xử lý khi có dịch bệnh hoặc ngộ độc thực phẩm/nghi ngờ ngộ độc thực phẩm</a:t>
            </a:r>
            <a:r>
              <a:rPr lang="pt-BR" sz="2000" smtClean="0">
                <a:solidFill>
                  <a:schemeClr val="accent6">
                    <a:lumMod val="25000"/>
                  </a:schemeClr>
                </a:solidFill>
              </a:rPr>
              <a:t> xảy ra trong các cơ sở giáo dục</a:t>
            </a:r>
            <a:endParaRPr lang="en-US" sz="2000" smtClean="0">
              <a:solidFill>
                <a:schemeClr val="accent6">
                  <a:lumMod val="25000"/>
                </a:schemeClr>
              </a:solidFill>
            </a:endParaRPr>
          </a:p>
        </p:txBody>
      </p:sp>
      <p:pic>
        <p:nvPicPr>
          <p:cNvPr id="17" name="Picture 2" descr="C:\Users\Administrator\Downloads\wordtojpeg\QUY TRÌNH ĐIỀU TRA\QUY TRÌNH ĐIỀU TRA-1.jpg"/>
          <p:cNvPicPr>
            <a:picLocks noChangeAspect="1" noChangeArrowheads="1"/>
          </p:cNvPicPr>
          <p:nvPr/>
        </p:nvPicPr>
        <p:blipFill>
          <a:blip r:embed="rId2"/>
          <a:srcRect/>
          <a:stretch>
            <a:fillRect/>
          </a:stretch>
        </p:blipFill>
        <p:spPr bwMode="auto">
          <a:xfrm>
            <a:off x="5410200" y="895350"/>
            <a:ext cx="3371238" cy="4114800"/>
          </a:xfrm>
          <a:prstGeom prst="rect">
            <a:avLst/>
          </a:prstGeom>
          <a:noFill/>
          <a:ln>
            <a:solidFill>
              <a:srgbClr val="FF0000"/>
            </a:solidFill>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895600" y="666750"/>
            <a:ext cx="3124200" cy="533400"/>
          </a:xfrm>
          <a:prstGeom prst="roundRect">
            <a:avLst/>
          </a:prstGeom>
          <a:solidFill>
            <a:srgbClr val="0000CC"/>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10000"/>
              </a:lnSpc>
              <a:buClr>
                <a:srgbClr val="C00000"/>
              </a:buClr>
            </a:pPr>
            <a:r>
              <a:rPr lang="en-US" sz="2000" b="1" smtClean="0">
                <a:solidFill>
                  <a:schemeClr val="bg1"/>
                </a:solidFill>
              </a:rPr>
              <a:t>Trung tâm y tế quận</a:t>
            </a:r>
          </a:p>
        </p:txBody>
      </p:sp>
      <p:sp>
        <p:nvSpPr>
          <p:cNvPr id="6" name="Title 1"/>
          <p:cNvSpPr txBox="1">
            <a:spLocks/>
          </p:cNvSpPr>
          <p:nvPr/>
        </p:nvSpPr>
        <p:spPr bwMode="auto">
          <a:xfrm>
            <a:off x="0" y="0"/>
            <a:ext cx="9144000" cy="5143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800" b="1" smtClean="0">
                <a:solidFill>
                  <a:srgbClr val="C00000"/>
                </a:solidFill>
              </a:rPr>
              <a:t>Phần 3. </a:t>
            </a:r>
            <a:r>
              <a:rPr lang="en-US" altLang="vi-VN" sz="2800" b="1" smtClean="0">
                <a:solidFill>
                  <a:srgbClr val="0000CC"/>
                </a:solidFill>
              </a:rPr>
              <a:t>PHÂN CÔNG NHIỆM VỤ</a:t>
            </a:r>
          </a:p>
        </p:txBody>
      </p:sp>
      <p:sp>
        <p:nvSpPr>
          <p:cNvPr id="8" name="Rounded Rectangle 7"/>
          <p:cNvSpPr/>
          <p:nvPr/>
        </p:nvSpPr>
        <p:spPr bwMode="auto">
          <a:xfrm>
            <a:off x="152400" y="2038350"/>
            <a:ext cx="1905000" cy="29718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smtClean="0"/>
              <a:t>Tham mưu cho UBND quận xây dựng kế hoạch chỉ đạo công tác phòng chống dịch, tiêm chủng phòng bệnh tại các cơ sở giáo dục trên địa bàn đạt hiêu quả cao.</a:t>
            </a:r>
            <a:endParaRPr lang="en-US" sz="1600"/>
          </a:p>
        </p:txBody>
      </p:sp>
      <p:sp>
        <p:nvSpPr>
          <p:cNvPr id="13" name="Rounded Rectangle 12"/>
          <p:cNvSpPr/>
          <p:nvPr/>
        </p:nvSpPr>
        <p:spPr bwMode="auto">
          <a:xfrm>
            <a:off x="2209800" y="2038350"/>
            <a:ext cx="1981200" cy="29718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smtClean="0"/>
              <a:t>Tổ chức triển khai công tác vệ sinh môi trường, phòng chống dịch, tiêm chủng phòng bệnh trong các cơ sở giáo dục</a:t>
            </a:r>
          </a:p>
        </p:txBody>
      </p:sp>
      <p:sp>
        <p:nvSpPr>
          <p:cNvPr id="18" name="Rounded Rectangle 17"/>
          <p:cNvSpPr/>
          <p:nvPr/>
        </p:nvSpPr>
        <p:spPr bwMode="auto">
          <a:xfrm>
            <a:off x="6705600" y="2038350"/>
            <a:ext cx="2209800" cy="29718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smtClean="0"/>
              <a:t>Chỉ đạo các trạm Y tế phường hỗ trợ chuyên môn cho cán bộ y tế trường học</a:t>
            </a:r>
          </a:p>
        </p:txBody>
      </p:sp>
      <p:grpSp>
        <p:nvGrpSpPr>
          <p:cNvPr id="27" name="Group 26"/>
          <p:cNvGrpSpPr/>
          <p:nvPr/>
        </p:nvGrpSpPr>
        <p:grpSpPr>
          <a:xfrm>
            <a:off x="1066800" y="1200150"/>
            <a:ext cx="6781800" cy="838200"/>
            <a:chOff x="1066800" y="1200150"/>
            <a:chExt cx="6781800" cy="838200"/>
          </a:xfrm>
        </p:grpSpPr>
        <p:sp>
          <p:nvSpPr>
            <p:cNvPr id="20" name="Rectangle 19"/>
            <p:cNvSpPr/>
            <p:nvPr/>
          </p:nvSpPr>
          <p:spPr bwMode="auto">
            <a:xfrm>
              <a:off x="4419600" y="1200150"/>
              <a:ext cx="762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2" name="Rectangle 21"/>
            <p:cNvSpPr/>
            <p:nvPr/>
          </p:nvSpPr>
          <p:spPr bwMode="auto">
            <a:xfrm>
              <a:off x="1143000" y="1504950"/>
              <a:ext cx="6629400"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3" name="Down Arrow 22"/>
            <p:cNvSpPr/>
            <p:nvPr/>
          </p:nvSpPr>
          <p:spPr bwMode="auto">
            <a:xfrm>
              <a:off x="1066800" y="1504950"/>
              <a:ext cx="1524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4" name="Down Arrow 23"/>
            <p:cNvSpPr/>
            <p:nvPr/>
          </p:nvSpPr>
          <p:spPr bwMode="auto">
            <a:xfrm>
              <a:off x="3048000" y="1504950"/>
              <a:ext cx="1524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5" name="Down Arrow 24"/>
            <p:cNvSpPr/>
            <p:nvPr/>
          </p:nvSpPr>
          <p:spPr bwMode="auto">
            <a:xfrm>
              <a:off x="5257800" y="1504950"/>
              <a:ext cx="1524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6" name="Down Arrow 25"/>
            <p:cNvSpPr/>
            <p:nvPr/>
          </p:nvSpPr>
          <p:spPr bwMode="auto">
            <a:xfrm>
              <a:off x="7696200" y="1504950"/>
              <a:ext cx="152400" cy="5334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sp>
        <p:nvSpPr>
          <p:cNvPr id="28" name="Rounded Rectangle 27"/>
          <p:cNvSpPr/>
          <p:nvPr/>
        </p:nvSpPr>
        <p:spPr bwMode="auto">
          <a:xfrm>
            <a:off x="4343400" y="2038350"/>
            <a:ext cx="2209800" cy="29718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smtClean="0"/>
              <a:t>Phối hợp liên ngành kiểm tra công tác ATTP trong các cơ sở giáo dục, </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76200" y="1809750"/>
            <a:ext cx="1676400" cy="1371600"/>
          </a:xfrm>
          <a:prstGeom prst="roundRect">
            <a:avLst/>
          </a:prstGeom>
          <a:solidFill>
            <a:srgbClr val="0000CC"/>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10000"/>
              </a:lnSpc>
              <a:buClr>
                <a:srgbClr val="C00000"/>
              </a:buClr>
            </a:pPr>
            <a:r>
              <a:rPr lang="en-US" sz="2000" b="1" smtClean="0">
                <a:solidFill>
                  <a:schemeClr val="bg1"/>
                </a:solidFill>
              </a:rPr>
              <a:t>Phòng Giáo dục và Đào tạo</a:t>
            </a:r>
          </a:p>
        </p:txBody>
      </p:sp>
      <p:sp>
        <p:nvSpPr>
          <p:cNvPr id="6" name="Title 1"/>
          <p:cNvSpPr txBox="1">
            <a:spLocks/>
          </p:cNvSpPr>
          <p:nvPr/>
        </p:nvSpPr>
        <p:spPr bwMode="auto">
          <a:xfrm>
            <a:off x="0" y="0"/>
            <a:ext cx="9144000" cy="5143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800" b="1" smtClean="0">
                <a:solidFill>
                  <a:srgbClr val="C00000"/>
                </a:solidFill>
              </a:rPr>
              <a:t>Phần 3. </a:t>
            </a:r>
            <a:r>
              <a:rPr lang="en-US" altLang="vi-VN" sz="2800" b="1" smtClean="0">
                <a:solidFill>
                  <a:srgbClr val="0000CC"/>
                </a:solidFill>
              </a:rPr>
              <a:t>PHÂN CÔNG NHIỆM VỤ</a:t>
            </a:r>
          </a:p>
        </p:txBody>
      </p:sp>
      <p:sp>
        <p:nvSpPr>
          <p:cNvPr id="8" name="Rounded Rectangle 7"/>
          <p:cNvSpPr/>
          <p:nvPr/>
        </p:nvSpPr>
        <p:spPr bwMode="auto">
          <a:xfrm>
            <a:off x="2362200" y="1047750"/>
            <a:ext cx="6324600" cy="10668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smtClean="0"/>
              <a:t>Phối hợp quản lý và tổ chức kiểm tra, giám sát việc thực hiện quy định ATTP tại các bếp ăn trường học. </a:t>
            </a:r>
            <a:endParaRPr lang="en-US" sz="1600"/>
          </a:p>
        </p:txBody>
      </p:sp>
      <p:sp>
        <p:nvSpPr>
          <p:cNvPr id="15" name="Rounded Rectangle 14"/>
          <p:cNvSpPr/>
          <p:nvPr/>
        </p:nvSpPr>
        <p:spPr bwMode="auto">
          <a:xfrm>
            <a:off x="2438400" y="1885950"/>
            <a:ext cx="6248400" cy="10668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smtClean="0"/>
              <a:t>Triển khai phổ biến quy trình </a:t>
            </a:r>
            <a:r>
              <a:rPr lang="en-US" sz="1600" smtClean="0">
                <a:solidFill>
                  <a:srgbClr val="0000CC"/>
                </a:solidFill>
              </a:rPr>
              <a:t>“Giám sát, xử lý khi xảy ra ngộ độc thực phẩm do uống sữa trong Chương trình Sữa học đường cải thiện tình trạng dinh dưỡng góp phần nâng cao tầm vóc trẻ em mẫu giáo và tiểu học”</a:t>
            </a:r>
            <a:r>
              <a:rPr lang="en-US" sz="1600" smtClean="0"/>
              <a:t> theo hướng dẫn của ngành Y tế</a:t>
            </a:r>
            <a:endParaRPr lang="en-US" sz="1600"/>
          </a:p>
        </p:txBody>
      </p:sp>
      <p:sp>
        <p:nvSpPr>
          <p:cNvPr id="16" name="Rounded Rectangle 15"/>
          <p:cNvSpPr/>
          <p:nvPr/>
        </p:nvSpPr>
        <p:spPr bwMode="auto">
          <a:xfrm>
            <a:off x="2438400" y="3181350"/>
            <a:ext cx="6248400" cy="8382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smtClean="0"/>
              <a:t>Phối hợp kiểm tra, giám sát, đánh giá công tác phòng chống dịch và phối hợp triển khai các biện pháp xử lý ổ dịch và giải quyết ngộ độc thực phẩm xảy ra trong các cơ sở giáo dục.</a:t>
            </a:r>
            <a:endParaRPr lang="en-US" sz="1600"/>
          </a:p>
        </p:txBody>
      </p:sp>
      <p:sp>
        <p:nvSpPr>
          <p:cNvPr id="19" name="Rounded Rectangle 18"/>
          <p:cNvSpPr/>
          <p:nvPr/>
        </p:nvSpPr>
        <p:spPr bwMode="auto">
          <a:xfrm>
            <a:off x="2438400" y="4248150"/>
            <a:ext cx="6248400" cy="6096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smtClean="0"/>
              <a:t>Tổng hợp kết quả hoạt động, tình hình dịch bệnh, ATTP báo cáo UBND quận và Sở Giáo dục &amp; Đào tạo theo quy định.</a:t>
            </a:r>
            <a:endParaRPr lang="en-US" sz="1600"/>
          </a:p>
        </p:txBody>
      </p:sp>
      <p:grpSp>
        <p:nvGrpSpPr>
          <p:cNvPr id="35" name="Group 34"/>
          <p:cNvGrpSpPr/>
          <p:nvPr/>
        </p:nvGrpSpPr>
        <p:grpSpPr>
          <a:xfrm>
            <a:off x="1767114" y="1200150"/>
            <a:ext cx="732972" cy="3505200"/>
            <a:chOff x="1767114" y="1200150"/>
            <a:chExt cx="732972" cy="3505200"/>
          </a:xfrm>
        </p:grpSpPr>
        <p:sp>
          <p:nvSpPr>
            <p:cNvPr id="27" name="Rectangle 26"/>
            <p:cNvSpPr/>
            <p:nvPr/>
          </p:nvSpPr>
          <p:spPr bwMode="auto">
            <a:xfrm>
              <a:off x="2148114" y="1276350"/>
              <a:ext cx="61686" cy="3352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8" name="Rectangle 27"/>
            <p:cNvSpPr/>
            <p:nvPr/>
          </p:nvSpPr>
          <p:spPr bwMode="auto">
            <a:xfrm>
              <a:off x="1767114" y="2419350"/>
              <a:ext cx="381000"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9" name="Right Arrow 28"/>
            <p:cNvSpPr/>
            <p:nvPr/>
          </p:nvSpPr>
          <p:spPr bwMode="auto">
            <a:xfrm>
              <a:off x="2148114" y="1200150"/>
              <a:ext cx="290286"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2" name="Right Arrow 31"/>
            <p:cNvSpPr/>
            <p:nvPr/>
          </p:nvSpPr>
          <p:spPr bwMode="auto">
            <a:xfrm>
              <a:off x="2209800" y="2381250"/>
              <a:ext cx="290286"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3" name="Right Arrow 32"/>
            <p:cNvSpPr/>
            <p:nvPr/>
          </p:nvSpPr>
          <p:spPr bwMode="auto">
            <a:xfrm>
              <a:off x="2133600" y="3562350"/>
              <a:ext cx="290286"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4" name="Right Arrow 33"/>
            <p:cNvSpPr/>
            <p:nvPr/>
          </p:nvSpPr>
          <p:spPr bwMode="auto">
            <a:xfrm>
              <a:off x="2148114" y="4552950"/>
              <a:ext cx="290286"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52400" y="666750"/>
            <a:ext cx="4267200" cy="457200"/>
          </a:xfrm>
          <a:prstGeom prst="roundRect">
            <a:avLst/>
          </a:prstGeom>
          <a:solidFill>
            <a:srgbClr val="0000CC"/>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10000"/>
              </a:lnSpc>
              <a:buClr>
                <a:srgbClr val="C00000"/>
              </a:buClr>
            </a:pPr>
            <a:r>
              <a:rPr lang="en-US" sz="2000" b="1" smtClean="0">
                <a:solidFill>
                  <a:schemeClr val="bg1"/>
                </a:solidFill>
              </a:rPr>
              <a:t>Phòng Văn hoá và Thông tin </a:t>
            </a:r>
          </a:p>
        </p:txBody>
      </p:sp>
      <p:sp>
        <p:nvSpPr>
          <p:cNvPr id="6" name="Title 1"/>
          <p:cNvSpPr txBox="1">
            <a:spLocks/>
          </p:cNvSpPr>
          <p:nvPr/>
        </p:nvSpPr>
        <p:spPr bwMode="auto">
          <a:xfrm>
            <a:off x="0" y="0"/>
            <a:ext cx="9144000" cy="5143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800" b="1" smtClean="0">
                <a:solidFill>
                  <a:srgbClr val="C00000"/>
                </a:solidFill>
              </a:rPr>
              <a:t>Phần 3. </a:t>
            </a:r>
            <a:r>
              <a:rPr lang="en-US" altLang="vi-VN" sz="2800" b="1" smtClean="0">
                <a:solidFill>
                  <a:srgbClr val="0000CC"/>
                </a:solidFill>
              </a:rPr>
              <a:t>PHÂN CÔNG NHIỆM VỤ</a:t>
            </a:r>
          </a:p>
        </p:txBody>
      </p:sp>
      <p:sp>
        <p:nvSpPr>
          <p:cNvPr id="15" name="Rounded Rectangle 14"/>
          <p:cNvSpPr/>
          <p:nvPr/>
        </p:nvSpPr>
        <p:spPr bwMode="auto">
          <a:xfrm>
            <a:off x="304800" y="1428750"/>
            <a:ext cx="3429000" cy="32004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mtClean="0"/>
              <a:t>Phối hợp với các ngành liên quan trong chỉ đạo và triển khai các hoạt động tuyên truyền về ATTP, phòng chống dịch bệnh (đặc biệt tăng cường tuyên truyền trong các đợt cao điểm triển khai chiến dịch tổng vệ sinh môi trường, phòng chống dịch bệnh).</a:t>
            </a:r>
            <a:endParaRPr lang="en-US"/>
          </a:p>
        </p:txBody>
      </p:sp>
      <p:pic>
        <p:nvPicPr>
          <p:cNvPr id="63490" name="Picture 2" descr="C:\Users\Administrator\Desktop\12-fileminimizer.jpg"/>
          <p:cNvPicPr>
            <a:picLocks noChangeAspect="1" noChangeArrowheads="1"/>
          </p:cNvPicPr>
          <p:nvPr/>
        </p:nvPicPr>
        <p:blipFill>
          <a:blip r:embed="rId2"/>
          <a:srcRect/>
          <a:stretch>
            <a:fillRect/>
          </a:stretch>
        </p:blipFill>
        <p:spPr bwMode="auto">
          <a:xfrm>
            <a:off x="4114800" y="1504950"/>
            <a:ext cx="4531112" cy="2692400"/>
          </a:xfrm>
          <a:prstGeom prst="rect">
            <a:avLst/>
          </a:prstGeom>
          <a:noFill/>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52400" y="666750"/>
            <a:ext cx="4267200" cy="457200"/>
          </a:xfrm>
          <a:prstGeom prst="roundRect">
            <a:avLst/>
          </a:prstGeom>
          <a:solidFill>
            <a:srgbClr val="0000CC"/>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10000"/>
              </a:lnSpc>
              <a:buClr>
                <a:srgbClr val="C00000"/>
              </a:buClr>
            </a:pPr>
            <a:r>
              <a:rPr lang="en-US" sz="2000" b="1" smtClean="0">
                <a:solidFill>
                  <a:schemeClr val="bg1"/>
                </a:solidFill>
              </a:rPr>
              <a:t>Ủy ban MTTQ và các đoàn thể quận:</a:t>
            </a:r>
          </a:p>
        </p:txBody>
      </p:sp>
      <p:sp>
        <p:nvSpPr>
          <p:cNvPr id="6" name="Title 1"/>
          <p:cNvSpPr txBox="1">
            <a:spLocks/>
          </p:cNvSpPr>
          <p:nvPr/>
        </p:nvSpPr>
        <p:spPr bwMode="auto">
          <a:xfrm>
            <a:off x="0" y="0"/>
            <a:ext cx="9144000" cy="5143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800" b="1" smtClean="0">
                <a:solidFill>
                  <a:srgbClr val="C00000"/>
                </a:solidFill>
              </a:rPr>
              <a:t>Phần 3. </a:t>
            </a:r>
            <a:r>
              <a:rPr lang="en-US" altLang="vi-VN" sz="2800" b="1" smtClean="0">
                <a:solidFill>
                  <a:srgbClr val="0000CC"/>
                </a:solidFill>
              </a:rPr>
              <a:t>PHÂN CÔNG NHIỆM VỤ</a:t>
            </a:r>
          </a:p>
        </p:txBody>
      </p:sp>
      <p:sp>
        <p:nvSpPr>
          <p:cNvPr id="15" name="Rounded Rectangle 14"/>
          <p:cNvSpPr/>
          <p:nvPr/>
        </p:nvSpPr>
        <p:spPr bwMode="auto">
          <a:xfrm>
            <a:off x="304800" y="1428750"/>
            <a:ext cx="8610600" cy="14478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vi-VN" smtClean="0"/>
              <a:t>Tuyên truyền, vận động nhân dân, hội viên thực hiện tốt </a:t>
            </a:r>
            <a:r>
              <a:rPr lang="en-US" smtClean="0"/>
              <a:t>chiến dịch tổng vệ sinh môi trường, phòng chống dịch bệnh</a:t>
            </a:r>
            <a:r>
              <a:rPr lang="vi-VN" smtClean="0"/>
              <a:t>; giám sát, phát hiện các hành vi vi phạm về ATTP</a:t>
            </a:r>
            <a:r>
              <a:rPr lang="en-US" smtClean="0"/>
              <a:t>, phòng chống dịch bệnh, kịp thời phản ánh về các Điểm cảnh báo nhanh của quận hoặc các phường</a:t>
            </a:r>
            <a:r>
              <a:rPr lang="vi-VN" smtClean="0"/>
              <a:t>. </a:t>
            </a:r>
            <a:endParaRPr lang="en-US"/>
          </a:p>
        </p:txBody>
      </p:sp>
      <p:sp>
        <p:nvSpPr>
          <p:cNvPr id="8" name="Rounded Rectangle 7"/>
          <p:cNvSpPr/>
          <p:nvPr/>
        </p:nvSpPr>
        <p:spPr bwMode="auto">
          <a:xfrm>
            <a:off x="304800" y="3181350"/>
            <a:ext cx="8610600" cy="10668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mtClean="0"/>
              <a:t>Đề nghị Quận đoàn Long Biên chỉ đạo Đoàn cơ sở huy động lực lượng đoàn viên tham gia chiến dịch tổng vệ sinh môi trường, phòng chống dịch bệnh theo kế hoạch của quận.</a:t>
            </a:r>
            <a:endParaRPr lang="en-US"/>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52400" y="666750"/>
            <a:ext cx="4267200" cy="457200"/>
          </a:xfrm>
          <a:prstGeom prst="roundRect">
            <a:avLst/>
          </a:prstGeom>
          <a:solidFill>
            <a:srgbClr val="0000CC"/>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10000"/>
              </a:lnSpc>
              <a:buClr>
                <a:srgbClr val="C00000"/>
              </a:buClr>
            </a:pPr>
            <a:r>
              <a:rPr lang="en-US" sz="2000" b="1" smtClean="0">
                <a:solidFill>
                  <a:schemeClr val="bg1"/>
                </a:solidFill>
              </a:rPr>
              <a:t>Ủy ban nhân dân các phường:</a:t>
            </a:r>
          </a:p>
        </p:txBody>
      </p:sp>
      <p:sp>
        <p:nvSpPr>
          <p:cNvPr id="6" name="Title 1"/>
          <p:cNvSpPr txBox="1">
            <a:spLocks/>
          </p:cNvSpPr>
          <p:nvPr/>
        </p:nvSpPr>
        <p:spPr bwMode="auto">
          <a:xfrm>
            <a:off x="0" y="0"/>
            <a:ext cx="9144000" cy="5143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800" b="1" smtClean="0">
                <a:solidFill>
                  <a:srgbClr val="C00000"/>
                </a:solidFill>
              </a:rPr>
              <a:t>Phần 3. </a:t>
            </a:r>
            <a:r>
              <a:rPr lang="en-US" altLang="vi-VN" sz="2800" b="1" smtClean="0">
                <a:solidFill>
                  <a:srgbClr val="0000CC"/>
                </a:solidFill>
              </a:rPr>
              <a:t>PHÂN CÔNG NHIỆM VỤ</a:t>
            </a:r>
          </a:p>
        </p:txBody>
      </p:sp>
      <p:sp>
        <p:nvSpPr>
          <p:cNvPr id="15" name="Rounded Rectangle 14"/>
          <p:cNvSpPr/>
          <p:nvPr/>
        </p:nvSpPr>
        <p:spPr bwMode="auto">
          <a:xfrm>
            <a:off x="304800" y="1352550"/>
            <a:ext cx="8610600" cy="12954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mtClean="0"/>
              <a:t>Kiểm tra, giám sát công tác vệ sinh môi trường, PCDB, ATTP tại các trường học trên địa bàn</a:t>
            </a:r>
            <a:r>
              <a:rPr lang="en-US" i="1" smtClean="0"/>
              <a:t>;</a:t>
            </a:r>
            <a:r>
              <a:rPr lang="en-US" smtClean="0"/>
              <a:t> kiểm tra các cơ sở sản xuất, kinh doanh cung cấp thực phẩm cho các trường học thuộc phường quản lý. Xử lý nghiêm các trường hợp vi phạm và thông báo công khai theo quy định.</a:t>
            </a:r>
            <a:endParaRPr lang="en-US"/>
          </a:p>
        </p:txBody>
      </p:sp>
      <p:sp>
        <p:nvSpPr>
          <p:cNvPr id="8" name="Rounded Rectangle 7"/>
          <p:cNvSpPr/>
          <p:nvPr/>
        </p:nvSpPr>
        <p:spPr bwMode="auto">
          <a:xfrm>
            <a:off x="304800" y="2876550"/>
            <a:ext cx="8610600" cy="10668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mtClean="0"/>
              <a:t>Kịp thời giải quyết khó khăn vướng mắc về vệ sinh môi trường, thoát nước, cung cấp nước sạch; giải quyết tình trạng các cơ sở kinh doanh không đảm bảo ATTP, hàng quà, hàng rong xung quanh trường học.</a:t>
            </a:r>
            <a:endParaRPr lang="en-US"/>
          </a:p>
        </p:txBody>
      </p:sp>
      <p:sp>
        <p:nvSpPr>
          <p:cNvPr id="9" name="Rounded Rectangle 8"/>
          <p:cNvSpPr/>
          <p:nvPr/>
        </p:nvSpPr>
        <p:spPr bwMode="auto">
          <a:xfrm>
            <a:off x="304800" y="4152900"/>
            <a:ext cx="8610600" cy="70485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mtClean="0"/>
              <a:t>Phối hợp với các đơn vị liên quan triển khai các biện pháp điều tra nguyên nhân, khắc phục hậu quả khi có ngộ độc thực phẩm, dịch bệnh xảy ra tại các trường.</a:t>
            </a:r>
            <a:endParaRPr lang="en-US"/>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52400" y="666750"/>
            <a:ext cx="8610600" cy="457200"/>
          </a:xfrm>
          <a:prstGeom prst="roundRect">
            <a:avLst/>
          </a:prstGeom>
          <a:solidFill>
            <a:srgbClr val="0000CC"/>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lnSpc>
                <a:spcPct val="110000"/>
              </a:lnSpc>
              <a:buClr>
                <a:srgbClr val="C00000"/>
              </a:buClr>
            </a:pPr>
            <a:r>
              <a:rPr lang="en-US" sz="2000" b="1" smtClean="0">
                <a:solidFill>
                  <a:schemeClr val="bg1"/>
                </a:solidFill>
              </a:rPr>
              <a:t>Các cơ sở giáo dục (gồm cả nhóm trẻ, lớp mẫu giáo độc lập) </a:t>
            </a:r>
          </a:p>
        </p:txBody>
      </p:sp>
      <p:sp>
        <p:nvSpPr>
          <p:cNvPr id="6" name="Title 1"/>
          <p:cNvSpPr txBox="1">
            <a:spLocks/>
          </p:cNvSpPr>
          <p:nvPr/>
        </p:nvSpPr>
        <p:spPr bwMode="auto">
          <a:xfrm>
            <a:off x="0" y="0"/>
            <a:ext cx="9144000" cy="5143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800" b="1" smtClean="0">
                <a:solidFill>
                  <a:srgbClr val="C00000"/>
                </a:solidFill>
              </a:rPr>
              <a:t>Phần 3. </a:t>
            </a:r>
            <a:r>
              <a:rPr lang="en-US" altLang="vi-VN" sz="2800" b="1" smtClean="0">
                <a:solidFill>
                  <a:srgbClr val="0000CC"/>
                </a:solidFill>
              </a:rPr>
              <a:t>PHÂN CÔNG NHIỆM VỤ</a:t>
            </a:r>
          </a:p>
        </p:txBody>
      </p:sp>
      <p:sp>
        <p:nvSpPr>
          <p:cNvPr id="15" name="Rounded Rectangle 14"/>
          <p:cNvSpPr/>
          <p:nvPr/>
        </p:nvSpPr>
        <p:spPr bwMode="auto">
          <a:xfrm>
            <a:off x="304800" y="1200150"/>
            <a:ext cx="8610600" cy="10668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mtClean="0"/>
              <a:t>Có trách nhiệm quản lý và triển khai thường xuyên các biện pháp đảm bảo ATTP, vệ sinh môi trường phòng, chống dịch bệnh. Chủ động phối hợp chặt chẽ với ngành Y tế triển khai công tác phòng chống dịch và đảm bảo ATTP</a:t>
            </a:r>
            <a:endParaRPr lang="en-US"/>
          </a:p>
        </p:txBody>
      </p:sp>
      <p:sp>
        <p:nvSpPr>
          <p:cNvPr id="10" name="Rounded Rectangle 9"/>
          <p:cNvSpPr/>
          <p:nvPr/>
        </p:nvSpPr>
        <p:spPr bwMode="auto">
          <a:xfrm>
            <a:off x="457200" y="2495550"/>
            <a:ext cx="1524000" cy="23622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smtClean="0"/>
              <a:t>Duy trì vệ sinh môi trường hàng tuần, tổ chức vệ sinh trước khi bước vào năm học mới</a:t>
            </a:r>
            <a:endParaRPr lang="en-US" sz="1600"/>
          </a:p>
        </p:txBody>
      </p:sp>
      <p:sp>
        <p:nvSpPr>
          <p:cNvPr id="11" name="Rounded Rectangle 10"/>
          <p:cNvSpPr/>
          <p:nvPr/>
        </p:nvSpPr>
        <p:spPr bwMode="auto">
          <a:xfrm>
            <a:off x="2438400" y="2495550"/>
            <a:ext cx="1752600" cy="24384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smtClean="0"/>
              <a:t>Duy trì việc theo dõi diễn biến tình hình sức khỏe học sinh, giáo viên, cán bộ, công nhân viên tại trường học hàng ngày</a:t>
            </a:r>
            <a:endParaRPr lang="en-US" sz="1600"/>
          </a:p>
        </p:txBody>
      </p:sp>
      <p:sp>
        <p:nvSpPr>
          <p:cNvPr id="12" name="Rounded Rectangle 11"/>
          <p:cNvSpPr/>
          <p:nvPr/>
        </p:nvSpPr>
        <p:spPr bwMode="auto">
          <a:xfrm>
            <a:off x="4495800" y="2495550"/>
            <a:ext cx="1752600" cy="24384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smtClean="0"/>
              <a:t>Tổ chức tốt công tác tiêm chủng phòng bệnh tại trường học theo kế hoạch, hướng dẫn của ngành Y tế.</a:t>
            </a:r>
            <a:endParaRPr lang="en-US" sz="1600"/>
          </a:p>
        </p:txBody>
      </p:sp>
      <p:sp>
        <p:nvSpPr>
          <p:cNvPr id="13" name="Rounded Rectangle 12"/>
          <p:cNvSpPr/>
          <p:nvPr/>
        </p:nvSpPr>
        <p:spPr bwMode="auto">
          <a:xfrm>
            <a:off x="6629400" y="2495550"/>
            <a:ext cx="2057400" cy="24384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smtClean="0"/>
              <a:t>Tuyên truyền vai trò trách nhiệm của gia đình trong công tác PCDB, ATTP cho con em mình. Phát huy vai trò giám sát của cha mẹ học sinh</a:t>
            </a:r>
            <a:endParaRPr lang="en-US" sz="16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1123950"/>
            <a:ext cx="5029200" cy="35052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buFont typeface="Wingdings" pitchFamily="2" charset="2"/>
              <a:buChar char="v"/>
            </a:pPr>
            <a:r>
              <a:rPr lang="en-US" sz="2000" smtClean="0">
                <a:solidFill>
                  <a:schemeClr val="accent6">
                    <a:lumMod val="25000"/>
                  </a:schemeClr>
                </a:solidFill>
              </a:rPr>
              <a:t> Theo báo cáo của Trung tâm kiểm soát bệnh tật Hà Nội đến ngày 14/3/2019. Toàn thành phố đã ghi nhận 466 trường hợp hợp mắc </a:t>
            </a:r>
            <a:r>
              <a:rPr lang="en-US" sz="2800" b="1" smtClean="0">
                <a:solidFill>
                  <a:srgbClr val="C00000"/>
                </a:solidFill>
              </a:rPr>
              <a:t>sởi</a:t>
            </a:r>
            <a:r>
              <a:rPr lang="en-US" sz="2000" smtClean="0">
                <a:solidFill>
                  <a:schemeClr val="accent6">
                    <a:lumMod val="25000"/>
                  </a:schemeClr>
                </a:solidFill>
              </a:rPr>
              <a:t>, số mắc tăng nhiều so với cùng kỳ năm 2018.</a:t>
            </a:r>
          </a:p>
          <a:p>
            <a:pPr algn="just">
              <a:lnSpc>
                <a:spcPct val="110000"/>
              </a:lnSpc>
              <a:buClr>
                <a:srgbClr val="C00000"/>
              </a:buClr>
              <a:buFont typeface="Wingdings" pitchFamily="2" charset="2"/>
              <a:buChar char="v"/>
            </a:pPr>
            <a:r>
              <a:rPr lang="en-US" sz="2000" smtClean="0">
                <a:solidFill>
                  <a:schemeClr val="accent6">
                    <a:lumMod val="25000"/>
                  </a:schemeClr>
                </a:solidFill>
              </a:rPr>
              <a:t> Quận Long Biên đến ngày 21/3/2019 có 26 ca mắc sởi tăng 24 ca so với cùng kỳ năm 2018.</a:t>
            </a:r>
          </a:p>
          <a:p>
            <a:pPr algn="just">
              <a:lnSpc>
                <a:spcPct val="110000"/>
              </a:lnSpc>
            </a:pPr>
            <a:endParaRPr lang="en-US" sz="2000" smtClean="0">
              <a:solidFill>
                <a:schemeClr val="accent6">
                  <a:lumMod val="25000"/>
                </a:schemeClr>
              </a:solidFill>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3200" b="1" smtClean="0">
                <a:solidFill>
                  <a:srgbClr val="C00000"/>
                </a:solidFill>
              </a:rPr>
              <a:t>Phần 1. </a:t>
            </a:r>
            <a:r>
              <a:rPr lang="en-US" altLang="vi-VN" sz="3200" b="1" smtClean="0">
                <a:solidFill>
                  <a:srgbClr val="0000CC"/>
                </a:solidFill>
              </a:rPr>
              <a:t>NHẬN ĐỊNH TÌNH HÌNH DỊCH BỆNH</a:t>
            </a:r>
          </a:p>
        </p:txBody>
      </p:sp>
      <p:pic>
        <p:nvPicPr>
          <p:cNvPr id="33794" name="Picture 2" descr="Káº¿t quáº£ hÃ¬nh áº£nh cho máº¯c sá»i"/>
          <p:cNvPicPr>
            <a:picLocks noChangeAspect="1" noChangeArrowheads="1"/>
          </p:cNvPicPr>
          <p:nvPr/>
        </p:nvPicPr>
        <p:blipFill>
          <a:blip r:embed="rId2"/>
          <a:srcRect/>
          <a:stretch>
            <a:fillRect/>
          </a:stretch>
        </p:blipFill>
        <p:spPr bwMode="auto">
          <a:xfrm>
            <a:off x="5323550" y="1276350"/>
            <a:ext cx="3668050" cy="2971800"/>
          </a:xfrm>
          <a:prstGeom prst="rect">
            <a:avLst/>
          </a:prstGeom>
          <a:noFill/>
        </p:spPr>
      </p:pic>
      <p:pic>
        <p:nvPicPr>
          <p:cNvPr id="33795" name="Picture 3" descr="C:\Users\Administrator\Desktop\20181214_113513_889677_28277-dich_sot_xuat.max-1800x1800.jpg"/>
          <p:cNvPicPr>
            <a:picLocks noChangeAspect="1" noChangeArrowheads="1"/>
          </p:cNvPicPr>
          <p:nvPr/>
        </p:nvPicPr>
        <p:blipFill>
          <a:blip r:embed="rId3"/>
          <a:srcRect/>
          <a:stretch>
            <a:fillRect/>
          </a:stretch>
        </p:blipFill>
        <p:spPr bwMode="auto">
          <a:xfrm>
            <a:off x="5320145" y="1200150"/>
            <a:ext cx="3671455" cy="3048000"/>
          </a:xfrm>
          <a:prstGeom prst="rect">
            <a:avLst/>
          </a:prstGeom>
          <a:noFill/>
        </p:spPr>
      </p:pic>
      <p:sp>
        <p:nvSpPr>
          <p:cNvPr id="9" name="Rounded Rectangle 8"/>
          <p:cNvSpPr/>
          <p:nvPr/>
        </p:nvSpPr>
        <p:spPr bwMode="auto">
          <a:xfrm>
            <a:off x="152400" y="1123950"/>
            <a:ext cx="5029200" cy="35052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buFont typeface="Wingdings" pitchFamily="2" charset="2"/>
              <a:buChar char="v"/>
            </a:pPr>
            <a:r>
              <a:rPr lang="en-US" sz="2000" smtClean="0">
                <a:solidFill>
                  <a:schemeClr val="accent6">
                    <a:lumMod val="25000"/>
                  </a:schemeClr>
                </a:solidFill>
              </a:rPr>
              <a:t> Hàng năm số ca </a:t>
            </a:r>
            <a:r>
              <a:rPr lang="en-US" sz="2400" b="1" smtClean="0">
                <a:solidFill>
                  <a:srgbClr val="C00000"/>
                </a:solidFill>
              </a:rPr>
              <a:t>sốt xuất huyết </a:t>
            </a:r>
            <a:r>
              <a:rPr lang="en-US" sz="2000" smtClean="0">
                <a:solidFill>
                  <a:schemeClr val="accent6">
                    <a:lumMod val="25000"/>
                  </a:schemeClr>
                </a:solidFill>
              </a:rPr>
              <a:t>sẽ tăng từ tháng 4 do thời tiết chuyển mùa hè nóng ẩm, mưa nhiều là điều kiện thuận lợi cho muỗi truyền bệnh sốt xuất huyết và lây truyền bệnh nhanh.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nodeType="with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500" fill="hold"/>
                                        <p:tgtEl>
                                          <p:spTgt spid="33794"/>
                                        </p:tgtEl>
                                        <p:attrNameLst>
                                          <p:attrName>ppt_w</p:attrName>
                                        </p:attrNameLst>
                                      </p:cBhvr>
                                      <p:tavLst>
                                        <p:tav tm="0">
                                          <p:val>
                                            <p:fltVal val="0"/>
                                          </p:val>
                                        </p:tav>
                                        <p:tav tm="100000">
                                          <p:val>
                                            <p:strVal val="#ppt_w"/>
                                          </p:val>
                                        </p:tav>
                                      </p:tavLst>
                                    </p:anim>
                                    <p:anim calcmode="lin" valueType="num">
                                      <p:cBhvr>
                                        <p:cTn id="13" dur="500" fill="hold"/>
                                        <p:tgtEl>
                                          <p:spTgt spid="33794"/>
                                        </p:tgtEl>
                                        <p:attrNameLst>
                                          <p:attrName>ppt_h</p:attrName>
                                        </p:attrNameLst>
                                      </p:cBhvr>
                                      <p:tavLst>
                                        <p:tav tm="0">
                                          <p:val>
                                            <p:fltVal val="0"/>
                                          </p:val>
                                        </p:tav>
                                        <p:tav tm="100000">
                                          <p:val>
                                            <p:strVal val="#ppt_h"/>
                                          </p:val>
                                        </p:tav>
                                      </p:tavLst>
                                    </p:anim>
                                    <p:animEffect transition="in" filter="fade">
                                      <p:cBhvr>
                                        <p:cTn id="14" dur="50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33794"/>
                                        </p:tgtEl>
                                      </p:cBhvr>
                                    </p:animEffect>
                                    <p:set>
                                      <p:cBhvr>
                                        <p:cTn id="22" dur="1" fill="hold">
                                          <p:stCondLst>
                                            <p:cond delay="499"/>
                                          </p:stCondLst>
                                        </p:cTn>
                                        <p:tgtEl>
                                          <p:spTgt spid="3379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500"/>
                                        <p:tgtEl>
                                          <p:spTgt spid="9"/>
                                        </p:tgtEl>
                                      </p:cBhvr>
                                    </p:animEffect>
                                  </p:childTnLst>
                                </p:cTn>
                              </p:par>
                              <p:par>
                                <p:cTn id="28" presetID="8" presetClass="entr" presetSubtype="16" fill="hold" nodeType="withEffect">
                                  <p:stCondLst>
                                    <p:cond delay="0"/>
                                  </p:stCondLst>
                                  <p:childTnLst>
                                    <p:set>
                                      <p:cBhvr>
                                        <p:cTn id="29" dur="1" fill="hold">
                                          <p:stCondLst>
                                            <p:cond delay="0"/>
                                          </p:stCondLst>
                                        </p:cTn>
                                        <p:tgtEl>
                                          <p:spTgt spid="33795"/>
                                        </p:tgtEl>
                                        <p:attrNameLst>
                                          <p:attrName>style.visibility</p:attrName>
                                        </p:attrNameLst>
                                      </p:cBhvr>
                                      <p:to>
                                        <p:strVal val="visible"/>
                                      </p:to>
                                    </p:set>
                                    <p:animEffect transition="in" filter="diamond(in)">
                                      <p:cBhvr>
                                        <p:cTn id="30" dur="500"/>
                                        <p:tgtEl>
                                          <p:spTgt spid="3379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5" presetClass="exit" presetSubtype="10" fill="hold" nodeType="withEffect">
                                  <p:stCondLst>
                                    <p:cond delay="0"/>
                                  </p:stCondLst>
                                  <p:childTnLst>
                                    <p:animEffect transition="out" filter="checkerboard(across)">
                                      <p:cBhvr>
                                        <p:cTn id="37" dur="500"/>
                                        <p:tgtEl>
                                          <p:spTgt spid="33795"/>
                                        </p:tgtEl>
                                      </p:cBhvr>
                                    </p:animEffect>
                                    <p:set>
                                      <p:cBhvr>
                                        <p:cTn id="38" dur="1" fill="hold">
                                          <p:stCondLst>
                                            <p:cond delay="499"/>
                                          </p:stCondLst>
                                        </p:cTn>
                                        <p:tgtEl>
                                          <p:spTgt spid="337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a:spLocks noGrp="1"/>
          </p:cNvSpPr>
          <p:nvPr>
            <p:ph type="sldNum" sz="quarter" idx="12"/>
          </p:nvPr>
        </p:nvSpPr>
        <p:spPr>
          <a:xfrm>
            <a:off x="3124200" y="4683919"/>
            <a:ext cx="2895600" cy="357188"/>
          </a:xfrm>
          <a:noFill/>
        </p:spPr>
        <p:txBody>
          <a:bodyPr/>
          <a:lstStyle/>
          <a:p>
            <a:pPr algn="ctr"/>
            <a:fld id="{24ACC5B3-2623-4DE6-866B-C6428EB1B702}" type="slidenum">
              <a:rPr lang="en-US" smtClean="0">
                <a:ea typeface="MS PGothic" pitchFamily="34" charset="-128"/>
              </a:rPr>
              <a:pPr algn="ctr"/>
              <a:t>20</a:t>
            </a:fld>
            <a:endParaRPr lang="en-US" smtClean="0">
              <a:ea typeface="MS PGothic" pitchFamily="34" charset="-128"/>
            </a:endParaRPr>
          </a:p>
        </p:txBody>
      </p:sp>
      <p:sp>
        <p:nvSpPr>
          <p:cNvPr id="5" name="Title 1"/>
          <p:cNvSpPr txBox="1">
            <a:spLocks/>
          </p:cNvSpPr>
          <p:nvPr/>
        </p:nvSpPr>
        <p:spPr bwMode="auto">
          <a:xfrm>
            <a:off x="0" y="0"/>
            <a:ext cx="9144000" cy="514350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sz="4800" b="1" smtClean="0">
                <a:solidFill>
                  <a:srgbClr val="C00000"/>
                </a:solidFill>
              </a:rPr>
              <a:t>TRÂN TRỌNG CẢM ƠN!</a:t>
            </a:r>
            <a:endParaRPr lang="en-US" altLang="vi-VN" sz="4800" b="1">
              <a:solidFill>
                <a:srgbClr val="0000CC"/>
              </a:solidFill>
            </a:endParaRPr>
          </a:p>
        </p:txBody>
      </p:sp>
    </p:spTree>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09550"/>
            <a:ext cx="8686800" cy="923330"/>
          </a:xfrm>
          <a:prstGeom prst="rect">
            <a:avLst/>
          </a:prstGeom>
          <a:noFill/>
        </p:spPr>
        <p:txBody>
          <a:bodyPr wrap="square" rtlCol="0">
            <a:spAutoFit/>
          </a:bodyPr>
          <a:lstStyle/>
          <a:p>
            <a:pPr algn="ctr"/>
            <a:r>
              <a:rPr lang="vi-VN" b="1" smtClean="0">
                <a:solidFill>
                  <a:srgbClr val="C00000"/>
                </a:solidFill>
              </a:rPr>
              <a:t>Tình hình bệnh </a:t>
            </a:r>
            <a:r>
              <a:rPr lang="en-US" b="1" smtClean="0">
                <a:solidFill>
                  <a:srgbClr val="C00000"/>
                </a:solidFill>
              </a:rPr>
              <a:t>truyền nhiễm quý I/</a:t>
            </a:r>
            <a:r>
              <a:rPr lang="vi-VN" b="1" smtClean="0">
                <a:solidFill>
                  <a:srgbClr val="C00000"/>
                </a:solidFill>
              </a:rPr>
              <a:t>2019 trên địa bàn quận Long Biên</a:t>
            </a:r>
            <a:endParaRPr lang="en-US" b="1" smtClean="0">
              <a:solidFill>
                <a:srgbClr val="C00000"/>
              </a:solidFill>
            </a:endParaRPr>
          </a:p>
          <a:p>
            <a:pPr algn="ctr"/>
            <a:r>
              <a:rPr lang="en-US" b="1" i="1" smtClean="0">
                <a:solidFill>
                  <a:srgbClr val="0000CC"/>
                </a:solidFill>
              </a:rPr>
              <a:t> (đến ngày 21/3/2019)</a:t>
            </a:r>
            <a:endParaRPr lang="en-US" i="1" smtClean="0">
              <a:solidFill>
                <a:srgbClr val="0000CC"/>
              </a:solidFill>
            </a:endParaRPr>
          </a:p>
          <a:p>
            <a:pPr algn="ctr"/>
            <a:endParaRPr lang="en-US">
              <a:solidFill>
                <a:srgbClr val="C00000"/>
              </a:solidFill>
            </a:endParaRPr>
          </a:p>
        </p:txBody>
      </p:sp>
      <p:pic>
        <p:nvPicPr>
          <p:cNvPr id="1025" name="Picture 1"/>
          <p:cNvPicPr>
            <a:picLocks noGrp="1" noChangeAspect="1" noChangeArrowheads="1"/>
          </p:cNvPicPr>
          <p:nvPr>
            <p:ph idx="1"/>
          </p:nvPr>
        </p:nvPicPr>
        <p:blipFill>
          <a:blip r:embed="rId2"/>
          <a:srcRect/>
          <a:stretch>
            <a:fillRect/>
          </a:stretch>
        </p:blipFill>
        <p:spPr bwMode="auto">
          <a:xfrm>
            <a:off x="152400" y="895350"/>
            <a:ext cx="8915400" cy="40386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3200" b="1" smtClean="0">
                <a:solidFill>
                  <a:srgbClr val="C00000"/>
                </a:solidFill>
              </a:rPr>
              <a:t>Phần 2. </a:t>
            </a:r>
            <a:r>
              <a:rPr lang="en-US" altLang="vi-VN" sz="3200" b="1" smtClean="0">
                <a:solidFill>
                  <a:srgbClr val="0000CC"/>
                </a:solidFill>
              </a:rPr>
              <a:t>GIẢI PHÁP THỰC HIỆN</a:t>
            </a:r>
          </a:p>
        </p:txBody>
      </p:sp>
      <p:sp>
        <p:nvSpPr>
          <p:cNvPr id="7" name="Rounded Rectangle 6"/>
          <p:cNvSpPr/>
          <p:nvPr/>
        </p:nvSpPr>
        <p:spPr bwMode="auto">
          <a:xfrm>
            <a:off x="152400" y="1123950"/>
            <a:ext cx="4953000" cy="35052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pPr>
            <a:r>
              <a:rPr lang="en-US" sz="2000" b="1" smtClean="0">
                <a:solidFill>
                  <a:srgbClr val="C00000"/>
                </a:solidFill>
              </a:rPr>
              <a:t>1. </a:t>
            </a:r>
            <a:r>
              <a:rPr lang="en-US" sz="2000" b="1" smtClean="0">
                <a:solidFill>
                  <a:schemeClr val="accent6">
                    <a:lumMod val="25000"/>
                  </a:schemeClr>
                </a:solidFill>
              </a:rPr>
              <a:t>Tăng cường giám sát tình hình dịch bệnh; kiểm soát ATTP, sữa học đường tại các trường học nhằm chủ động phòng chống ngộ độc thực phẩm và các bệnh truyền quan thực phẩm, khống chế không để ngộ độc thực phẩm đông người mắc và tử vong do ngộ độc thực phẩm.</a:t>
            </a:r>
          </a:p>
        </p:txBody>
      </p:sp>
      <p:grpSp>
        <p:nvGrpSpPr>
          <p:cNvPr id="9" name="Group 8"/>
          <p:cNvGrpSpPr/>
          <p:nvPr/>
        </p:nvGrpSpPr>
        <p:grpSpPr>
          <a:xfrm>
            <a:off x="5334000" y="1352550"/>
            <a:ext cx="3810000" cy="3587953"/>
            <a:chOff x="4885619" y="1504950"/>
            <a:chExt cx="4258381" cy="3435553"/>
          </a:xfrm>
        </p:grpSpPr>
        <p:pic>
          <p:nvPicPr>
            <p:cNvPr id="58370" name="Picture 2" descr="C:\Users\Administrator\Desktop\photo1521253644855-1521253644855635532880.jpg"/>
            <p:cNvPicPr>
              <a:picLocks noChangeAspect="1" noChangeArrowheads="1"/>
            </p:cNvPicPr>
            <p:nvPr/>
          </p:nvPicPr>
          <p:blipFill>
            <a:blip r:embed="rId2"/>
            <a:srcRect/>
            <a:stretch>
              <a:fillRect/>
            </a:stretch>
          </p:blipFill>
          <p:spPr bwMode="auto">
            <a:xfrm>
              <a:off x="4885619" y="1504950"/>
              <a:ext cx="4258381" cy="2653299"/>
            </a:xfrm>
            <a:prstGeom prst="rect">
              <a:avLst/>
            </a:prstGeom>
            <a:noFill/>
          </p:spPr>
        </p:pic>
        <p:pic>
          <p:nvPicPr>
            <p:cNvPr id="58371" name="Picture 3" descr="C:\Users\Administrator\Desktop\con-an-o-truong-bo-me-lo-ngay-ngay.JPG"/>
            <p:cNvPicPr>
              <a:picLocks noChangeAspect="1" noChangeArrowheads="1"/>
            </p:cNvPicPr>
            <p:nvPr/>
          </p:nvPicPr>
          <p:blipFill>
            <a:blip r:embed="rId3"/>
            <a:srcRect/>
            <a:stretch>
              <a:fillRect/>
            </a:stretch>
          </p:blipFill>
          <p:spPr bwMode="auto">
            <a:xfrm>
              <a:off x="6388214" y="3105150"/>
              <a:ext cx="2755786" cy="1835353"/>
            </a:xfrm>
            <a:prstGeom prst="rect">
              <a:avLst/>
            </a:prstGeom>
            <a:noFill/>
          </p:spPr>
        </p:pic>
      </p:gr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52400" y="1123950"/>
            <a:ext cx="4724400" cy="32766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pPr>
            <a:r>
              <a:rPr lang="en-US" sz="2000" b="1" smtClean="0">
                <a:solidFill>
                  <a:srgbClr val="C00000"/>
                </a:solidFill>
              </a:rPr>
              <a:t>2. </a:t>
            </a:r>
            <a:r>
              <a:rPr lang="en-US" sz="2000" b="1" smtClean="0">
                <a:solidFill>
                  <a:schemeClr val="accent6">
                    <a:lumMod val="25000"/>
                  </a:schemeClr>
                </a:solidFill>
              </a:rPr>
              <a:t>Nâng cao trách nhiệm chỉ đạo công tác ATTP của các phòng, ban ngành, UBND các phường và trách nhiệm của </a:t>
            </a:r>
            <a:r>
              <a:rPr lang="en-US" sz="2400" b="1" smtClean="0">
                <a:solidFill>
                  <a:srgbClr val="0000CC"/>
                </a:solidFill>
              </a:rPr>
              <a:t>người đứng đầu </a:t>
            </a:r>
            <a:r>
              <a:rPr lang="en-US" sz="2000" b="1" smtClean="0">
                <a:solidFill>
                  <a:schemeClr val="accent6">
                    <a:lumMod val="25000"/>
                  </a:schemeClr>
                </a:solidFill>
              </a:rPr>
              <a:t>các cơ sở giáo dục.</a:t>
            </a:r>
          </a:p>
        </p:txBody>
      </p:sp>
      <p:pic>
        <p:nvPicPr>
          <p:cNvPr id="59394" name="Picture 2" descr="C:\Users\Administrator\Desktop\Untitled-1 copy.jpg"/>
          <p:cNvPicPr>
            <a:picLocks noChangeAspect="1" noChangeArrowheads="1"/>
          </p:cNvPicPr>
          <p:nvPr/>
        </p:nvPicPr>
        <p:blipFill>
          <a:blip r:embed="rId2"/>
          <a:srcRect/>
          <a:stretch>
            <a:fillRect/>
          </a:stretch>
        </p:blipFill>
        <p:spPr bwMode="auto">
          <a:xfrm>
            <a:off x="5105400" y="1352550"/>
            <a:ext cx="3962400" cy="2895600"/>
          </a:xfrm>
          <a:prstGeom prst="rect">
            <a:avLst/>
          </a:prstGeom>
          <a:noFill/>
        </p:spPr>
      </p:pic>
      <p:sp>
        <p:nvSpPr>
          <p:cNvPr id="6"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3200" b="1" smtClean="0">
                <a:solidFill>
                  <a:srgbClr val="C00000"/>
                </a:solidFill>
              </a:rPr>
              <a:t>Phần 2. </a:t>
            </a:r>
            <a:r>
              <a:rPr lang="en-US" altLang="vi-VN" sz="3200" b="1" smtClean="0">
                <a:solidFill>
                  <a:srgbClr val="0000CC"/>
                </a:solidFill>
              </a:rPr>
              <a:t>GIẢI PHÁP THỰC HIỆN</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152400" y="1276350"/>
            <a:ext cx="5257800" cy="34290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pPr>
            <a:r>
              <a:rPr lang="en-US" sz="2000" b="1" smtClean="0">
                <a:solidFill>
                  <a:srgbClr val="C00000"/>
                </a:solidFill>
              </a:rPr>
              <a:t>3. </a:t>
            </a:r>
            <a:r>
              <a:rPr lang="en-US" sz="2000" b="1" smtClean="0">
                <a:solidFill>
                  <a:srgbClr val="0000CC"/>
                </a:solidFill>
              </a:rPr>
              <a:t>Phối hợp giữa cơ sở giáo dục với cơ sở y tế </a:t>
            </a:r>
            <a:r>
              <a:rPr lang="en-US" sz="2000" b="1" smtClean="0">
                <a:solidFill>
                  <a:schemeClr val="accent6">
                    <a:lumMod val="25000"/>
                  </a:schemeClr>
                </a:solidFill>
              </a:rPr>
              <a:t>trên địa bàn giám sát chặt chẽ tình hình sức khỏe học sinh, giáo viên, cán bộ, công nhân viên tại trường học, phát hiện sớm trường hợp ốm, nghi ngờ mắc bệnh dịch, hướng dẫn cách ly, khám và điều trị kịp thời không để dịch lan rộng trong các cơ sở giáo dục.</a:t>
            </a:r>
          </a:p>
        </p:txBody>
      </p:sp>
      <p:sp>
        <p:nvSpPr>
          <p:cNvPr id="6"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3200" b="1" smtClean="0">
                <a:solidFill>
                  <a:srgbClr val="C00000"/>
                </a:solidFill>
              </a:rPr>
              <a:t>Phần 2. </a:t>
            </a:r>
            <a:r>
              <a:rPr lang="en-US" altLang="vi-VN" sz="3200" b="1" smtClean="0">
                <a:solidFill>
                  <a:srgbClr val="0000CC"/>
                </a:solidFill>
              </a:rPr>
              <a:t>GIẢI PHÁP THỰC HIỆN</a:t>
            </a:r>
          </a:p>
        </p:txBody>
      </p:sp>
      <p:pic>
        <p:nvPicPr>
          <p:cNvPr id="64514" name="Picture 2" descr="C:\Users\Administrator\Desktop\images2611592_1_n_nguyen.gif"/>
          <p:cNvPicPr>
            <a:picLocks noChangeAspect="1" noChangeArrowheads="1"/>
          </p:cNvPicPr>
          <p:nvPr/>
        </p:nvPicPr>
        <p:blipFill>
          <a:blip r:embed="rId2"/>
          <a:srcRect/>
          <a:stretch>
            <a:fillRect/>
          </a:stretch>
        </p:blipFill>
        <p:spPr bwMode="auto">
          <a:xfrm>
            <a:off x="5486400" y="1581150"/>
            <a:ext cx="3486150" cy="2324100"/>
          </a:xfrm>
          <a:prstGeom prst="rect">
            <a:avLst/>
          </a:prstGeom>
          <a:noFill/>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28600" y="1581150"/>
            <a:ext cx="4648200" cy="21336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pPr>
            <a:r>
              <a:rPr lang="en-US" sz="2000" b="1" smtClean="0">
                <a:solidFill>
                  <a:srgbClr val="C00000"/>
                </a:solidFill>
              </a:rPr>
              <a:t>4. </a:t>
            </a:r>
            <a:r>
              <a:rPr lang="en-US" sz="2000" b="1" smtClean="0">
                <a:solidFill>
                  <a:schemeClr val="accent6">
                    <a:lumMod val="25000"/>
                  </a:schemeClr>
                </a:solidFill>
              </a:rPr>
              <a:t>Tổ chức tập huấn cho cán bộ y tế, giáo viên về công tác vệ sinh môi trường, phòng chống dịch và ATTP.</a:t>
            </a:r>
          </a:p>
        </p:txBody>
      </p:sp>
      <p:sp>
        <p:nvSpPr>
          <p:cNvPr id="4"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3200" b="1" smtClean="0">
                <a:solidFill>
                  <a:srgbClr val="C00000"/>
                </a:solidFill>
              </a:rPr>
              <a:t>Phần 2. </a:t>
            </a:r>
            <a:r>
              <a:rPr lang="en-US" altLang="vi-VN" sz="3200" b="1" smtClean="0">
                <a:solidFill>
                  <a:srgbClr val="0000CC"/>
                </a:solidFill>
              </a:rPr>
              <a:t>GIẢI PHÁP THỰC HIỆN</a:t>
            </a:r>
          </a:p>
        </p:txBody>
      </p:sp>
      <p:pic>
        <p:nvPicPr>
          <p:cNvPr id="6" name="Picture 2" descr="Trong hình ảnh có thể có: một hoặc nhiều người và &amp;dstrok;ám &amp;dstrok;ông"/>
          <p:cNvPicPr>
            <a:picLocks noChangeAspect="1" noChangeArrowheads="1"/>
          </p:cNvPicPr>
          <p:nvPr/>
        </p:nvPicPr>
        <p:blipFill>
          <a:blip r:embed="rId2"/>
          <a:srcRect/>
          <a:stretch>
            <a:fillRect/>
          </a:stretch>
        </p:blipFill>
        <p:spPr bwMode="auto">
          <a:xfrm>
            <a:off x="5029200" y="971550"/>
            <a:ext cx="3844925" cy="2717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28600" y="1581150"/>
            <a:ext cx="4648200" cy="21336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pPr>
            <a:r>
              <a:rPr lang="en-US" sz="2000" b="1" smtClean="0">
                <a:solidFill>
                  <a:srgbClr val="C00000"/>
                </a:solidFill>
              </a:rPr>
              <a:t>5. </a:t>
            </a:r>
            <a:r>
              <a:rPr lang="en-US" sz="2000" b="1" smtClean="0">
                <a:solidFill>
                  <a:schemeClr val="accent6">
                    <a:lumMod val="25000"/>
                  </a:schemeClr>
                </a:solidFill>
              </a:rPr>
              <a:t>Duy trì công tác vệ sinh môi trường phòng, chống dịch bệnh hàng ngày, hàng tuần tại các cơ sở giáo dục.</a:t>
            </a:r>
          </a:p>
        </p:txBody>
      </p:sp>
      <p:sp>
        <p:nvSpPr>
          <p:cNvPr id="4"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3200" b="1" smtClean="0">
                <a:solidFill>
                  <a:srgbClr val="C00000"/>
                </a:solidFill>
              </a:rPr>
              <a:t>Phần 2. </a:t>
            </a:r>
            <a:r>
              <a:rPr lang="en-US" altLang="vi-VN" sz="3200" b="1" smtClean="0">
                <a:solidFill>
                  <a:srgbClr val="0000CC"/>
                </a:solidFill>
              </a:rPr>
              <a:t>GIẢI PHÁP THỰC HIỆN</a:t>
            </a:r>
          </a:p>
        </p:txBody>
      </p:sp>
      <p:pic>
        <p:nvPicPr>
          <p:cNvPr id="65538" name="Picture 2"/>
          <p:cNvPicPr>
            <a:picLocks noChangeAspect="1" noChangeArrowheads="1"/>
          </p:cNvPicPr>
          <p:nvPr/>
        </p:nvPicPr>
        <p:blipFill>
          <a:blip r:embed="rId2" cstate="print"/>
          <a:srcRect/>
          <a:stretch>
            <a:fillRect/>
          </a:stretch>
        </p:blipFill>
        <p:spPr bwMode="auto">
          <a:xfrm>
            <a:off x="5257800" y="1352550"/>
            <a:ext cx="3454550" cy="259080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28600" y="1581150"/>
            <a:ext cx="8077200" cy="2133600"/>
          </a:xfrm>
          <a:prstGeom prst="roundRect">
            <a:avLst/>
          </a:prstGeom>
          <a:solidFill>
            <a:schemeClr val="bg1"/>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lnSpc>
                <a:spcPct val="110000"/>
              </a:lnSpc>
              <a:buClr>
                <a:srgbClr val="C00000"/>
              </a:buClr>
            </a:pPr>
            <a:r>
              <a:rPr lang="en-US" sz="2000" b="1" smtClean="0">
                <a:solidFill>
                  <a:srgbClr val="C00000"/>
                </a:solidFill>
              </a:rPr>
              <a:t>6. </a:t>
            </a:r>
            <a:r>
              <a:rPr lang="en-US" sz="2000" b="1" smtClean="0">
                <a:solidFill>
                  <a:schemeClr val="accent6">
                    <a:lumMod val="25000"/>
                  </a:schemeClr>
                </a:solidFill>
              </a:rPr>
              <a:t>Triển khai mô hình nâng cao năng lực tự quản bếp ăn tập thể trường học tại trường Tiểu học Gia Quất và trường Tiểu học đô thị Việt Hưng.</a:t>
            </a:r>
          </a:p>
        </p:txBody>
      </p:sp>
      <p:sp>
        <p:nvSpPr>
          <p:cNvPr id="4"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3200" b="1" smtClean="0">
                <a:solidFill>
                  <a:srgbClr val="C00000"/>
                </a:solidFill>
              </a:rPr>
              <a:t>Phần 2. </a:t>
            </a:r>
            <a:r>
              <a:rPr lang="en-US" altLang="vi-VN" sz="3200" b="1" smtClean="0">
                <a:solidFill>
                  <a:srgbClr val="0000CC"/>
                </a:solidFill>
              </a:rPr>
              <a:t>GIẢI PHÁP THỰC HIỆN</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4934</TotalTime>
  <Words>1434</Words>
  <Application>Microsoft Office PowerPoint</Application>
  <PresentationFormat>On-screen Show (16:9)</PresentationFormat>
  <Paragraphs>68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HỘI NGHỊ TRIỂN KHAI CÁC GIẢI PHÁP TRỌNG TÂM VỀ  AN TOÀN THỰC PHẨM, PHÒNG CHỐNG DỊCH BỆNH TRONG CÁC CƠ SỞ GIÁO DỤC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PHÒNG Y TẾ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TÁC</dc:title>
  <dc:creator>DINYH QUYET</dc:creator>
  <cp:lastModifiedBy>Administrator PC</cp:lastModifiedBy>
  <cp:revision>465</cp:revision>
  <dcterms:created xsi:type="dcterms:W3CDTF">2015-09-18T08:34:27Z</dcterms:created>
  <dcterms:modified xsi:type="dcterms:W3CDTF">2019-03-25T04:12:47Z</dcterms:modified>
</cp:coreProperties>
</file>