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8" r:id="rId2"/>
    <p:sldId id="270" r:id="rId3"/>
    <p:sldId id="272" r:id="rId4"/>
    <p:sldId id="274" r:id="rId5"/>
    <p:sldId id="258" r:id="rId6"/>
    <p:sldId id="276" r:id="rId7"/>
    <p:sldId id="281" r:id="rId8"/>
    <p:sldId id="259" r:id="rId9"/>
    <p:sldId id="288" r:id="rId10"/>
    <p:sldId id="284" r:id="rId11"/>
    <p:sldId id="290" r:id="rId12"/>
    <p:sldId id="293" r:id="rId13"/>
    <p:sldId id="291" r:id="rId14"/>
    <p:sldId id="286" r:id="rId15"/>
    <p:sldId id="261" r:id="rId16"/>
    <p:sldId id="262" r:id="rId17"/>
    <p:sldId id="263" r:id="rId18"/>
    <p:sldId id="264" r:id="rId19"/>
    <p:sldId id="283" r:id="rId20"/>
    <p:sldId id="266" r:id="rId21"/>
    <p:sldId id="268" r:id="rId22"/>
    <p:sldId id="295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96" autoAdjust="0"/>
    <p:restoredTop sz="86437" autoAdjust="0"/>
  </p:normalViewPr>
  <p:slideViewPr>
    <p:cSldViewPr>
      <p:cViewPr varScale="1">
        <p:scale>
          <a:sx n="48" d="100"/>
          <a:sy n="48" d="100"/>
        </p:scale>
        <p:origin x="-7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5CD9F-1A2D-4BD7-9107-48D480C28A0B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A168C-3F21-4275-92AE-C50FA7A8692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30CB7-4F6D-40E2-A960-F24BC3834D63}" type="slidenum">
              <a:rPr lang="en-US"/>
              <a:pPr/>
              <a:t>2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C480B-40A3-4BE3-9C61-834998391411}" type="slidenum">
              <a:rPr lang="en-US"/>
              <a:pPr/>
              <a:t>3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71136-2885-4215-8FFB-A1F8B02AECDC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rgbClr val="FFC000"/>
              </a:solidFill>
            </a:endParaRPr>
          </a:p>
        </p:txBody>
      </p:sp>
      <p:pic>
        <p:nvPicPr>
          <p:cNvPr id="4" name="Ảnh 3" descr="2a90249b3b9f6bedc9be56ee3a9ff73d_38455493-wallpaperc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228600"/>
            <a:ext cx="54102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BAN NHÂN DÂN QUẬN LONG BIÊN</a:t>
            </a:r>
          </a:p>
          <a:p>
            <a:pPr algn="ctr">
              <a:defRPr/>
            </a:pPr>
            <a:r>
              <a:rPr lang="en-US" sz="16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MẦM NON GIA THƯỢNG</a:t>
            </a:r>
          </a:p>
        </p:txBody>
      </p:sp>
      <p:pic>
        <p:nvPicPr>
          <p:cNvPr id="6" name="Picture 12" descr="LOGO MNG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67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590800" y="838200"/>
            <a:ext cx="380745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KHÁM PHÁ XÃ HỘI</a:t>
            </a: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2667000" y="3429000"/>
            <a:ext cx="27122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FFC000"/>
                </a:solidFill>
              </a:rPr>
              <a:t> </a:t>
            </a:r>
          </a:p>
          <a:p>
            <a:endParaRPr lang="en-US" sz="2000">
              <a:solidFill>
                <a:srgbClr val="FFC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0" y="4449763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C000"/>
                </a:solidFill>
              </a:rPr>
              <a:t>Giáo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viên</a:t>
            </a:r>
            <a:r>
              <a:rPr lang="en-US" sz="2400" dirty="0">
                <a:solidFill>
                  <a:srgbClr val="FFC000"/>
                </a:solidFill>
              </a:rPr>
              <a:t> : </a:t>
            </a:r>
            <a:r>
              <a:rPr lang="en-US" sz="2400" dirty="0" err="1">
                <a:solidFill>
                  <a:srgbClr val="FFC000"/>
                </a:solidFill>
              </a:rPr>
              <a:t>Nguyễn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Thị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Hường</a:t>
            </a:r>
            <a:endParaRPr lang="en-US" sz="2400" dirty="0">
              <a:solidFill>
                <a:srgbClr val="FFC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C000"/>
                </a:solidFill>
              </a:rPr>
              <a:t>Lứa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tuổi</a:t>
            </a:r>
            <a:r>
              <a:rPr lang="en-US" sz="2400" dirty="0">
                <a:solidFill>
                  <a:srgbClr val="FFC000"/>
                </a:solidFill>
              </a:rPr>
              <a:t>: </a:t>
            </a:r>
            <a:r>
              <a:rPr lang="en-US" sz="2400" dirty="0" err="1">
                <a:solidFill>
                  <a:srgbClr val="FFC000"/>
                </a:solidFill>
              </a:rPr>
              <a:t>Mẫu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giáo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bé</a:t>
            </a:r>
            <a:endParaRPr lang="en-US" sz="2400" dirty="0">
              <a:solidFill>
                <a:srgbClr val="FFC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C000"/>
                </a:solidFill>
              </a:rPr>
              <a:t>Năm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học</a:t>
            </a:r>
            <a:r>
              <a:rPr lang="en-US" sz="2400" dirty="0">
                <a:solidFill>
                  <a:srgbClr val="FFC000"/>
                </a:solidFill>
              </a:rPr>
              <a:t> : 2017 - 2018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9118" y="3360003"/>
            <a:ext cx="532216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KPKH: TÌM HIỂU </a:t>
            </a:r>
            <a:r>
              <a:rPr lang="en-US" sz="4000" b="1" spc="5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VỀ CÂY</a:t>
            </a:r>
            <a:endParaRPr lang="en-US" sz="4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114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43264" y="3143264"/>
            <a:ext cx="6858000" cy="571472"/>
          </a:xfrm>
          <a:prstGeom prst="rect">
            <a:avLst/>
          </a:prstGeom>
          <a:noFill/>
        </p:spPr>
      </p:pic>
      <p:pic>
        <p:nvPicPr>
          <p:cNvPr id="6" name="Picture 111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333375"/>
          </a:xfrm>
          <a:prstGeom prst="rect">
            <a:avLst/>
          </a:prstGeom>
          <a:noFill/>
        </p:spPr>
      </p:pic>
      <p:pic>
        <p:nvPicPr>
          <p:cNvPr id="7" name="Picture 112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  <p:pic>
        <p:nvPicPr>
          <p:cNvPr id="8" name="Picture 113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28673" name="Picture 1" descr="C:\Users\NDC\Downloads\LAM CANH\hoa gia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5728"/>
            <a:ext cx="8229600" cy="621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 descr="thanhma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80010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Rung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(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điểm,mầu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cành,lá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bé,cánh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mỏng,ho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tím,mầu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trắng,mầu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Flowering-Fi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1676400" y="1828800"/>
            <a:ext cx="5943600" cy="2743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 SÁNH</a:t>
            </a:r>
            <a:endParaRPr lang="vi-VN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1788" cy="1817"/>
              <a:chOff x="-3" y="23"/>
              <a:chExt cx="1788" cy="1817"/>
            </a:xfrm>
          </p:grpSpPr>
          <p:pic>
            <p:nvPicPr>
              <p:cNvPr id="100356" name="Picture 21" descr="hoa-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57" name="Picture 22" descr="hoa-da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58" name="Picture 23" descr="hoa-d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 rot="16067699">
              <a:off x="23" y="2517"/>
              <a:ext cx="1788" cy="1817"/>
              <a:chOff x="-3" y="23"/>
              <a:chExt cx="1788" cy="1817"/>
            </a:xfrm>
          </p:grpSpPr>
          <p:pic>
            <p:nvPicPr>
              <p:cNvPr id="100360" name="Picture 21" descr="hoa-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1" name="Picture 22" descr="hoa-da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2" name="Picture 23" descr="hoa-d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 rot="10800000">
              <a:off x="3972" y="2503"/>
              <a:ext cx="1788" cy="1817"/>
              <a:chOff x="-3" y="23"/>
              <a:chExt cx="1788" cy="1817"/>
            </a:xfrm>
          </p:grpSpPr>
          <p:pic>
            <p:nvPicPr>
              <p:cNvPr id="100364" name="Picture 21" descr="hoa-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5" name="Picture 22" descr="hoa-da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6" name="Picture 23" descr="hoa-d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 rot="5400000">
              <a:off x="3958" y="-15"/>
              <a:ext cx="1788" cy="1817"/>
              <a:chOff x="-3" y="23"/>
              <a:chExt cx="1788" cy="1817"/>
            </a:xfrm>
          </p:grpSpPr>
          <p:pic>
            <p:nvPicPr>
              <p:cNvPr id="100368" name="Picture 21" descr="hoa-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9" name="Picture 22" descr="hoa-da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70" name="Picture 23" descr="hoa-d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62466" name="Picture 2" descr="C:\Users\NDC\Downloads\xoai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857232"/>
            <a:ext cx="3571900" cy="5214974"/>
          </a:xfrm>
          <a:prstGeom prst="rect">
            <a:avLst/>
          </a:prstGeom>
          <a:noFill/>
        </p:spPr>
      </p:pic>
      <p:pic>
        <p:nvPicPr>
          <p:cNvPr id="62467" name="Picture 3" descr="C:\Users\NDC\Downloads\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857232"/>
            <a:ext cx="35719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752600" y="22098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65539" name="Picture 3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8915400" cy="7848600"/>
          </a:xfrm>
          <a:prstGeom prst="rect">
            <a:avLst/>
          </a:prstGeom>
          <a:noFill/>
        </p:spPr>
      </p:pic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835150" y="2708275"/>
            <a:ext cx="51847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0000FF">
                  <a:alpha val="50000"/>
                </a:srgbClr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3276600" y="1892300"/>
          <a:ext cx="914400" cy="198438"/>
        </p:xfrm>
        <a:graphic>
          <a:graphicData uri="http://schemas.openxmlformats.org/presentationml/2006/ole">
            <p:oleObj spid="_x0000_s24578" name="Equation" r:id="rId4" imgW="914400" imgH="19872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3108" y="3000372"/>
            <a:ext cx="485778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           </a:t>
            </a:r>
            <a:r>
              <a:rPr lang="vi-VN" sz="4800" b="1" dirty="0" smtClean="0">
                <a:latin typeface="+mj-lt"/>
              </a:rPr>
              <a:t>MỞ RỘNG</a:t>
            </a:r>
            <a:endParaRPr lang="vi-VN" sz="4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50" name="Picture 2" descr="C:\Users\NDC\Downloads\CAY AN QUA\cay mi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5929354"/>
          </a:xfrm>
          <a:prstGeom prst="rect">
            <a:avLst/>
          </a:prstGeom>
          <a:noFill/>
        </p:spPr>
      </p:pic>
      <p:pic>
        <p:nvPicPr>
          <p:cNvPr id="6" name="Picture 22" descr="1555phw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 rot="5400000">
            <a:off x="5726921" y="3059921"/>
            <a:ext cx="6477000" cy="357158"/>
          </a:xfrm>
          <a:prstGeom prst="rect">
            <a:avLst/>
          </a:prstGeom>
          <a:noFill/>
        </p:spPr>
      </p:pic>
      <p:pic>
        <p:nvPicPr>
          <p:cNvPr id="8" name="Picture 19" descr="1555phw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457200" y="6324600"/>
            <a:ext cx="8472518" cy="533400"/>
          </a:xfrm>
          <a:prstGeom prst="rect">
            <a:avLst/>
          </a:prstGeom>
          <a:noFill/>
        </p:spPr>
      </p:pic>
      <p:pic>
        <p:nvPicPr>
          <p:cNvPr id="9" name="Picture 21" descr="1555phw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 rot="5400000">
            <a:off x="-3090874" y="3090874"/>
            <a:ext cx="6715148" cy="533400"/>
          </a:xfrm>
          <a:prstGeom prst="rect">
            <a:avLst/>
          </a:prstGeom>
          <a:noFill/>
        </p:spPr>
      </p:pic>
      <p:pic>
        <p:nvPicPr>
          <p:cNvPr id="10" name="Picture 20" descr="1555ph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8358246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C:\Users\NDC\Downloads\CAY AN QUA\du d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04"/>
            <a:ext cx="8358246" cy="6215130"/>
          </a:xfrm>
          <a:prstGeom prst="rect">
            <a:avLst/>
          </a:prstGeom>
          <a:noFill/>
        </p:spPr>
      </p:pic>
      <p:pic>
        <p:nvPicPr>
          <p:cNvPr id="5" name="Picture 111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</p:spPr>
      </p:pic>
      <p:pic>
        <p:nvPicPr>
          <p:cNvPr id="8" name="Picture 113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pic>
        <p:nvPicPr>
          <p:cNvPr id="9" name="Picture 114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78983" y="3178983"/>
            <a:ext cx="6858000" cy="500034"/>
          </a:xfrm>
          <a:prstGeom prst="rect">
            <a:avLst/>
          </a:prstGeom>
          <a:noFill/>
        </p:spPr>
      </p:pic>
      <p:pic>
        <p:nvPicPr>
          <p:cNvPr id="10" name="Picture 112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132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6" name="Picture 131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  <p:pic>
        <p:nvPicPr>
          <p:cNvPr id="7" name="Picture 133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38500" y="3238500"/>
            <a:ext cx="6858000" cy="381000"/>
          </a:xfrm>
          <a:prstGeom prst="rect">
            <a:avLst/>
          </a:prstGeom>
          <a:noFill/>
        </p:spPr>
      </p:pic>
      <p:pic>
        <p:nvPicPr>
          <p:cNvPr id="8" name="Picture 130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333375"/>
          </a:xfrm>
          <a:prstGeom prst="rect">
            <a:avLst/>
          </a:prstGeom>
          <a:noFill/>
        </p:spPr>
      </p:pic>
      <p:pic>
        <p:nvPicPr>
          <p:cNvPr id="23554" name="Picture 2" descr="C:\Users\NDC\Downloads\CAY BONG MAT\ban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 descr="C:\Users\NDC\Downloads\LAM CANH\ha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072230"/>
          </a:xfrm>
          <a:prstGeom prst="rect">
            <a:avLst/>
          </a:prstGeom>
          <a:noFill/>
        </p:spPr>
      </p:pic>
      <p:pic>
        <p:nvPicPr>
          <p:cNvPr id="5" name="Picture 132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6" name="Picture 133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238500" y="3238500"/>
            <a:ext cx="6858000" cy="381000"/>
          </a:xfrm>
          <a:prstGeom prst="rect">
            <a:avLst/>
          </a:prstGeom>
          <a:noFill/>
        </p:spPr>
      </p:pic>
      <p:pic>
        <p:nvPicPr>
          <p:cNvPr id="7" name="Picture 130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63000" cy="333375"/>
          </a:xfrm>
          <a:prstGeom prst="rect">
            <a:avLst/>
          </a:prstGeom>
          <a:noFill/>
        </p:spPr>
      </p:pic>
      <p:pic>
        <p:nvPicPr>
          <p:cNvPr id="8" name="Picture 131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3" name="Picture 3" descr="doraemon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2286000"/>
          </a:xfrm>
        </p:spPr>
        <p:txBody>
          <a:bodyPr/>
          <a:lstStyle/>
          <a:p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</a:rPr>
              <a:t>HOẠT ĐỘNG 3: </a:t>
            </a:r>
          </a:p>
          <a:p>
            <a:r>
              <a:rPr lang="en-US" sz="4400" dirty="0" err="1" smtClean="0">
                <a:solidFill>
                  <a:srgbClr val="FF00FF"/>
                </a:solidFill>
                <a:latin typeface="Times New Roman" pitchFamily="18" charset="0"/>
              </a:rPr>
              <a:t>Trò</a:t>
            </a:r>
            <a:r>
              <a:rPr lang="en-US" sz="4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Times New Roman" pitchFamily="18" charset="0"/>
              </a:rPr>
              <a:t>chơi</a:t>
            </a:r>
            <a:r>
              <a:rPr lang="en-US" sz="4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Times New Roman" pitchFamily="18" charset="0"/>
              </a:rPr>
              <a:t>ôn</a:t>
            </a:r>
            <a:r>
              <a:rPr lang="en-US" sz="4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Times New Roman" pitchFamily="18" charset="0"/>
              </a:rPr>
              <a:t>luyện</a:t>
            </a:r>
            <a:r>
              <a:rPr lang="en-US" sz="4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Times New Roman" pitchFamily="18" charset="0"/>
              </a:rPr>
              <a:t>củng</a:t>
            </a:r>
            <a:r>
              <a:rPr lang="en-US" sz="4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Times New Roman" pitchFamily="18" charset="0"/>
              </a:rPr>
              <a:t>cố</a:t>
            </a:r>
            <a:endParaRPr lang="en-US" sz="4400" dirty="0">
              <a:solidFill>
                <a:srgbClr val="FF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91cea37d1168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000" y="7747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sz="24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914400" y="381001"/>
            <a:ext cx="78486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đích-Yêu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Trẻ biết tên gọi,một số đặc điểm của cây xoài, cây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phượng,cây hoa giấy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-Trẻ gọi đúng tên một số bộ phận của cây(thân cây,lá cây,quả)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biết lợi ích của cây đối với đời sống con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trả lời câu hỏi rõ ràng,mạch lạc, đủ câu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-Trẻ biết so sánh giống nhau và khác nhau giữa 2 loại cây(cây xoài và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cây phượng)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-Rèn luyện và phát triển cho trẻ khả năng quan sát chú ý ghi nhớ có chủ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biết lợi ích của cây đối với đời sống con người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-Trẻ hứng thú tham gia hoạt động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GD:Trẻ biết chăm sóc và bảo vệ cây </a:t>
            </a:r>
          </a:p>
          <a:p>
            <a:pPr algn="l"/>
            <a:endParaRPr lang="en-US" sz="2400" i="1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6353175"/>
            <a:ext cx="8534400" cy="504825"/>
          </a:xfrm>
          <a:prstGeom prst="rect">
            <a:avLst/>
          </a:prstGeom>
          <a:noFill/>
        </p:spPr>
      </p:pic>
      <p:pic>
        <p:nvPicPr>
          <p:cNvPr id="11269" name="Picture 5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8534400" cy="504825"/>
          </a:xfrm>
          <a:prstGeom prst="rect">
            <a:avLst/>
          </a:prstGeom>
          <a:noFill/>
        </p:spPr>
      </p:pic>
      <p:pic>
        <p:nvPicPr>
          <p:cNvPr id="11270" name="Picture 6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-3176587" y="3176587"/>
            <a:ext cx="6858000" cy="504825"/>
          </a:xfrm>
          <a:prstGeom prst="rect">
            <a:avLst/>
          </a:prstGeom>
          <a:noFill/>
        </p:spPr>
      </p:pic>
      <p:pic>
        <p:nvPicPr>
          <p:cNvPr id="11271" name="Picture 7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5462588" y="3176587"/>
            <a:ext cx="6858000" cy="504825"/>
          </a:xfrm>
          <a:prstGeom prst="rect">
            <a:avLst/>
          </a:prstGeom>
          <a:noFill/>
        </p:spPr>
      </p:pic>
      <p:pic>
        <p:nvPicPr>
          <p:cNvPr id="11274" name="Picture 10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1600200"/>
            <a:ext cx="381000" cy="457200"/>
          </a:xfrm>
          <a:prstGeom prst="rect">
            <a:avLst/>
          </a:prstGeom>
          <a:noFill/>
        </p:spPr>
      </p:pic>
      <p:pic>
        <p:nvPicPr>
          <p:cNvPr id="11275" name="Picture 11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4114800"/>
            <a:ext cx="381000" cy="457200"/>
          </a:xfrm>
          <a:prstGeom prst="rect">
            <a:avLst/>
          </a:prstGeom>
          <a:noFill/>
        </p:spPr>
      </p:pic>
      <p:pic>
        <p:nvPicPr>
          <p:cNvPr id="11276" name="Picture 12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019800" y="6400800"/>
            <a:ext cx="381000" cy="457200"/>
          </a:xfrm>
          <a:prstGeom prst="rect">
            <a:avLst/>
          </a:prstGeom>
          <a:noFill/>
        </p:spPr>
      </p:pic>
      <p:pic>
        <p:nvPicPr>
          <p:cNvPr id="11277" name="Picture 13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6400800"/>
            <a:ext cx="381000" cy="457200"/>
          </a:xfrm>
          <a:prstGeom prst="rect">
            <a:avLst/>
          </a:prstGeom>
          <a:noFill/>
        </p:spPr>
      </p:pic>
      <p:pic>
        <p:nvPicPr>
          <p:cNvPr id="11278" name="Picture 14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28600" y="4724400"/>
            <a:ext cx="381000" cy="457200"/>
          </a:xfrm>
          <a:prstGeom prst="rect">
            <a:avLst/>
          </a:prstGeom>
          <a:noFill/>
        </p:spPr>
      </p:pic>
      <p:pic>
        <p:nvPicPr>
          <p:cNvPr id="11279" name="Picture 15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0"/>
            <a:ext cx="381000" cy="457200"/>
          </a:xfrm>
          <a:prstGeom prst="rect">
            <a:avLst/>
          </a:prstGeom>
          <a:noFill/>
        </p:spPr>
      </p:pic>
      <p:pic>
        <p:nvPicPr>
          <p:cNvPr id="11280" name="Picture 16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629400" y="0"/>
            <a:ext cx="381000" cy="457200"/>
          </a:xfrm>
          <a:prstGeom prst="rect">
            <a:avLst/>
          </a:prstGeom>
          <a:noFill/>
        </p:spPr>
      </p:pic>
      <p:pic>
        <p:nvPicPr>
          <p:cNvPr id="11281" name="Picture 17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7315200" y="6400800"/>
            <a:ext cx="381000" cy="457200"/>
          </a:xfrm>
          <a:prstGeom prst="rect">
            <a:avLst/>
          </a:prstGeom>
          <a:noFill/>
        </p:spPr>
      </p:pic>
      <p:pic>
        <p:nvPicPr>
          <p:cNvPr id="11282" name="Picture 18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219200" y="6400800"/>
            <a:ext cx="381000" cy="457200"/>
          </a:xfrm>
          <a:prstGeom prst="rect">
            <a:avLst/>
          </a:prstGeom>
          <a:noFill/>
        </p:spPr>
      </p:pic>
      <p:pic>
        <p:nvPicPr>
          <p:cNvPr id="11283" name="Picture 19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914400" y="0"/>
            <a:ext cx="381000" cy="457200"/>
          </a:xfrm>
          <a:prstGeom prst="rect">
            <a:avLst/>
          </a:prstGeom>
          <a:noFill/>
        </p:spPr>
      </p:pic>
      <p:pic>
        <p:nvPicPr>
          <p:cNvPr id="11284" name="Picture 20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0" y="1447800"/>
            <a:ext cx="381000" cy="457200"/>
          </a:xfrm>
          <a:prstGeom prst="rect">
            <a:avLst/>
          </a:prstGeom>
          <a:noFill/>
        </p:spPr>
      </p:pic>
      <p:pic>
        <p:nvPicPr>
          <p:cNvPr id="11285" name="Picture 21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8534400" y="6324600"/>
            <a:ext cx="609600" cy="533400"/>
          </a:xfrm>
          <a:prstGeom prst="rect">
            <a:avLst/>
          </a:prstGeom>
          <a:noFill/>
        </p:spPr>
      </p:pic>
      <p:pic>
        <p:nvPicPr>
          <p:cNvPr id="11286" name="Picture 22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0" y="6324600"/>
            <a:ext cx="609600" cy="533400"/>
          </a:xfrm>
          <a:prstGeom prst="rect">
            <a:avLst/>
          </a:prstGeom>
          <a:noFill/>
        </p:spPr>
      </p:pic>
      <p:pic>
        <p:nvPicPr>
          <p:cNvPr id="11287" name="Picture 23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0" y="0"/>
            <a:ext cx="609600" cy="533400"/>
          </a:xfrm>
          <a:prstGeom prst="rect">
            <a:avLst/>
          </a:prstGeom>
          <a:noFill/>
        </p:spPr>
      </p:pic>
      <p:pic>
        <p:nvPicPr>
          <p:cNvPr id="11288" name="Picture 24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8229600" y="0"/>
            <a:ext cx="609600" cy="533400"/>
          </a:xfrm>
          <a:prstGeom prst="rect">
            <a:avLst/>
          </a:prstGeom>
          <a:noFill/>
        </p:spPr>
      </p:pic>
      <p:sp>
        <p:nvSpPr>
          <p:cNvPr id="11290" name="WordArt 26"/>
          <p:cNvSpPr>
            <a:spLocks noChangeArrowheads="1" noChangeShapeType="1" noTextEdit="1"/>
          </p:cNvSpPr>
          <p:nvPr/>
        </p:nvSpPr>
        <p:spPr bwMode="auto">
          <a:xfrm rot="185542">
            <a:off x="2209800" y="1295400"/>
            <a:ext cx="482917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FF481D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TC1:Cây nào quả nấy?</a:t>
            </a:r>
            <a:endParaRPr lang="vi-VN" sz="3600" kern="10" dirty="0">
              <a:ln w="9525">
                <a:solidFill>
                  <a:srgbClr val="FF481D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914400" y="281940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tranh,3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914400" y="441960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4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0" grpId="0" animBg="1"/>
      <p:bldP spid="11294" grpId="0"/>
      <p:bldP spid="112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6353175"/>
            <a:ext cx="8534400" cy="504825"/>
          </a:xfrm>
          <a:prstGeom prst="rect">
            <a:avLst/>
          </a:prstGeom>
          <a:noFill/>
        </p:spPr>
      </p:pic>
      <p:pic>
        <p:nvPicPr>
          <p:cNvPr id="13315" name="Picture 3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8534400" cy="504825"/>
          </a:xfrm>
          <a:prstGeom prst="rect">
            <a:avLst/>
          </a:prstGeom>
          <a:noFill/>
        </p:spPr>
      </p:pic>
      <p:pic>
        <p:nvPicPr>
          <p:cNvPr id="13316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-3176587" y="3176587"/>
            <a:ext cx="6858000" cy="504825"/>
          </a:xfrm>
          <a:prstGeom prst="rect">
            <a:avLst/>
          </a:prstGeom>
          <a:noFill/>
        </p:spPr>
      </p:pic>
      <p:pic>
        <p:nvPicPr>
          <p:cNvPr id="13317" name="Picture 5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5462588" y="3176587"/>
            <a:ext cx="6858000" cy="504825"/>
          </a:xfrm>
          <a:prstGeom prst="rect">
            <a:avLst/>
          </a:prstGeom>
          <a:noFill/>
        </p:spPr>
      </p:pic>
      <p:pic>
        <p:nvPicPr>
          <p:cNvPr id="13318" name="Picture 6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1600200"/>
            <a:ext cx="381000" cy="457200"/>
          </a:xfrm>
          <a:prstGeom prst="rect">
            <a:avLst/>
          </a:prstGeom>
          <a:noFill/>
        </p:spPr>
      </p:pic>
      <p:pic>
        <p:nvPicPr>
          <p:cNvPr id="13319" name="Picture 7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4114800"/>
            <a:ext cx="381000" cy="457200"/>
          </a:xfrm>
          <a:prstGeom prst="rect">
            <a:avLst/>
          </a:prstGeom>
          <a:noFill/>
        </p:spPr>
      </p:pic>
      <p:pic>
        <p:nvPicPr>
          <p:cNvPr id="13320" name="Picture 8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0198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1" name="Picture 9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2" name="Picture 10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28600" y="4724400"/>
            <a:ext cx="381000" cy="457200"/>
          </a:xfrm>
          <a:prstGeom prst="rect">
            <a:avLst/>
          </a:prstGeom>
          <a:noFill/>
        </p:spPr>
      </p:pic>
      <p:pic>
        <p:nvPicPr>
          <p:cNvPr id="13323" name="Picture 11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0"/>
            <a:ext cx="381000" cy="457200"/>
          </a:xfrm>
          <a:prstGeom prst="rect">
            <a:avLst/>
          </a:prstGeom>
          <a:noFill/>
        </p:spPr>
      </p:pic>
      <p:pic>
        <p:nvPicPr>
          <p:cNvPr id="13324" name="Picture 12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629400" y="0"/>
            <a:ext cx="381000" cy="457200"/>
          </a:xfrm>
          <a:prstGeom prst="rect">
            <a:avLst/>
          </a:prstGeom>
          <a:noFill/>
        </p:spPr>
      </p:pic>
      <p:pic>
        <p:nvPicPr>
          <p:cNvPr id="13325" name="Picture 13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73152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6" name="Picture 14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2192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7" name="Picture 15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914400" y="0"/>
            <a:ext cx="381000" cy="457200"/>
          </a:xfrm>
          <a:prstGeom prst="rect">
            <a:avLst/>
          </a:prstGeom>
          <a:noFill/>
        </p:spPr>
      </p:pic>
      <p:pic>
        <p:nvPicPr>
          <p:cNvPr id="13328" name="Picture 16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0" y="1447800"/>
            <a:ext cx="381000" cy="457200"/>
          </a:xfrm>
          <a:prstGeom prst="rect">
            <a:avLst/>
          </a:prstGeom>
          <a:noFill/>
        </p:spPr>
      </p:pic>
      <p:pic>
        <p:nvPicPr>
          <p:cNvPr id="13329" name="Picture 17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8534400" y="6324600"/>
            <a:ext cx="609600" cy="533400"/>
          </a:xfrm>
          <a:prstGeom prst="rect">
            <a:avLst/>
          </a:prstGeom>
          <a:noFill/>
        </p:spPr>
      </p:pic>
      <p:pic>
        <p:nvPicPr>
          <p:cNvPr id="13330" name="Picture 18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0" y="6324600"/>
            <a:ext cx="609600" cy="533400"/>
          </a:xfrm>
          <a:prstGeom prst="rect">
            <a:avLst/>
          </a:prstGeom>
          <a:noFill/>
        </p:spPr>
      </p:pic>
      <p:pic>
        <p:nvPicPr>
          <p:cNvPr id="13331" name="Picture 19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0" y="0"/>
            <a:ext cx="609600" cy="533400"/>
          </a:xfrm>
          <a:prstGeom prst="rect">
            <a:avLst/>
          </a:prstGeom>
          <a:noFill/>
        </p:spPr>
      </p:pic>
      <p:pic>
        <p:nvPicPr>
          <p:cNvPr id="13332" name="Picture 20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8229600" y="0"/>
            <a:ext cx="609600" cy="533400"/>
          </a:xfrm>
          <a:prstGeom prst="rect">
            <a:avLst/>
          </a:prstGeom>
          <a:noFill/>
        </p:spPr>
      </p:pic>
      <p:sp>
        <p:nvSpPr>
          <p:cNvPr id="13334" name="WordArt 22"/>
          <p:cNvSpPr>
            <a:spLocks noChangeArrowheads="1" noChangeShapeType="1" noTextEdit="1"/>
          </p:cNvSpPr>
          <p:nvPr/>
        </p:nvSpPr>
        <p:spPr bwMode="auto">
          <a:xfrm rot="185542">
            <a:off x="2057400" y="762000"/>
            <a:ext cx="482917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EC304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TC2:Tìm lá cho cây?</a:t>
            </a:r>
            <a:endParaRPr lang="vi-VN" sz="3600" kern="10" dirty="0">
              <a:ln w="9525">
                <a:solidFill>
                  <a:srgbClr val="EC304F"/>
                </a:solidFill>
                <a:round/>
                <a:headEnd/>
                <a:tailEnd/>
              </a:ln>
              <a:solidFill>
                <a:srgbClr val="D60093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914400" y="2133600"/>
            <a:ext cx="762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685800" y="3962400"/>
            <a:ext cx="762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 animBg="1"/>
      <p:bldP spid="13336" grpId="0"/>
      <p:bldP spid="133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562600"/>
            <a:ext cx="914400" cy="769938"/>
          </a:xfrm>
          <a:prstGeom prst="rect">
            <a:avLst/>
          </a:prstGeom>
          <a:noFill/>
        </p:spPr>
      </p:pic>
      <p:pic>
        <p:nvPicPr>
          <p:cNvPr id="115715" name="Picture 3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16" name="Picture 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17" name="Picture 5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18" name="Picture 6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19" name="Picture 7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638800"/>
            <a:ext cx="914400" cy="769938"/>
          </a:xfrm>
          <a:prstGeom prst="rect">
            <a:avLst/>
          </a:prstGeom>
          <a:noFill/>
        </p:spPr>
      </p:pic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685800" y="838200"/>
            <a:ext cx="79248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 THÀNH CÁM ƠN QUÍ CÔ ĐÃ ĐẾN DỰ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BÉ 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 NGOAN HỌC GIỎI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71600" y="3505200"/>
            <a:ext cx="7239000" cy="1485900"/>
            <a:chOff x="720" y="2832"/>
            <a:chExt cx="4560" cy="936"/>
          </a:xfrm>
        </p:grpSpPr>
        <p:pic>
          <p:nvPicPr>
            <p:cNvPr id="115722" name="Picture 10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115723" name="Text Box 11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3300"/>
                  </a:solidFill>
                </a:rPr>
                <a:t>!</a:t>
              </a:r>
            </a:p>
          </p:txBody>
        </p:sp>
      </p:grpSp>
      <p:pic>
        <p:nvPicPr>
          <p:cNvPr id="115724" name="Picture 12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25" name="Picture 13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26" name="Picture 1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27" name="Picture 15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28" name="Picture 16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29" name="Picture 17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562600"/>
            <a:ext cx="914400" cy="769938"/>
          </a:xfrm>
          <a:prstGeom prst="rect">
            <a:avLst/>
          </a:prstGeom>
          <a:noFill/>
        </p:spPr>
      </p:pic>
      <p:pic>
        <p:nvPicPr>
          <p:cNvPr id="115730" name="Picture 18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31" name="Picture 19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32" name="Picture 20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33" name="Picture 21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3962400"/>
            <a:ext cx="914400" cy="769938"/>
          </a:xfrm>
          <a:prstGeom prst="rect">
            <a:avLst/>
          </a:prstGeom>
          <a:noFill/>
        </p:spPr>
      </p:pic>
      <p:pic>
        <p:nvPicPr>
          <p:cNvPr id="115734" name="Picture 22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562600"/>
            <a:ext cx="914400" cy="769938"/>
          </a:xfrm>
          <a:prstGeom prst="rect">
            <a:avLst/>
          </a:prstGeom>
          <a:noFill/>
        </p:spPr>
      </p:pic>
      <p:pic>
        <p:nvPicPr>
          <p:cNvPr id="115735" name="Picture 23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36" name="Picture 2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37" name="Picture 25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38" name="Picture 26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39" name="Picture 27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40" name="Picture 28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41" name="Picture 29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42" name="Picture 22" descr="hoa rat d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960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3" name="Picture 22" descr="hoa rat de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4" name="Picture 22" descr="hoa rat de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5" name="Picture 22" descr="hoa rat d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6" name="Picture 3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4876800"/>
            <a:ext cx="1295400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930c6aed984b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61925" y="381000"/>
            <a:ext cx="8982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-"/>
            </a:pPr>
            <a:endParaRPr lang="vi-VN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90600" y="609600"/>
            <a:ext cx="7467600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spcBef>
                <a:spcPct val="50000"/>
              </a:spcBef>
            </a:pPr>
            <a:endParaRPr lang="en-US" dirty="0">
              <a:solidFill>
                <a:srgbClr val="FF0000"/>
              </a:solidFill>
            </a:endParaRPr>
          </a:p>
          <a:p>
            <a:r>
              <a:rPr lang="vi-VN" sz="2400" b="1" dirty="0">
                <a:latin typeface="+mj-lt"/>
              </a:rPr>
              <a:t>+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vi-VN" sz="2400" dirty="0">
                <a:latin typeface="+mj-lt"/>
              </a:rPr>
              <a:t>:Hình ảnh cây xoài,cây </a:t>
            </a:r>
            <a:r>
              <a:rPr lang="vi-VN" sz="2400" dirty="0" smtClean="0">
                <a:latin typeface="+mj-lt"/>
              </a:rPr>
              <a:t>phượng,cây hoa giấy,cây </a:t>
            </a:r>
            <a:r>
              <a:rPr lang="vi-VN" sz="2400" dirty="0">
                <a:latin typeface="+mj-lt"/>
              </a:rPr>
              <a:t>mít,cây bàng...Quả xoài,quả chuối</a:t>
            </a:r>
          </a:p>
          <a:p>
            <a:r>
              <a:rPr lang="vi-VN" sz="2400" dirty="0">
                <a:latin typeface="+mj-lt"/>
              </a:rPr>
              <a:t>-Bài hát “Em yêu cây xanh”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ủa trẻ: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+mj-lt"/>
              </a:rPr>
              <a:t>-Trang phục gọn gàng</a:t>
            </a:r>
          </a:p>
          <a:p>
            <a:r>
              <a:rPr lang="vi-VN" sz="2400" dirty="0">
                <a:latin typeface="+mj-lt"/>
              </a:rPr>
              <a:t>-Bài tập nhóm</a:t>
            </a:r>
          </a:p>
          <a:p>
            <a:r>
              <a:rPr lang="vi-VN" sz="2400" dirty="0">
                <a:latin typeface="+mj-lt"/>
              </a:rPr>
              <a:t>-Bài tập cá nhân</a:t>
            </a:r>
          </a:p>
          <a:p>
            <a:r>
              <a:rPr lang="vi-VN" sz="2400" dirty="0">
                <a:latin typeface="+mj-lt"/>
              </a:rPr>
              <a:t>-Bút màu,hồ dán,khăn </a:t>
            </a:r>
            <a:r>
              <a:rPr lang="vi-VN" sz="2400" dirty="0" smtClean="0">
                <a:latin typeface="+mj-lt"/>
              </a:rPr>
              <a:t>lau</a:t>
            </a:r>
          </a:p>
          <a:p>
            <a:pPr algn="l"/>
            <a:endParaRPr lang="en-US" sz="2400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angquang_612"/>
          <p:cNvPicPr>
            <a:picLocks noGrp="1" noChangeAspect="1" noChangeArrowheads="1" noCrop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42900"/>
            <a:ext cx="9144000" cy="6858000"/>
          </a:xfrm>
          <a:noFill/>
          <a:ln/>
        </p:spPr>
      </p:pic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 rot="443319">
            <a:off x="2209800" y="1066800"/>
            <a:ext cx="4443413" cy="1901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2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 ĐỘNG 1:</a:t>
            </a:r>
          </a:p>
          <a:p>
            <a:pPr algn="ctr"/>
            <a:r>
              <a:rPr lang="vi-VN" sz="2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Quan sát-Đàm thoại </a:t>
            </a:r>
            <a:endParaRPr lang="vi-VN" sz="2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56681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173" name="Picture 5" descr="Butterfly-02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400797">
            <a:off x="7210425" y="0"/>
            <a:ext cx="1933575" cy="2209800"/>
          </a:xfrm>
          <a:prstGeom prst="rect">
            <a:avLst/>
          </a:prstGeom>
          <a:noFill/>
        </p:spPr>
      </p:pic>
      <p:pic>
        <p:nvPicPr>
          <p:cNvPr id="7174" name="Picture 6" descr="Butterfly-02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487069">
            <a:off x="495959" y="-24921"/>
            <a:ext cx="1933575" cy="2209800"/>
          </a:xfrm>
          <a:prstGeom prst="rect">
            <a:avLst/>
          </a:prstGeom>
          <a:noFill/>
        </p:spPr>
      </p:pic>
      <p:pic>
        <p:nvPicPr>
          <p:cNvPr id="7175" name="Picture 7" descr="Butterfly-02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400797">
            <a:off x="3581400" y="3810000"/>
            <a:ext cx="1933575" cy="2209800"/>
          </a:xfrm>
          <a:prstGeom prst="rect">
            <a:avLst/>
          </a:prstGeom>
          <a:noFill/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828800" y="274320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ảnh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xoài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36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6215082"/>
            <a:ext cx="6929486" cy="357190"/>
          </a:xfrm>
        </p:spPr>
        <p:txBody>
          <a:bodyPr>
            <a:normAutofit fontScale="90000"/>
          </a:bodyPr>
          <a:lstStyle/>
          <a:p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4" name="il_fi" descr="1280634573P101057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3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6" name="Picture 114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78983" y="3178983"/>
            <a:ext cx="6858000" cy="500034"/>
          </a:xfrm>
          <a:prstGeom prst="rect">
            <a:avLst/>
          </a:prstGeom>
          <a:noFill/>
        </p:spPr>
      </p:pic>
      <p:pic>
        <p:nvPicPr>
          <p:cNvPr id="7" name="Picture 111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72594" cy="333375"/>
          </a:xfrm>
          <a:prstGeom prst="rect">
            <a:avLst/>
          </a:prstGeom>
          <a:noFill/>
        </p:spPr>
      </p:pic>
      <p:pic>
        <p:nvPicPr>
          <p:cNvPr id="8" name="Picture 112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rame_celebr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374650" y="2636838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US" sz="2700" b="1" dirty="0" smtClean="0"/>
              <a:t>-</a:t>
            </a:r>
            <a:r>
              <a:rPr lang="en-US" sz="2700" dirty="0" smtClean="0"/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thân,cành,lá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?(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lại:Đây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xoài,cây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to,có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cành,lá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to,hoa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chùm,có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vàng,mùi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thơm,ăn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bổ,còn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quả,lấy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fr-FR" sz="27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vi-VN" sz="1400" dirty="0" smtClean="0"/>
              <a:t/>
            </a:r>
            <a:br>
              <a:rPr lang="vi-VN" sz="1400" dirty="0" smtClean="0"/>
            </a:b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857356" y="928671"/>
            <a:ext cx="578647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4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 ĐỘNG 2:</a:t>
            </a:r>
          </a:p>
          <a:p>
            <a:pPr algn="ctr"/>
            <a:r>
              <a:rPr lang="vi-VN" sz="4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Quan sát-Đàm thoại</a:t>
            </a:r>
          </a:p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ảnh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phượng</a:t>
            </a:r>
            <a:endParaRPr lang="vi-VN" sz="48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56681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4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6000" dirty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928926" y="6143644"/>
            <a:ext cx="3071834" cy="142876"/>
          </a:xfrm>
        </p:spPr>
        <p:txBody>
          <a:bodyPr>
            <a:normAutofit fontScale="90000"/>
          </a:bodyPr>
          <a:lstStyle/>
          <a:p>
            <a:r>
              <a:rPr lang="vi-VN" dirty="0" smtClean="0"/>
              <a:t>1</a:t>
            </a:r>
            <a:endParaRPr lang="vi-VN" dirty="0"/>
          </a:p>
        </p:txBody>
      </p:sp>
      <p:pic>
        <p:nvPicPr>
          <p:cNvPr id="5" name="Picture 112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  <p:pic>
        <p:nvPicPr>
          <p:cNvPr id="6" name="Picture 113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7" name="Picture 114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43264" y="3143264"/>
            <a:ext cx="6858000" cy="571472"/>
          </a:xfrm>
          <a:prstGeom prst="rect">
            <a:avLst/>
          </a:prstGeom>
          <a:noFill/>
        </p:spPr>
      </p:pic>
      <p:pic>
        <p:nvPicPr>
          <p:cNvPr id="8" name="Picture 111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333375"/>
          </a:xfrm>
          <a:prstGeom prst="rect">
            <a:avLst/>
          </a:prstGeom>
          <a:noFill/>
        </p:spPr>
      </p:pic>
      <p:pic>
        <p:nvPicPr>
          <p:cNvPr id="2050" name="Picture 2" descr="C:\Users\NDC\Downloads\p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89"/>
            <a:ext cx="8143932" cy="6286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     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 b="1">
                <a:latin typeface="Times New Roman" pitchFamily="18" charset="0"/>
              </a:rPr>
              <a:t>          </a:t>
            </a:r>
            <a:endParaRPr lang="en-US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46441" name="Picture 4" descr="D:\Tieu Binh\hinh nen\%21_%2828%29~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228600" y="152400"/>
            <a:ext cx="105171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4800" b="1" dirty="0">
                <a:solidFill>
                  <a:srgbClr val="FF3300"/>
                </a:solidFill>
              </a:rPr>
              <a:t>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428604"/>
            <a:ext cx="79296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?(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thân,cành,lá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vi-VN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(to)</a:t>
            </a:r>
            <a:endParaRPr lang="vi-VN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lại:Đây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phượng,thân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to,lá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nhỏ,hoa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đỏ.Người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64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535</Words>
  <Application>Microsoft Office PowerPoint</Application>
  <PresentationFormat>On-screen Show (4:3)</PresentationFormat>
  <Paragraphs>72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- Các con cùng nhìn lên màn hình xem đây là cây gì? - Cây xoài gồm có những gì? (thân,cành,lá) - Thân cây xoài như thế nào?  - Lá của cây xoài thì như thế nào? - Hoa của cây xoài như thế nào?(hoa nhỏ mọc thành chùm) - Xoài là loại cây gì? =&gt;Cô chốt lại:Đây là cây xoài,cây xoài có thân to,có nhiều cành,lá xoài dài và to,hoa có mầu trắng mọc thành chùm,có một số hoa sẽ kết quả -Các con đã nhìn thấy quả xoài chưa? -Quả xoài như thế nào? + Cô đưa quả xoài ra cho trẻ quan sát và nhận xét - Quả xoài chín có mầu vàng,mùi thơm,ăn rất ngọt và bổ,còn khi chưa chín có mầu xanh  - Người ta trồng xoài để làm gì? =&gt;Cây xoài là loại cây ăn quả,lấy gỗ và cho bóng mát nữa đấy </vt:lpstr>
      <vt:lpstr>Slide 7</vt:lpstr>
      <vt:lpstr>1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Welcome</cp:lastModifiedBy>
  <cp:revision>35</cp:revision>
  <dcterms:created xsi:type="dcterms:W3CDTF">2015-02-25T14:37:24Z</dcterms:created>
  <dcterms:modified xsi:type="dcterms:W3CDTF">2018-01-29T07:39:02Z</dcterms:modified>
</cp:coreProperties>
</file>