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33400" y="3200400"/>
            <a:ext cx="8382000" cy="3352800"/>
          </a:xfrm>
        </p:spPr>
        <p:txBody>
          <a:bodyPr>
            <a:normAutofit lnSpcReduction="10000"/>
          </a:bodyPr>
          <a:lstStyle/>
          <a:p>
            <a:r>
              <a:rPr lang="en-US" sz="2400" b="1" dirty="0" smtClean="0">
                <a:solidFill>
                  <a:srgbClr val="C00000"/>
                </a:solidFill>
              </a:rPr>
              <a:t>GIÁO ÁN HOẠT</a:t>
            </a:r>
            <a:r>
              <a:rPr lang="vi-VN" sz="2400" b="1" dirty="0" smtClean="0">
                <a:solidFill>
                  <a:srgbClr val="C00000"/>
                </a:solidFill>
              </a:rPr>
              <a:t> </a:t>
            </a:r>
            <a:r>
              <a:rPr lang="vi-VN" sz="2400" b="1" dirty="0" smtClean="0">
                <a:solidFill>
                  <a:srgbClr val="C00000"/>
                </a:solidFill>
                <a:latin typeface="+mj-lt"/>
              </a:rPr>
              <a:t>ĐỘNG</a:t>
            </a:r>
            <a:r>
              <a:rPr lang="en-US" sz="2400" b="1" dirty="0" smtClean="0">
                <a:solidFill>
                  <a:srgbClr val="C00000"/>
                </a:solidFill>
                <a:latin typeface="+mj-lt"/>
              </a:rPr>
              <a:t> V</a:t>
            </a:r>
            <a:r>
              <a:rPr lang="vi-VN" sz="2400" b="1" dirty="0" smtClean="0">
                <a:solidFill>
                  <a:srgbClr val="C00000"/>
                </a:solidFill>
                <a:latin typeface="+mj-lt"/>
              </a:rPr>
              <a:t>ỚI ĐỒ VẬT</a:t>
            </a:r>
            <a:endParaRPr lang="vi-VN" sz="2400" b="1" dirty="0" smtClean="0">
              <a:solidFill>
                <a:srgbClr val="C00000"/>
              </a:solidFill>
              <a:latin typeface="+mj-lt"/>
              <a:cs typeface="Times New Roman" pitchFamily="18" charset="0"/>
            </a:endParaRPr>
          </a:p>
          <a:p>
            <a:r>
              <a:rPr lang="vi-VN" sz="4000" dirty="0" smtClean="0">
                <a:solidFill>
                  <a:srgbClr val="C00000"/>
                </a:solidFill>
                <a:latin typeface="Times New Roman" pitchFamily="18" charset="0"/>
                <a:cs typeface="Times New Roman" pitchFamily="18" charset="0"/>
              </a:rPr>
              <a:t>        </a:t>
            </a:r>
            <a:r>
              <a:rPr lang="vi-VN" sz="2400" dirty="0" smtClean="0">
                <a:solidFill>
                  <a:srgbClr val="C00000"/>
                </a:solidFill>
                <a:latin typeface="Times New Roman" pitchFamily="18" charset="0"/>
                <a:cs typeface="Times New Roman" pitchFamily="18" charset="0"/>
              </a:rPr>
              <a:t>Đề tài</a:t>
            </a:r>
            <a:r>
              <a:rPr lang="en-US" sz="2400" dirty="0" smtClean="0">
                <a:solidFill>
                  <a:srgbClr val="C00000"/>
                </a:solidFill>
                <a:latin typeface="Times New Roman" pitchFamily="18" charset="0"/>
                <a:cs typeface="Times New Roman" pitchFamily="18" charset="0"/>
              </a:rPr>
              <a:t>: Xây hàng rào cho công viên</a:t>
            </a:r>
            <a:endParaRPr lang="vi-VN" sz="2400" dirty="0" smtClean="0">
              <a:solidFill>
                <a:srgbClr val="C00000"/>
              </a:solidFill>
              <a:latin typeface="Times New Roman" pitchFamily="18" charset="0"/>
              <a:cs typeface="Times New Roman" pitchFamily="18" charset="0"/>
            </a:endParaRPr>
          </a:p>
          <a:p>
            <a:r>
              <a:rPr lang="vi-VN" sz="2400" dirty="0" smtClean="0">
                <a:solidFill>
                  <a:srgbClr val="C00000"/>
                </a:solidFill>
                <a:latin typeface="Times New Roman" pitchFamily="18" charset="0"/>
                <a:cs typeface="Times New Roman" pitchFamily="18" charset="0"/>
              </a:rPr>
              <a:t>Lứa tuổi: 24-36 tháng</a:t>
            </a:r>
          </a:p>
          <a:p>
            <a:r>
              <a:rPr lang="vi-VN" sz="2400" dirty="0" smtClean="0">
                <a:solidFill>
                  <a:srgbClr val="C00000"/>
                </a:solidFill>
                <a:latin typeface="Times New Roman" pitchFamily="18" charset="0"/>
                <a:cs typeface="Times New Roman" pitchFamily="18" charset="0"/>
              </a:rPr>
              <a:t>Th</a:t>
            </a:r>
            <a:r>
              <a:rPr lang="en-US" sz="2400" dirty="0" smtClean="0">
                <a:solidFill>
                  <a:srgbClr val="C00000"/>
                </a:solidFill>
                <a:latin typeface="Times New Roman" pitchFamily="18" charset="0"/>
                <a:cs typeface="Times New Roman" pitchFamily="18" charset="0"/>
              </a:rPr>
              <a:t>ời</a:t>
            </a:r>
            <a:r>
              <a:rPr lang="vi-VN" sz="2400" dirty="0" smtClean="0">
                <a:solidFill>
                  <a:srgbClr val="C00000"/>
                </a:solidFill>
                <a:latin typeface="Times New Roman" pitchFamily="18" charset="0"/>
                <a:cs typeface="Times New Roman" pitchFamily="18" charset="0"/>
              </a:rPr>
              <a:t> gian: 12-15 phút</a:t>
            </a:r>
          </a:p>
          <a:p>
            <a:r>
              <a:rPr lang="vi-VN" sz="2400" dirty="0" smtClean="0">
                <a:solidFill>
                  <a:srgbClr val="C00000"/>
                </a:solidFill>
                <a:latin typeface="Times New Roman" pitchFamily="18" charset="0"/>
                <a:cs typeface="Times New Roman" pitchFamily="18" charset="0"/>
              </a:rPr>
              <a:t>             Người dạy: Hoàng Thị </a:t>
            </a:r>
            <a:r>
              <a:rPr lang="vi-VN" sz="2400" dirty="0">
                <a:solidFill>
                  <a:srgbClr val="C00000"/>
                </a:solidFill>
                <a:latin typeface="Times New Roman" pitchFamily="18" charset="0"/>
                <a:cs typeface="Times New Roman" pitchFamily="18" charset="0"/>
              </a:rPr>
              <a:t>T</a:t>
            </a:r>
            <a:r>
              <a:rPr lang="vi-VN" sz="2400" dirty="0" smtClean="0">
                <a:solidFill>
                  <a:srgbClr val="C00000"/>
                </a:solidFill>
                <a:latin typeface="Times New Roman" pitchFamily="18" charset="0"/>
                <a:cs typeface="Times New Roman" pitchFamily="18" charset="0"/>
              </a:rPr>
              <a:t>húy An</a:t>
            </a:r>
          </a:p>
          <a:p>
            <a:endParaRPr lang="en-US" sz="2400" dirty="0" smtClean="0">
              <a:solidFill>
                <a:srgbClr val="C00000"/>
              </a:solidFill>
              <a:latin typeface="Times New Roman" pitchFamily="18" charset="0"/>
              <a:cs typeface="Times New Roman" pitchFamily="18" charset="0"/>
            </a:endParaRPr>
          </a:p>
          <a:p>
            <a:r>
              <a:rPr lang="vi-VN" sz="2400" dirty="0" smtClean="0">
                <a:solidFill>
                  <a:srgbClr val="C00000"/>
                </a:solidFill>
                <a:latin typeface="Times New Roman" pitchFamily="18" charset="0"/>
                <a:cs typeface="Times New Roman" pitchFamily="18" charset="0"/>
              </a:rPr>
              <a:t>Năm học: 2018-2019</a:t>
            </a:r>
          </a:p>
          <a:p>
            <a:pPr algn="l"/>
            <a:endParaRPr lang="en-US" dirty="0" smtClean="0">
              <a:solidFill>
                <a:srgbClr val="FFFF00"/>
              </a:solidFill>
            </a:endParaRPr>
          </a:p>
        </p:txBody>
      </p:sp>
      <p:sp>
        <p:nvSpPr>
          <p:cNvPr id="5" name="Title 1"/>
          <p:cNvSpPr txBox="1">
            <a:spLocks/>
          </p:cNvSpPr>
          <p:nvPr/>
        </p:nvSpPr>
        <p:spPr>
          <a:xfrm>
            <a:off x="762000" y="1828800"/>
            <a:ext cx="7543800" cy="10668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b="1" dirty="0">
              <a:latin typeface="Times New Roman" pitchFamily="18" charset="0"/>
              <a:cs typeface="Times New Roman" pitchFamily="18" charset="0"/>
            </a:endParaRPr>
          </a:p>
        </p:txBody>
      </p:sp>
      <p:sp>
        <p:nvSpPr>
          <p:cNvPr id="6" name="Title 1"/>
          <p:cNvSpPr>
            <a:spLocks noGrp="1"/>
          </p:cNvSpPr>
          <p:nvPr>
            <p:ph type="ctrTitle"/>
          </p:nvPr>
        </p:nvSpPr>
        <p:spPr>
          <a:xfrm>
            <a:off x="533400" y="618881"/>
            <a:ext cx="7772400" cy="1066800"/>
          </a:xfrm>
        </p:spPr>
        <p:txBody>
          <a:bodyPr>
            <a:normAutofit/>
          </a:bodyPr>
          <a:lstStyle/>
          <a:p>
            <a:r>
              <a:rPr lang="en-US" sz="2000" b="1" dirty="0" smtClean="0">
                <a:solidFill>
                  <a:srgbClr val="C00000"/>
                </a:solidFill>
                <a:latin typeface="Times New Roman" pitchFamily="18" charset="0"/>
                <a:cs typeface="Times New Roman" pitchFamily="18" charset="0"/>
              </a:rPr>
              <a:t>PHÒNG GIÁO DỤC- ĐÀO TẠO QUẬN LONG BIÊN</a:t>
            </a:r>
            <a:br>
              <a:rPr lang="en-US" sz="2000" b="1" dirty="0" smtClean="0">
                <a:solidFill>
                  <a:srgbClr val="C00000"/>
                </a:solidFill>
                <a:latin typeface="Times New Roman" pitchFamily="18" charset="0"/>
                <a:cs typeface="Times New Roman" pitchFamily="18" charset="0"/>
              </a:rPr>
            </a:br>
            <a:r>
              <a:rPr lang="en-US" sz="2000" b="1" dirty="0" smtClean="0">
                <a:solidFill>
                  <a:srgbClr val="C00000"/>
                </a:solidFill>
                <a:latin typeface="Times New Roman" pitchFamily="18" charset="0"/>
                <a:cs typeface="Times New Roman" pitchFamily="18" charset="0"/>
              </a:rPr>
              <a:t>TRƯỜNG MẦM NON GIA THƯỢNG</a:t>
            </a:r>
            <a:endParaRPr lang="en-US" sz="2000" b="1" dirty="0">
              <a:solidFill>
                <a:srgbClr val="C00000"/>
              </a:solidFill>
              <a:latin typeface="Times New Roman" pitchFamily="18" charset="0"/>
              <a:cs typeface="Times New Roman" pitchFamily="18" charset="0"/>
            </a:endParaRPr>
          </a:p>
        </p:txBody>
      </p:sp>
      <p:pic>
        <p:nvPicPr>
          <p:cNvPr id="7" name="Picture 9" descr="C:\Users\Welcome\Downloads\LOGO_final.jpg"/>
          <p:cNvPicPr>
            <a:picLocks noChangeAspect="1" noChangeArrowheads="1"/>
          </p:cNvPicPr>
          <p:nvPr/>
        </p:nvPicPr>
        <p:blipFill>
          <a:blip r:embed="rId3"/>
          <a:srcRect/>
          <a:stretch>
            <a:fillRect/>
          </a:stretch>
        </p:blipFill>
        <p:spPr bwMode="auto">
          <a:xfrm>
            <a:off x="3962399" y="1865790"/>
            <a:ext cx="1143002" cy="1139681"/>
          </a:xfrm>
          <a:prstGeom prst="rect">
            <a:avLst/>
          </a:prstGeom>
          <a:noFill/>
          <a:ln w="9525">
            <a:noFill/>
            <a:miter lim="800000"/>
            <a:headEnd/>
            <a:tailEnd/>
          </a:ln>
        </p:spPr>
      </p:pic>
    </p:spTree>
    <p:extLst>
      <p:ext uri="{BB962C8B-B14F-4D97-AF65-F5344CB8AC3E}">
        <p14:creationId xmlns:p14="http://schemas.microsoft.com/office/powerpoint/2010/main" val="32649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p:cTn id="16"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p:cTn id="30"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p:cTn id="3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9" dur="500"/>
                                        <p:tgtEl>
                                          <p:spTgt spid="4">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 calcmode="lin" valueType="num">
                                      <p:cBhvr>
                                        <p:cTn id="44"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5"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46" dur="500"/>
                                        <p:tgtEl>
                                          <p:spTgt spid="4">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anim calcmode="lin" valueType="num">
                                      <p:cBhvr>
                                        <p:cTn id="51"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2"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2286000"/>
          </a:xfrm>
        </p:spPr>
        <p:txBody>
          <a:bodyPr>
            <a:normAutofit fontScale="90000"/>
          </a:bodyPr>
          <a:lstStyle/>
          <a:p>
            <a:pPr algn="l"/>
            <a:r>
              <a:rPr lang="en-US" dirty="0" smtClean="0">
                <a:solidFill>
                  <a:schemeClr val="accent6">
                    <a:lumMod val="50000"/>
                  </a:schemeClr>
                </a:solidFill>
                <a:latin typeface="Times New Roman" pitchFamily="18" charset="0"/>
                <a:cs typeface="Times New Roman" pitchFamily="18" charset="0"/>
              </a:rPr>
              <a:t>- Cô cho trẻ giới thiệu về cách làm</a:t>
            </a:r>
            <a:br>
              <a:rPr lang="en-US" dirty="0" smtClean="0">
                <a:solidFill>
                  <a:schemeClr val="accent6">
                    <a:lumMod val="50000"/>
                  </a:schemeClr>
                </a:solidFill>
                <a:latin typeface="Times New Roman" pitchFamily="18" charset="0"/>
                <a:cs typeface="Times New Roman" pitchFamily="18" charset="0"/>
              </a:rPr>
            </a:br>
            <a:r>
              <a:rPr lang="en-US" dirty="0" smtClean="0">
                <a:solidFill>
                  <a:schemeClr val="accent6">
                    <a:lumMod val="50000"/>
                  </a:schemeClr>
                </a:solidFill>
                <a:latin typeface="Times New Roman" pitchFamily="18" charset="0"/>
                <a:cs typeface="Times New Roman" pitchFamily="18" charset="0"/>
              </a:rPr>
              <a:t>- Nhận xét</a:t>
            </a:r>
            <a:br>
              <a:rPr lang="en-US" dirty="0" smtClean="0">
                <a:solidFill>
                  <a:schemeClr val="accent6">
                    <a:lumMod val="50000"/>
                  </a:schemeClr>
                </a:solidFill>
                <a:latin typeface="Times New Roman" pitchFamily="18" charset="0"/>
                <a:cs typeface="Times New Roman" pitchFamily="18" charset="0"/>
              </a:rPr>
            </a:br>
            <a:r>
              <a:rPr lang="en-US" dirty="0" smtClean="0">
                <a:solidFill>
                  <a:schemeClr val="accent6">
                    <a:lumMod val="50000"/>
                  </a:schemeClr>
                </a:solidFill>
                <a:latin typeface="Times New Roman" pitchFamily="18" charset="0"/>
                <a:cs typeface="Times New Roman" pitchFamily="18" charset="0"/>
              </a:rPr>
              <a:t>- Cho trẻ đi tham quan và nhận xét cách làm của bạn</a:t>
            </a:r>
            <a:endParaRPr lang="en-US" dirty="0">
              <a:solidFill>
                <a:schemeClr val="accent6">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990693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990600"/>
            <a:ext cx="8229600" cy="1524000"/>
          </a:xfrm>
        </p:spPr>
        <p:txBody>
          <a:bodyPr/>
          <a:lstStyle/>
          <a:p>
            <a:r>
              <a:rPr lang="vi-VN" dirty="0" smtClean="0">
                <a:solidFill>
                  <a:srgbClr val="FF0000"/>
                </a:solidFill>
              </a:rPr>
              <a:t>Kết thúc</a:t>
            </a:r>
            <a:endParaRPr lang="en-US" dirty="0">
              <a:solidFill>
                <a:srgbClr val="FF0000"/>
              </a:solidFill>
            </a:endParaRPr>
          </a:p>
        </p:txBody>
      </p:sp>
      <p:sp>
        <p:nvSpPr>
          <p:cNvPr id="5" name="Content Placeholder 2"/>
          <p:cNvSpPr>
            <a:spLocks noGrp="1"/>
          </p:cNvSpPr>
          <p:nvPr>
            <p:ph idx="1"/>
          </p:nvPr>
        </p:nvSpPr>
        <p:spPr>
          <a:xfrm>
            <a:off x="457200" y="2895600"/>
            <a:ext cx="8229600" cy="3230563"/>
          </a:xfrm>
        </p:spPr>
        <p:txBody>
          <a:bodyPr/>
          <a:lstStyle/>
          <a:p>
            <a:pPr marL="0" indent="0" algn="ctr">
              <a:buNone/>
            </a:pPr>
            <a:r>
              <a:rPr lang="vi-VN" dirty="0" smtClean="0">
                <a:solidFill>
                  <a:srgbClr val="FF0000"/>
                </a:solidFill>
                <a:latin typeface="+mj-lt"/>
              </a:rPr>
              <a:t>Cô tuyên dương , khen ngợi trẻ</a:t>
            </a:r>
            <a:endParaRPr lang="en-US" dirty="0">
              <a:solidFill>
                <a:srgbClr val="FF0000"/>
              </a:solidFill>
              <a:latin typeface="+mj-lt"/>
            </a:endParaRPr>
          </a:p>
        </p:txBody>
      </p:sp>
    </p:spTree>
    <p:extLst>
      <p:ext uri="{BB962C8B-B14F-4D97-AF65-F5344CB8AC3E}">
        <p14:creationId xmlns:p14="http://schemas.microsoft.com/office/powerpoint/2010/main" val="52188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1110" y="46038"/>
            <a:ext cx="8229600" cy="1143000"/>
          </a:xfrm>
        </p:spPr>
        <p:txBody>
          <a:bodyPr/>
          <a:lstStyle/>
          <a:p>
            <a:endParaRPr lang="en-US">
              <a:solidFill>
                <a:srgbClr val="FF0000"/>
              </a:solidFill>
            </a:endParaRPr>
          </a:p>
        </p:txBody>
      </p:sp>
      <p:sp>
        <p:nvSpPr>
          <p:cNvPr id="5" name="Content Placeholder 2"/>
          <p:cNvSpPr>
            <a:spLocks noGrp="1"/>
          </p:cNvSpPr>
          <p:nvPr>
            <p:ph idx="1"/>
          </p:nvPr>
        </p:nvSpPr>
        <p:spPr>
          <a:xfrm>
            <a:off x="661110" y="1371600"/>
            <a:ext cx="8229600" cy="4525963"/>
          </a:xfrm>
        </p:spPr>
        <p:txBody>
          <a:bodyPr/>
          <a:lstStyle/>
          <a:p>
            <a:endParaRPr lang="en-US">
              <a:solidFill>
                <a:srgbClr val="FF0000"/>
              </a:solidFill>
            </a:endParaRPr>
          </a:p>
        </p:txBody>
      </p:sp>
      <p:pic>
        <p:nvPicPr>
          <p:cNvPr id="6" name="Picture 2" descr="C:\Users\Administrator\Desktop\hoa anh pp\images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00" y="0"/>
            <a:ext cx="91963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70910" y="228600"/>
            <a:ext cx="4217821" cy="707886"/>
          </a:xfrm>
          <a:prstGeom prst="rect">
            <a:avLst/>
          </a:prstGeom>
        </p:spPr>
        <p:txBody>
          <a:bodyPr wrap="none">
            <a:spAutoFit/>
          </a:bodyPr>
          <a:lstStyle/>
          <a:p>
            <a:pPr lvl="0" algn="ctr"/>
            <a:r>
              <a:rPr lang="en-US" sz="4000" b="1" dirty="0">
                <a:solidFill>
                  <a:srgbClr val="FF0000"/>
                </a:solidFill>
                <a:latin typeface="Times New Roman" pitchFamily="18" charset="0"/>
                <a:cs typeface="Times New Roman" pitchFamily="18" charset="0"/>
              </a:rPr>
              <a:t>Mục đích- yêu cầu</a:t>
            </a:r>
          </a:p>
        </p:txBody>
      </p:sp>
      <p:sp>
        <p:nvSpPr>
          <p:cNvPr id="8" name="Rectangle 7"/>
          <p:cNvSpPr/>
          <p:nvPr/>
        </p:nvSpPr>
        <p:spPr>
          <a:xfrm>
            <a:off x="1270710" y="1247237"/>
            <a:ext cx="6934200" cy="3852337"/>
          </a:xfrm>
          <a:prstGeom prst="rect">
            <a:avLst/>
          </a:prstGeom>
        </p:spPr>
        <p:txBody>
          <a:bodyPr wrap="square">
            <a:spAutoFit/>
          </a:bodyPr>
          <a:lstStyle/>
          <a:p>
            <a:pPr marL="342900" lvl="0" indent="-342900">
              <a:lnSpc>
                <a:spcPct val="107000"/>
              </a:lnSpc>
              <a:spcBef>
                <a:spcPts val="600"/>
              </a:spcBef>
              <a:buFont typeface="Arial" charset="0"/>
              <a:buChar char="•"/>
            </a:pPr>
            <a:r>
              <a:rPr lang="pt-BR" sz="2400" b="1" dirty="0" smtClean="0">
                <a:solidFill>
                  <a:srgbClr val="FF0000"/>
                </a:solidFill>
                <a:latin typeface="Times New Roman" pitchFamily="18" charset="0"/>
                <a:ea typeface="Times New Roman"/>
                <a:cs typeface="Times New Roman" pitchFamily="18" charset="0"/>
              </a:rPr>
              <a:t>Kiến </a:t>
            </a:r>
            <a:r>
              <a:rPr lang="pt-BR" sz="2400" b="1" dirty="0">
                <a:solidFill>
                  <a:srgbClr val="FF0000"/>
                </a:solidFill>
                <a:latin typeface="Times New Roman" pitchFamily="18" charset="0"/>
                <a:ea typeface="Times New Roman"/>
                <a:cs typeface="Times New Roman" pitchFamily="18" charset="0"/>
              </a:rPr>
              <a:t>thức</a:t>
            </a:r>
            <a:r>
              <a:rPr lang="pt-BR" sz="2400" b="1" dirty="0" smtClean="0">
                <a:solidFill>
                  <a:srgbClr val="FF0000"/>
                </a:solidFill>
                <a:latin typeface="Times New Roman" pitchFamily="18" charset="0"/>
                <a:ea typeface="Times New Roman"/>
                <a:cs typeface="Times New Roman" pitchFamily="18" charset="0"/>
              </a:rPr>
              <a:t>:</a:t>
            </a:r>
          </a:p>
          <a:p>
            <a:pPr lvl="0">
              <a:lnSpc>
                <a:spcPct val="107000"/>
              </a:lnSpc>
              <a:spcBef>
                <a:spcPts val="600"/>
              </a:spcBef>
            </a:pPr>
            <a:r>
              <a:rPr lang="pt-BR" sz="2400" dirty="0" smtClean="0">
                <a:solidFill>
                  <a:srgbClr val="FF0000"/>
                </a:solidFill>
                <a:latin typeface="Times New Roman" pitchFamily="18" charset="0"/>
                <a:ea typeface="Times New Roman"/>
                <a:cs typeface="Times New Roman" pitchFamily="18" charset="0"/>
              </a:rPr>
              <a:t> </a:t>
            </a:r>
            <a:r>
              <a:rPr lang="pt-BR" sz="2400" dirty="0">
                <a:solidFill>
                  <a:srgbClr val="FF0000"/>
                </a:solidFill>
                <a:latin typeface="Times New Roman" pitchFamily="18" charset="0"/>
                <a:ea typeface="Times New Roman"/>
                <a:cs typeface="Times New Roman" pitchFamily="18" charset="0"/>
              </a:rPr>
              <a:t>Trẻ biết tên bài tập, biết dùng các khối xếp thành hàng rào theo yêu cầu của bài tập</a:t>
            </a:r>
            <a:endParaRPr lang="pt-BR" sz="2400" dirty="0" smtClean="0">
              <a:solidFill>
                <a:srgbClr val="FF0000"/>
              </a:solidFill>
              <a:latin typeface="Times New Roman" pitchFamily="18" charset="0"/>
              <a:ea typeface="Times New Roman"/>
              <a:cs typeface="Times New Roman" pitchFamily="18" charset="0"/>
            </a:endParaRPr>
          </a:p>
          <a:p>
            <a:pPr lvl="0">
              <a:lnSpc>
                <a:spcPct val="107000"/>
              </a:lnSpc>
            </a:pPr>
            <a:r>
              <a:rPr lang="fr-FR" sz="2400" dirty="0" smtClean="0">
                <a:solidFill>
                  <a:srgbClr val="FF0000"/>
                </a:solidFill>
                <a:latin typeface="Times New Roman" pitchFamily="18" charset="0"/>
                <a:ea typeface="Calibri"/>
                <a:cs typeface="Times New Roman" pitchFamily="18" charset="0"/>
              </a:rPr>
              <a:t>* </a:t>
            </a:r>
            <a:r>
              <a:rPr lang="fr-FR" sz="2400" b="1" dirty="0">
                <a:solidFill>
                  <a:srgbClr val="FF0000"/>
                </a:solidFill>
                <a:latin typeface="Times New Roman" pitchFamily="18" charset="0"/>
                <a:ea typeface="Calibri"/>
                <a:cs typeface="Times New Roman" pitchFamily="18" charset="0"/>
              </a:rPr>
              <a:t>Kỹ năng:</a:t>
            </a:r>
            <a:r>
              <a:rPr lang="fr-FR" sz="2400" dirty="0">
                <a:solidFill>
                  <a:srgbClr val="FF0000"/>
                </a:solidFill>
                <a:latin typeface="Times New Roman" pitchFamily="18" charset="0"/>
                <a:ea typeface="Calibri"/>
                <a:cs typeface="Times New Roman" pitchFamily="18" charset="0"/>
              </a:rPr>
              <a:t> </a:t>
            </a:r>
            <a:endParaRPr lang="en-US" dirty="0">
              <a:solidFill>
                <a:srgbClr val="FF0000"/>
              </a:solidFill>
              <a:latin typeface="Times New Roman" pitchFamily="18" charset="0"/>
              <a:ea typeface="Calibri"/>
              <a:cs typeface="Times New Roman" pitchFamily="18" charset="0"/>
            </a:endParaRPr>
          </a:p>
          <a:p>
            <a:pPr lvl="0">
              <a:lnSpc>
                <a:spcPct val="107000"/>
              </a:lnSpc>
            </a:pPr>
            <a:r>
              <a:rPr lang="vi-VN" sz="2400" dirty="0">
                <a:solidFill>
                  <a:srgbClr val="FF0000"/>
                </a:solidFill>
                <a:latin typeface="Times New Roman" pitchFamily="18" charset="0"/>
                <a:cs typeface="Times New Roman" pitchFamily="18" charset="0"/>
              </a:rPr>
              <a:t>- Rèn kỹ năng xếp sát cạnh.</a:t>
            </a:r>
            <a:endParaRPr lang="en-US" sz="2400" dirty="0" smtClean="0">
              <a:solidFill>
                <a:srgbClr val="FF0000"/>
              </a:solidFill>
              <a:latin typeface="Times New Roman" pitchFamily="18" charset="0"/>
              <a:cs typeface="Times New Roman" pitchFamily="18" charset="0"/>
            </a:endParaRPr>
          </a:p>
          <a:p>
            <a:pPr lvl="0">
              <a:lnSpc>
                <a:spcPct val="107000"/>
              </a:lnSpc>
            </a:pPr>
            <a:r>
              <a:rPr lang="fr-FR" sz="2400" dirty="0" smtClean="0">
                <a:solidFill>
                  <a:srgbClr val="FF0000"/>
                </a:solidFill>
                <a:latin typeface="Times New Roman" pitchFamily="18" charset="0"/>
                <a:ea typeface="Calibri"/>
                <a:cs typeface="Times New Roman" pitchFamily="18" charset="0"/>
              </a:rPr>
              <a:t>  </a:t>
            </a:r>
            <a:r>
              <a:rPr lang="fr-FR" sz="2400" b="1" dirty="0">
                <a:solidFill>
                  <a:srgbClr val="FF0000"/>
                </a:solidFill>
                <a:latin typeface="Times New Roman" pitchFamily="18" charset="0"/>
                <a:ea typeface="Calibri"/>
                <a:cs typeface="Times New Roman" pitchFamily="18" charset="0"/>
              </a:rPr>
              <a:t>* Thái độ</a:t>
            </a:r>
            <a:r>
              <a:rPr lang="fr-FR" sz="2400" dirty="0">
                <a:solidFill>
                  <a:srgbClr val="FF0000"/>
                </a:solidFill>
                <a:latin typeface="Times New Roman" pitchFamily="18" charset="0"/>
                <a:ea typeface="Calibri"/>
                <a:cs typeface="Times New Roman" pitchFamily="18" charset="0"/>
              </a:rPr>
              <a:t>: </a:t>
            </a:r>
            <a:endParaRPr lang="vi-VN" sz="2400" dirty="0" smtClean="0">
              <a:solidFill>
                <a:srgbClr val="FF0000"/>
              </a:solidFill>
              <a:latin typeface="Times New Roman" pitchFamily="18" charset="0"/>
              <a:ea typeface="Calibri"/>
              <a:cs typeface="Times New Roman" pitchFamily="18" charset="0"/>
            </a:endParaRPr>
          </a:p>
          <a:p>
            <a:r>
              <a:rPr lang="en-US" sz="2400" dirty="0">
                <a:solidFill>
                  <a:srgbClr val="FF0000"/>
                </a:solidFill>
                <a:latin typeface="Times New Roman" pitchFamily="18" charset="0"/>
                <a:cs typeface="Times New Roman" pitchFamily="18" charset="0"/>
              </a:rPr>
              <a:t>- Trẻ ngoan, hứng thú tham gia hoạt động.</a:t>
            </a:r>
          </a:p>
          <a:p>
            <a:r>
              <a:rPr lang="en-US" sz="2400" dirty="0">
                <a:solidFill>
                  <a:srgbClr val="FF0000"/>
                </a:solidFill>
                <a:latin typeface="Times New Roman" pitchFamily="18" charset="0"/>
                <a:cs typeface="Times New Roman" pitchFamily="18" charset="0"/>
              </a:rPr>
              <a:t>- Trẻ giữ gìn đồ chơi,cất dọn đồ chơi sau khi chơi.</a:t>
            </a:r>
          </a:p>
          <a:p>
            <a:r>
              <a:rPr lang="en-US" dirty="0">
                <a:solidFill>
                  <a:srgbClr val="FF0000"/>
                </a:solidFill>
              </a:rPr>
              <a:t> </a:t>
            </a:r>
          </a:p>
          <a:p>
            <a:pPr lvl="0">
              <a:lnSpc>
                <a:spcPct val="107000"/>
              </a:lnSpc>
            </a:pPr>
            <a:endParaRPr lang="en-US" dirty="0">
              <a:solidFill>
                <a:srgbClr val="FF0000"/>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13212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istrator\Desktop\hoa anh pp\images (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8" y="30915"/>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23209" y="1676400"/>
            <a:ext cx="4953000" cy="3517245"/>
          </a:xfrm>
          <a:prstGeom prst="rect">
            <a:avLst/>
          </a:prstGeom>
        </p:spPr>
        <p:txBody>
          <a:bodyPr wrap="square">
            <a:spAutoFit/>
          </a:bodyPr>
          <a:lstStyle/>
          <a:p>
            <a:pPr lvl="0">
              <a:lnSpc>
                <a:spcPct val="107000"/>
              </a:lnSpc>
              <a:spcBef>
                <a:spcPts val="600"/>
              </a:spcBef>
            </a:pPr>
            <a:r>
              <a:rPr lang="pt-BR" sz="3200" b="1" dirty="0">
                <a:solidFill>
                  <a:srgbClr val="FF0000"/>
                </a:solidFill>
                <a:latin typeface="Times New Roman"/>
                <a:ea typeface="Times New Roman"/>
                <a:cs typeface="Times New Roman"/>
              </a:rPr>
              <a:t>*  Đồ dùng của cô:</a:t>
            </a:r>
            <a:endParaRPr lang="en-US" sz="2400" dirty="0">
              <a:solidFill>
                <a:srgbClr val="FF0000"/>
              </a:solidFill>
              <a:ea typeface="Calibri"/>
              <a:cs typeface="Times New Roman"/>
            </a:endParaRPr>
          </a:p>
          <a:p>
            <a:pPr lvl="0">
              <a:lnSpc>
                <a:spcPct val="107000"/>
              </a:lnSpc>
            </a:pPr>
            <a:r>
              <a:rPr lang="vi-VN" sz="2400" dirty="0">
                <a:solidFill>
                  <a:srgbClr val="FF0000"/>
                </a:solidFill>
                <a:latin typeface="+mj-lt"/>
                <a:ea typeface="Calibri"/>
                <a:cs typeface="Times New Roman"/>
              </a:rPr>
              <a:t>- Mô hình </a:t>
            </a:r>
            <a:r>
              <a:rPr lang="en-US" sz="2400" dirty="0" smtClean="0">
                <a:solidFill>
                  <a:srgbClr val="FF0000"/>
                </a:solidFill>
                <a:latin typeface="Times New Roman" pitchFamily="18" charset="0"/>
                <a:ea typeface="Calibri"/>
                <a:cs typeface="Times New Roman" pitchFamily="18" charset="0"/>
              </a:rPr>
              <a:t>công viên</a:t>
            </a:r>
            <a:r>
              <a:rPr lang="vi-VN" sz="2400" dirty="0" smtClean="0">
                <a:solidFill>
                  <a:srgbClr val="FF0000"/>
                </a:solidFill>
                <a:latin typeface="Times New Roman" pitchFamily="18" charset="0"/>
                <a:ea typeface="Calibri"/>
                <a:cs typeface="Times New Roman" pitchFamily="18" charset="0"/>
              </a:rPr>
              <a:t>.</a:t>
            </a:r>
            <a:endParaRPr lang="vi-VN" sz="2400" dirty="0">
              <a:solidFill>
                <a:srgbClr val="FF0000"/>
              </a:solidFill>
              <a:latin typeface="Times New Roman" pitchFamily="18" charset="0"/>
              <a:ea typeface="Calibri"/>
              <a:cs typeface="Times New Roman" pitchFamily="18" charset="0"/>
            </a:endParaRPr>
          </a:p>
          <a:p>
            <a:pPr lvl="0">
              <a:lnSpc>
                <a:spcPct val="107000"/>
              </a:lnSpc>
            </a:pPr>
            <a:r>
              <a:rPr lang="vi-VN" sz="2400" dirty="0">
                <a:solidFill>
                  <a:srgbClr val="FF0000"/>
                </a:solidFill>
                <a:latin typeface="+mj-lt"/>
                <a:ea typeface="Calibri"/>
                <a:cs typeface="Times New Roman"/>
              </a:rPr>
              <a:t>- Khối hình vuông, chữ </a:t>
            </a:r>
            <a:r>
              <a:rPr lang="vi-VN" sz="2400" dirty="0" smtClean="0">
                <a:solidFill>
                  <a:srgbClr val="FF0000"/>
                </a:solidFill>
                <a:latin typeface="+mj-lt"/>
                <a:ea typeface="Calibri"/>
                <a:cs typeface="Times New Roman"/>
              </a:rPr>
              <a:t>nhật, </a:t>
            </a:r>
            <a:r>
              <a:rPr lang="vi-VN" sz="2400" dirty="0">
                <a:solidFill>
                  <a:srgbClr val="FF0000"/>
                </a:solidFill>
                <a:latin typeface="+mj-lt"/>
                <a:ea typeface="Calibri"/>
                <a:cs typeface="Times New Roman"/>
              </a:rPr>
              <a:t>cây, hoa...</a:t>
            </a:r>
          </a:p>
          <a:p>
            <a:pPr lvl="0">
              <a:lnSpc>
                <a:spcPct val="107000"/>
              </a:lnSpc>
            </a:pPr>
            <a:endParaRPr lang="en-US" sz="2400" dirty="0">
              <a:solidFill>
                <a:srgbClr val="FF0000"/>
              </a:solidFill>
              <a:ea typeface="Calibri"/>
              <a:cs typeface="Times New Roman"/>
            </a:endParaRPr>
          </a:p>
          <a:p>
            <a:pPr marL="457200" lvl="0" indent="-457200">
              <a:lnSpc>
                <a:spcPct val="107000"/>
              </a:lnSpc>
              <a:buFont typeface="Arial" charset="0"/>
              <a:buChar char="•"/>
            </a:pPr>
            <a:r>
              <a:rPr lang="en-US" sz="3200" b="1" dirty="0" smtClean="0">
                <a:solidFill>
                  <a:srgbClr val="FF0000"/>
                </a:solidFill>
                <a:latin typeface="Times New Roman"/>
                <a:ea typeface="Times New Roman"/>
                <a:cs typeface="Times New Roman"/>
              </a:rPr>
              <a:t>Đồ </a:t>
            </a:r>
            <a:r>
              <a:rPr lang="en-US" sz="3200" b="1" dirty="0">
                <a:solidFill>
                  <a:srgbClr val="FF0000"/>
                </a:solidFill>
                <a:latin typeface="Times New Roman"/>
                <a:ea typeface="Times New Roman"/>
                <a:cs typeface="Times New Roman"/>
              </a:rPr>
              <a:t>dùng của trẻ</a:t>
            </a:r>
            <a:r>
              <a:rPr lang="en-US" sz="3200" b="1" dirty="0" smtClean="0">
                <a:solidFill>
                  <a:srgbClr val="FF0000"/>
                </a:solidFill>
                <a:latin typeface="Times New Roman"/>
                <a:ea typeface="Times New Roman"/>
                <a:cs typeface="Times New Roman"/>
              </a:rPr>
              <a:t>:</a:t>
            </a:r>
            <a:endParaRPr lang="vi-VN" sz="3200" b="1" dirty="0" smtClean="0">
              <a:solidFill>
                <a:srgbClr val="FF0000"/>
              </a:solidFill>
              <a:latin typeface="Times New Roman"/>
              <a:ea typeface="Times New Roman"/>
              <a:cs typeface="Times New Roman"/>
            </a:endParaRPr>
          </a:p>
          <a:p>
            <a:pPr lvl="0">
              <a:lnSpc>
                <a:spcPct val="107000"/>
              </a:lnSpc>
            </a:pPr>
            <a:r>
              <a:rPr lang="en-US" sz="2400" dirty="0">
                <a:solidFill>
                  <a:srgbClr val="FF0000"/>
                </a:solidFill>
                <a:latin typeface="Times New Roman" pitchFamily="18" charset="0"/>
                <a:ea typeface="Calibri"/>
                <a:cs typeface="Times New Roman" pitchFamily="18" charset="0"/>
              </a:rPr>
              <a:t>- Khối hình vuông, chữ </a:t>
            </a:r>
            <a:r>
              <a:rPr lang="en-US" sz="2400" dirty="0" smtClean="0">
                <a:solidFill>
                  <a:srgbClr val="FF0000"/>
                </a:solidFill>
                <a:latin typeface="Times New Roman" pitchFamily="18" charset="0"/>
                <a:ea typeface="Calibri"/>
                <a:cs typeface="Times New Roman" pitchFamily="18" charset="0"/>
              </a:rPr>
              <a:t>nhật, </a:t>
            </a:r>
            <a:r>
              <a:rPr lang="en-US" sz="2400" dirty="0">
                <a:solidFill>
                  <a:srgbClr val="FF0000"/>
                </a:solidFill>
                <a:latin typeface="Times New Roman" pitchFamily="18" charset="0"/>
                <a:ea typeface="Calibri"/>
                <a:cs typeface="Times New Roman" pitchFamily="18" charset="0"/>
              </a:rPr>
              <a:t>cây, hoa...</a:t>
            </a:r>
          </a:p>
        </p:txBody>
      </p:sp>
      <p:sp>
        <p:nvSpPr>
          <p:cNvPr id="6" name="TextBox 5"/>
          <p:cNvSpPr txBox="1"/>
          <p:nvPr/>
        </p:nvSpPr>
        <p:spPr>
          <a:xfrm>
            <a:off x="2895600" y="657577"/>
            <a:ext cx="3200400" cy="769441"/>
          </a:xfrm>
          <a:prstGeom prst="rect">
            <a:avLst/>
          </a:prstGeom>
          <a:noFill/>
        </p:spPr>
        <p:txBody>
          <a:bodyPr wrap="square" rtlCol="0">
            <a:spAutoFit/>
          </a:bodyPr>
          <a:lstStyle/>
          <a:p>
            <a:pPr algn="ctr"/>
            <a:r>
              <a:rPr lang="en-US" sz="4400" b="1" dirty="0" smtClean="0">
                <a:solidFill>
                  <a:srgbClr val="FF0000"/>
                </a:solidFill>
                <a:latin typeface="Times New Roman" pitchFamily="18" charset="0"/>
                <a:cs typeface="Times New Roman" pitchFamily="18" charset="0"/>
              </a:rPr>
              <a:t>Chuẩn bị</a:t>
            </a:r>
            <a:endParaRPr lang="en-US"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1092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hoa anh pp\20-hinh-nen-don-gian-danh-cho-nguoi-thich-su-don-gian-148686870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97427"/>
            <a:ext cx="9143999" cy="7048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59824" y="159327"/>
            <a:ext cx="3853940" cy="769441"/>
          </a:xfrm>
          <a:prstGeom prst="rect">
            <a:avLst/>
          </a:prstGeom>
          <a:noFill/>
        </p:spPr>
        <p:txBody>
          <a:bodyPr wrap="none" rtlCol="0">
            <a:spAutoFit/>
          </a:bodyPr>
          <a:lstStyle/>
          <a:p>
            <a:pPr algn="ctr"/>
            <a:r>
              <a:rPr lang="en-US" sz="4400" b="1" dirty="0" smtClean="0">
                <a:solidFill>
                  <a:srgbClr val="FF0000"/>
                </a:solidFill>
                <a:latin typeface="Times New Roman" pitchFamily="18" charset="0"/>
                <a:cs typeface="Times New Roman" pitchFamily="18" charset="0"/>
              </a:rPr>
              <a:t>Cách tiến hành</a:t>
            </a:r>
            <a:endParaRPr lang="en-US" sz="4400" b="1" dirty="0">
              <a:solidFill>
                <a:srgbClr val="FF0000"/>
              </a:solidFill>
              <a:latin typeface="Times New Roman" pitchFamily="18" charset="0"/>
              <a:cs typeface="Times New Roman" pitchFamily="18" charset="0"/>
            </a:endParaRPr>
          </a:p>
        </p:txBody>
      </p:sp>
      <p:sp>
        <p:nvSpPr>
          <p:cNvPr id="6" name="Rectangle 5"/>
          <p:cNvSpPr/>
          <p:nvPr/>
        </p:nvSpPr>
        <p:spPr>
          <a:xfrm>
            <a:off x="1475509" y="929281"/>
            <a:ext cx="5883630" cy="1354794"/>
          </a:xfrm>
          <a:prstGeom prst="rect">
            <a:avLst/>
          </a:prstGeom>
        </p:spPr>
        <p:txBody>
          <a:bodyPr wrap="square">
            <a:spAutoFit/>
          </a:bodyPr>
          <a:lstStyle/>
          <a:p>
            <a:pPr lvl="0" algn="ctr">
              <a:lnSpc>
                <a:spcPct val="107000"/>
              </a:lnSpc>
              <a:spcBef>
                <a:spcPts val="600"/>
              </a:spcBef>
            </a:pPr>
            <a:r>
              <a:rPr lang="pt-BR" sz="2400" b="1" dirty="0" smtClean="0">
                <a:solidFill>
                  <a:srgbClr val="FF0000"/>
                </a:solidFill>
                <a:latin typeface="Times New Roman" pitchFamily="18" charset="0"/>
                <a:ea typeface="Times New Roman"/>
                <a:cs typeface="Times New Roman" pitchFamily="18" charset="0"/>
              </a:rPr>
              <a:t>Ổn </a:t>
            </a:r>
            <a:r>
              <a:rPr lang="pt-BR" sz="2400" b="1" dirty="0">
                <a:solidFill>
                  <a:srgbClr val="FF0000"/>
                </a:solidFill>
                <a:latin typeface="Times New Roman" pitchFamily="18" charset="0"/>
                <a:ea typeface="Times New Roman"/>
                <a:cs typeface="Times New Roman" pitchFamily="18" charset="0"/>
              </a:rPr>
              <a:t>định tổ chức</a:t>
            </a:r>
            <a:r>
              <a:rPr lang="pt-BR" sz="2400" b="1" dirty="0" smtClean="0">
                <a:solidFill>
                  <a:srgbClr val="FF0000"/>
                </a:solidFill>
                <a:latin typeface="Times New Roman" pitchFamily="18" charset="0"/>
                <a:ea typeface="Times New Roman"/>
                <a:cs typeface="Times New Roman" pitchFamily="18" charset="0"/>
              </a:rPr>
              <a:t>:</a:t>
            </a:r>
            <a:endParaRPr lang="vi-VN" sz="2400" b="1" dirty="0" smtClean="0">
              <a:solidFill>
                <a:srgbClr val="FF0000"/>
              </a:solidFill>
              <a:latin typeface="Times New Roman" pitchFamily="18" charset="0"/>
              <a:ea typeface="Times New Roman"/>
              <a:cs typeface="Times New Roman" pitchFamily="18" charset="0"/>
            </a:endParaRPr>
          </a:p>
          <a:p>
            <a:pPr lvl="0">
              <a:lnSpc>
                <a:spcPct val="107000"/>
              </a:lnSpc>
              <a:spcBef>
                <a:spcPts val="600"/>
              </a:spcBef>
            </a:pPr>
            <a:r>
              <a:rPr lang="en-US" sz="2400" dirty="0" smtClean="0">
                <a:solidFill>
                  <a:srgbClr val="FF0000"/>
                </a:solidFill>
                <a:latin typeface="Times New Roman" pitchFamily="18" charset="0"/>
                <a:ea typeface="Calibri"/>
                <a:cs typeface="Times New Roman" pitchFamily="18" charset="0"/>
              </a:rPr>
              <a:t>Trẻ hát và vân động theo bài hát “ Em đi chơi thuyền”.</a:t>
            </a:r>
            <a:r>
              <a:rPr lang="vi-VN" sz="2400" dirty="0" smtClean="0">
                <a:solidFill>
                  <a:srgbClr val="FF0000"/>
                </a:solidFill>
                <a:latin typeface="Times New Roman" pitchFamily="18" charset="0"/>
                <a:ea typeface="Calibri"/>
                <a:cs typeface="Times New Roman" pitchFamily="18" charset="0"/>
              </a:rPr>
              <a:t> Cô </a:t>
            </a:r>
            <a:r>
              <a:rPr lang="vi-VN" sz="2400" dirty="0">
                <a:solidFill>
                  <a:srgbClr val="FF0000"/>
                </a:solidFill>
                <a:latin typeface="Times New Roman" pitchFamily="18" charset="0"/>
                <a:ea typeface="Calibri"/>
                <a:cs typeface="Times New Roman" pitchFamily="18" charset="0"/>
              </a:rPr>
              <a:t>dẫn dắt vào bài</a:t>
            </a:r>
            <a:endParaRPr lang="en-US" sz="2400" dirty="0">
              <a:solidFill>
                <a:srgbClr val="FF0000"/>
              </a:solidFill>
              <a:latin typeface="Times New Roman" pitchFamily="18" charset="0"/>
              <a:ea typeface="Calibri"/>
              <a:cs typeface="Times New Roman" pitchFamily="18" charset="0"/>
            </a:endParaRPr>
          </a:p>
        </p:txBody>
      </p:sp>
      <p:pic>
        <p:nvPicPr>
          <p:cNvPr id="2" name="EmDiChoiThuyen-XuanMai_3d6hu.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63945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068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fontScale="90000"/>
          </a:bodyPr>
          <a:lstStyle/>
          <a:p>
            <a:r>
              <a:rPr lang="pt-BR" b="1" dirty="0">
                <a:solidFill>
                  <a:srgbClr val="0000FF"/>
                </a:solidFill>
                <a:latin typeface="Times New Roman"/>
                <a:ea typeface="Times New Roman"/>
                <a:cs typeface="Times New Roman"/>
              </a:rPr>
              <a:t>2. </a:t>
            </a:r>
            <a:r>
              <a:rPr lang="en-US" b="1" dirty="0">
                <a:solidFill>
                  <a:srgbClr val="0000FF"/>
                </a:solidFill>
                <a:latin typeface="Times New Roman"/>
                <a:ea typeface="Calibri"/>
                <a:cs typeface="Times New Roman"/>
              </a:rPr>
              <a:t>Phương pháp, hình thức tổ chức</a:t>
            </a:r>
            <a:endParaRPr lang="en-US" dirty="0"/>
          </a:p>
        </p:txBody>
      </p:sp>
      <p:sp>
        <p:nvSpPr>
          <p:cNvPr id="5" name="Content Placeholder 2"/>
          <p:cNvSpPr>
            <a:spLocks noGrp="1"/>
          </p:cNvSpPr>
          <p:nvPr>
            <p:ph idx="1"/>
          </p:nvPr>
        </p:nvSpPr>
        <p:spPr>
          <a:xfrm>
            <a:off x="457200" y="1600200"/>
            <a:ext cx="8229600" cy="4525963"/>
          </a:xfrm>
        </p:spPr>
        <p:txBody>
          <a:bodyPr>
            <a:normAutofit/>
          </a:bodyPr>
          <a:lstStyle/>
          <a:p>
            <a:pPr marL="0" indent="0">
              <a:buNone/>
            </a:pPr>
            <a:r>
              <a:rPr lang="vi-VN" sz="2400" dirty="0" smtClean="0">
                <a:solidFill>
                  <a:srgbClr val="FF0000"/>
                </a:solidFill>
                <a:latin typeface="Times New Roman" pitchFamily="18" charset="0"/>
                <a:cs typeface="Times New Roman" pitchFamily="18" charset="0"/>
              </a:rPr>
              <a:t>Cô </a:t>
            </a:r>
            <a:r>
              <a:rPr lang="vi-VN" sz="2400" dirty="0">
                <a:solidFill>
                  <a:srgbClr val="FF0000"/>
                </a:solidFill>
                <a:latin typeface="Times New Roman" pitchFamily="18" charset="0"/>
                <a:cs typeface="Times New Roman" pitchFamily="18" charset="0"/>
              </a:rPr>
              <a:t>cho trẻ quan sát mô hình </a:t>
            </a:r>
            <a:r>
              <a:rPr lang="en-US" sz="2400" dirty="0" smtClean="0">
                <a:solidFill>
                  <a:srgbClr val="FF0000"/>
                </a:solidFill>
                <a:latin typeface="Times New Roman" pitchFamily="18" charset="0"/>
                <a:cs typeface="Times New Roman" pitchFamily="18" charset="0"/>
              </a:rPr>
              <a:t>công </a:t>
            </a:r>
            <a:r>
              <a:rPr lang="en-US" sz="2400" dirty="0" smtClean="0">
                <a:solidFill>
                  <a:srgbClr val="FF0000"/>
                </a:solidFill>
                <a:latin typeface="Times New Roman" pitchFamily="18" charset="0"/>
                <a:cs typeface="Times New Roman" pitchFamily="18" charset="0"/>
              </a:rPr>
              <a:t>viên </a:t>
            </a:r>
            <a:r>
              <a:rPr lang="vi-VN" sz="2400" dirty="0" smtClean="0">
                <a:solidFill>
                  <a:srgbClr val="FF0000"/>
                </a:solidFill>
                <a:latin typeface="Times New Roman" pitchFamily="18" charset="0"/>
                <a:cs typeface="Times New Roman" pitchFamily="18" charset="0"/>
              </a:rPr>
              <a:t>cô </a:t>
            </a:r>
            <a:r>
              <a:rPr lang="vi-VN" sz="2400" dirty="0">
                <a:solidFill>
                  <a:srgbClr val="FF0000"/>
                </a:solidFill>
                <a:latin typeface="Times New Roman" pitchFamily="18" charset="0"/>
                <a:cs typeface="Times New Roman" pitchFamily="18" charset="0"/>
              </a:rPr>
              <a:t>đã xếp hàng </a:t>
            </a:r>
            <a:r>
              <a:rPr lang="vi-VN" sz="2400" dirty="0" smtClean="0">
                <a:solidFill>
                  <a:srgbClr val="FF0000"/>
                </a:solidFill>
                <a:latin typeface="Times New Roman" pitchFamily="18" charset="0"/>
                <a:cs typeface="Times New Roman" pitchFamily="18" charset="0"/>
              </a:rPr>
              <a:t>rào</a:t>
            </a:r>
            <a:r>
              <a:rPr lang="en-US" sz="2400" dirty="0" smtClean="0">
                <a:solidFill>
                  <a:srgbClr val="FF0000"/>
                </a:solidFill>
                <a:latin typeface="Times New Roman" pitchFamily="18" charset="0"/>
                <a:cs typeface="Times New Roman" pitchFamily="18" charset="0"/>
              </a:rPr>
              <a:t> &amp;</a:t>
            </a:r>
            <a:r>
              <a:rPr lang="vi-VN" sz="2400" dirty="0" smtClean="0">
                <a:solidFill>
                  <a:srgbClr val="FF0000"/>
                </a:solidFill>
                <a:latin typeface="Times New Roman" pitchFamily="18" charset="0"/>
                <a:cs typeface="Times New Roman" pitchFamily="18" charset="0"/>
              </a:rPr>
              <a:t> </a:t>
            </a:r>
            <a:r>
              <a:rPr lang="vi-VN" sz="2400" dirty="0">
                <a:solidFill>
                  <a:srgbClr val="FF0000"/>
                </a:solidFill>
                <a:latin typeface="Times New Roman" pitchFamily="18" charset="0"/>
                <a:cs typeface="Times New Roman" pitchFamily="18" charset="0"/>
              </a:rPr>
              <a:t>cho trẻ nhận xét.</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4096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7446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vi-VN" dirty="0">
                <a:solidFill>
                  <a:srgbClr val="7030A0"/>
                </a:solidFill>
                <a:latin typeface="+mj-lt"/>
              </a:rPr>
              <a:t>* Cô làm mẫu: Cô lấy khối chữ nhật xếp nằm ngang xếp xuống sàn nhà sau đó lấy khối chữ nhật tiếp theo đặt sát cạnh khối chữ nhật vừa xếp. Cô lại dùng các khối chữ nhật còn lại xếp sát cạnh nhau để làm tường bao quanh tạo thành hàng rào cho </a:t>
            </a:r>
            <a:r>
              <a:rPr lang="en-US" dirty="0" smtClean="0">
                <a:solidFill>
                  <a:srgbClr val="7030A0"/>
                </a:solidFill>
                <a:latin typeface="Times New Roman" pitchFamily="18" charset="0"/>
                <a:cs typeface="Times New Roman" pitchFamily="18" charset="0"/>
              </a:rPr>
              <a:t>công viên</a:t>
            </a:r>
            <a:r>
              <a:rPr lang="vi-VN" dirty="0" smtClean="0">
                <a:solidFill>
                  <a:srgbClr val="7030A0"/>
                </a:solidFill>
                <a:latin typeface="+mj-lt"/>
              </a:rPr>
              <a:t>. </a:t>
            </a:r>
            <a:r>
              <a:rPr lang="vi-VN" dirty="0">
                <a:solidFill>
                  <a:srgbClr val="7030A0"/>
                </a:solidFill>
                <a:latin typeface="+mj-lt"/>
              </a:rPr>
              <a:t>Cô trang trí </a:t>
            </a:r>
            <a:r>
              <a:rPr lang="vi-VN" dirty="0" smtClean="0">
                <a:solidFill>
                  <a:srgbClr val="7030A0"/>
                </a:solidFill>
                <a:latin typeface="+mj-lt"/>
              </a:rPr>
              <a:t>thêm </a:t>
            </a:r>
            <a:r>
              <a:rPr lang="vi-VN" dirty="0">
                <a:solidFill>
                  <a:srgbClr val="7030A0"/>
                </a:solidFill>
                <a:latin typeface="+mj-lt"/>
              </a:rPr>
              <a:t>cây hoa cho </a:t>
            </a:r>
            <a:r>
              <a:rPr lang="en-US" dirty="0" smtClean="0">
                <a:solidFill>
                  <a:srgbClr val="7030A0"/>
                </a:solidFill>
                <a:latin typeface="Times New Roman" pitchFamily="18" charset="0"/>
                <a:cs typeface="Times New Roman" pitchFamily="18" charset="0"/>
              </a:rPr>
              <a:t>công viên </a:t>
            </a:r>
            <a:r>
              <a:rPr lang="vi-VN" dirty="0" smtClean="0">
                <a:solidFill>
                  <a:srgbClr val="7030A0"/>
                </a:solidFill>
                <a:latin typeface="+mj-lt"/>
              </a:rPr>
              <a:t>thêm </a:t>
            </a:r>
            <a:r>
              <a:rPr lang="vi-VN" dirty="0">
                <a:solidFill>
                  <a:srgbClr val="7030A0"/>
                </a:solidFill>
                <a:latin typeface="+mj-lt"/>
              </a:rPr>
              <a:t>đẹp.</a:t>
            </a:r>
            <a:endParaRPr lang="en-US" dirty="0">
              <a:solidFill>
                <a:srgbClr val="7030A0"/>
              </a:solidFill>
              <a:latin typeface="+mj-lt"/>
            </a:endParaRPr>
          </a:p>
        </p:txBody>
      </p:sp>
    </p:spTree>
    <p:extLst>
      <p:ext uri="{BB962C8B-B14F-4D97-AF65-F5344CB8AC3E}">
        <p14:creationId xmlns:p14="http://schemas.microsoft.com/office/powerpoint/2010/main" val="3304080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rmAutofit fontScale="90000"/>
          </a:bodyPr>
          <a:lstStyle/>
          <a:p>
            <a:r>
              <a:rPr lang="en-US" dirty="0" smtClean="0"/>
              <a:t/>
            </a:r>
            <a:br>
              <a:rPr lang="en-US" dirty="0" smtClean="0"/>
            </a:br>
            <a:r>
              <a:rPr lang="en-US" sz="4000" dirty="0" smtClean="0">
                <a:solidFill>
                  <a:schemeClr val="accent6">
                    <a:lumMod val="50000"/>
                  </a:schemeClr>
                </a:solidFill>
                <a:latin typeface="Times New Roman" pitchFamily="18" charset="0"/>
                <a:cs typeface="Times New Roman" pitchFamily="18" charset="0"/>
              </a:rPr>
              <a:t>Cô đàm thoại </a:t>
            </a:r>
            <a:r>
              <a:rPr lang="vi-VN" sz="4000" dirty="0" smtClean="0">
                <a:solidFill>
                  <a:schemeClr val="accent6">
                    <a:lumMod val="50000"/>
                  </a:schemeClr>
                </a:solidFill>
              </a:rPr>
              <a:t>+ </a:t>
            </a:r>
            <a:r>
              <a:rPr lang="vi-VN" sz="4000" dirty="0">
                <a:solidFill>
                  <a:schemeClr val="accent6">
                    <a:lumMod val="50000"/>
                  </a:schemeClr>
                </a:solidFill>
              </a:rPr>
              <a:t>Khối có màu gì? </a:t>
            </a:r>
            <a:br>
              <a:rPr lang="vi-VN" sz="4000" dirty="0">
                <a:solidFill>
                  <a:schemeClr val="accent6">
                    <a:lumMod val="50000"/>
                  </a:schemeClr>
                </a:solidFill>
              </a:rPr>
            </a:br>
            <a:r>
              <a:rPr lang="vi-VN" sz="4000" dirty="0">
                <a:solidFill>
                  <a:schemeClr val="accent6">
                    <a:lumMod val="50000"/>
                  </a:schemeClr>
                </a:solidFill>
              </a:rPr>
              <a:t>                    </a:t>
            </a:r>
            <a:r>
              <a:rPr lang="en-US" sz="4000" dirty="0" smtClean="0">
                <a:solidFill>
                  <a:schemeClr val="accent6">
                    <a:lumMod val="50000"/>
                  </a:schemeClr>
                </a:solidFill>
              </a:rPr>
              <a:t>  </a:t>
            </a:r>
            <a:r>
              <a:rPr lang="vi-VN" sz="4000" dirty="0" smtClean="0">
                <a:solidFill>
                  <a:schemeClr val="accent6">
                    <a:lumMod val="50000"/>
                  </a:schemeClr>
                </a:solidFill>
              </a:rPr>
              <a:t>+ </a:t>
            </a:r>
            <a:r>
              <a:rPr lang="vi-VN" sz="4000" dirty="0">
                <a:solidFill>
                  <a:schemeClr val="accent6">
                    <a:lumMod val="50000"/>
                  </a:schemeClr>
                </a:solidFill>
              </a:rPr>
              <a:t>Xếp như thế nào</a:t>
            </a:r>
            <a:r>
              <a:rPr lang="vi-VN" sz="4000" dirty="0"/>
              <a:t/>
            </a:r>
            <a:br>
              <a:rPr lang="vi-VN" sz="4000" dirty="0"/>
            </a:br>
            <a:endParaRPr lang="en-US" sz="4000" dirty="0"/>
          </a:p>
        </p:txBody>
      </p:sp>
    </p:spTree>
    <p:extLst>
      <p:ext uri="{BB962C8B-B14F-4D97-AF65-F5344CB8AC3E}">
        <p14:creationId xmlns:p14="http://schemas.microsoft.com/office/powerpoint/2010/main" val="2390116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209800"/>
            <a:ext cx="8229600" cy="1143000"/>
          </a:xfrm>
        </p:spPr>
        <p:txBody>
          <a:bodyPr>
            <a:normAutofit/>
          </a:bodyPr>
          <a:lstStyle/>
          <a:p>
            <a:r>
              <a:rPr lang="en-US" sz="3200" dirty="0" smtClean="0">
                <a:solidFill>
                  <a:schemeClr val="accent6">
                    <a:lumMod val="50000"/>
                  </a:schemeClr>
                </a:solidFill>
                <a:latin typeface="Times New Roman" pitchFamily="18" charset="0"/>
                <a:cs typeface="Times New Roman" pitchFamily="18" charset="0"/>
              </a:rPr>
              <a:t>- Cô chia nhóm cho trẻ </a:t>
            </a:r>
            <a:br>
              <a:rPr lang="en-US" sz="3200" dirty="0" smtClean="0">
                <a:solidFill>
                  <a:schemeClr val="accent6">
                    <a:lumMod val="50000"/>
                  </a:schemeClr>
                </a:solidFill>
                <a:latin typeface="Times New Roman" pitchFamily="18" charset="0"/>
                <a:cs typeface="Times New Roman" pitchFamily="18" charset="0"/>
              </a:rPr>
            </a:br>
            <a:r>
              <a:rPr lang="en-US" sz="3200" dirty="0" smtClean="0">
                <a:solidFill>
                  <a:schemeClr val="accent6">
                    <a:lumMod val="50000"/>
                  </a:schemeClr>
                </a:solidFill>
                <a:latin typeface="Times New Roman" pitchFamily="18" charset="0"/>
                <a:cs typeface="Times New Roman" pitchFamily="18" charset="0"/>
              </a:rPr>
              <a:t>- Trẻ về nhóm xếp hàng rào</a:t>
            </a:r>
            <a:endParaRPr lang="en-US" sz="3200" dirty="0">
              <a:solidFill>
                <a:schemeClr val="accent6">
                  <a:lumMod val="50000"/>
                </a:schemeClr>
              </a:solidFill>
              <a:latin typeface="Times New Roman" pitchFamily="18" charset="0"/>
              <a:cs typeface="Times New Roman" pitchFamily="18" charset="0"/>
            </a:endParaRPr>
          </a:p>
        </p:txBody>
      </p:sp>
      <p:pic>
        <p:nvPicPr>
          <p:cNvPr id="3" name="EmDiChoiThuyen-XuanMai_3d6hu.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724400" y="3962400"/>
            <a:ext cx="609600" cy="609600"/>
          </a:xfrm>
          <a:prstGeom prst="rect">
            <a:avLst/>
          </a:prstGeom>
        </p:spPr>
      </p:pic>
    </p:spTree>
    <p:extLst>
      <p:ext uri="{BB962C8B-B14F-4D97-AF65-F5344CB8AC3E}">
        <p14:creationId xmlns:p14="http://schemas.microsoft.com/office/powerpoint/2010/main" val="50343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0685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313</Words>
  <Application>Microsoft Office PowerPoint</Application>
  <PresentationFormat>On-screen Show (4:3)</PresentationFormat>
  <Paragraphs>35</Paragraphs>
  <Slides>11</Slides>
  <Notes>0</Notes>
  <HiddenSlides>0</HiddenSlides>
  <MMClips>2</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PHÒNG GIÁO DỤC- ĐÀO TẠO QUẬN LONG BIÊN TRƯỜNG MẦM NON GIA THƯỢNG</vt:lpstr>
      <vt:lpstr>PowerPoint Presentation</vt:lpstr>
      <vt:lpstr>PowerPoint Presentation</vt:lpstr>
      <vt:lpstr>PowerPoint Presentation</vt:lpstr>
      <vt:lpstr>2. Phương pháp, hình thức tổ chức</vt:lpstr>
      <vt:lpstr>PowerPoint Presentation</vt:lpstr>
      <vt:lpstr>PowerPoint Presentation</vt:lpstr>
      <vt:lpstr> Cô đàm thoại + Khối có màu gì?                        + Xếp như thế nào </vt:lpstr>
      <vt:lpstr>- Cô chia nhóm cho trẻ  - Trẻ về nhóm xếp hàng rào</vt:lpstr>
      <vt:lpstr>- Cô cho trẻ giới thiệu về cách làm - Nhận xét - Cho trẻ đi tham quan và nhận xét cách làm của bạn</vt:lpstr>
      <vt:lpstr>Kết thúc</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ĐÀO TẠO QUẬN LONG BIÊN TRƯỜNG MẦM NON GIA THƯỢNG</dc:title>
  <dc:creator>Administrator</dc:creator>
  <cp:lastModifiedBy>huy_ctn</cp:lastModifiedBy>
  <cp:revision>6</cp:revision>
  <dcterms:created xsi:type="dcterms:W3CDTF">2006-08-16T00:00:00Z</dcterms:created>
  <dcterms:modified xsi:type="dcterms:W3CDTF">2019-04-25T06:11:05Z</dcterms:modified>
</cp:coreProperties>
</file>