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65" r:id="rId2"/>
    <p:sldId id="264" r:id="rId3"/>
    <p:sldId id="267" r:id="rId4"/>
    <p:sldId id="266" r:id="rId5"/>
    <p:sldId id="257" r:id="rId6"/>
    <p:sldId id="268" r:id="rId7"/>
    <p:sldId id="258" r:id="rId8"/>
    <p:sldId id="261" r:id="rId9"/>
    <p:sldId id="269" r:id="rId10"/>
    <p:sldId id="270" r:id="rId11"/>
    <p:sldId id="271" r:id="rId12"/>
    <p:sldId id="277" r:id="rId13"/>
    <p:sldId id="276" r:id="rId14"/>
    <p:sldId id="272" r:id="rId15"/>
    <p:sldId id="273" r:id="rId16"/>
    <p:sldId id="274" r:id="rId17"/>
    <p:sldId id="275" r:id="rId18"/>
    <p:sldId id="278" r:id="rId19"/>
    <p:sldId id="279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C255F-CF81-4F6A-A0EC-7F2BC3FD58E1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2BAC9-B47C-44CC-BA79-2B0A84B7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23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C331-631E-4EE4-ADE9-6053B1848B8B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A2BE-967A-4117-A543-2D3B0409E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35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C331-631E-4EE4-ADE9-6053B1848B8B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A2BE-967A-4117-A543-2D3B0409E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24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C331-631E-4EE4-ADE9-6053B1848B8B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A2BE-967A-4117-A543-2D3B0409E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93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C331-631E-4EE4-ADE9-6053B1848B8B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A2BE-967A-4117-A543-2D3B0409E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6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C331-631E-4EE4-ADE9-6053B1848B8B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A2BE-967A-4117-A543-2D3B0409E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2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C331-631E-4EE4-ADE9-6053B1848B8B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A2BE-967A-4117-A543-2D3B0409E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2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C331-631E-4EE4-ADE9-6053B1848B8B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A2BE-967A-4117-A543-2D3B0409E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2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C331-631E-4EE4-ADE9-6053B1848B8B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A2BE-967A-4117-A543-2D3B0409E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38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C331-631E-4EE4-ADE9-6053B1848B8B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A2BE-967A-4117-A543-2D3B0409E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0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C331-631E-4EE4-ADE9-6053B1848B8B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A2BE-967A-4117-A543-2D3B0409E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25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C331-631E-4EE4-ADE9-6053B1848B8B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A2BE-967A-4117-A543-2D3B0409E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4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8C331-631E-4EE4-ADE9-6053B1848B8B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0A2BE-967A-4117-A543-2D3B0409E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7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ng&#224;y%20t&#7871;t%20qu&#234;%20em.wav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98" name="Group 86"/>
          <p:cNvGrpSpPr>
            <a:grpSpLocks/>
          </p:cNvGrpSpPr>
          <p:nvPr/>
        </p:nvGrpSpPr>
        <p:grpSpPr bwMode="auto">
          <a:xfrm>
            <a:off x="1259632" y="740301"/>
            <a:ext cx="6624736" cy="959908"/>
            <a:chOff x="2112" y="2304"/>
            <a:chExt cx="2208" cy="384"/>
          </a:xfrm>
          <a:solidFill>
            <a:srgbClr val="FFFFCC"/>
          </a:solidFill>
        </p:grpSpPr>
        <p:sp>
          <p:nvSpPr>
            <p:cNvPr id="13399" name="AutoShape 87"/>
            <p:cNvSpPr>
              <a:spLocks noChangeArrowheads="1"/>
            </p:cNvSpPr>
            <p:nvPr/>
          </p:nvSpPr>
          <p:spPr bwMode="auto">
            <a:xfrm rot="5400000">
              <a:off x="3024" y="1392"/>
              <a:ext cx="384" cy="2208"/>
            </a:xfrm>
            <a:prstGeom prst="flowChartOnlineStorag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rgbClr val="ADADA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3400" name="Rectangle 88"/>
            <p:cNvSpPr>
              <a:spLocks noChangeArrowheads="1"/>
            </p:cNvSpPr>
            <p:nvPr/>
          </p:nvSpPr>
          <p:spPr bwMode="auto">
            <a:xfrm>
              <a:off x="2544" y="2371"/>
              <a:ext cx="1488" cy="221"/>
            </a:xfrm>
            <a:prstGeom prst="rect">
              <a:avLst/>
            </a:prstGeom>
            <a:grpFill/>
            <a:ln w="6350">
              <a:solidFill>
                <a:srgbClr val="FFABA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PHÒNG GD &amp; ĐT QUẬN LONG BIÊN</a:t>
              </a:r>
            </a:p>
            <a:p>
              <a:pPr algn="ctr"/>
              <a:r>
                <a:rPr lang="en-US" sz="20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TRƯỜNG MẦM NON HOA PHƯỢNG</a:t>
              </a:r>
            </a:p>
          </p:txBody>
        </p:sp>
      </p:grpSp>
      <p:sp>
        <p:nvSpPr>
          <p:cNvPr id="2" name="Horizontal Scroll 1"/>
          <p:cNvSpPr/>
          <p:nvPr/>
        </p:nvSpPr>
        <p:spPr>
          <a:xfrm>
            <a:off x="1457573" y="2030097"/>
            <a:ext cx="6138763" cy="178418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 TRIỂN NHẬN  THỨC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TÀI: GỘP 2 NHÓM ĐỐI TƯỢNG TRONG PHẠM VI 3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7689" y="4316885"/>
            <a:ext cx="5922739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tổi</a:t>
            </a:r>
            <a:r>
              <a:rPr lang="en-US" sz="28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4-5 </a:t>
            </a:r>
            <a:r>
              <a:rPr lang="en-US" sz="28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tuồi</a:t>
            </a:r>
            <a:r>
              <a:rPr lang="en-US" sz="28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8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Thúy</a:t>
            </a:r>
            <a:r>
              <a:rPr lang="en-US" sz="28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Nga</a:t>
            </a:r>
            <a:endParaRPr lang="en-US" sz="2800" b="1" dirty="0" smtClean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41742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23754947_2019288025020318_1186184039903302136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056" y="1275375"/>
            <a:ext cx="1151573" cy="151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istrator\Desktop\23754947_2019288025020318_1186184039903302136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487" y="1371600"/>
            <a:ext cx="1066799" cy="139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23722574_2019288021686985_5386816209853977981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598" y="533400"/>
            <a:ext cx="1432230" cy="215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801" y="5512666"/>
            <a:ext cx="1420172" cy="113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486400"/>
            <a:ext cx="1485900" cy="116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236" y="5695597"/>
            <a:ext cx="1367331" cy="109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1219200" y="5181600"/>
            <a:ext cx="701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66800" y="2770680"/>
            <a:ext cx="3030944" cy="299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680598" y="2685108"/>
            <a:ext cx="30824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22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23795867_2019288005020320_3217749378133827256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252" y="4820079"/>
            <a:ext cx="1422319" cy="142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istrator\Desktop\23795867_2019288005020320_3217749378133827256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479" y="4864571"/>
            <a:ext cx="1459897" cy="145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istrator\Desktop\23755347_2019288001686987_266046307589561749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946" y="4997282"/>
            <a:ext cx="2325384" cy="155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4" y="5512666"/>
            <a:ext cx="1420172" cy="113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55647"/>
            <a:ext cx="1452324" cy="113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101" y="5455647"/>
            <a:ext cx="1367331" cy="109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C:\Users\Administrator\Desktop\23795867_2019288005020320_3217749378133827256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64571"/>
            <a:ext cx="1388485" cy="138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istrator\Desktop\23755347_2019288001686987_266046307589561749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855" y="4970142"/>
            <a:ext cx="2325384" cy="155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914400" y="4191000"/>
            <a:ext cx="754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51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0" name="Picture 4" descr="ANd9GcShwF5uDdlYadIh70-YVCjp36gH6Ga8Ms-Xt4Ehzilde1ugvFL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55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70104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i="1" dirty="0" smtClean="0">
                <a:solidFill>
                  <a:srgbClr val="0066FF"/>
                </a:solidFill>
                <a:latin typeface="Times New Roman" pitchFamily="18" charset="0"/>
              </a:rPr>
              <a:t>c. </a:t>
            </a:r>
            <a:r>
              <a:rPr lang="en-US" sz="4000" b="1" i="1" dirty="0" err="1" smtClean="0">
                <a:solidFill>
                  <a:srgbClr val="0066FF"/>
                </a:solidFill>
                <a:latin typeface="Times New Roman" pitchFamily="18" charset="0"/>
              </a:rPr>
              <a:t>Luyện</a:t>
            </a:r>
            <a:r>
              <a:rPr lang="en-US" sz="4000" b="1" i="1" dirty="0" smtClean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66FF"/>
                </a:solidFill>
                <a:latin typeface="Times New Roman" pitchFamily="18" charset="0"/>
              </a:rPr>
              <a:t>tập</a:t>
            </a:r>
            <a:r>
              <a:rPr lang="en-US" sz="4000" b="1" i="1" dirty="0" smtClean="0">
                <a:solidFill>
                  <a:srgbClr val="0066FF"/>
                </a:solidFill>
                <a:latin typeface="Times New Roman" pitchFamily="18" charset="0"/>
              </a:rPr>
              <a:t> , </a:t>
            </a:r>
            <a:r>
              <a:rPr lang="en-US" sz="4000" b="1" i="1" dirty="0" err="1" smtClean="0">
                <a:solidFill>
                  <a:srgbClr val="0066FF"/>
                </a:solidFill>
                <a:latin typeface="Times New Roman" pitchFamily="18" charset="0"/>
              </a:rPr>
              <a:t>củng</a:t>
            </a:r>
            <a:r>
              <a:rPr lang="en-US" sz="4000" b="1" i="1" dirty="0" smtClean="0">
                <a:solidFill>
                  <a:srgbClr val="0066FF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66FF"/>
                </a:solidFill>
                <a:latin typeface="Times New Roman" pitchFamily="18" charset="0"/>
              </a:rPr>
              <a:t>cố</a:t>
            </a:r>
            <a:endParaRPr lang="en-US" sz="4000" b="1" i="1" dirty="0" smtClean="0">
              <a:solidFill>
                <a:srgbClr val="0066FF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4000" b="1" i="1" dirty="0" smtClean="0">
                <a:solidFill>
                  <a:srgbClr val="00B050"/>
                </a:solidFill>
                <a:latin typeface="Times New Roman" pitchFamily="18" charset="0"/>
              </a:rPr>
              <a:t>*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</a:rPr>
              <a:t>Trò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</a:rPr>
              <a:t>chơi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</a:rPr>
              <a:t>Hãy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</a:rPr>
              <a:t>thêm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</a:rPr>
              <a:t>cho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</a:rPr>
              <a:t>đủ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</a:rPr>
              <a:t> 3</a:t>
            </a:r>
            <a:endParaRPr lang="en-US" sz="4000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5551" y="2057400"/>
            <a:ext cx="6705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/>
              <a:t>- </a:t>
            </a:r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Cách chơi: Chia trẻ thành 3 nhóm và cùng làm bài tập theo nhóm theo yêu cầu của cô: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+ Nhóm 1: Chọn và dán thêm cho đủ 3 lô tô sản phẩm nghề nông vào mỗi nhóm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( Bảng bìa A0)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+ Nhóm 2: Chọn và dán thêm cho đủ 3 lô tô dụng cụ nghề cấp dưỡng( Bảng bìa A0)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400" dirty="0">
                <a:latin typeface="Times New Roman" pitchFamily="18" charset="0"/>
                <a:cs typeface="Times New Roman" pitchFamily="18" charset="0"/>
              </a:rPr>
              <a:t>+ Nhóm 3: Chọn và điền thêm cho đủ 3 hình ảnh  dụng cụ nghề xây dựng ( Bảng tương tác</a:t>
            </a:r>
            <a:r>
              <a:rPr lang="nl-NL" dirty="0" smtClean="0"/>
              <a:t>)</a:t>
            </a:r>
          </a:p>
          <a:p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- Luật chơi: Bắt đầu thêm khi có hiệu lệnh “bắt đầu “ của người chơi, thời gian chơi trong 1 bản nhạc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73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17"/>
    </mc:Choice>
    <mc:Fallback xmlns="">
      <p:transition spd="slow" advTm="731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058" y="1900891"/>
            <a:ext cx="816794" cy="81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590" y="3592218"/>
            <a:ext cx="1019173" cy="1019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420" y="4398821"/>
            <a:ext cx="803558" cy="80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16" y="401578"/>
            <a:ext cx="1400160" cy="13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1830843" y="2381772"/>
            <a:ext cx="4190999" cy="26749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786" y="3486771"/>
            <a:ext cx="1274804" cy="123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872" y="3119890"/>
            <a:ext cx="944655" cy="94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0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962275"/>
            <a:ext cx="1723539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1447800" y="2266623"/>
            <a:ext cx="5029200" cy="398177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43325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422" y="2819400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806" y="621474"/>
            <a:ext cx="1723539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806" y="2266623"/>
            <a:ext cx="1723539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78599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41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195512"/>
            <a:ext cx="2057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636704" y="281940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473" y="3733800"/>
            <a:ext cx="1992722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1981200" y="2728912"/>
            <a:ext cx="5486400" cy="35956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3864963"/>
            <a:ext cx="1459217" cy="145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51" y="2046243"/>
            <a:ext cx="1992722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"/>
            <a:ext cx="1992722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086600" y="2137384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532290" y="838199"/>
            <a:ext cx="1465545" cy="1465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33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276" y="3124200"/>
            <a:ext cx="2404019" cy="1599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2578188" y="2056965"/>
            <a:ext cx="5346612" cy="403903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667" y="3924082"/>
            <a:ext cx="1816188" cy="144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220" y="2743200"/>
            <a:ext cx="1816188" cy="144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782" y="457200"/>
            <a:ext cx="2404019" cy="1599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42" y="304800"/>
            <a:ext cx="2404019" cy="1599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855" y="3355772"/>
            <a:ext cx="1816188" cy="144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05866"/>
            <a:ext cx="1816188" cy="144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93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76400" y="2667000"/>
            <a:ext cx="5334000" cy="3276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481" y="914400"/>
            <a:ext cx="1752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819400"/>
            <a:ext cx="14859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466" y="929014"/>
            <a:ext cx="1737986" cy="173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10660"/>
            <a:ext cx="7239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05050"/>
            <a:ext cx="7239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145381"/>
            <a:ext cx="7239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1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81" y="504303"/>
            <a:ext cx="12001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676400" y="2667000"/>
            <a:ext cx="5334000" cy="3276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76" y="2371725"/>
            <a:ext cx="12001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718" y="448185"/>
            <a:ext cx="12001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199"/>
            <a:ext cx="989807" cy="197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903" y="2971800"/>
            <a:ext cx="989807" cy="197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889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SLGG_200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6" name="Picture 4" descr="khunghinh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64" y="4384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ngày tết quê em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2209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447800" y="1210469"/>
            <a:ext cx="6324599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vi-VN"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533400" y="1752600"/>
            <a:ext cx="7696200" cy="43735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>
                <a:latin typeface="Times New Roman" pitchFamily="18" charset="0"/>
                <a:cs typeface="Times New Roman" pitchFamily="18" charset="0"/>
              </a:rPr>
              <a:t>- Cách chơi: Chia thành 3 đội. Nhiệm vụ của mỗi đội là thực hiện theo yêu cầu của cô: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nl-NL" dirty="0">
                <a:latin typeface="Times New Roman" pitchFamily="18" charset="0"/>
                <a:cs typeface="Times New Roman" pitchFamily="18" charset="0"/>
              </a:rPr>
              <a:t>+ Đội 1: Mỗi bạn cắm 1 giỏ hoa sao cho mỗi giỏ hoa có 2 loại màu và có 3 bông hoa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nl-NL" dirty="0">
                <a:latin typeface="Times New Roman" pitchFamily="18" charset="0"/>
                <a:cs typeface="Times New Roman" pitchFamily="18" charset="0"/>
              </a:rPr>
              <a:t>+ Đội 2:  Mỗi bạn sẽ gói 1 gói hàng, sao cho mỗi gói hàng có 2 loại rau, và có 3cây rau.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nl-NL" dirty="0">
                <a:latin typeface="Times New Roman" pitchFamily="18" charset="0"/>
                <a:cs typeface="Times New Roman" pitchFamily="18" charset="0"/>
              </a:rPr>
              <a:t>+ Đội 3: Mỗi bạn xếp 1 ngôi nhà sao cho mỗi ngôi nhà có 3 tầng và tường nhà có 2 màu sơn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nl-NL" dirty="0">
                <a:latin typeface="Times New Roman" pitchFamily="18" charset="0"/>
                <a:cs typeface="Times New Roman" pitchFamily="18" charset="0"/>
              </a:rPr>
              <a:t>- Luật chơi: Trò chơi thi theo luật tiếp sức, thời gian trong 1 bản nhạc.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63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718" fill="hold"/>
                                        <p:tgtEl>
                                          <p:spTgt spid="419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98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Flowers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548680"/>
            <a:ext cx="83820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I/MỤC ĐÍCH YÊU 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s-ES" sz="2400" b="1" dirty="0" smtClean="0"/>
              <a:t>.</a:t>
            </a:r>
            <a:r>
              <a:rPr lang="es-ES" sz="2600" b="1" dirty="0" smtClean="0">
                <a:latin typeface="Times New Roman" pitchFamily="18" charset="0"/>
                <a:cs typeface="Times New Roman" pitchFamily="18" charset="0"/>
              </a:rPr>
              <a:t>Kiến </a:t>
            </a:r>
            <a:r>
              <a:rPr lang="es-ES" sz="26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s-ES" sz="26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Ôn đếm đến 3, nhận biết nhóm số lượng 3.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- Biết gộp hai nhóm đối tượng có số lượng trong phạm vi 3, đếm và nêu kết 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26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s-ES" sz="26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s-E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s-ES" sz="2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- Phát triển kĩ năng đếm đúng thứ tự các số từ 1 đến 3, đếm không bỏ sót, không lặp lại số lượng/ đối tượng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gộp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vi 3</a:t>
            </a:r>
          </a:p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- Phát triển tư duy, so sánh, kĩ năng phân nhóm.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2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s-ES" sz="2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s-ES" sz="26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s-E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6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s-ES" sz="26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dirty="0"/>
              <a:t>- Giáo dục trẻ yêu quý, kính trọng  những người làm nghề. Trân trọng, giữ gìn sản phẩm, đồ dùng, đồ chơi. Cất dọn đồ chơi đúng nơi quy định.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622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LGG_200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" y="228600"/>
            <a:ext cx="94007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503129" y="2459509"/>
            <a:ext cx="8001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8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tuyê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22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Flowers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286671"/>
            <a:ext cx="8382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II/CHUẨN BỊ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b="1" i="1" dirty="0" smtClean="0"/>
              <a:t> </a:t>
            </a: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Đồ dùng của cô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nl-NL" sz="2800" dirty="0" smtClean="0"/>
              <a:t>Bài </a:t>
            </a:r>
            <a:r>
              <a:rPr lang="nl-NL" sz="2800" dirty="0"/>
              <a:t>giảng </a:t>
            </a:r>
            <a:r>
              <a:rPr lang="nl-NL" sz="2800" dirty="0" smtClean="0"/>
              <a:t>sử dụng phần mềm activinspire trên bảng tương tác</a:t>
            </a:r>
          </a:p>
          <a:p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- Nhạc bài hát “ Cháu yêu cô chú công nhân”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2. Đồ dùng của trẻ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Mỗi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trẻ một rổ đồ dùng học toán: 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lô tô  hoa cúc, hoa sen, quả xoài, quả táo, thẻ số 1, 2, 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- 2 bảng bài tập về thêm cho đủ số lượng 3 (A0): Dụng cụ nghề cấp dưỡng, sản phẩm nghề nông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Bài tập về gộp 2 nhóm đối tượng cho đủ sốlượng 3 trên bảng tương tác( Dụng cụ của nghề xây dựng)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nilon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xốp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924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LGG_200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503129" y="151180"/>
            <a:ext cx="8001000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a/</a:t>
            </a:r>
            <a:r>
              <a:rPr lang="nl-NL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Ôn đếm đến 3, nhận biết nhóm số lượng trong phạm vi </a:t>
            </a:r>
            <a:r>
              <a:rPr lang="nl-NL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marL="457200" indent="-457200">
              <a:buFontTx/>
              <a:buChar char="-"/>
            </a:pP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Cô cho trẻ quan sát hình ảnh về các nghề, đếm và gắn thẻ số tương ứng với số lượng cô chú công nhân, ca sĩ, cô giáo có trong tranh</a:t>
            </a:r>
          </a:p>
          <a:p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     ( trên bảng tương tác)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21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user\Desktop\anh on dem den 3\det may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3340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419" y="5382190"/>
            <a:ext cx="1420172" cy="113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329657"/>
            <a:ext cx="1485900" cy="118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550" y="5355921"/>
            <a:ext cx="1367331" cy="109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user\Desktop\anh on dem den 3\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3340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419" y="5382190"/>
            <a:ext cx="1420172" cy="113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329657"/>
            <a:ext cx="1485900" cy="118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550" y="5355922"/>
            <a:ext cx="1367331" cy="1162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67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user\Desktop\anh on dem den 3\1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638800"/>
            <a:ext cx="1367331" cy="109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543959"/>
            <a:ext cx="1485900" cy="116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570225"/>
            <a:ext cx="1420172" cy="113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user\Desktop\anh on dem den 3\ba-con-meo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21863"/>
            <a:ext cx="1420172" cy="113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627022"/>
            <a:ext cx="1485900" cy="116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236" y="5695597"/>
            <a:ext cx="1367331" cy="109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LGG_200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503129" y="1320732"/>
            <a:ext cx="8001000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b/</a:t>
            </a:r>
            <a:r>
              <a:rPr lang="nl-NL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Gộp 2 nhóm đối tượng trong phạm vi 3</a:t>
            </a:r>
          </a:p>
          <a:p>
            <a:pPr marL="457200" indent="-457200">
              <a:buFontTx/>
              <a:buChar char="-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rổ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90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650</Words>
  <Application>Microsoft Office PowerPoint</Application>
  <PresentationFormat>On-screen Show (4:3)</PresentationFormat>
  <Paragraphs>53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*Trò chơi: Đội nào nhanh nhất?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điện tử  PHÁT TRIỂN NHẬN THỨC  Đề tài : Gộp 2 nhóm đối tượng trong phạm vi 3 </dc:title>
  <dc:creator>user</dc:creator>
  <cp:lastModifiedBy>huy_ctn</cp:lastModifiedBy>
  <cp:revision>27</cp:revision>
  <dcterms:created xsi:type="dcterms:W3CDTF">2017-10-17T14:00:15Z</dcterms:created>
  <dcterms:modified xsi:type="dcterms:W3CDTF">2017-11-23T05:14:53Z</dcterms:modified>
</cp:coreProperties>
</file>