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74" r:id="rId2"/>
    <p:sldId id="259" r:id="rId3"/>
    <p:sldId id="314" r:id="rId4"/>
    <p:sldId id="263" r:id="rId5"/>
    <p:sldId id="315" r:id="rId6"/>
    <p:sldId id="321" r:id="rId7"/>
    <p:sldId id="322" r:id="rId8"/>
    <p:sldId id="324" r:id="rId9"/>
    <p:sldId id="327" r:id="rId10"/>
    <p:sldId id="329" r:id="rId11"/>
    <p:sldId id="317" r:id="rId12"/>
    <p:sldId id="267" r:id="rId13"/>
    <p:sldId id="330" r:id="rId14"/>
    <p:sldId id="332" r:id="rId15"/>
    <p:sldId id="334" r:id="rId16"/>
    <p:sldId id="335" r:id="rId17"/>
    <p:sldId id="319" r:id="rId18"/>
    <p:sldId id="336" r:id="rId19"/>
    <p:sldId id="285" r:id="rId20"/>
    <p:sldId id="337" r:id="rId21"/>
    <p:sldId id="338" r:id="rId22"/>
    <p:sldId id="339" r:id="rId23"/>
  </p:sldIdLst>
  <p:sldSz cx="9144000" cy="6858000" type="screen4x3"/>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99"/>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80" autoAdjust="0"/>
  </p:normalViewPr>
  <p:slideViewPr>
    <p:cSldViewPr>
      <p:cViewPr>
        <p:scale>
          <a:sx n="69" d="100"/>
          <a:sy n="69" d="100"/>
        </p:scale>
        <p:origin x="-1170" y="-72"/>
      </p:cViewPr>
      <p:guideLst>
        <p:guide orient="horz" pos="2160"/>
        <p:guide pos="2880"/>
      </p:guideLst>
    </p:cSldViewPr>
  </p:slideViewPr>
  <p:outlineViewPr>
    <p:cViewPr>
      <p:scale>
        <a:sx n="33" d="100"/>
        <a:sy n="33" d="100"/>
      </p:scale>
      <p:origin x="204"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F54782-F129-4224-93AB-18416532EC7F}" type="datetimeFigureOut">
              <a:rPr lang="en-US" smtClean="0"/>
              <a:pPr/>
              <a:t>1/28/2019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68D4DD-29BE-41F6-A58F-4F8BD02F5E4B}" type="slidenum">
              <a:rPr lang="en-US" smtClean="0"/>
              <a:pPr/>
              <a:t>‹#›</a:t>
            </a:fld>
            <a:endParaRPr lang="en-US"/>
          </a:p>
        </p:txBody>
      </p:sp>
    </p:spTree>
    <p:extLst>
      <p:ext uri="{BB962C8B-B14F-4D97-AF65-F5344CB8AC3E}">
        <p14:creationId xmlns:p14="http://schemas.microsoft.com/office/powerpoint/2010/main" val="2387888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8214E-C591-4BBC-A50E-B3038F0F8836}"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8214E-C591-4BBC-A50E-B3038F0F8836}" type="datetimeFigureOut">
              <a:rPr lang="en-US" smtClean="0"/>
              <a:pPr/>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8214E-C591-4BBC-A50E-B3038F0F8836}"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8214E-C591-4BBC-A50E-B3038F0F8836}" type="datetimeFigureOut">
              <a:rPr lang="en-US" smtClean="0"/>
              <a:pPr/>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8214E-C591-4BBC-A50E-B3038F0F8836}" type="datetimeFigureOut">
              <a:rPr lang="en-US" smtClean="0"/>
              <a:pPr/>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8214E-C591-4BBC-A50E-B3038F0F8836}" type="datetimeFigureOut">
              <a:rPr lang="en-US" smtClean="0"/>
              <a:pPr/>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8214E-C591-4BBC-A50E-B3038F0F8836}" type="datetimeFigureOut">
              <a:rPr lang="en-US" smtClean="0"/>
              <a:pPr/>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FFBA7D-3E66-4BB9-BDE7-745FD5AF192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8214E-C591-4BBC-A50E-B3038F0F8836}" type="datetimeFigureOut">
              <a:rPr lang="en-US" smtClean="0"/>
              <a:pPr/>
              <a:t>1/28/2019</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FFBA7D-3E66-4BB9-BDE7-745FD5AF19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16.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0.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41" descr="952767y44mvyo98n"/>
          <p:cNvPicPr>
            <a:picLocks noChangeAspect="1" noChangeArrowheads="1" noCrop="1"/>
          </p:cNvPicPr>
          <p:nvPr/>
        </p:nvPicPr>
        <p:blipFill>
          <a:blip r:embed="rId2"/>
          <a:srcRect/>
          <a:stretch>
            <a:fillRect/>
          </a:stretch>
        </p:blipFill>
        <p:spPr bwMode="auto">
          <a:xfrm rot="-1337805">
            <a:off x="8132765" y="-358775"/>
            <a:ext cx="1019175" cy="2547938"/>
          </a:xfrm>
          <a:prstGeom prst="rect">
            <a:avLst/>
          </a:prstGeom>
          <a:noFill/>
          <a:ln w="9525">
            <a:noFill/>
            <a:miter lim="800000"/>
            <a:headEnd/>
            <a:tailEnd/>
          </a:ln>
        </p:spPr>
      </p:pic>
      <p:pic>
        <p:nvPicPr>
          <p:cNvPr id="2052" name="Picture 41" descr="952767y44mvyo98n"/>
          <p:cNvPicPr>
            <a:picLocks noChangeAspect="1" noChangeArrowheads="1" noCrop="1"/>
          </p:cNvPicPr>
          <p:nvPr/>
        </p:nvPicPr>
        <p:blipFill>
          <a:blip r:embed="rId2"/>
          <a:srcRect/>
          <a:stretch>
            <a:fillRect/>
          </a:stretch>
        </p:blipFill>
        <p:spPr bwMode="auto">
          <a:xfrm rot="9701279">
            <a:off x="-82549" y="4883151"/>
            <a:ext cx="1019175" cy="2547938"/>
          </a:xfrm>
          <a:prstGeom prst="rect">
            <a:avLst/>
          </a:prstGeom>
          <a:noFill/>
          <a:ln w="9525">
            <a:noFill/>
            <a:miter lim="800000"/>
            <a:headEnd/>
            <a:tailEnd/>
          </a:ln>
        </p:spPr>
      </p:pic>
      <p:pic>
        <p:nvPicPr>
          <p:cNvPr id="2" name="Picture 41" descr="952767y44mvyo98n"/>
          <p:cNvPicPr>
            <a:picLocks noChangeAspect="1" noChangeArrowheads="1" noCrop="1"/>
          </p:cNvPicPr>
          <p:nvPr/>
        </p:nvPicPr>
        <p:blipFill>
          <a:blip r:embed="rId2"/>
          <a:srcRect/>
          <a:stretch>
            <a:fillRect/>
          </a:stretch>
        </p:blipFill>
        <p:spPr bwMode="auto">
          <a:xfrm rot="4518110">
            <a:off x="7349332" y="-915194"/>
            <a:ext cx="1019176" cy="2547939"/>
          </a:xfrm>
          <a:prstGeom prst="rect">
            <a:avLst/>
          </a:prstGeom>
          <a:noFill/>
          <a:ln w="9525">
            <a:noFill/>
            <a:miter lim="800000"/>
            <a:headEnd/>
            <a:tailEnd/>
          </a:ln>
        </p:spPr>
      </p:pic>
      <p:pic>
        <p:nvPicPr>
          <p:cNvPr id="2054" name="Picture 41" descr="952767y44mvyo98n"/>
          <p:cNvPicPr>
            <a:picLocks noChangeAspect="1" noChangeArrowheads="1" noCrop="1"/>
          </p:cNvPicPr>
          <p:nvPr/>
        </p:nvPicPr>
        <p:blipFill>
          <a:blip r:embed="rId2"/>
          <a:srcRect/>
          <a:stretch>
            <a:fillRect/>
          </a:stretch>
        </p:blipFill>
        <p:spPr bwMode="auto">
          <a:xfrm rot="-6709200">
            <a:off x="939007" y="5269706"/>
            <a:ext cx="1019175" cy="2547939"/>
          </a:xfrm>
          <a:prstGeom prst="rect">
            <a:avLst/>
          </a:prstGeom>
          <a:noFill/>
          <a:ln w="9525">
            <a:noFill/>
            <a:miter lim="800000"/>
            <a:headEnd/>
            <a:tailEnd/>
          </a:ln>
        </p:spPr>
      </p:pic>
      <p:sp>
        <p:nvSpPr>
          <p:cNvPr id="11" name="WordArt 5"/>
          <p:cNvSpPr>
            <a:spLocks noChangeArrowheads="1" noChangeShapeType="1" noTextEdit="1"/>
          </p:cNvSpPr>
          <p:nvPr/>
        </p:nvSpPr>
        <p:spPr bwMode="auto">
          <a:xfrm>
            <a:off x="1981200" y="457200"/>
            <a:ext cx="5029200" cy="3810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vi-VN"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TRƯỜNG MẦM NON </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THẠCH BÀN</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2" name="WordArt 6"/>
          <p:cNvSpPr>
            <a:spLocks noChangeArrowheads="1" noChangeShapeType="1" noTextEdit="1"/>
          </p:cNvSpPr>
          <p:nvPr/>
        </p:nvSpPr>
        <p:spPr bwMode="auto">
          <a:xfrm>
            <a:off x="1143000" y="1371600"/>
            <a:ext cx="6629400" cy="609600"/>
          </a:xfrm>
          <a:prstGeom prst="rect">
            <a:avLst/>
          </a:prstGeom>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HOẠT </a:t>
            </a:r>
            <a:r>
              <a:rPr lang="en-US" sz="3600" b="1" kern="1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rPr>
              <a:t>ĐỘNG:LÀM QUEN VĂN HỌC </a:t>
            </a:r>
            <a:endParaRPr lang="en-US" sz="3600" b="1" kern="1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a:cs typeface="Times New Roman"/>
            </a:endParaRPr>
          </a:p>
        </p:txBody>
      </p:sp>
      <p:sp>
        <p:nvSpPr>
          <p:cNvPr id="13" name="WordArt 7"/>
          <p:cNvSpPr>
            <a:spLocks noChangeArrowheads="1" noChangeShapeType="1" noTextEdit="1"/>
          </p:cNvSpPr>
          <p:nvPr/>
        </p:nvSpPr>
        <p:spPr bwMode="auto">
          <a:xfrm>
            <a:off x="914400" y="1981200"/>
            <a:ext cx="7772400" cy="2819400"/>
          </a:xfrm>
          <a:prstGeom prst="rect">
            <a:avLst/>
          </a:prstGeom>
        </p:spPr>
        <p:txBody>
          <a:bodyPr wrap="none" fromWordArt="1">
            <a:prstTxWarp prst="textPlain">
              <a:avLst>
                <a:gd name="adj" fmla="val 50000"/>
              </a:avLst>
            </a:prstTxWarp>
          </a:bodyPr>
          <a:lstStyle/>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Đề </a:t>
            </a:r>
            <a:r>
              <a:rPr lang="vi-VN"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tài:</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 </a:t>
            </a:r>
            <a:r>
              <a:rPr lang="it-IT"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Dạy trẻ đọc bài thơ “ Tết đang vào nhà ”</a:t>
            </a:r>
            <a:endParaRPr lang="vi-VN" sz="3600" b="1" kern="10" dirty="0">
              <a:ln w="19050">
                <a:solidFill>
                  <a:srgbClr val="99CCFF"/>
                </a:solidFill>
                <a:round/>
                <a:headEnd/>
                <a:tailEnd/>
              </a:ln>
              <a:solidFill>
                <a:srgbClr val="00B0F0"/>
              </a:solidFill>
              <a:effectLst>
                <a:outerShdw dist="35921" dir="2700000" algn="ctr" rotWithShape="0">
                  <a:srgbClr val="990000"/>
                </a:outerShdw>
              </a:effectLst>
              <a:latin typeface="Times New Roman" pitchFamily="18" charset="0"/>
              <a:cs typeface="Times New Roman" pitchFamily="18" charset="0"/>
            </a:endParaRPr>
          </a:p>
          <a:p>
            <a:pPr algn="ctr"/>
            <a:r>
              <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Chủ đề: </a:t>
            </a:r>
            <a:r>
              <a:rPr lang="en-US" sz="3600" b="1" kern="10" dirty="0" smtClean="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rPr>
              <a:t>Thực vật, tết và mùa xuân</a:t>
            </a:r>
            <a:endParaRPr lang="vi-VN" sz="3600" b="1" kern="10" dirty="0">
              <a:ln w="19050">
                <a:solidFill>
                  <a:srgbClr val="99CCFF"/>
                </a:solidFill>
                <a:round/>
                <a:headEnd/>
                <a:tailEnd/>
              </a:ln>
              <a:solidFill>
                <a:srgbClr val="0000FF"/>
              </a:solidFill>
              <a:effectLst>
                <a:outerShdw dist="35921" dir="2700000" algn="ctr" rotWithShape="0">
                  <a:srgbClr val="990000"/>
                </a:outerShdw>
              </a:effectLst>
              <a:latin typeface="Times New Roman"/>
              <a:cs typeface="Times New Roman"/>
            </a:endParaRPr>
          </a:p>
        </p:txBody>
      </p:sp>
      <p:sp>
        <p:nvSpPr>
          <p:cNvPr id="14" name="WordArt 8"/>
          <p:cNvSpPr>
            <a:spLocks noChangeArrowheads="1" noChangeShapeType="1" noTextEdit="1"/>
          </p:cNvSpPr>
          <p:nvPr/>
        </p:nvSpPr>
        <p:spPr bwMode="auto">
          <a:xfrm>
            <a:off x="1448592" y="4953000"/>
            <a:ext cx="6547829" cy="52583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Lứa tuổi: </a:t>
            </a:r>
            <a:r>
              <a:rPr lang="en-US" sz="3600" b="1" kern="10" spc="50" dirty="0" err="1">
                <a:ln w="11430"/>
                <a:solidFill>
                  <a:srgbClr val="006600"/>
                </a:solidFill>
                <a:effectLst>
                  <a:outerShdw blurRad="76200" dist="50800" dir="5400000" algn="tl" rotWithShape="0">
                    <a:srgbClr val="000000">
                      <a:alpha val="65000"/>
                    </a:srgbClr>
                  </a:outerShdw>
                </a:effectLst>
                <a:latin typeface="Times New Roman"/>
                <a:cs typeface="Times New Roman"/>
              </a:rPr>
              <a:t>Trẻ</a:t>
            </a: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 </a:t>
            </a:r>
            <a:r>
              <a:rPr lang="en-US" sz="3600" b="1" kern="10" spc="50" dirty="0" smtClean="0">
                <a:ln w="11430"/>
                <a:solidFill>
                  <a:srgbClr val="006600"/>
                </a:solidFill>
                <a:effectLst>
                  <a:outerShdw blurRad="76200" dist="50800" dir="5400000" algn="tl" rotWithShape="0">
                    <a:srgbClr val="000000">
                      <a:alpha val="65000"/>
                    </a:srgbClr>
                  </a:outerShdw>
                </a:effectLst>
                <a:latin typeface="Times New Roman"/>
                <a:cs typeface="Times New Roman"/>
              </a:rPr>
              <a:t>4 -5 </a:t>
            </a:r>
            <a:r>
              <a:rPr lang="en-US" sz="3600" b="1" kern="10" spc="50" dirty="0">
                <a:ln w="11430"/>
                <a:solidFill>
                  <a:srgbClr val="006600"/>
                </a:solidFill>
                <a:effectLst>
                  <a:outerShdw blurRad="76200" dist="50800" dir="5400000" algn="tl" rotWithShape="0">
                    <a:srgbClr val="000000">
                      <a:alpha val="65000"/>
                    </a:srgbClr>
                  </a:outerShdw>
                </a:effectLst>
                <a:latin typeface="Times New Roman"/>
                <a:cs typeface="Times New Roman"/>
              </a:rPr>
              <a:t>tuổi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out)">
                                      <p:cBhvr>
                                        <p:cTn id="7" dur="2000"/>
                                        <p:tgtEl>
                                          <p:spTgt spid="11"/>
                                        </p:tgtEl>
                                      </p:cBhvr>
                                    </p:animEffect>
                                  </p:childTnLst>
                                </p:cTn>
                              </p:par>
                            </p:childTnLst>
                          </p:cTn>
                        </p:par>
                        <p:par>
                          <p:cTn id="8" fill="hold">
                            <p:stCondLst>
                              <p:cond delay="2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1000"/>
                                        <p:tgtEl>
                                          <p:spTgt spid="12"/>
                                        </p:tgtEl>
                                      </p:cBhvr>
                                    </p:animEffect>
                                  </p:childTnLst>
                                </p:cTn>
                              </p:par>
                            </p:childTnLst>
                          </p:cTn>
                        </p:par>
                        <p:par>
                          <p:cTn id="12" fill="hold">
                            <p:stCondLst>
                              <p:cond delay="30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4000"/>
                            </p:stCondLst>
                            <p:childTnLst>
                              <p:par>
                                <p:cTn id="19" presetID="16" presetClass="entr" presetSubtype="21"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pic>
        <p:nvPicPr>
          <p:cNvPr id="18440" name="Picture 8" descr="9721471264126061"/>
          <p:cNvPicPr>
            <a:picLocks noChangeAspect="1" noChangeArrowheads="1"/>
          </p:cNvPicPr>
          <p:nvPr/>
        </p:nvPicPr>
        <p:blipFill>
          <a:blip r:embed="rId3"/>
          <a:srcRect/>
          <a:stretch>
            <a:fillRect/>
          </a:stretch>
        </p:blipFill>
        <p:spPr bwMode="auto">
          <a:xfrm>
            <a:off x="0" y="0"/>
            <a:ext cx="3276600" cy="5410200"/>
          </a:xfrm>
          <a:prstGeom prst="rect">
            <a:avLst/>
          </a:prstGeom>
          <a:no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dirty="0">
                <a:ln w="9525">
                  <a:solidFill>
                    <a:srgbClr val="3366FF"/>
                  </a:solidFill>
                  <a:round/>
                  <a:headEnd/>
                  <a:tailEnd/>
                </a:ln>
                <a:solidFill>
                  <a:srgbClr val="00FF00"/>
                </a:solidFill>
                <a:latin typeface="Times New Roman"/>
                <a:cs typeface="Times New Roman"/>
              </a:rPr>
              <a:t>Tết đang vào nhà</a:t>
            </a:r>
            <a:endParaRPr lang="en-US" sz="3600" b="1" kern="10" dirty="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0"/>
                                        </p:tgtEl>
                                        <p:attrNameLst>
                                          <p:attrName>style.visibility</p:attrName>
                                        </p:attrNameLst>
                                      </p:cBhvr>
                                      <p:to>
                                        <p:strVal val="visible"/>
                                      </p:to>
                                    </p:set>
                                    <p:animEffect transition="in" filter="wipe(down)">
                                      <p:cBhvr>
                                        <p:cTn id="7" dur="500"/>
                                        <p:tgtEl>
                                          <p:spTgt spid="18440"/>
                                        </p:tgtEl>
                                      </p:cBhvr>
                                    </p:animEffect>
                                  </p:childTnLst>
                                </p:cTn>
                              </p:par>
                              <p:par>
                                <p:cTn id="8" presetID="22" presetClass="entr" presetSubtype="4" fill="hold" nodeType="withEffect">
                                  <p:stCondLst>
                                    <p:cond delay="0"/>
                                  </p:stCondLst>
                                  <p:childTnLst>
                                    <p:set>
                                      <p:cBhvr>
                                        <p:cTn id="9" dur="1" fill="hold">
                                          <p:stCondLst>
                                            <p:cond delay="0"/>
                                          </p:stCondLst>
                                        </p:cTn>
                                        <p:tgtEl>
                                          <p:spTgt spid="18444"/>
                                        </p:tgtEl>
                                        <p:attrNameLst>
                                          <p:attrName>style.visibility</p:attrName>
                                        </p:attrNameLst>
                                      </p:cBhvr>
                                      <p:to>
                                        <p:strVal val="visible"/>
                                      </p:to>
                                    </p:set>
                                    <p:animEffect transition="in" filter="wipe(down)">
                                      <p:cBhvr>
                                        <p:cTn id="10" dur="500"/>
                                        <p:tgtEl>
                                          <p:spTgt spid="18444"/>
                                        </p:tgtEl>
                                      </p:cBhvr>
                                    </p:animEffect>
                                  </p:childTnLst>
                                </p:cTn>
                              </p:par>
                              <p:par>
                                <p:cTn id="11" presetID="55" presetClass="entr" presetSubtype="0" fill="hold" grpId="0" nodeType="withEffect">
                                  <p:stCondLst>
                                    <p:cond delay="0"/>
                                  </p:stCondLst>
                                  <p:childTnLst>
                                    <p:set>
                                      <p:cBhvr>
                                        <p:cTn id="12" dur="1" fill="hold">
                                          <p:stCondLst>
                                            <p:cond delay="0"/>
                                          </p:stCondLst>
                                        </p:cTn>
                                        <p:tgtEl>
                                          <p:spTgt spid="18437"/>
                                        </p:tgtEl>
                                        <p:attrNameLst>
                                          <p:attrName>style.visibility</p:attrName>
                                        </p:attrNameLst>
                                      </p:cBhvr>
                                      <p:to>
                                        <p:strVal val="visible"/>
                                      </p:to>
                                    </p:set>
                                    <p:anim calcmode="lin" valueType="num">
                                      <p:cBhvr>
                                        <p:cTn id="13" dur="2000" fill="hold"/>
                                        <p:tgtEl>
                                          <p:spTgt spid="18437"/>
                                        </p:tgtEl>
                                        <p:attrNameLst>
                                          <p:attrName>ppt_w</p:attrName>
                                        </p:attrNameLst>
                                      </p:cBhvr>
                                      <p:tavLst>
                                        <p:tav tm="0">
                                          <p:val>
                                            <p:strVal val="#ppt_w*0.70"/>
                                          </p:val>
                                        </p:tav>
                                        <p:tav tm="100000">
                                          <p:val>
                                            <p:strVal val="#ppt_w"/>
                                          </p:val>
                                        </p:tav>
                                      </p:tavLst>
                                    </p:anim>
                                    <p:anim calcmode="lin" valueType="num">
                                      <p:cBhvr>
                                        <p:cTn id="14" dur="2000" fill="hold"/>
                                        <p:tgtEl>
                                          <p:spTgt spid="18437"/>
                                        </p:tgtEl>
                                        <p:attrNameLst>
                                          <p:attrName>ppt_h</p:attrName>
                                        </p:attrNameLst>
                                      </p:cBhvr>
                                      <p:tavLst>
                                        <p:tav tm="0">
                                          <p:val>
                                            <p:strVal val="#ppt_h"/>
                                          </p:val>
                                        </p:tav>
                                        <p:tav tm="100000">
                                          <p:val>
                                            <p:strVal val="#ppt_h"/>
                                          </p:val>
                                        </p:tav>
                                      </p:tavLst>
                                    </p:anim>
                                    <p:animEffect transition="in" filter="fade">
                                      <p:cBhvr>
                                        <p:cTn id="15" dur="2000"/>
                                        <p:tgtEl>
                                          <p:spTgt spid="18437"/>
                                        </p:tgtEl>
                                      </p:cBhvr>
                                    </p:animEffect>
                                  </p:childTnLst>
                                </p:cTn>
                              </p:par>
                              <p:par>
                                <p:cTn id="16" presetID="55" presetClass="entr" presetSubtype="0" fill="hold" grpId="0" nodeType="withEffect">
                                  <p:stCondLst>
                                    <p:cond delay="0"/>
                                  </p:stCondLst>
                                  <p:childTnLst>
                                    <p:set>
                                      <p:cBhvr>
                                        <p:cTn id="17" dur="1" fill="hold">
                                          <p:stCondLst>
                                            <p:cond delay="0"/>
                                          </p:stCondLst>
                                        </p:cTn>
                                        <p:tgtEl>
                                          <p:spTgt spid="18445"/>
                                        </p:tgtEl>
                                        <p:attrNameLst>
                                          <p:attrName>style.visibility</p:attrName>
                                        </p:attrNameLst>
                                      </p:cBhvr>
                                      <p:to>
                                        <p:strVal val="visible"/>
                                      </p:to>
                                    </p:set>
                                    <p:anim calcmode="lin" valueType="num">
                                      <p:cBhvr>
                                        <p:cTn id="18" dur="1000" fill="hold"/>
                                        <p:tgtEl>
                                          <p:spTgt spid="18445"/>
                                        </p:tgtEl>
                                        <p:attrNameLst>
                                          <p:attrName>ppt_w</p:attrName>
                                        </p:attrNameLst>
                                      </p:cBhvr>
                                      <p:tavLst>
                                        <p:tav tm="0">
                                          <p:val>
                                            <p:strVal val="#ppt_w*0.70"/>
                                          </p:val>
                                        </p:tav>
                                        <p:tav tm="100000">
                                          <p:val>
                                            <p:strVal val="#ppt_w"/>
                                          </p:val>
                                        </p:tav>
                                      </p:tavLst>
                                    </p:anim>
                                    <p:anim calcmode="lin" valueType="num">
                                      <p:cBhvr>
                                        <p:cTn id="19" dur="1000" fill="hold"/>
                                        <p:tgtEl>
                                          <p:spTgt spid="18445"/>
                                        </p:tgtEl>
                                        <p:attrNameLst>
                                          <p:attrName>ppt_h</p:attrName>
                                        </p:attrNameLst>
                                      </p:cBhvr>
                                      <p:tavLst>
                                        <p:tav tm="0">
                                          <p:val>
                                            <p:strVal val="#ppt_h"/>
                                          </p:val>
                                        </p:tav>
                                        <p:tav tm="100000">
                                          <p:val>
                                            <p:strVal val="#ppt_h"/>
                                          </p:val>
                                        </p:tav>
                                      </p:tavLst>
                                    </p:anim>
                                    <p:animEffect transition="in" filter="fade">
                                      <p:cBhvr>
                                        <p:cTn id="20" dur="1000"/>
                                        <p:tgtEl>
                                          <p:spTgt spid="18445"/>
                                        </p:tgtEl>
                                      </p:cBhvr>
                                    </p:animEffect>
                                  </p:childTnLst>
                                </p:cTn>
                              </p:par>
                              <p:par>
                                <p:cTn id="21" presetID="55" presetClass="entr" presetSubtype="0" fill="hold" grpId="0" nodeType="withEffect">
                                  <p:stCondLst>
                                    <p:cond delay="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p:cNvPicPr>
          <p:nvPr/>
        </p:nvPicPr>
        <p:blipFill>
          <a:blip r:embed="rId2"/>
          <a:srcRect/>
          <a:stretch>
            <a:fillRect/>
          </a:stretch>
        </p:blipFill>
        <p:spPr bwMode="auto">
          <a:xfrm>
            <a:off x="0" y="0"/>
            <a:ext cx="9144000" cy="7191375"/>
          </a:xfrm>
          <a:prstGeom prst="rect">
            <a:avLst/>
          </a:prstGeom>
          <a:noFill/>
          <a:ln w="9525">
            <a:noFill/>
            <a:miter lim="800000"/>
            <a:headEnd/>
            <a:tailEnd/>
          </a:ln>
        </p:spPr>
      </p:pic>
      <p:sp>
        <p:nvSpPr>
          <p:cNvPr id="5" name="Rectangle 4"/>
          <p:cNvSpPr>
            <a:spLocks noChangeArrowheads="1"/>
          </p:cNvSpPr>
          <p:nvPr/>
        </p:nvSpPr>
        <p:spPr bwMode="auto">
          <a:xfrm>
            <a:off x="990600" y="1143000"/>
            <a:ext cx="7162800" cy="4524315"/>
          </a:xfrm>
          <a:prstGeom prst="rect">
            <a:avLst/>
          </a:prstGeom>
          <a:noFill/>
          <a:ln w="9525">
            <a:noFill/>
            <a:miter lim="800000"/>
            <a:headEnd/>
            <a:tailEnd/>
          </a:ln>
        </p:spPr>
        <p:txBody>
          <a:bodyPr>
            <a:spAutoFit/>
          </a:bodyPr>
          <a:lstStyle/>
          <a:p>
            <a:r>
              <a:rPr lang="en-US" sz="3200" dirty="0" smtClean="0">
                <a:solidFill>
                  <a:srgbClr val="FF0000"/>
                </a:solidFill>
                <a:latin typeface="Times New Roman" pitchFamily="18" charset="0"/>
                <a:cs typeface="Times New Roman" pitchFamily="18" charset="0"/>
              </a:rPr>
              <a:t>* Đàm thoại  + trích dẫn với trẻ về nội dung bài thơ.</a:t>
            </a:r>
          </a:p>
          <a:p>
            <a:r>
              <a:rPr lang="en-US" sz="3200" dirty="0" smtClean="0">
                <a:solidFill>
                  <a:srgbClr val="FF0000"/>
                </a:solidFill>
                <a:latin typeface="Times New Roman" pitchFamily="18" charset="0"/>
                <a:cs typeface="Times New Roman" pitchFamily="18" charset="0"/>
              </a:rPr>
              <a:t>- Tết đến các con thấy có những loại hoa gì nở?</a:t>
            </a:r>
          </a:p>
          <a:p>
            <a:r>
              <a:rPr lang="en-US" sz="3200" dirty="0" smtClean="0">
                <a:solidFill>
                  <a:srgbClr val="FF0000"/>
                </a:solidFill>
                <a:latin typeface="Times New Roman" pitchFamily="18" charset="0"/>
                <a:cs typeface="Times New Roman" pitchFamily="18" charset="0"/>
              </a:rPr>
              <a:t>- Mẹ đã chuẩn bị cho bé những gì?</a:t>
            </a:r>
          </a:p>
          <a:p>
            <a:r>
              <a:rPr lang="en-US" sz="3200" dirty="0" smtClean="0">
                <a:solidFill>
                  <a:srgbClr val="FF0000"/>
                </a:solidFill>
                <a:latin typeface="Times New Roman" pitchFamily="18" charset="0"/>
                <a:cs typeface="Times New Roman" pitchFamily="18" charset="0"/>
              </a:rPr>
              <a:t>-Tết đến em bé đã làm gì giúp đỡ bố, mẹ?</a:t>
            </a:r>
          </a:p>
          <a:p>
            <a:r>
              <a:rPr lang="en-US" sz="3200" dirty="0" smtClean="0">
                <a:solidFill>
                  <a:srgbClr val="FF0000"/>
                </a:solidFill>
                <a:latin typeface="Times New Roman" pitchFamily="18" charset="0"/>
                <a:cs typeface="Times New Roman" pitchFamily="18" charset="0"/>
              </a:rPr>
              <a:t>- Ông đã làm gì khi tết đến?</a:t>
            </a:r>
          </a:p>
          <a:p>
            <a:r>
              <a:rPr lang="en-US" sz="3200" dirty="0" smtClean="0">
                <a:solidFill>
                  <a:srgbClr val="FF0000"/>
                </a:solidFill>
                <a:latin typeface="Times New Roman" pitchFamily="18" charset="0"/>
                <a:cs typeface="Times New Roman" pitchFamily="18" charset="0"/>
              </a:rPr>
              <a:t>-Và khi tết đến mỗi bạn được thêm gì?</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25563"/>
            <a:ext cx="9144000" cy="6806875"/>
          </a:xfrm>
          <a:prstGeom prst="rect">
            <a:avLst/>
          </a:prstGeom>
          <a:noFill/>
        </p:spPr>
      </p:pic>
      <p:sp>
        <p:nvSpPr>
          <p:cNvPr id="3" name="Rectangle 2"/>
          <p:cNvSpPr>
            <a:spLocks noChangeArrowheads="1"/>
          </p:cNvSpPr>
          <p:nvPr/>
        </p:nvSpPr>
        <p:spPr bwMode="auto">
          <a:xfrm>
            <a:off x="533400" y="1524000"/>
            <a:ext cx="8001000" cy="3662541"/>
          </a:xfrm>
          <a:prstGeom prst="rect">
            <a:avLst/>
          </a:prstGeom>
          <a:noFill/>
          <a:ln w="9525">
            <a:noFill/>
            <a:miter lim="800000"/>
            <a:headEnd/>
            <a:tailEnd/>
          </a:ln>
        </p:spPr>
        <p:txBody>
          <a:bodyPr wrap="square">
            <a:spAutoFit/>
          </a:bodyPr>
          <a:lstStyle/>
          <a:p>
            <a:pPr>
              <a:buFontTx/>
              <a:buChar char="-"/>
            </a:pPr>
            <a:r>
              <a:rPr lang="en-US" sz="3200" dirty="0" smtClean="0">
                <a:solidFill>
                  <a:srgbClr val="0000FF"/>
                </a:solidFill>
                <a:latin typeface="Times New Roman" pitchFamily="18" charset="0"/>
              </a:rPr>
              <a:t>Cô vừa đọc cho các con nghe bài thơ gì ?</a:t>
            </a:r>
          </a:p>
          <a:p>
            <a:pPr>
              <a:buFontTx/>
              <a:buChar char="-"/>
            </a:pPr>
            <a:r>
              <a:rPr lang="en-US" sz="3200" dirty="0" smtClean="0">
                <a:solidFill>
                  <a:srgbClr val="0000FF"/>
                </a:solidFill>
                <a:latin typeface="Times New Roman" pitchFamily="18" charset="0"/>
              </a:rPr>
              <a:t>Do ai sáng tác ?</a:t>
            </a:r>
          </a:p>
          <a:p>
            <a:r>
              <a:rPr lang="en-US" sz="3200" dirty="0" smtClean="0">
                <a:solidFill>
                  <a:srgbClr val="0000FF"/>
                </a:solidFill>
                <a:latin typeface="Times New Roman" pitchFamily="18" charset="0"/>
              </a:rPr>
              <a:t>- Cô giảng nội dung bài thơ</a:t>
            </a:r>
            <a:r>
              <a:rPr lang="en-US" sz="3200" dirty="0" smtClean="0">
                <a:solidFill>
                  <a:srgbClr val="0000FF"/>
                </a:solidFill>
                <a:latin typeface="Times New Roman" pitchFamily="18" charset="0"/>
                <a:cs typeface="Times New Roman" pitchFamily="18" charset="0"/>
              </a:rPr>
              <a:t>: Bài thơ  tết đến có các loại hoa như Hoa mai, Hoa đào nở rất đẹp,em bé được mua áo mới,tết đến mỗi người thêm 1 tuổi mới.</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dungfacebook.net/wp-content/uploads/2015/12/289.jpg"/>
          <p:cNvPicPr>
            <a:picLocks noChangeAspect="1" noChangeArrowheads="1"/>
          </p:cNvPicPr>
          <p:nvPr/>
        </p:nvPicPr>
        <p:blipFill>
          <a:blip r:embed="rId2"/>
          <a:srcRect/>
          <a:stretch>
            <a:fillRect/>
          </a:stretch>
        </p:blipFill>
        <p:spPr bwMode="auto">
          <a:xfrm>
            <a:off x="1" y="152400"/>
            <a:ext cx="4190999" cy="4495800"/>
          </a:xfrm>
          <a:prstGeom prst="rect">
            <a:avLst/>
          </a:prstGeom>
          <a:noFill/>
        </p:spPr>
      </p:pic>
      <p:pic>
        <p:nvPicPr>
          <p:cNvPr id="1028" name="Picture 4" descr="http://2017.vn/images/post/2015/07/31/19/sai-gon-choi-hoa-mai-tet-tram-trieu-1.jpg"/>
          <p:cNvPicPr>
            <a:picLocks noChangeAspect="1" noChangeArrowheads="1"/>
          </p:cNvPicPr>
          <p:nvPr/>
        </p:nvPicPr>
        <p:blipFill>
          <a:blip r:embed="rId3"/>
          <a:srcRect/>
          <a:stretch>
            <a:fillRect/>
          </a:stretch>
        </p:blipFill>
        <p:spPr bwMode="auto">
          <a:xfrm>
            <a:off x="4459571" y="228600"/>
            <a:ext cx="4684429" cy="4495800"/>
          </a:xfrm>
          <a:prstGeom prst="rect">
            <a:avLst/>
          </a:prstGeom>
          <a:noFill/>
        </p:spPr>
      </p:pic>
      <p:sp>
        <p:nvSpPr>
          <p:cNvPr id="4" name="WordArt 13"/>
          <p:cNvSpPr>
            <a:spLocks noChangeArrowheads="1" noChangeShapeType="1" noTextEdit="1"/>
          </p:cNvSpPr>
          <p:nvPr/>
        </p:nvSpPr>
        <p:spPr bwMode="auto">
          <a:xfrm>
            <a:off x="2286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Đào</a:t>
            </a:r>
            <a:endParaRPr lang="en-US" sz="3600" b="1" kern="10" dirty="0">
              <a:ln w="9525">
                <a:solidFill>
                  <a:srgbClr val="3366FF"/>
                </a:solidFill>
                <a:round/>
                <a:headEnd/>
                <a:tailEnd/>
              </a:ln>
              <a:solidFill>
                <a:srgbClr val="00FFFF"/>
              </a:solidFill>
              <a:latin typeface="Times New Roman"/>
              <a:cs typeface="Times New Roman"/>
            </a:endParaRPr>
          </a:p>
        </p:txBody>
      </p:sp>
      <p:sp>
        <p:nvSpPr>
          <p:cNvPr id="5" name="WordArt 13"/>
          <p:cNvSpPr>
            <a:spLocks noChangeArrowheads="1" noChangeShapeType="1" noTextEdit="1"/>
          </p:cNvSpPr>
          <p:nvPr/>
        </p:nvSpPr>
        <p:spPr bwMode="auto">
          <a:xfrm>
            <a:off x="4876800" y="5638800"/>
            <a:ext cx="3733800" cy="609600"/>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3366FF"/>
                  </a:solidFill>
                  <a:round/>
                  <a:headEnd/>
                  <a:tailEnd/>
                </a:ln>
                <a:solidFill>
                  <a:srgbClr val="00FFFF"/>
                </a:solidFill>
                <a:latin typeface="Times New Roman"/>
                <a:cs typeface="Times New Roman"/>
              </a:rPr>
              <a:t>Hoa Mai</a:t>
            </a:r>
            <a:endParaRPr lang="en-US" sz="3600" b="1" kern="10" dirty="0">
              <a:ln w="9525">
                <a:solidFill>
                  <a:srgbClr val="3366FF"/>
                </a:solidFill>
                <a:round/>
                <a:headEnd/>
                <a:tailEnd/>
              </a:ln>
              <a:solidFill>
                <a:srgbClr val="00FFFF"/>
              </a:solidFill>
              <a:latin typeface="Times New Roman"/>
              <a:cs typeface="Times New Roman"/>
            </a:endParaRPr>
          </a:p>
        </p:txBody>
      </p:sp>
      <p:sp>
        <p:nvSpPr>
          <p:cNvPr id="6" name="Right Arrow 5"/>
          <p:cNvSpPr/>
          <p:nvPr/>
        </p:nvSpPr>
        <p:spPr>
          <a:xfrm rot="15421915">
            <a:off x="1386734" y="5003277"/>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7" name="Right Arrow 6"/>
          <p:cNvSpPr/>
          <p:nvPr/>
        </p:nvSpPr>
        <p:spPr>
          <a:xfrm rot="15421915">
            <a:off x="6187335" y="5079478"/>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par>
                                <p:cTn id="9" presetID="40" presetClass="entr" presetSubtype="0" fill="hold" grpId="0" nodeType="with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1"/>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childTnLst>
                                </p:cTn>
                              </p:par>
                              <p:par>
                                <p:cTn id="14" presetID="13"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plus(in)">
                                      <p:cBhvr>
                                        <p:cTn id="16" dur="2000"/>
                                        <p:tgtEl>
                                          <p:spTgt spid="6"/>
                                        </p:tgtEl>
                                      </p:cBhvr>
                                    </p:animEffect>
                                  </p:childTnLst>
                                </p:cTn>
                              </p:par>
                              <p:par>
                                <p:cTn id="17" presetID="13" presetClass="entr" presetSubtype="16"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plus(in)">
                                      <p:cBhvr>
                                        <p:cTn id="19" dur="2000"/>
                                        <p:tgtEl>
                                          <p:spTgt spid="1028"/>
                                        </p:tgtEl>
                                      </p:cBhvr>
                                    </p:animEffect>
                                  </p:childTnLst>
                                </p:cTn>
                              </p:par>
                              <p:par>
                                <p:cTn id="20" presetID="1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plus(in)">
                                      <p:cBhvr>
                                        <p:cTn id="22" dur="2000"/>
                                        <p:tgtEl>
                                          <p:spTgt spid="5"/>
                                        </p:tgtEl>
                                      </p:cBhvr>
                                    </p:animEffect>
                                  </p:childTnLst>
                                </p:cTn>
                              </p:par>
                              <p:par>
                                <p:cTn id="23" presetID="1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plus(in)">
                                      <p:cBhvr>
                                        <p:cTn id="2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0" y="3810000"/>
            <a:ext cx="4114800" cy="24384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rgbClr val="FF0000"/>
                </a:solidFill>
                <a:latin typeface="Times New Roman" pitchFamily="18" charset="0"/>
                <a:cs typeface="Times New Roman" pitchFamily="18" charset="0"/>
              </a:rPr>
              <a:t>- Mọi người cùng nhau làm gì để đón tết ?</a:t>
            </a:r>
          </a:p>
        </p:txBody>
      </p:sp>
      <p:pic>
        <p:nvPicPr>
          <p:cNvPr id="5" name="Picture 2" descr="1"/>
          <p:cNvPicPr>
            <a:picLocks noChangeAspect="1" noChangeArrowheads="1"/>
          </p:cNvPicPr>
          <p:nvPr/>
        </p:nvPicPr>
        <p:blipFill>
          <a:blip r:embed="rId2">
            <a:lum bright="6000" contrast="18000"/>
          </a:blip>
          <a:srcRect/>
          <a:stretch>
            <a:fillRect/>
          </a:stretch>
        </p:blipFill>
        <p:spPr bwMode="auto">
          <a:xfrm>
            <a:off x="1" y="0"/>
            <a:ext cx="4648200" cy="3276600"/>
          </a:xfrm>
          <a:prstGeom prst="rect">
            <a:avLst/>
          </a:prstGeom>
          <a:noFill/>
        </p:spPr>
      </p:pic>
      <p:pic>
        <p:nvPicPr>
          <p:cNvPr id="6" name="Picture 16" descr="IMG_0600"/>
          <p:cNvPicPr>
            <a:picLocks noChangeAspect="1" noChangeArrowheads="1"/>
          </p:cNvPicPr>
          <p:nvPr/>
        </p:nvPicPr>
        <p:blipFill>
          <a:blip r:embed="rId3" cstate="print"/>
          <a:srcRect/>
          <a:stretch>
            <a:fillRect/>
          </a:stretch>
        </p:blipFill>
        <p:spPr bwMode="auto">
          <a:xfrm>
            <a:off x="3975652" y="3352800"/>
            <a:ext cx="5168348" cy="2971800"/>
          </a:xfrm>
          <a:prstGeom prst="rect">
            <a:avLst/>
          </a:prstGeom>
          <a:noFill/>
          <a:ln w="76200" cmpd="tri">
            <a:solidFill>
              <a:srgbClr val="0066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par>
                                <p:cTn id="8" presetID="21"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par>
                                <p:cTn id="11" presetID="2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edge">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1524000"/>
            <a:ext cx="6629400" cy="2895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50800" dist="38100" dir="5400000" algn="t" rotWithShape="0">
                  <a:prstClr val="black">
                    <a:alpha val="40000"/>
                  </a:prstClr>
                </a:outerShdw>
              </a:effectLst>
            </a:endParaRPr>
          </a:p>
        </p:txBody>
      </p:sp>
      <p:sp>
        <p:nvSpPr>
          <p:cNvPr id="4" name="Rectangle 3"/>
          <p:cNvSpPr>
            <a:spLocks noChangeArrowheads="1"/>
          </p:cNvSpPr>
          <p:nvPr/>
        </p:nvSpPr>
        <p:spPr bwMode="auto">
          <a:xfrm>
            <a:off x="838200" y="457200"/>
            <a:ext cx="8001000" cy="1077218"/>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Qua bài thơ các con cảm nhận được điều gì ?</a:t>
            </a:r>
          </a:p>
          <a:p>
            <a:endParaRPr lang="en-US" sz="3200" dirty="0" smtClean="0">
              <a:solidFill>
                <a:srgbClr val="0000FF"/>
              </a:solidFill>
              <a:latin typeface="Times New Roman" pitchFamily="18" charset="0"/>
              <a:cs typeface="Times New Roman" pitchFamily="18" charset="0"/>
            </a:endParaRPr>
          </a:p>
        </p:txBody>
      </p:sp>
      <p:pic>
        <p:nvPicPr>
          <p:cNvPr id="5" name="Picture 8" descr="9721471264126061"/>
          <p:cNvPicPr>
            <a:picLocks noChangeAspect="1" noChangeArrowheads="1"/>
          </p:cNvPicPr>
          <p:nvPr/>
        </p:nvPicPr>
        <p:blipFill>
          <a:blip r:embed="rId2"/>
          <a:srcRect/>
          <a:stretch>
            <a:fillRect/>
          </a:stretch>
        </p:blipFill>
        <p:spPr bwMode="auto">
          <a:xfrm>
            <a:off x="228600" y="1143000"/>
            <a:ext cx="3276600" cy="4724400"/>
          </a:xfrm>
          <a:prstGeom prst="rect">
            <a:avLst/>
          </a:prstGeom>
          <a:noFill/>
        </p:spPr>
      </p:pic>
      <p:pic>
        <p:nvPicPr>
          <p:cNvPr id="6" name="Picture 12" descr="DSC_0444-Hoa%20kieng%20ngay%20Tet"/>
          <p:cNvPicPr>
            <a:picLocks noChangeAspect="1" noChangeArrowheads="1"/>
          </p:cNvPicPr>
          <p:nvPr/>
        </p:nvPicPr>
        <p:blipFill>
          <a:blip r:embed="rId3"/>
          <a:srcRect/>
          <a:stretch>
            <a:fillRect/>
          </a:stretch>
        </p:blipFill>
        <p:spPr bwMode="auto">
          <a:xfrm>
            <a:off x="3733800" y="1066800"/>
            <a:ext cx="5410200" cy="4648200"/>
          </a:xfrm>
          <a:prstGeom prst="rect">
            <a:avLst/>
          </a:prstGeom>
          <a:solidFill>
            <a:srgbClr val="FF3300"/>
          </a:solidFill>
        </p:spPr>
      </p:pic>
      <p:sp>
        <p:nvSpPr>
          <p:cNvPr id="8" name="Rectangle 7"/>
          <p:cNvSpPr>
            <a:spLocks noChangeArrowheads="1"/>
          </p:cNvSpPr>
          <p:nvPr/>
        </p:nvSpPr>
        <p:spPr bwMode="auto">
          <a:xfrm>
            <a:off x="457200" y="5780782"/>
            <a:ext cx="8001000" cy="1569660"/>
          </a:xfrm>
          <a:prstGeom prst="rect">
            <a:avLst/>
          </a:prstGeom>
          <a:noFill/>
          <a:ln w="9525">
            <a:noFill/>
            <a:miter lim="800000"/>
            <a:headEnd/>
            <a:tailEnd/>
          </a:ln>
        </p:spPr>
        <p:txBody>
          <a:bodyPr wrap="square">
            <a:spAutoFit/>
          </a:bodyPr>
          <a:lstStyle/>
          <a:p>
            <a:pPr>
              <a:buFontTx/>
              <a:buChar char="-"/>
            </a:pPr>
            <a:r>
              <a:rPr lang="en-US" sz="3200" dirty="0" smtClean="0">
                <a:solidFill>
                  <a:srgbClr val="000099"/>
                </a:solidFill>
                <a:latin typeface="Times New Roman" pitchFamily="18" charset="0"/>
                <a:cs typeface="Times New Roman" pitchFamily="18" charset="0"/>
              </a:rPr>
              <a:t>Thấy tết đến các bé được thêm một tuổi,muôn hoa khoe sắc.  </a:t>
            </a:r>
          </a:p>
          <a:p>
            <a:endParaRPr lang="en-US" sz="3200" dirty="0" smtClean="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50" presetClass="entr" presetSubtype="0" decel="10000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3"/>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par>
                                <p:cTn id="16" presetID="50" presetClass="entr" presetSubtype="0" decel="10000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1000" fill="hold"/>
                                        <p:tgtEl>
                                          <p:spTgt spid="6"/>
                                        </p:tgtEl>
                                        <p:attrNameLst>
                                          <p:attrName>ppt_w</p:attrName>
                                        </p:attrNameLst>
                                      </p:cBhvr>
                                      <p:tavLst>
                                        <p:tav tm="0">
                                          <p:val>
                                            <p:strVal val="#ppt_w+.3"/>
                                          </p:val>
                                        </p:tav>
                                        <p:tav tm="100000">
                                          <p:val>
                                            <p:strVal val="#ppt_w"/>
                                          </p:val>
                                        </p:tav>
                                      </p:tavLst>
                                    </p:anim>
                                    <p:anim calcmode="lin" valueType="num">
                                      <p:cBhvr>
                                        <p:cTn id="19" dur="1000" fill="hold"/>
                                        <p:tgtEl>
                                          <p:spTgt spid="6"/>
                                        </p:tgtEl>
                                        <p:attrNameLst>
                                          <p:attrName>ppt_h</p:attrName>
                                        </p:attrNameLst>
                                      </p:cBhvr>
                                      <p:tavLst>
                                        <p:tav tm="0">
                                          <p:val>
                                            <p:strVal val="#ppt_h"/>
                                          </p:val>
                                        </p:tav>
                                        <p:tav tm="100000">
                                          <p:val>
                                            <p:strVal val="#ppt_h"/>
                                          </p:val>
                                        </p:tav>
                                      </p:tavLst>
                                    </p:anim>
                                    <p:animEffect transition="in" filter="fade">
                                      <p:cBhvr>
                                        <p:cTn id="20" dur="1000"/>
                                        <p:tgtEl>
                                          <p:spTgt spid="6"/>
                                        </p:tgtEl>
                                      </p:cBhvr>
                                    </p:animEffect>
                                  </p:childTnLst>
                                </p:cTn>
                              </p:par>
                              <p:par>
                                <p:cTn id="21" presetID="1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plus(in)">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4" name="Picture 12" descr="DSC_0444-Hoa%20kieng%20ngay%20Tet"/>
          <p:cNvPicPr>
            <a:picLocks noChangeAspect="1" noChangeArrowheads="1"/>
          </p:cNvPicPr>
          <p:nvPr/>
        </p:nvPicPr>
        <p:blipFill>
          <a:blip r:embed="rId2"/>
          <a:srcRect/>
          <a:stretch>
            <a:fillRect/>
          </a:stretch>
        </p:blipFill>
        <p:spPr bwMode="auto">
          <a:xfrm>
            <a:off x="0" y="0"/>
            <a:ext cx="9144000" cy="5410200"/>
          </a:xfrm>
          <a:prstGeom prst="rect">
            <a:avLst/>
          </a:prstGeom>
          <a:solidFill>
            <a:srgbClr val="FF3300"/>
          </a:solidFill>
        </p:spPr>
      </p:pic>
      <p:sp>
        <p:nvSpPr>
          <p:cNvPr id="18437" name="WordArt 5"/>
          <p:cNvSpPr>
            <a:spLocks noChangeArrowheads="1" noChangeShapeType="1" noTextEdit="1"/>
          </p:cNvSpPr>
          <p:nvPr/>
        </p:nvSpPr>
        <p:spPr bwMode="auto">
          <a:xfrm>
            <a:off x="990600" y="5105400"/>
            <a:ext cx="7162800" cy="685800"/>
          </a:xfrm>
          <a:prstGeom prst="rect">
            <a:avLst/>
          </a:prstGeom>
        </p:spPr>
        <p:txBody>
          <a:bodyPr wrap="none" fromWordArt="1">
            <a:prstTxWarp prst="textPlain">
              <a:avLst>
                <a:gd name="adj" fmla="val 50000"/>
              </a:avLst>
            </a:prstTxWarp>
          </a:bodyPr>
          <a:lstStyle/>
          <a:p>
            <a:pPr algn="ctr"/>
            <a:r>
              <a:rPr lang="vi-VN" sz="3600" b="1" kern="10">
                <a:ln w="9525">
                  <a:solidFill>
                    <a:srgbClr val="3366FF"/>
                  </a:solidFill>
                  <a:round/>
                  <a:headEnd/>
                  <a:tailEnd/>
                </a:ln>
                <a:solidFill>
                  <a:srgbClr val="00FF00"/>
                </a:solidFill>
                <a:latin typeface="Times New Roman"/>
                <a:cs typeface="Times New Roman"/>
              </a:rPr>
              <a:t>Tết đang vào nhà</a:t>
            </a:r>
            <a:endParaRPr lang="en-US" sz="3600" b="1" kern="10">
              <a:ln w="9525">
                <a:solidFill>
                  <a:srgbClr val="3366FF"/>
                </a:solidFill>
                <a:round/>
                <a:headEnd/>
                <a:tailEnd/>
              </a:ln>
              <a:solidFill>
                <a:srgbClr val="00FF00"/>
              </a:solidFill>
              <a:latin typeface="Times New Roman"/>
              <a:cs typeface="Times New Roman"/>
            </a:endParaRPr>
          </a:p>
        </p:txBody>
      </p:sp>
      <p:sp>
        <p:nvSpPr>
          <p:cNvPr id="18445" name="WordArt 13"/>
          <p:cNvSpPr>
            <a:spLocks noChangeArrowheads="1" noChangeShapeType="1" noTextEdit="1"/>
          </p:cNvSpPr>
          <p:nvPr/>
        </p:nvSpPr>
        <p:spPr bwMode="auto">
          <a:xfrm>
            <a:off x="990600" y="5791200"/>
            <a:ext cx="7391400" cy="609600"/>
          </a:xfrm>
          <a:prstGeom prst="rect">
            <a:avLst/>
          </a:prstGeom>
        </p:spPr>
        <p:txBody>
          <a:bodyPr wrap="none" fromWordArt="1">
            <a:prstTxWarp prst="textPlain">
              <a:avLst>
                <a:gd name="adj" fmla="val 50000"/>
              </a:avLst>
            </a:prstTxWarp>
          </a:bodyPr>
          <a:lstStyle/>
          <a:p>
            <a:pPr algn="ctr"/>
            <a:r>
              <a:rPr lang="en-US" sz="3600" b="1" kern="10" dirty="0">
                <a:ln w="9525">
                  <a:solidFill>
                    <a:srgbClr val="3366FF"/>
                  </a:solidFill>
                  <a:round/>
                  <a:headEnd/>
                  <a:tailEnd/>
                </a:ln>
                <a:solidFill>
                  <a:srgbClr val="00FFFF"/>
                </a:solidFill>
                <a:latin typeface="Times New Roman"/>
                <a:cs typeface="Times New Roman"/>
              </a:rPr>
              <a:t>Sắp thêm một tuổi</a:t>
            </a:r>
          </a:p>
        </p:txBody>
      </p:sp>
      <p:sp>
        <p:nvSpPr>
          <p:cNvPr id="18446" name="WordArt 14"/>
          <p:cNvSpPr>
            <a:spLocks noChangeArrowheads="1" noChangeShapeType="1" noTextEdit="1"/>
          </p:cNvSpPr>
          <p:nvPr/>
        </p:nvSpPr>
        <p:spPr bwMode="auto">
          <a:xfrm>
            <a:off x="990600" y="6400800"/>
            <a:ext cx="7162800" cy="457200"/>
          </a:xfrm>
          <a:prstGeom prst="rect">
            <a:avLst/>
          </a:prstGeom>
        </p:spPr>
        <p:txBody>
          <a:bodyPr wrap="none" fromWordArt="1">
            <a:prstTxWarp prst="textPlain">
              <a:avLst>
                <a:gd name="adj" fmla="val 50000"/>
              </a:avLst>
            </a:prstTxWarp>
          </a:bodyPr>
          <a:lstStyle/>
          <a:p>
            <a:pPr algn="ctr"/>
            <a:r>
              <a:rPr lang="en-US" sz="3600" b="1" kern="10">
                <a:ln w="9525">
                  <a:solidFill>
                    <a:srgbClr val="3366FF"/>
                  </a:solidFill>
                  <a:round/>
                  <a:headEnd/>
                  <a:tailEnd/>
                </a:ln>
                <a:solidFill>
                  <a:srgbClr val="FF3399"/>
                </a:solidFill>
                <a:latin typeface="Times New Roman"/>
                <a:cs typeface="Times New Roman"/>
              </a:rPr>
              <a:t>Đất trời nở hoa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444"/>
                                        </p:tgtEl>
                                        <p:attrNameLst>
                                          <p:attrName>style.visibility</p:attrName>
                                        </p:attrNameLst>
                                      </p:cBhvr>
                                      <p:to>
                                        <p:strVal val="visible"/>
                                      </p:to>
                                    </p:set>
                                    <p:animEffect transition="in" filter="wipe(down)">
                                      <p:cBhvr>
                                        <p:cTn id="7" dur="500"/>
                                        <p:tgtEl>
                                          <p:spTgt spid="18444"/>
                                        </p:tgtEl>
                                      </p:cBhvr>
                                    </p:animEffect>
                                  </p:childTnLst>
                                </p:cTn>
                              </p:par>
                            </p:childTnLst>
                          </p:cTn>
                        </p:par>
                        <p:par>
                          <p:cTn id="8" fill="hold">
                            <p:stCondLst>
                              <p:cond delay="500"/>
                            </p:stCondLst>
                            <p:childTnLst>
                              <p:par>
                                <p:cTn id="9" presetID="55" presetClass="entr" presetSubtype="0" fill="hold" grpId="0" nodeType="afterEffect">
                                  <p:stCondLst>
                                    <p:cond delay="0"/>
                                  </p:stCondLst>
                                  <p:childTnLst>
                                    <p:set>
                                      <p:cBhvr>
                                        <p:cTn id="10" dur="1" fill="hold">
                                          <p:stCondLst>
                                            <p:cond delay="0"/>
                                          </p:stCondLst>
                                        </p:cTn>
                                        <p:tgtEl>
                                          <p:spTgt spid="18437"/>
                                        </p:tgtEl>
                                        <p:attrNameLst>
                                          <p:attrName>style.visibility</p:attrName>
                                        </p:attrNameLst>
                                      </p:cBhvr>
                                      <p:to>
                                        <p:strVal val="visible"/>
                                      </p:to>
                                    </p:set>
                                    <p:anim calcmode="lin" valueType="num">
                                      <p:cBhvr>
                                        <p:cTn id="11" dur="2000" fill="hold"/>
                                        <p:tgtEl>
                                          <p:spTgt spid="18437"/>
                                        </p:tgtEl>
                                        <p:attrNameLst>
                                          <p:attrName>ppt_w</p:attrName>
                                        </p:attrNameLst>
                                      </p:cBhvr>
                                      <p:tavLst>
                                        <p:tav tm="0">
                                          <p:val>
                                            <p:strVal val="#ppt_w*0.70"/>
                                          </p:val>
                                        </p:tav>
                                        <p:tav tm="100000">
                                          <p:val>
                                            <p:strVal val="#ppt_w"/>
                                          </p:val>
                                        </p:tav>
                                      </p:tavLst>
                                    </p:anim>
                                    <p:anim calcmode="lin" valueType="num">
                                      <p:cBhvr>
                                        <p:cTn id="12" dur="2000" fill="hold"/>
                                        <p:tgtEl>
                                          <p:spTgt spid="18437"/>
                                        </p:tgtEl>
                                        <p:attrNameLst>
                                          <p:attrName>ppt_h</p:attrName>
                                        </p:attrNameLst>
                                      </p:cBhvr>
                                      <p:tavLst>
                                        <p:tav tm="0">
                                          <p:val>
                                            <p:strVal val="#ppt_h"/>
                                          </p:val>
                                        </p:tav>
                                        <p:tav tm="100000">
                                          <p:val>
                                            <p:strVal val="#ppt_h"/>
                                          </p:val>
                                        </p:tav>
                                      </p:tavLst>
                                    </p:anim>
                                    <p:animEffect transition="in" filter="fade">
                                      <p:cBhvr>
                                        <p:cTn id="13" dur="2000"/>
                                        <p:tgtEl>
                                          <p:spTgt spid="18437"/>
                                        </p:tgtEl>
                                      </p:cBhvr>
                                    </p:animEffect>
                                  </p:childTnLst>
                                </p:cTn>
                              </p:par>
                            </p:childTnLst>
                          </p:cTn>
                        </p:par>
                        <p:par>
                          <p:cTn id="14" fill="hold">
                            <p:stCondLst>
                              <p:cond delay="2500"/>
                            </p:stCondLst>
                            <p:childTnLst>
                              <p:par>
                                <p:cTn id="15" presetID="55" presetClass="entr" presetSubtype="0" fill="hold" grpId="0" nodeType="afterEffect">
                                  <p:stCondLst>
                                    <p:cond delay="1000"/>
                                  </p:stCondLst>
                                  <p:childTnLst>
                                    <p:set>
                                      <p:cBhvr>
                                        <p:cTn id="16" dur="1" fill="hold">
                                          <p:stCondLst>
                                            <p:cond delay="0"/>
                                          </p:stCondLst>
                                        </p:cTn>
                                        <p:tgtEl>
                                          <p:spTgt spid="18445"/>
                                        </p:tgtEl>
                                        <p:attrNameLst>
                                          <p:attrName>style.visibility</p:attrName>
                                        </p:attrNameLst>
                                      </p:cBhvr>
                                      <p:to>
                                        <p:strVal val="visible"/>
                                      </p:to>
                                    </p:set>
                                    <p:anim calcmode="lin" valueType="num">
                                      <p:cBhvr>
                                        <p:cTn id="17" dur="1000" fill="hold"/>
                                        <p:tgtEl>
                                          <p:spTgt spid="18445"/>
                                        </p:tgtEl>
                                        <p:attrNameLst>
                                          <p:attrName>ppt_w</p:attrName>
                                        </p:attrNameLst>
                                      </p:cBhvr>
                                      <p:tavLst>
                                        <p:tav tm="0">
                                          <p:val>
                                            <p:strVal val="#ppt_w*0.70"/>
                                          </p:val>
                                        </p:tav>
                                        <p:tav tm="100000">
                                          <p:val>
                                            <p:strVal val="#ppt_w"/>
                                          </p:val>
                                        </p:tav>
                                      </p:tavLst>
                                    </p:anim>
                                    <p:anim calcmode="lin" valueType="num">
                                      <p:cBhvr>
                                        <p:cTn id="18" dur="1000" fill="hold"/>
                                        <p:tgtEl>
                                          <p:spTgt spid="18445"/>
                                        </p:tgtEl>
                                        <p:attrNameLst>
                                          <p:attrName>ppt_h</p:attrName>
                                        </p:attrNameLst>
                                      </p:cBhvr>
                                      <p:tavLst>
                                        <p:tav tm="0">
                                          <p:val>
                                            <p:strVal val="#ppt_h"/>
                                          </p:val>
                                        </p:tav>
                                        <p:tav tm="100000">
                                          <p:val>
                                            <p:strVal val="#ppt_h"/>
                                          </p:val>
                                        </p:tav>
                                      </p:tavLst>
                                    </p:anim>
                                    <p:animEffect transition="in" filter="fade">
                                      <p:cBhvr>
                                        <p:cTn id="19" dur="1000"/>
                                        <p:tgtEl>
                                          <p:spTgt spid="18445"/>
                                        </p:tgtEl>
                                      </p:cBhvr>
                                    </p:animEffect>
                                  </p:childTnLst>
                                </p:cTn>
                              </p:par>
                            </p:childTnLst>
                          </p:cTn>
                        </p:par>
                        <p:par>
                          <p:cTn id="20" fill="hold">
                            <p:stCondLst>
                              <p:cond delay="4500"/>
                            </p:stCondLst>
                            <p:childTnLst>
                              <p:par>
                                <p:cTn id="21" presetID="55" presetClass="entr" presetSubtype="0" fill="hold" grpId="0" nodeType="afterEffect">
                                  <p:stCondLst>
                                    <p:cond delay="1000"/>
                                  </p:stCondLst>
                                  <p:childTnLst>
                                    <p:set>
                                      <p:cBhvr>
                                        <p:cTn id="22" dur="1" fill="hold">
                                          <p:stCondLst>
                                            <p:cond delay="0"/>
                                          </p:stCondLst>
                                        </p:cTn>
                                        <p:tgtEl>
                                          <p:spTgt spid="18446"/>
                                        </p:tgtEl>
                                        <p:attrNameLst>
                                          <p:attrName>style.visibility</p:attrName>
                                        </p:attrNameLst>
                                      </p:cBhvr>
                                      <p:to>
                                        <p:strVal val="visible"/>
                                      </p:to>
                                    </p:set>
                                    <p:anim calcmode="lin" valueType="num">
                                      <p:cBhvr>
                                        <p:cTn id="23" dur="1000" fill="hold"/>
                                        <p:tgtEl>
                                          <p:spTgt spid="18446"/>
                                        </p:tgtEl>
                                        <p:attrNameLst>
                                          <p:attrName>ppt_w</p:attrName>
                                        </p:attrNameLst>
                                      </p:cBhvr>
                                      <p:tavLst>
                                        <p:tav tm="0">
                                          <p:val>
                                            <p:strVal val="#ppt_w*0.70"/>
                                          </p:val>
                                        </p:tav>
                                        <p:tav tm="100000">
                                          <p:val>
                                            <p:strVal val="#ppt_w"/>
                                          </p:val>
                                        </p:tav>
                                      </p:tavLst>
                                    </p:anim>
                                    <p:anim calcmode="lin" valueType="num">
                                      <p:cBhvr>
                                        <p:cTn id="24" dur="1000" fill="hold"/>
                                        <p:tgtEl>
                                          <p:spTgt spid="18446"/>
                                        </p:tgtEl>
                                        <p:attrNameLst>
                                          <p:attrName>ppt_h</p:attrName>
                                        </p:attrNameLst>
                                      </p:cBhvr>
                                      <p:tavLst>
                                        <p:tav tm="0">
                                          <p:val>
                                            <p:strVal val="#ppt_h"/>
                                          </p:val>
                                        </p:tav>
                                        <p:tav tm="100000">
                                          <p:val>
                                            <p:strVal val="#ppt_h"/>
                                          </p:val>
                                        </p:tav>
                                      </p:tavLst>
                                    </p:anim>
                                    <p:animEffect transition="in" filter="fade">
                                      <p:cBhvr>
                                        <p:cTn id="25" dur="1000"/>
                                        <p:tgtEl>
                                          <p:spTgt spid="184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45" grpId="0" animBg="1"/>
      <p:bldP spid="184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D:\Tập huấn PP\Ảnh cho PP\Hình nền\1234.jpg"/>
          <p:cNvPicPr>
            <a:picLocks noChangeAspect="1" noChangeArrowheads="1"/>
          </p:cNvPicPr>
          <p:nvPr/>
        </p:nvPicPr>
        <p:blipFill>
          <a:blip r:embed="rId2"/>
          <a:srcRect/>
          <a:stretch>
            <a:fillRect/>
          </a:stretch>
        </p:blipFill>
        <p:spPr bwMode="auto">
          <a:xfrm>
            <a:off x="0" y="25563"/>
            <a:ext cx="9144000" cy="6806875"/>
          </a:xfrm>
          <a:prstGeom prst="rect">
            <a:avLst/>
          </a:prstGeom>
          <a:noFill/>
        </p:spPr>
      </p:pic>
      <p:sp>
        <p:nvSpPr>
          <p:cNvPr id="3" name="Rectangle 2"/>
          <p:cNvSpPr>
            <a:spLocks noChangeArrowheads="1"/>
          </p:cNvSpPr>
          <p:nvPr/>
        </p:nvSpPr>
        <p:spPr bwMode="auto">
          <a:xfrm>
            <a:off x="914400" y="1066800"/>
            <a:ext cx="7696200" cy="4154984"/>
          </a:xfrm>
          <a:prstGeom prst="rect">
            <a:avLst/>
          </a:prstGeom>
          <a:noFill/>
          <a:ln w="9525">
            <a:noFill/>
            <a:miter lim="800000"/>
            <a:headEnd/>
            <a:tailEnd/>
          </a:ln>
        </p:spPr>
        <p:txBody>
          <a:bodyPr wrap="square">
            <a:spAutoFit/>
          </a:bodyPr>
          <a:lstStyle/>
          <a:p>
            <a:r>
              <a:rPr lang="en-US" sz="2800" dirty="0" smtClean="0"/>
              <a:t> </a:t>
            </a:r>
            <a:r>
              <a:rPr lang="en-US" sz="2800" dirty="0" smtClean="0">
                <a:solidFill>
                  <a:srgbClr val="FF0000"/>
                </a:solidFill>
                <a:latin typeface="Times New Roman" pitchFamily="18" charset="0"/>
                <a:cs typeface="Times New Roman" pitchFamily="18" charset="0"/>
              </a:rPr>
              <a:t>* HĐ 2 : Dạy trẻ đọc bài thơ.</a:t>
            </a:r>
          </a:p>
          <a:p>
            <a:pPr>
              <a:buFontTx/>
              <a:buChar char="-"/>
            </a:pPr>
            <a:r>
              <a:rPr lang="en-US" sz="2800" dirty="0" smtClean="0">
                <a:solidFill>
                  <a:srgbClr val="FF0000"/>
                </a:solidFill>
                <a:latin typeface="Times New Roman" pitchFamily="18" charset="0"/>
                <a:cs typeface="Times New Roman" pitchFamily="18" charset="0"/>
              </a:rPr>
              <a:t>Cô cho cả lớp đọc bài thơ cùng cô 2-3 lần .</a:t>
            </a:r>
          </a:p>
          <a:p>
            <a:r>
              <a:rPr lang="en-US" sz="2800" dirty="0" smtClean="0">
                <a:solidFill>
                  <a:srgbClr val="FF0000"/>
                </a:solidFill>
                <a:latin typeface="Times New Roman" pitchFamily="18" charset="0"/>
                <a:cs typeface="Times New Roman" pitchFamily="18" charset="0"/>
              </a:rPr>
              <a:t> ( Cô chú ý sửa sai cho trẻ)</a:t>
            </a:r>
          </a:p>
          <a:p>
            <a:pPr>
              <a:buFontTx/>
              <a:buChar char="-"/>
            </a:pPr>
            <a:r>
              <a:rPr lang="en-US" sz="2800" dirty="0" smtClean="0">
                <a:solidFill>
                  <a:srgbClr val="FF0000"/>
                </a:solidFill>
                <a:latin typeface="Times New Roman" pitchFamily="18" charset="0"/>
                <a:cs typeface="Times New Roman" pitchFamily="18" charset="0"/>
              </a:rPr>
              <a:t>Cô cho từng tổ đọc. </a:t>
            </a:r>
          </a:p>
          <a:p>
            <a:pPr>
              <a:buFontTx/>
              <a:buChar char="-"/>
            </a:pPr>
            <a:r>
              <a:rPr lang="en-US" sz="2800" dirty="0" smtClean="0">
                <a:solidFill>
                  <a:srgbClr val="FF0000"/>
                </a:solidFill>
                <a:latin typeface="Times New Roman" pitchFamily="18" charset="0"/>
                <a:cs typeface="Times New Roman" pitchFamily="18" charset="0"/>
              </a:rPr>
              <a:t> ( Cô chú ý sửa sai cho trẻ)</a:t>
            </a:r>
          </a:p>
          <a:p>
            <a:r>
              <a:rPr lang="en-US" sz="2800" dirty="0" smtClean="0">
                <a:solidFill>
                  <a:srgbClr val="FF0000"/>
                </a:solidFill>
                <a:latin typeface="Times New Roman" pitchFamily="18" charset="0"/>
                <a:cs typeface="Times New Roman" pitchFamily="18" charset="0"/>
              </a:rPr>
              <a:t>- Cô cho từng mhóm trẻ đọc thơ.</a:t>
            </a:r>
          </a:p>
          <a:p>
            <a:r>
              <a:rPr lang="en-US" sz="2800" dirty="0" smtClean="0">
                <a:solidFill>
                  <a:srgbClr val="FF0000"/>
                </a:solidFill>
                <a:latin typeface="Times New Roman" pitchFamily="18" charset="0"/>
                <a:cs typeface="Times New Roman" pitchFamily="18" charset="0"/>
              </a:rPr>
              <a:t>- Cá nhân trẻ đọc 1-2 lần</a:t>
            </a:r>
          </a:p>
          <a:p>
            <a:r>
              <a:rPr lang="en-US" sz="2800" dirty="0" smtClean="0">
                <a:solidFill>
                  <a:srgbClr val="FF0000"/>
                </a:solidFill>
                <a:latin typeface="Times New Roman" pitchFamily="18" charset="0"/>
                <a:cs typeface="Times New Roman" pitchFamily="18" charset="0"/>
              </a:rPr>
              <a:t>- Cả lớp đọc lại bài thơ 1 lần</a:t>
            </a:r>
          </a:p>
          <a:p>
            <a:endParaRPr lang="en-US" sz="4000" dirty="0" smtClean="0">
              <a:solidFill>
                <a:srgbClr val="FF0000"/>
              </a:solidFill>
              <a:latin typeface="Times New Roman" pitchFamily="18" charset="0"/>
            </a:endParaRPr>
          </a:p>
        </p:txBody>
      </p:sp>
      <p:sp>
        <p:nvSpPr>
          <p:cNvPr id="5" name="Title 4"/>
          <p:cNvSpPr>
            <a:spLocks noGrp="1"/>
          </p:cNvSpPr>
          <p:nvPr>
            <p:ph type="title" idx="4294967295"/>
          </p:nvPr>
        </p:nvSpPr>
        <p:spPr/>
        <p:txBody>
          <a:bodyPr/>
          <a:lstStyle/>
          <a:p>
            <a:r>
              <a:rPr lang="en-US"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1234.jpg"/>
          <p:cNvPicPr>
            <a:picLocks noChangeAspect="1" noChangeArrowheads="1"/>
          </p:cNvPicPr>
          <p:nvPr/>
        </p:nvPicPr>
        <p:blipFill>
          <a:blip r:embed="rId2"/>
          <a:srcRect/>
          <a:stretch>
            <a:fillRect/>
          </a:stretch>
        </p:blipFill>
        <p:spPr bwMode="auto">
          <a:xfrm>
            <a:off x="0" y="0"/>
            <a:ext cx="9144000" cy="6806875"/>
          </a:xfrm>
          <a:prstGeom prst="rect">
            <a:avLst/>
          </a:prstGeom>
          <a:noFill/>
        </p:spPr>
      </p:pic>
      <p:sp>
        <p:nvSpPr>
          <p:cNvPr id="4" name="Rectangle 3"/>
          <p:cNvSpPr>
            <a:spLocks noChangeArrowheads="1"/>
          </p:cNvSpPr>
          <p:nvPr/>
        </p:nvSpPr>
        <p:spPr bwMode="auto">
          <a:xfrm>
            <a:off x="1905000" y="457200"/>
            <a:ext cx="4876800" cy="6124754"/>
          </a:xfrm>
          <a:prstGeom prst="rect">
            <a:avLst/>
          </a:prstGeom>
          <a:noFill/>
          <a:ln w="9525">
            <a:noFill/>
            <a:miter lim="800000"/>
            <a:headEnd/>
            <a:tailEnd/>
          </a:ln>
        </p:spPr>
        <p:txBody>
          <a:bodyPr wrap="square">
            <a:spAutoFit/>
          </a:bodyPr>
          <a:lstStyle/>
          <a:p>
            <a:r>
              <a:rPr lang="en-US" sz="2800" dirty="0" smtClean="0"/>
              <a:t>       </a:t>
            </a:r>
            <a:r>
              <a:rPr lang="en-US" sz="4400" dirty="0" smtClean="0">
                <a:solidFill>
                  <a:srgbClr val="FF0000"/>
                </a:solidFill>
                <a:latin typeface="Times New Roman" pitchFamily="18" charset="0"/>
                <a:cs typeface="Times New Roman" pitchFamily="18" charset="0"/>
              </a:rPr>
              <a:t>Tết đang vào nhà</a:t>
            </a:r>
          </a:p>
          <a:p>
            <a:pPr algn="ctr"/>
            <a:r>
              <a:rPr lang="en-US" sz="2800" dirty="0" smtClean="0">
                <a:solidFill>
                  <a:srgbClr val="0000FF"/>
                </a:solidFill>
                <a:latin typeface="Times New Roman" pitchFamily="18" charset="0"/>
                <a:cs typeface="Times New Roman" pitchFamily="18" charset="0"/>
              </a:rPr>
              <a:t>    Hoa đào trước ngõ</a:t>
            </a:r>
          </a:p>
          <a:p>
            <a:pPr algn="ctr"/>
            <a:r>
              <a:rPr lang="en-US" sz="2800" dirty="0" smtClean="0">
                <a:solidFill>
                  <a:srgbClr val="0000FF"/>
                </a:solidFill>
                <a:latin typeface="Times New Roman" pitchFamily="18" charset="0"/>
                <a:cs typeface="Times New Roman" pitchFamily="18" charset="0"/>
              </a:rPr>
              <a:t>     Cười vui sáng hồng</a:t>
            </a:r>
          </a:p>
          <a:p>
            <a:pPr algn="ctr"/>
            <a:r>
              <a:rPr lang="en-US" sz="2800" dirty="0" smtClean="0">
                <a:solidFill>
                  <a:srgbClr val="0000FF"/>
                </a:solidFill>
                <a:latin typeface="Times New Roman" pitchFamily="18" charset="0"/>
                <a:cs typeface="Times New Roman" pitchFamily="18" charset="0"/>
              </a:rPr>
              <a:t>       Hoa mai trong vườn</a:t>
            </a:r>
          </a:p>
          <a:p>
            <a:pPr algn="ctr"/>
            <a:r>
              <a:rPr lang="en-US" sz="2800" dirty="0" smtClean="0">
                <a:solidFill>
                  <a:srgbClr val="0000FF"/>
                </a:solidFill>
                <a:latin typeface="Times New Roman" pitchFamily="18" charset="0"/>
                <a:cs typeface="Times New Roman" pitchFamily="18" charset="0"/>
              </a:rPr>
              <a:t>         Rung rinh cánh trắng</a:t>
            </a:r>
          </a:p>
          <a:p>
            <a:pPr algn="ctr"/>
            <a:r>
              <a:rPr lang="en-US" sz="2800" dirty="0" smtClean="0">
                <a:solidFill>
                  <a:srgbClr val="0000FF"/>
                </a:solidFill>
                <a:latin typeface="Times New Roman" pitchFamily="18" charset="0"/>
                <a:cs typeface="Times New Roman" pitchFamily="18" charset="0"/>
              </a:rPr>
              <a:t>  Sân nhà đầy nắng</a:t>
            </a:r>
          </a:p>
          <a:p>
            <a:pPr algn="ctr"/>
            <a:r>
              <a:rPr lang="en-US" sz="2800" dirty="0" smtClean="0">
                <a:solidFill>
                  <a:srgbClr val="0000FF"/>
                </a:solidFill>
                <a:latin typeface="Times New Roman" pitchFamily="18" charset="0"/>
                <a:cs typeface="Times New Roman" pitchFamily="18" charset="0"/>
              </a:rPr>
              <a:t>Mẹ phơi áo hoa</a:t>
            </a:r>
          </a:p>
          <a:p>
            <a:pPr algn="ctr"/>
            <a:r>
              <a:rPr lang="en-US" sz="2800" dirty="0" smtClean="0">
                <a:solidFill>
                  <a:srgbClr val="0000FF"/>
                </a:solidFill>
                <a:latin typeface="Times New Roman" pitchFamily="18" charset="0"/>
                <a:cs typeface="Times New Roman" pitchFamily="18" charset="0"/>
              </a:rPr>
              <a:t>Em dán tranh gà</a:t>
            </a:r>
          </a:p>
          <a:p>
            <a:pPr algn="ctr"/>
            <a:r>
              <a:rPr lang="en-US" sz="2800" dirty="0" smtClean="0">
                <a:solidFill>
                  <a:srgbClr val="0000FF"/>
                </a:solidFill>
                <a:latin typeface="Times New Roman" pitchFamily="18" charset="0"/>
                <a:cs typeface="Times New Roman" pitchFamily="18" charset="0"/>
              </a:rPr>
              <a:t> Ông treo câu đối</a:t>
            </a:r>
          </a:p>
          <a:p>
            <a:pPr algn="ctr"/>
            <a:r>
              <a:rPr lang="en-US" sz="2800" dirty="0" smtClean="0">
                <a:solidFill>
                  <a:srgbClr val="0000FF"/>
                </a:solidFill>
                <a:latin typeface="Times New Roman" pitchFamily="18" charset="0"/>
                <a:cs typeface="Times New Roman" pitchFamily="18" charset="0"/>
              </a:rPr>
              <a:t> Tết đang vào nhà</a:t>
            </a:r>
          </a:p>
          <a:p>
            <a:pPr algn="ctr"/>
            <a:r>
              <a:rPr lang="en-US" sz="2800" dirty="0" smtClean="0">
                <a:solidFill>
                  <a:srgbClr val="0000FF"/>
                </a:solidFill>
                <a:latin typeface="Times New Roman" pitchFamily="18" charset="0"/>
                <a:cs typeface="Times New Roman" pitchFamily="18" charset="0"/>
              </a:rPr>
              <a:t>   Sắp thêm một tuổi</a:t>
            </a:r>
          </a:p>
          <a:p>
            <a:pPr algn="ctr"/>
            <a:r>
              <a:rPr lang="en-US" sz="2800" dirty="0" smtClean="0">
                <a:solidFill>
                  <a:srgbClr val="0000FF"/>
                </a:solidFill>
                <a:latin typeface="Times New Roman" pitchFamily="18" charset="0"/>
                <a:cs typeface="Times New Roman" pitchFamily="18" charset="0"/>
              </a:rPr>
              <a:t>Đất trời nở hoa</a:t>
            </a:r>
            <a:r>
              <a:rPr lang="en-US" sz="2800" dirty="0" smtClean="0">
                <a:solidFill>
                  <a:srgbClr val="FF0000"/>
                </a:solidFill>
                <a:latin typeface="Times New Roman" pitchFamily="18" charset="0"/>
                <a:cs typeface="Times New Roman" pitchFamily="18" charset="0"/>
              </a:rPr>
              <a:t>.</a:t>
            </a:r>
          </a:p>
          <a:p>
            <a:endParaRPr lang="en-US" sz="4000"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D:\Tập huấn PP\Ảnh cho PP\Hình nền\Picture1gdsh.bmp"/>
          <p:cNvPicPr>
            <a:picLocks noChangeAspect="1" noChangeArrowheads="1"/>
          </p:cNvPicPr>
          <p:nvPr/>
        </p:nvPicPr>
        <p:blipFill>
          <a:blip r:embed="rId2"/>
          <a:srcRect/>
          <a:stretch>
            <a:fillRect/>
          </a:stretch>
        </p:blipFill>
        <p:spPr bwMode="auto">
          <a:xfrm>
            <a:off x="0" y="0"/>
            <a:ext cx="9144000" cy="6851226"/>
          </a:xfrm>
          <a:prstGeom prst="rect">
            <a:avLst/>
          </a:prstGeom>
          <a:noFill/>
        </p:spPr>
      </p:pic>
      <p:sp>
        <p:nvSpPr>
          <p:cNvPr id="5" name="Cloud Callout 4"/>
          <p:cNvSpPr/>
          <p:nvPr/>
        </p:nvSpPr>
        <p:spPr>
          <a:xfrm>
            <a:off x="0" y="0"/>
            <a:ext cx="8153400" cy="61722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dirty="0" smtClean="0">
                <a:latin typeface="Times New Roman" pitchFamily="18" charset="0"/>
                <a:cs typeface="Times New Roman" pitchFamily="18" charset="0"/>
              </a:rPr>
              <a:t>* </a:t>
            </a:r>
            <a:r>
              <a:rPr lang="en-US" sz="2400" b="1" dirty="0" smtClean="0">
                <a:latin typeface="Times New Roman" pitchFamily="18" charset="0"/>
                <a:cs typeface="Times New Roman" pitchFamily="18" charset="0"/>
              </a:rPr>
              <a:t>HĐ 3: Ôn luyện củng cố.</a:t>
            </a:r>
            <a:endParaRPr lang="en-US"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Trò chơi ghép tranh</a:t>
            </a:r>
          </a:p>
          <a:p>
            <a:pPr>
              <a:buFontTx/>
              <a:buChar char="-"/>
            </a:pPr>
            <a:r>
              <a:rPr lang="en-US" sz="2400" dirty="0" smtClean="0">
                <a:latin typeface="Times New Roman" pitchFamily="18" charset="0"/>
                <a:cs typeface="Times New Roman" pitchFamily="18" charset="0"/>
              </a:rPr>
              <a:t> Cách chơi như sau : Cô đã chuẩn bị các bức tranh tương ứng từng câu thơ,và cô chia lớp thành hai đội nhiệm vụ của các con,khi cô đọc câu thơ nào thì các con chọn bức tranh tương ứng với câu thơ đó và ghép lên bảng thành bài thơ hoàn chỉnh</a:t>
            </a:r>
          </a:p>
          <a:p>
            <a:r>
              <a:rPr lang="en-US" sz="2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Luật chơi : thời gian là một bản nhạc, đội nào ghép đúng theo yêu cầu của cô.đội đó sẽ chiến thắng</a:t>
            </a:r>
            <a:endParaRPr lang="en-US" sz="24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0"/>
            <a:ext cx="4038600" cy="3276600"/>
          </a:xfrm>
          <a:prstGeom prst="ellipse">
            <a:avLst/>
          </a:prstGeom>
          <a:ln>
            <a:solidFill>
              <a:srgbClr val="3366FF"/>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1</a:t>
            </a:r>
            <a:r>
              <a:rPr lang="en-US" b="1" dirty="0">
                <a:solidFill>
                  <a:srgbClr val="0070C0"/>
                </a:solidFill>
                <a:latin typeface="Times New Roman" pitchFamily="18" charset="0"/>
                <a:cs typeface="Times New Roman" pitchFamily="18" charset="0"/>
              </a:rPr>
              <a:t>. Kiến thức</a:t>
            </a:r>
            <a:r>
              <a:rPr lang="en-US" b="1" i="1" dirty="0">
                <a:solidFill>
                  <a:srgbClr val="0070C0"/>
                </a:solidFill>
                <a:latin typeface="Times New Roman" pitchFamily="18" charset="0"/>
                <a:cs typeface="Times New Roman" pitchFamily="18" charset="0"/>
              </a:rPr>
              <a:t>:</a:t>
            </a:r>
            <a:endParaRPr lang="en-US" dirty="0">
              <a:solidFill>
                <a:srgbClr val="0070C0"/>
              </a:solidFill>
              <a:latin typeface="Times New Roman" pitchFamily="18" charset="0"/>
              <a:cs typeface="Times New Roman" pitchFamily="18" charset="0"/>
            </a:endParaRPr>
          </a:p>
          <a:p>
            <a:r>
              <a:rPr lang="en-US" dirty="0" smtClean="0">
                <a:solidFill>
                  <a:srgbClr val="0070C0"/>
                </a:solidFill>
                <a:latin typeface="Times New Roman" pitchFamily="18" charset="0"/>
                <a:cs typeface="Times New Roman" pitchFamily="18" charset="0"/>
              </a:rPr>
              <a:t>-Trẻ biết tên bài thơ, tên tác giả bài thơ “ Tết đang vào nhà ”</a:t>
            </a:r>
          </a:p>
          <a:p>
            <a:r>
              <a:rPr lang="en-US" dirty="0" smtClean="0">
                <a:solidFill>
                  <a:srgbClr val="0070C0"/>
                </a:solidFill>
                <a:latin typeface="Times New Roman" pitchFamily="18" charset="0"/>
                <a:cs typeface="Times New Roman" pitchFamily="18" charset="0"/>
              </a:rPr>
              <a:t>- Trẻ hiểu nội dung bài thơ  tết đến có các loại hoa như Hoa mai, Hoa đào nở rất đẹp,em bé được mua áo mới,tết đến mỗi người thêm 1 tuổi mới</a:t>
            </a:r>
            <a:endParaRPr lang="en-US" dirty="0">
              <a:solidFill>
                <a:srgbClr val="0070C0"/>
              </a:solidFill>
              <a:latin typeface="Times New Roman" pitchFamily="18" charset="0"/>
              <a:cs typeface="Times New Roman" pitchFamily="18" charset="0"/>
            </a:endParaRPr>
          </a:p>
        </p:txBody>
      </p:sp>
      <p:sp>
        <p:nvSpPr>
          <p:cNvPr id="6" name="Oval 5"/>
          <p:cNvSpPr/>
          <p:nvPr/>
        </p:nvSpPr>
        <p:spPr>
          <a:xfrm>
            <a:off x="5715000" y="7938"/>
            <a:ext cx="3429000" cy="2887662"/>
          </a:xfrm>
          <a:prstGeom prst="ellipse">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defRPr/>
            </a:pPr>
            <a:r>
              <a:rPr lang="en-US" dirty="0" smtClean="0">
                <a:solidFill>
                  <a:srgbClr val="0066FF"/>
                </a:solidFill>
                <a:latin typeface="Times New Roman" pitchFamily="18" charset="0"/>
                <a:cs typeface="Times New Roman" pitchFamily="18" charset="0"/>
              </a:rPr>
              <a:t> </a:t>
            </a:r>
            <a:r>
              <a:rPr lang="en-US" b="1" dirty="0" smtClean="0">
                <a:solidFill>
                  <a:srgbClr val="0070C0"/>
                </a:solidFill>
                <a:latin typeface="Times New Roman" pitchFamily="18" charset="0"/>
                <a:cs typeface="Times New Roman" pitchFamily="18" charset="0"/>
              </a:rPr>
              <a:t>2</a:t>
            </a:r>
            <a:r>
              <a:rPr lang="en-US" b="1" dirty="0">
                <a:solidFill>
                  <a:srgbClr val="0070C0"/>
                </a:solidFill>
                <a:latin typeface="Times New Roman" pitchFamily="18" charset="0"/>
                <a:cs typeface="Times New Roman" pitchFamily="18" charset="0"/>
              </a:rPr>
              <a:t>.  Kỹ năng</a:t>
            </a:r>
            <a:r>
              <a:rPr lang="en-US" b="1" i="1" dirty="0" smtClean="0">
                <a:solidFill>
                  <a:srgbClr val="0070C0"/>
                </a:solidFill>
                <a:latin typeface="Times New Roman" pitchFamily="18" charset="0"/>
                <a:cs typeface="Times New Roman" pitchFamily="18" charset="0"/>
              </a:rPr>
              <a:t>:</a:t>
            </a:r>
          </a:p>
          <a:p>
            <a:pPr>
              <a:buFontTx/>
              <a:buChar char="-"/>
              <a:defRPr/>
            </a:pPr>
            <a:r>
              <a:rPr lang="en-US" dirty="0" smtClean="0">
                <a:solidFill>
                  <a:srgbClr val="0070C0"/>
                </a:solidFill>
                <a:latin typeface="Times New Roman" pitchFamily="18" charset="0"/>
                <a:cs typeface="Times New Roman" pitchFamily="18" charset="0"/>
              </a:rPr>
              <a:t>Trẻ thuộc bài thơ</a:t>
            </a:r>
          </a:p>
          <a:p>
            <a:pPr>
              <a:buFontTx/>
              <a:buChar char="-"/>
              <a:defRPr/>
            </a:pPr>
            <a:r>
              <a:rPr lang="en-US" dirty="0" smtClean="0">
                <a:solidFill>
                  <a:srgbClr val="0070C0"/>
                </a:solidFill>
                <a:latin typeface="Times New Roman" pitchFamily="18" charset="0"/>
                <a:cs typeface="Times New Roman" pitchFamily="18" charset="0"/>
              </a:rPr>
              <a:t>Trẻ trả lời câu hỏi rõ ràng mạch lạc.</a:t>
            </a:r>
          </a:p>
          <a:p>
            <a:pPr>
              <a:buFontTx/>
              <a:buChar char="-"/>
              <a:defRPr/>
            </a:pPr>
            <a:r>
              <a:rPr lang="en-US" dirty="0" smtClean="0">
                <a:solidFill>
                  <a:srgbClr val="0070C0"/>
                </a:solidFill>
                <a:latin typeface="Times New Roman" pitchFamily="18" charset="0"/>
                <a:cs typeface="Times New Roman" pitchFamily="18" charset="0"/>
              </a:rPr>
              <a:t>Trẻ chơi thành thạo trò chơi ghép tranh</a:t>
            </a:r>
          </a:p>
        </p:txBody>
      </p:sp>
      <p:sp>
        <p:nvSpPr>
          <p:cNvPr id="7" name="Oval 6"/>
          <p:cNvSpPr/>
          <p:nvPr/>
        </p:nvSpPr>
        <p:spPr>
          <a:xfrm>
            <a:off x="3124200" y="2667000"/>
            <a:ext cx="3124200" cy="2438400"/>
          </a:xfrm>
          <a:prstGeom prst="ellipse">
            <a:avLst/>
          </a:prstGeom>
          <a:solidFill>
            <a:srgbClr val="FFFF00"/>
          </a:solidFill>
        </p:spPr>
        <p:style>
          <a:lnRef idx="2">
            <a:schemeClr val="dk1"/>
          </a:lnRef>
          <a:fillRef idx="1">
            <a:schemeClr val="lt1"/>
          </a:fillRef>
          <a:effectRef idx="0">
            <a:schemeClr val="dk1"/>
          </a:effectRef>
          <a:fontRef idx="minor">
            <a:schemeClr val="dk1"/>
          </a:fontRef>
        </p:style>
        <p:txBody>
          <a:bodyPr anchor="ctr"/>
          <a:lstStyle/>
          <a:p>
            <a:pPr algn="ctr">
              <a:defRPr/>
            </a:pPr>
            <a:r>
              <a:rPr lang="en-US" sz="3600" b="1" dirty="0" smtClean="0">
                <a:solidFill>
                  <a:srgbClr val="3366FF"/>
                </a:solidFill>
                <a:latin typeface="Times New Roman" pitchFamily="18" charset="0"/>
                <a:cs typeface="Times New Roman" pitchFamily="18" charset="0"/>
              </a:rPr>
              <a:t>Kiến thức</a:t>
            </a:r>
          </a:p>
          <a:p>
            <a:pPr algn="ctr">
              <a:defRPr/>
            </a:pPr>
            <a:r>
              <a:rPr lang="en-US" sz="3600" b="1" dirty="0" smtClean="0">
                <a:solidFill>
                  <a:srgbClr val="3366FF"/>
                </a:solidFill>
                <a:latin typeface="Times New Roman" pitchFamily="18" charset="0"/>
                <a:cs typeface="Times New Roman" pitchFamily="18" charset="0"/>
              </a:rPr>
              <a:t>kĩ năng,</a:t>
            </a:r>
          </a:p>
          <a:p>
            <a:pPr algn="ctr">
              <a:defRPr/>
            </a:pPr>
            <a:r>
              <a:rPr lang="en-US" sz="3600" b="1" dirty="0" smtClean="0">
                <a:solidFill>
                  <a:srgbClr val="3366FF"/>
                </a:solidFill>
                <a:latin typeface="Times New Roman" pitchFamily="18" charset="0"/>
                <a:cs typeface="Times New Roman" pitchFamily="18" charset="0"/>
              </a:rPr>
              <a:t> thái độ</a:t>
            </a:r>
            <a:endParaRPr lang="en-US" sz="3600" b="1" dirty="0">
              <a:solidFill>
                <a:srgbClr val="3366FF"/>
              </a:solidFill>
              <a:latin typeface="Times New Roman" pitchFamily="18" charset="0"/>
              <a:cs typeface="Times New Roman" pitchFamily="18" charset="0"/>
            </a:endParaRPr>
          </a:p>
        </p:txBody>
      </p:sp>
      <p:sp>
        <p:nvSpPr>
          <p:cNvPr id="8" name="Oval 7"/>
          <p:cNvSpPr/>
          <p:nvPr/>
        </p:nvSpPr>
        <p:spPr>
          <a:xfrm>
            <a:off x="4763" y="4095750"/>
            <a:ext cx="2895600" cy="27432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3</a:t>
            </a:r>
            <a:r>
              <a:rPr lang="en-US" b="1" dirty="0">
                <a:solidFill>
                  <a:srgbClr val="0070C0"/>
                </a:solidFill>
                <a:latin typeface="Times New Roman" pitchFamily="18" charset="0"/>
                <a:cs typeface="Times New Roman" pitchFamily="18" charset="0"/>
              </a:rPr>
              <a:t>. Thái độ:</a:t>
            </a:r>
            <a:endParaRPr lang="en-US" dirty="0">
              <a:solidFill>
                <a:srgbClr val="0070C0"/>
              </a:solidFill>
              <a:latin typeface="Times New Roman" pitchFamily="18" charset="0"/>
              <a:cs typeface="Times New Roman" pitchFamily="18" charset="0"/>
            </a:endParaRPr>
          </a:p>
          <a:p>
            <a:r>
              <a:rPr lang="en-US" dirty="0">
                <a:solidFill>
                  <a:srgbClr val="0070C0"/>
                </a:solidFill>
                <a:latin typeface="Times New Roman" pitchFamily="18" charset="0"/>
                <a:cs typeface="Times New Roman" pitchFamily="18" charset="0"/>
              </a:rPr>
              <a:t>- </a:t>
            </a:r>
            <a:r>
              <a:rPr lang="en-US" dirty="0" smtClean="0">
                <a:solidFill>
                  <a:srgbClr val="0070C0"/>
                </a:solidFill>
                <a:latin typeface="Times New Roman" pitchFamily="18" charset="0"/>
                <a:cs typeface="Times New Roman" pitchFamily="18" charset="0"/>
              </a:rPr>
              <a:t>Trẻ hứng thú tham gia hoạt động .</a:t>
            </a:r>
            <a:endParaRPr lang="en-US" dirty="0">
              <a:solidFill>
                <a:srgbClr val="0070C0"/>
              </a:solidFill>
              <a:latin typeface="Times New Roman" pitchFamily="18" charset="0"/>
              <a:cs typeface="Times New Roman" pitchFamily="18" charset="0"/>
            </a:endParaRPr>
          </a:p>
        </p:txBody>
      </p:sp>
      <p:sp>
        <p:nvSpPr>
          <p:cNvPr id="9" name="Right Arrow 8"/>
          <p:cNvSpPr/>
          <p:nvPr/>
        </p:nvSpPr>
        <p:spPr>
          <a:xfrm rot="18946337">
            <a:off x="6101155" y="3028465"/>
            <a:ext cx="1036829" cy="388121"/>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0" name="Right Arrow 9"/>
          <p:cNvSpPr/>
          <p:nvPr/>
        </p:nvSpPr>
        <p:spPr>
          <a:xfrm rot="13640154">
            <a:off x="2456101" y="3285201"/>
            <a:ext cx="824675" cy="409599"/>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1" name="Right Arrow 10"/>
          <p:cNvSpPr/>
          <p:nvPr/>
        </p:nvSpPr>
        <p:spPr>
          <a:xfrm rot="8991965">
            <a:off x="2645776" y="4729900"/>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pic>
        <p:nvPicPr>
          <p:cNvPr id="3087" name="Picture 9" descr="729747d8za2kbusq"/>
          <p:cNvPicPr>
            <a:picLocks noChangeAspect="1" noChangeArrowheads="1" noCrop="1"/>
          </p:cNvPicPr>
          <p:nvPr/>
        </p:nvPicPr>
        <p:blipFill>
          <a:blip r:embed="rId2"/>
          <a:srcRect/>
          <a:stretch>
            <a:fillRect/>
          </a:stretch>
        </p:blipFill>
        <p:spPr bwMode="auto">
          <a:xfrm>
            <a:off x="6369051" y="3875089"/>
            <a:ext cx="2366963" cy="2817812"/>
          </a:xfrm>
          <a:prstGeom prst="rect">
            <a:avLst/>
          </a:prstGeom>
          <a:noFill/>
          <a:ln w="9525">
            <a:noFill/>
            <a:miter lim="800000"/>
            <a:headEnd/>
            <a:tailEnd/>
          </a:ln>
        </p:spPr>
      </p:pic>
      <p:pic>
        <p:nvPicPr>
          <p:cNvPr id="3088" name="Picture 6" descr="http://cdn.pimpmyspace.org/media/pms/c/so/5i/yf/ifforwebpg.gif"/>
          <p:cNvPicPr>
            <a:picLocks noChangeAspect="1" noChangeArrowheads="1" noCrop="1"/>
          </p:cNvPicPr>
          <p:nvPr/>
        </p:nvPicPr>
        <p:blipFill>
          <a:blip r:embed="rId3"/>
          <a:srcRect/>
          <a:stretch>
            <a:fillRect/>
          </a:stretch>
        </p:blipFill>
        <p:spPr bwMode="auto">
          <a:xfrm>
            <a:off x="6248400" y="3914775"/>
            <a:ext cx="1905000" cy="1905000"/>
          </a:xfrm>
          <a:prstGeom prst="rect">
            <a:avLst/>
          </a:prstGeom>
          <a:noFill/>
          <a:ln w="9525">
            <a:noFill/>
            <a:miter lim="800000"/>
            <a:headEnd/>
            <a:tailEnd/>
          </a:ln>
        </p:spPr>
      </p:pic>
      <p:pic>
        <p:nvPicPr>
          <p:cNvPr id="3089" name="Picture 6" descr="http://cdn.pimpmyspace.org/media/pms/c/so/5i/yf/ifforwebpg.gif"/>
          <p:cNvPicPr>
            <a:picLocks noChangeAspect="1" noChangeArrowheads="1" noCrop="1"/>
          </p:cNvPicPr>
          <p:nvPr/>
        </p:nvPicPr>
        <p:blipFill>
          <a:blip r:embed="rId3"/>
          <a:srcRect/>
          <a:stretch>
            <a:fillRect/>
          </a:stretch>
        </p:blipFill>
        <p:spPr bwMode="auto">
          <a:xfrm>
            <a:off x="6942139" y="3384550"/>
            <a:ext cx="1905000" cy="1905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500"/>
                                        <p:tgtEl>
                                          <p:spTgt spid="10"/>
                                        </p:tgtEl>
                                      </p:cBhvr>
                                    </p:animEffect>
                                  </p:childTnLst>
                                </p:cTn>
                              </p:par>
                            </p:childTnLst>
                          </p:cTn>
                        </p:par>
                        <p:par>
                          <p:cTn id="12" fill="hold">
                            <p:stCondLst>
                              <p:cond delay="2500"/>
                            </p:stCondLst>
                            <p:childTnLst>
                              <p:par>
                                <p:cTn id="13" presetID="6"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in)">
                                      <p:cBhvr>
                                        <p:cTn id="15" dur="2000"/>
                                        <p:tgtEl>
                                          <p:spTgt spid="2"/>
                                        </p:tgtEl>
                                      </p:cBhvr>
                                    </p:animEffect>
                                  </p:childTnLst>
                                </p:cTn>
                              </p:par>
                            </p:childTnLst>
                          </p:cTn>
                        </p:par>
                        <p:par>
                          <p:cTn id="16" fill="hold">
                            <p:stCondLst>
                              <p:cond delay="4500"/>
                            </p:stCondLst>
                            <p:childTnLst>
                              <p:par>
                                <p:cTn id="17" presetID="22" presetClass="entr" presetSubtype="4"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5000"/>
                            </p:stCondLst>
                            <p:childTnLst>
                              <p:par>
                                <p:cTn id="21" presetID="53"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par>
                          <p:cTn id="26" fill="hold">
                            <p:stCondLst>
                              <p:cond delay="5500"/>
                            </p:stCondLst>
                            <p:childTnLst>
                              <p:par>
                                <p:cTn id="27" presetID="22" presetClass="entr" presetSubtype="2"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right)">
                                      <p:cBhvr>
                                        <p:cTn id="29" dur="500"/>
                                        <p:tgtEl>
                                          <p:spTgt spid="11"/>
                                        </p:tgtEl>
                                      </p:cBhvr>
                                    </p:animEffect>
                                  </p:childTnLst>
                                </p:cTn>
                              </p:par>
                            </p:childTnLst>
                          </p:cTn>
                        </p:par>
                        <p:par>
                          <p:cTn id="30" fill="hold">
                            <p:stCondLst>
                              <p:cond delay="6000"/>
                            </p:stCondLst>
                            <p:childTnLst>
                              <p:par>
                                <p:cTn id="31" presetID="14"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0" y="0"/>
            <a:ext cx="3657600" cy="2553419"/>
            <a:chOff x="0" y="0"/>
            <a:chExt cx="3657600" cy="2553419"/>
          </a:xfrm>
        </p:grpSpPr>
        <p:pic>
          <p:nvPicPr>
            <p:cNvPr id="3" name="Picture 2" descr="http://dungfacebook.net/wp-content/uploads/2015/12/289.jpg"/>
            <p:cNvPicPr>
              <a:picLocks noChangeAspect="1" noChangeArrowheads="1"/>
            </p:cNvPicPr>
            <p:nvPr/>
          </p:nvPicPr>
          <p:blipFill>
            <a:blip r:embed="rId2"/>
            <a:srcRect/>
            <a:stretch>
              <a:fillRect/>
            </a:stretch>
          </p:blipFill>
          <p:spPr bwMode="auto">
            <a:xfrm>
              <a:off x="0" y="0"/>
              <a:ext cx="3657600" cy="2553419"/>
            </a:xfrm>
            <a:prstGeom prst="rect">
              <a:avLst/>
            </a:prstGeom>
            <a:noFill/>
          </p:spPr>
        </p:pic>
        <p:grpSp>
          <p:nvGrpSpPr>
            <p:cNvPr id="7" name="Group 6"/>
            <p:cNvGrpSpPr/>
            <p:nvPr/>
          </p:nvGrpSpPr>
          <p:grpSpPr>
            <a:xfrm>
              <a:off x="228600" y="1828800"/>
              <a:ext cx="3276600" cy="685800"/>
              <a:chOff x="381000" y="2133600"/>
              <a:chExt cx="3276600" cy="685800"/>
            </a:xfrm>
          </p:grpSpPr>
          <p:sp>
            <p:nvSpPr>
              <p:cNvPr id="5" name="Rectangle 4"/>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đào trước ngõ</a:t>
                </a:r>
              </a:p>
              <a:p>
                <a:pPr algn="ctr"/>
                <a:r>
                  <a:rPr lang="en-US" sz="2000" dirty="0" smtClean="0">
                    <a:solidFill>
                      <a:srgbClr val="7030A0"/>
                    </a:solidFill>
                    <a:latin typeface="Times New Roman" pitchFamily="18" charset="0"/>
                    <a:cs typeface="Times New Roman" pitchFamily="18" charset="0"/>
                  </a:rPr>
                  <a:t>Cười vui sáng hồng</a:t>
                </a:r>
                <a:endParaRPr lang="en-US" sz="2000" dirty="0">
                  <a:solidFill>
                    <a:srgbClr val="7030A0"/>
                  </a:solidFill>
                  <a:latin typeface="Times New Roman" pitchFamily="18" charset="0"/>
                  <a:cs typeface="Times New Roman" pitchFamily="18" charset="0"/>
                </a:endParaRPr>
              </a:p>
            </p:txBody>
          </p:sp>
          <p:sp>
            <p:nvSpPr>
              <p:cNvPr id="6" name="Oval 5"/>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1</a:t>
                </a:r>
                <a:endParaRPr lang="en-US" b="1" dirty="0">
                  <a:solidFill>
                    <a:srgbClr val="0000FF"/>
                  </a:solidFill>
                  <a:latin typeface="Times New Roman" pitchFamily="18" charset="0"/>
                  <a:cs typeface="Times New Roman" pitchFamily="18" charset="0"/>
                </a:endParaRPr>
              </a:p>
            </p:txBody>
          </p:sp>
        </p:grpSp>
      </p:grpSp>
      <p:grpSp>
        <p:nvGrpSpPr>
          <p:cNvPr id="30" name="Group 29"/>
          <p:cNvGrpSpPr/>
          <p:nvPr/>
        </p:nvGrpSpPr>
        <p:grpSpPr>
          <a:xfrm>
            <a:off x="4800600" y="0"/>
            <a:ext cx="4151029" cy="2565888"/>
            <a:chOff x="4800600" y="0"/>
            <a:chExt cx="4151029" cy="2565888"/>
          </a:xfrm>
        </p:grpSpPr>
        <p:pic>
          <p:nvPicPr>
            <p:cNvPr id="8" name="Picture 4" descr="http://2017.vn/images/post/2015/07/31/19/sai-gon-choi-hoa-mai-tet-tram-trieu-1.jpg"/>
            <p:cNvPicPr>
              <a:picLocks noChangeAspect="1" noChangeArrowheads="1"/>
            </p:cNvPicPr>
            <p:nvPr/>
          </p:nvPicPr>
          <p:blipFill>
            <a:blip r:embed="rId3"/>
            <a:srcRect/>
            <a:stretch>
              <a:fillRect/>
            </a:stretch>
          </p:blipFill>
          <p:spPr bwMode="auto">
            <a:xfrm>
              <a:off x="4800600" y="0"/>
              <a:ext cx="4151029" cy="2565888"/>
            </a:xfrm>
            <a:prstGeom prst="rect">
              <a:avLst/>
            </a:prstGeom>
            <a:noFill/>
          </p:spPr>
        </p:pic>
        <p:grpSp>
          <p:nvGrpSpPr>
            <p:cNvPr id="9" name="Group 8"/>
            <p:cNvGrpSpPr/>
            <p:nvPr/>
          </p:nvGrpSpPr>
          <p:grpSpPr>
            <a:xfrm>
              <a:off x="4953000" y="1828800"/>
              <a:ext cx="3276600" cy="685800"/>
              <a:chOff x="381000" y="2133600"/>
              <a:chExt cx="3276600" cy="685800"/>
            </a:xfrm>
          </p:grpSpPr>
          <p:sp>
            <p:nvSpPr>
              <p:cNvPr id="10" name="Rectangle 9"/>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Hoa mai trong vườn</a:t>
                </a:r>
              </a:p>
              <a:p>
                <a:pPr algn="ctr"/>
                <a:r>
                  <a:rPr lang="en-US" sz="2000" dirty="0" smtClean="0">
                    <a:solidFill>
                      <a:srgbClr val="7030A0"/>
                    </a:solidFill>
                    <a:latin typeface="Times New Roman" pitchFamily="18" charset="0"/>
                    <a:cs typeface="Times New Roman" pitchFamily="18" charset="0"/>
                  </a:rPr>
                  <a:t>Rung rinh cánh trắng</a:t>
                </a:r>
              </a:p>
            </p:txBody>
          </p:sp>
          <p:sp>
            <p:nvSpPr>
              <p:cNvPr id="11" name="Oval 10"/>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2</a:t>
                </a:r>
                <a:endParaRPr lang="en-US" b="1" dirty="0">
                  <a:solidFill>
                    <a:srgbClr val="0000FF"/>
                  </a:solidFill>
                  <a:latin typeface="Times New Roman" pitchFamily="18" charset="0"/>
                  <a:cs typeface="Times New Roman" pitchFamily="18" charset="0"/>
                </a:endParaRPr>
              </a:p>
            </p:txBody>
          </p:sp>
        </p:grpSp>
      </p:grpSp>
      <p:pic>
        <p:nvPicPr>
          <p:cNvPr id="16" name="Picture 16" descr="IMG_0600"/>
          <p:cNvPicPr>
            <a:picLocks noChangeAspect="1" noChangeArrowheads="1"/>
          </p:cNvPicPr>
          <p:nvPr/>
        </p:nvPicPr>
        <p:blipFill>
          <a:blip r:embed="rId4" cstate="print"/>
          <a:srcRect/>
          <a:stretch>
            <a:fillRect/>
          </a:stretch>
        </p:blipFill>
        <p:spPr bwMode="auto">
          <a:xfrm>
            <a:off x="5105400" y="4535805"/>
            <a:ext cx="4038600" cy="2322195"/>
          </a:xfrm>
          <a:prstGeom prst="rect">
            <a:avLst/>
          </a:prstGeom>
          <a:noFill/>
          <a:ln w="76200" cmpd="tri">
            <a:solidFill>
              <a:srgbClr val="0066FF"/>
            </a:solidFill>
            <a:miter lim="800000"/>
            <a:headEnd/>
            <a:tailEnd/>
          </a:ln>
        </p:spPr>
      </p:pic>
      <p:sp>
        <p:nvSpPr>
          <p:cNvPr id="18" name="Rectangle 17"/>
          <p:cNvSpPr/>
          <p:nvPr/>
        </p:nvSpPr>
        <p:spPr>
          <a:xfrm>
            <a:off x="5105400" y="6172200"/>
            <a:ext cx="27432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Em dán tranh gà</a:t>
            </a:r>
          </a:p>
          <a:p>
            <a:pPr algn="ctr"/>
            <a:r>
              <a:rPr lang="en-US" sz="2000" dirty="0" smtClean="0">
                <a:solidFill>
                  <a:srgbClr val="7030A0"/>
                </a:solidFill>
                <a:latin typeface="Times New Roman" pitchFamily="18" charset="0"/>
                <a:cs typeface="Times New Roman" pitchFamily="18" charset="0"/>
              </a:rPr>
              <a:t>Ông treo câu đối</a:t>
            </a:r>
          </a:p>
        </p:txBody>
      </p:sp>
      <p:sp>
        <p:nvSpPr>
          <p:cNvPr id="19" name="Oval 18"/>
          <p:cNvSpPr/>
          <p:nvPr/>
        </p:nvSpPr>
        <p:spPr>
          <a:xfrm>
            <a:off x="5169195" y="6324600"/>
            <a:ext cx="382772"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4</a:t>
            </a:r>
            <a:endParaRPr lang="en-US" b="1" dirty="0">
              <a:solidFill>
                <a:srgbClr val="0000FF"/>
              </a:solidFill>
              <a:latin typeface="Times New Roman" pitchFamily="18" charset="0"/>
              <a:cs typeface="Times New Roman" pitchFamily="18" charset="0"/>
            </a:endParaRPr>
          </a:p>
        </p:txBody>
      </p:sp>
      <p:grpSp>
        <p:nvGrpSpPr>
          <p:cNvPr id="13" name="Group 12"/>
          <p:cNvGrpSpPr/>
          <p:nvPr/>
        </p:nvGrpSpPr>
        <p:grpSpPr>
          <a:xfrm>
            <a:off x="5616166" y="3048000"/>
            <a:ext cx="3146834" cy="685800"/>
            <a:chOff x="381000" y="2133600"/>
            <a:chExt cx="3276600" cy="685800"/>
          </a:xfrm>
        </p:grpSpPr>
        <p:sp>
          <p:nvSpPr>
            <p:cNvPr id="14" name="Rectangle 13"/>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Sân nhà đầy nắng</a:t>
              </a:r>
            </a:p>
            <a:p>
              <a:pPr algn="ctr"/>
              <a:r>
                <a:rPr lang="en-US" sz="2000" dirty="0" smtClean="0">
                  <a:solidFill>
                    <a:srgbClr val="7030A0"/>
                  </a:solidFill>
                  <a:latin typeface="Times New Roman" pitchFamily="18" charset="0"/>
                  <a:cs typeface="Times New Roman" pitchFamily="18" charset="0"/>
                </a:rPr>
                <a:t>Mẹ phơi áo hoa</a:t>
              </a:r>
            </a:p>
          </p:txBody>
        </p:sp>
        <p:sp>
          <p:nvSpPr>
            <p:cNvPr id="15" name="Oval 14"/>
            <p:cNvSpPr/>
            <p:nvPr/>
          </p:nvSpPr>
          <p:spPr>
            <a:xfrm>
              <a:off x="457200" y="2286000"/>
              <a:ext cx="4572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3</a:t>
              </a:r>
              <a:endParaRPr lang="en-US" b="1" dirty="0">
                <a:solidFill>
                  <a:srgbClr val="0000FF"/>
                </a:solidFill>
                <a:latin typeface="Times New Roman" pitchFamily="18" charset="0"/>
                <a:cs typeface="Times New Roman" pitchFamily="18" charset="0"/>
              </a:endParaRPr>
            </a:p>
          </p:txBody>
        </p:sp>
      </p:grpSp>
      <p:sp>
        <p:nvSpPr>
          <p:cNvPr id="20" name="Oval 19"/>
          <p:cNvSpPr/>
          <p:nvPr/>
        </p:nvSpPr>
        <p:spPr>
          <a:xfrm>
            <a:off x="1371600" y="2667000"/>
            <a:ext cx="4244566" cy="1981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 descr="1"/>
          <p:cNvPicPr>
            <a:picLocks noChangeAspect="1" noChangeArrowheads="1"/>
          </p:cNvPicPr>
          <p:nvPr/>
        </p:nvPicPr>
        <p:blipFill>
          <a:blip r:embed="rId5">
            <a:lum bright="6000" contrast="18000"/>
          </a:blip>
          <a:srcRect/>
          <a:stretch>
            <a:fillRect/>
          </a:stretch>
        </p:blipFill>
        <p:spPr bwMode="auto">
          <a:xfrm>
            <a:off x="2396150" y="2667000"/>
            <a:ext cx="2561377" cy="1880017"/>
          </a:xfrm>
          <a:prstGeom prst="rect">
            <a:avLst/>
          </a:prstGeom>
          <a:noFill/>
        </p:spPr>
      </p:pic>
      <p:grpSp>
        <p:nvGrpSpPr>
          <p:cNvPr id="31" name="Group 30"/>
          <p:cNvGrpSpPr/>
          <p:nvPr/>
        </p:nvGrpSpPr>
        <p:grpSpPr>
          <a:xfrm>
            <a:off x="0" y="4419600"/>
            <a:ext cx="3200400" cy="2438400"/>
            <a:chOff x="0" y="4419600"/>
            <a:chExt cx="3200400" cy="2438400"/>
          </a:xfrm>
        </p:grpSpPr>
        <p:grpSp>
          <p:nvGrpSpPr>
            <p:cNvPr id="23" name="Group 22"/>
            <p:cNvGrpSpPr/>
            <p:nvPr/>
          </p:nvGrpSpPr>
          <p:grpSpPr>
            <a:xfrm>
              <a:off x="0" y="4419600"/>
              <a:ext cx="3200400" cy="2438400"/>
              <a:chOff x="381000" y="4191000"/>
              <a:chExt cx="2895599" cy="2286000"/>
            </a:xfrm>
          </p:grpSpPr>
          <p:pic>
            <p:nvPicPr>
              <p:cNvPr id="24" name="Picture 8" descr="9721471264126061"/>
              <p:cNvPicPr>
                <a:picLocks noChangeAspect="1" noChangeArrowheads="1"/>
              </p:cNvPicPr>
              <p:nvPr/>
            </p:nvPicPr>
            <p:blipFill>
              <a:blip r:embed="rId6"/>
              <a:srcRect/>
              <a:stretch>
                <a:fillRect/>
              </a:stretch>
            </p:blipFill>
            <p:spPr bwMode="auto">
              <a:xfrm>
                <a:off x="381000" y="4217504"/>
                <a:ext cx="1447800" cy="2259495"/>
              </a:xfrm>
              <a:prstGeom prst="rect">
                <a:avLst/>
              </a:prstGeom>
              <a:noFill/>
            </p:spPr>
          </p:pic>
          <p:pic>
            <p:nvPicPr>
              <p:cNvPr id="25" name="Picture 12" descr="DSC_0444-Hoa%20kieng%20ngay%20Tet"/>
              <p:cNvPicPr>
                <a:picLocks noChangeAspect="1" noChangeArrowheads="1"/>
              </p:cNvPicPr>
              <p:nvPr/>
            </p:nvPicPr>
            <p:blipFill>
              <a:blip r:embed="rId7"/>
              <a:srcRect/>
              <a:stretch>
                <a:fillRect/>
              </a:stretch>
            </p:blipFill>
            <p:spPr bwMode="auto">
              <a:xfrm>
                <a:off x="1828800" y="4191000"/>
                <a:ext cx="1447799" cy="2286000"/>
              </a:xfrm>
              <a:prstGeom prst="rect">
                <a:avLst/>
              </a:prstGeom>
              <a:solidFill>
                <a:srgbClr val="FF3300"/>
              </a:solidFill>
            </p:spPr>
          </p:pic>
        </p:grpSp>
        <p:grpSp>
          <p:nvGrpSpPr>
            <p:cNvPr id="26" name="Group 25"/>
            <p:cNvGrpSpPr/>
            <p:nvPr/>
          </p:nvGrpSpPr>
          <p:grpSpPr>
            <a:xfrm>
              <a:off x="0" y="6172200"/>
              <a:ext cx="3200400" cy="685800"/>
              <a:chOff x="381000" y="2133600"/>
              <a:chExt cx="3276600" cy="685800"/>
            </a:xfrm>
          </p:grpSpPr>
          <p:sp>
            <p:nvSpPr>
              <p:cNvPr id="27" name="Rectangle 26"/>
              <p:cNvSpPr/>
              <p:nvPr/>
            </p:nvSpPr>
            <p:spPr>
              <a:xfrm>
                <a:off x="381000" y="2133600"/>
                <a:ext cx="3276600" cy="685800"/>
              </a:xfrm>
              <a:prstGeom prst="rect">
                <a:avLst/>
              </a:prstGeom>
              <a:solidFill>
                <a:schemeClr val="bg1"/>
              </a:solidFill>
              <a:ln>
                <a:solidFill>
                  <a:srgbClr val="00009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rgbClr val="7030A0"/>
                    </a:solidFill>
                    <a:latin typeface="Times New Roman" pitchFamily="18" charset="0"/>
                    <a:cs typeface="Times New Roman" pitchFamily="18" charset="0"/>
                  </a:rPr>
                  <a:t>Sắp thêm một tuổi</a:t>
                </a:r>
              </a:p>
              <a:p>
                <a:pPr algn="ctr"/>
                <a:r>
                  <a:rPr lang="en-US" sz="2000" dirty="0" smtClean="0">
                    <a:solidFill>
                      <a:srgbClr val="7030A0"/>
                    </a:solidFill>
                    <a:latin typeface="Times New Roman" pitchFamily="18" charset="0"/>
                    <a:cs typeface="Times New Roman" pitchFamily="18" charset="0"/>
                  </a:rPr>
                  <a:t>Đất trời nở hoa.</a:t>
                </a:r>
              </a:p>
            </p:txBody>
          </p:sp>
          <p:sp>
            <p:nvSpPr>
              <p:cNvPr id="28" name="Oval 27"/>
              <p:cNvSpPr/>
              <p:nvPr/>
            </p:nvSpPr>
            <p:spPr>
              <a:xfrm>
                <a:off x="381000" y="2362200"/>
                <a:ext cx="533400" cy="457200"/>
              </a:xfrm>
              <a:prstGeom prst="ellipse">
                <a:avLst/>
              </a:prstGeom>
              <a:solidFill>
                <a:schemeClr val="bg1"/>
              </a:solidFill>
              <a:ln>
                <a:solidFill>
                  <a:schemeClr val="tx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rgbClr val="0000FF"/>
                    </a:solidFill>
                    <a:latin typeface="Times New Roman" pitchFamily="18" charset="0"/>
                    <a:cs typeface="Times New Roman" pitchFamily="18" charset="0"/>
                  </a:rPr>
                  <a:t>5</a:t>
                </a:r>
                <a:endParaRPr lang="en-US" b="1" dirty="0">
                  <a:solidFill>
                    <a:srgbClr val="0000FF"/>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par>
                                <p:cTn id="11" presetID="49" presetClass="entr" presetSubtype="0" decel="100000" fill="hold" nodeType="with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p:cTn id="13" dur="500" fill="hold"/>
                                        <p:tgtEl>
                                          <p:spTgt spid="30"/>
                                        </p:tgtEl>
                                        <p:attrNameLst>
                                          <p:attrName>ppt_w</p:attrName>
                                        </p:attrNameLst>
                                      </p:cBhvr>
                                      <p:tavLst>
                                        <p:tav tm="0">
                                          <p:val>
                                            <p:fltVal val="0"/>
                                          </p:val>
                                        </p:tav>
                                        <p:tav tm="100000">
                                          <p:val>
                                            <p:strVal val="#ppt_w"/>
                                          </p:val>
                                        </p:tav>
                                      </p:tavLst>
                                    </p:anim>
                                    <p:anim calcmode="lin" valueType="num">
                                      <p:cBhvr>
                                        <p:cTn id="14" dur="500" fill="hold"/>
                                        <p:tgtEl>
                                          <p:spTgt spid="30"/>
                                        </p:tgtEl>
                                        <p:attrNameLst>
                                          <p:attrName>ppt_h</p:attrName>
                                        </p:attrNameLst>
                                      </p:cBhvr>
                                      <p:tavLst>
                                        <p:tav tm="0">
                                          <p:val>
                                            <p:fltVal val="0"/>
                                          </p:val>
                                        </p:tav>
                                        <p:tav tm="100000">
                                          <p:val>
                                            <p:strVal val="#ppt_h"/>
                                          </p:val>
                                        </p:tav>
                                      </p:tavLst>
                                    </p:anim>
                                    <p:anim calcmode="lin" valueType="num">
                                      <p:cBhvr>
                                        <p:cTn id="15" dur="500" fill="hold"/>
                                        <p:tgtEl>
                                          <p:spTgt spid="30"/>
                                        </p:tgtEl>
                                        <p:attrNameLst>
                                          <p:attrName>style.rotation</p:attrName>
                                        </p:attrNameLst>
                                      </p:cBhvr>
                                      <p:tavLst>
                                        <p:tav tm="0">
                                          <p:val>
                                            <p:fltVal val="360"/>
                                          </p:val>
                                        </p:tav>
                                        <p:tav tm="100000">
                                          <p:val>
                                            <p:fltVal val="0"/>
                                          </p:val>
                                        </p:tav>
                                      </p:tavLst>
                                    </p:anim>
                                    <p:animEffect transition="in" filter="fade">
                                      <p:cBhvr>
                                        <p:cTn id="16" dur="500"/>
                                        <p:tgtEl>
                                          <p:spTgt spid="30"/>
                                        </p:tgtEl>
                                      </p:cBhvr>
                                    </p:animEffect>
                                  </p:childTnLst>
                                </p:cTn>
                              </p:par>
                              <p:par>
                                <p:cTn id="17" presetID="49" presetClass="entr" presetSubtype="0" decel="10000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 calcmode="lin" valueType="num">
                                      <p:cBhvr>
                                        <p:cTn id="21" dur="500" fill="hold"/>
                                        <p:tgtEl>
                                          <p:spTgt spid="21"/>
                                        </p:tgtEl>
                                        <p:attrNameLst>
                                          <p:attrName>style.rotation</p:attrName>
                                        </p:attrNameLst>
                                      </p:cBhvr>
                                      <p:tavLst>
                                        <p:tav tm="0">
                                          <p:val>
                                            <p:fltVal val="360"/>
                                          </p:val>
                                        </p:tav>
                                        <p:tav tm="100000">
                                          <p:val>
                                            <p:fltVal val="0"/>
                                          </p:val>
                                        </p:tav>
                                      </p:tavLst>
                                    </p:anim>
                                    <p:animEffect transition="in" filter="fade">
                                      <p:cBhvr>
                                        <p:cTn id="22" dur="500"/>
                                        <p:tgtEl>
                                          <p:spTgt spid="21"/>
                                        </p:tgtEl>
                                      </p:cBhvr>
                                    </p:animEffect>
                                  </p:childTnLst>
                                </p:cTn>
                              </p:par>
                              <p:par>
                                <p:cTn id="23" presetID="49" presetClass="entr" presetSubtype="0" decel="10000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 calcmode="lin" valueType="num">
                                      <p:cBhvr>
                                        <p:cTn id="27" dur="500" fill="hold"/>
                                        <p:tgtEl>
                                          <p:spTgt spid="16"/>
                                        </p:tgtEl>
                                        <p:attrNameLst>
                                          <p:attrName>style.rotation</p:attrName>
                                        </p:attrNameLst>
                                      </p:cBhvr>
                                      <p:tavLst>
                                        <p:tav tm="0">
                                          <p:val>
                                            <p:fltVal val="360"/>
                                          </p:val>
                                        </p:tav>
                                        <p:tav tm="100000">
                                          <p:val>
                                            <p:fltVal val="0"/>
                                          </p:val>
                                        </p:tav>
                                      </p:tavLst>
                                    </p:anim>
                                    <p:animEffect transition="in" filter="fade">
                                      <p:cBhvr>
                                        <p:cTn id="28" dur="500"/>
                                        <p:tgtEl>
                                          <p:spTgt spid="16"/>
                                        </p:tgtEl>
                                      </p:cBhvr>
                                    </p:animEffect>
                                  </p:childTnLst>
                                </p:cTn>
                              </p:par>
                              <p:par>
                                <p:cTn id="29" presetID="49" presetClass="entr" presetSubtype="0" decel="10000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p:cTn id="31" dur="500" fill="hold"/>
                                        <p:tgtEl>
                                          <p:spTgt spid="31"/>
                                        </p:tgtEl>
                                        <p:attrNameLst>
                                          <p:attrName>ppt_w</p:attrName>
                                        </p:attrNameLst>
                                      </p:cBhvr>
                                      <p:tavLst>
                                        <p:tav tm="0">
                                          <p:val>
                                            <p:fltVal val="0"/>
                                          </p:val>
                                        </p:tav>
                                        <p:tav tm="100000">
                                          <p:val>
                                            <p:strVal val="#ppt_w"/>
                                          </p:val>
                                        </p:tav>
                                      </p:tavLst>
                                    </p:anim>
                                    <p:anim calcmode="lin" valueType="num">
                                      <p:cBhvr>
                                        <p:cTn id="32" dur="500" fill="hold"/>
                                        <p:tgtEl>
                                          <p:spTgt spid="31"/>
                                        </p:tgtEl>
                                        <p:attrNameLst>
                                          <p:attrName>ppt_h</p:attrName>
                                        </p:attrNameLst>
                                      </p:cBhvr>
                                      <p:tavLst>
                                        <p:tav tm="0">
                                          <p:val>
                                            <p:fltVal val="0"/>
                                          </p:val>
                                        </p:tav>
                                        <p:tav tm="100000">
                                          <p:val>
                                            <p:strVal val="#ppt_h"/>
                                          </p:val>
                                        </p:tav>
                                      </p:tavLst>
                                    </p:anim>
                                    <p:anim calcmode="lin" valueType="num">
                                      <p:cBhvr>
                                        <p:cTn id="33" dur="500" fill="hold"/>
                                        <p:tgtEl>
                                          <p:spTgt spid="31"/>
                                        </p:tgtEl>
                                        <p:attrNameLst>
                                          <p:attrName>style.rotation</p:attrName>
                                        </p:attrNameLst>
                                      </p:cBhvr>
                                      <p:tavLst>
                                        <p:tav tm="0">
                                          <p:val>
                                            <p:fltVal val="360"/>
                                          </p:val>
                                        </p:tav>
                                        <p:tav tm="100000">
                                          <p:val>
                                            <p:fltVal val="0"/>
                                          </p:val>
                                        </p:tav>
                                      </p:tavLst>
                                    </p:anim>
                                    <p:animEffect transition="in" filter="fade">
                                      <p:cBhvr>
                                        <p:cTn id="3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ập huấn PP\Ảnh cho PP\Hình nền\Picture1gdsh.bmp"/>
          <p:cNvPicPr>
            <a:picLocks noChangeAspect="1" noChangeArrowheads="1"/>
          </p:cNvPicPr>
          <p:nvPr/>
        </p:nvPicPr>
        <p:blipFill>
          <a:blip r:embed="rId2"/>
          <a:srcRect/>
          <a:stretch>
            <a:fillRect/>
          </a:stretch>
        </p:blipFill>
        <p:spPr bwMode="auto">
          <a:xfrm>
            <a:off x="685800" y="6774"/>
            <a:ext cx="9144000" cy="6851226"/>
          </a:xfrm>
          <a:prstGeom prst="rect">
            <a:avLst/>
          </a:prstGeom>
          <a:noFill/>
        </p:spPr>
      </p:pic>
      <p:sp>
        <p:nvSpPr>
          <p:cNvPr id="3" name="Cloud Callout 2"/>
          <p:cNvSpPr/>
          <p:nvPr/>
        </p:nvSpPr>
        <p:spPr>
          <a:xfrm>
            <a:off x="0" y="0"/>
            <a:ext cx="8686800" cy="5562600"/>
          </a:xfrm>
          <a:prstGeom prst="cloudCallou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smtClean="0">
                <a:latin typeface="Times New Roman" pitchFamily="18" charset="0"/>
                <a:cs typeface="Times New Roman" pitchFamily="18" charset="0"/>
              </a:rPr>
              <a:t>3 . Kết thúc:</a:t>
            </a:r>
          </a:p>
          <a:p>
            <a:pPr>
              <a:buFontTx/>
              <a:buChar char="-"/>
            </a:pPr>
            <a:r>
              <a:rPr lang="en-US" sz="2400" dirty="0" smtClean="0">
                <a:latin typeface="Times New Roman" pitchFamily="18" charset="0"/>
                <a:cs typeface="Times New Roman" pitchFamily="18" charset="0"/>
              </a:rPr>
              <a:t>Hôm nay các con được học bài thơ gì ?</a:t>
            </a:r>
          </a:p>
          <a:p>
            <a:pPr>
              <a:buFontTx/>
              <a:buChar char="-"/>
            </a:pPr>
            <a:r>
              <a:rPr lang="en-US" sz="2400" dirty="0" smtClean="0">
                <a:latin typeface="Times New Roman" pitchFamily="18" charset="0"/>
                <a:cs typeface="Times New Roman" pitchFamily="18" charset="0"/>
              </a:rPr>
              <a:t>Giáo dục : Tết đến các con được thêm một tuổi mới vì vậy các con phải ngoan ngoãn vâng lời ông bà bố mẹ.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Tập huấn PP\Ảnh cho PP\Hình nền\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066800" y="914400"/>
            <a:ext cx="184731" cy="369332"/>
          </a:xfrm>
          <a:prstGeom prst="rect">
            <a:avLst/>
          </a:prstGeom>
          <a:noFill/>
        </p:spPr>
        <p:txBody>
          <a:bodyPr wrap="none" rtlCol="0">
            <a:spAutoFit/>
          </a:bodyPr>
          <a:lstStyle/>
          <a:p>
            <a:endParaRPr lang="en-US" dirty="0"/>
          </a:p>
        </p:txBody>
      </p:sp>
      <p:sp>
        <p:nvSpPr>
          <p:cNvPr id="6" name="WordArt 8"/>
          <p:cNvSpPr>
            <a:spLocks noChangeArrowheads="1" noChangeShapeType="1" noTextEdit="1"/>
          </p:cNvSpPr>
          <p:nvPr/>
        </p:nvSpPr>
        <p:spPr bwMode="auto">
          <a:xfrm>
            <a:off x="914400" y="304800"/>
            <a:ext cx="7620000" cy="1828800"/>
          </a:xfrm>
          <a:prstGeom prst="rect">
            <a:avLst/>
          </a:prstGeom>
        </p:spPr>
        <p:txBody>
          <a:bodyPr wrap="none" fromWordArt="1">
            <a:prstTxWarp prst="textDeflate">
              <a:avLst>
                <a:gd name="adj" fmla="val 26227"/>
              </a:avLst>
            </a:prstTxWarp>
          </a:bodyPr>
          <a:lstStyle/>
          <a:p>
            <a:pPr algn="ctr"/>
            <a:r>
              <a:rPr lang="vi-VN" sz="3600" b="1" kern="10" dirty="0" smtClean="0">
                <a:ln w="9525">
                  <a:solidFill>
                    <a:srgbClr val="000000"/>
                  </a:solidFill>
                  <a:round/>
                  <a:headEnd/>
                  <a:tailEnd/>
                </a:ln>
                <a:solidFill>
                  <a:srgbClr val="000000"/>
                </a:solidFill>
                <a:latin typeface="Times New Roman"/>
                <a:cs typeface="Times New Roman"/>
              </a:rPr>
              <a:t>Chúc</a:t>
            </a:r>
            <a:r>
              <a:rPr lang="en-US" sz="3600" b="1" kern="10" dirty="0" smtClean="0">
                <a:ln w="9525">
                  <a:solidFill>
                    <a:srgbClr val="000000"/>
                  </a:solidFill>
                  <a:round/>
                  <a:headEnd/>
                  <a:tailEnd/>
                </a:ln>
                <a:solidFill>
                  <a:srgbClr val="000000"/>
                </a:solidFill>
                <a:latin typeface="Times New Roman"/>
                <a:cs typeface="Times New Roman"/>
              </a:rPr>
              <a:t> mừng năm mới</a:t>
            </a:r>
            <a:endParaRPr lang="en-US" sz="3600" b="1" kern="10" dirty="0">
              <a:ln w="9525">
                <a:solidFill>
                  <a:srgbClr val="000000"/>
                </a:solidFill>
                <a:round/>
                <a:headEnd/>
                <a:tailEnd/>
              </a:ln>
              <a:solidFill>
                <a:srgbClr val="000000"/>
              </a:solidFill>
              <a:latin typeface="Times New Roman"/>
              <a:cs typeface="Times New Roman"/>
            </a:endParaRPr>
          </a:p>
        </p:txBody>
      </p:sp>
      <p:sp>
        <p:nvSpPr>
          <p:cNvPr id="7" name="Rectangle 6"/>
          <p:cNvSpPr/>
          <p:nvPr/>
        </p:nvSpPr>
        <p:spPr>
          <a:xfrm>
            <a:off x="0" y="2209800"/>
            <a:ext cx="9144000" cy="2123658"/>
          </a:xfrm>
          <a:prstGeom prst="rect">
            <a:avLst/>
          </a:prstGeom>
          <a:noFill/>
        </p:spPr>
        <p:txBody>
          <a:bodyPr wrap="square" lIns="91440" tIns="45720" rIns="91440" bIns="45720">
            <a:spAutoFit/>
          </a:bodyPr>
          <a:lstStyle/>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Chúc các cô </a:t>
            </a:r>
          </a:p>
          <a:p>
            <a:pPr algn="ctr"/>
            <a:r>
              <a:rPr lang="en-US" sz="6600" b="1" cap="none" spc="0" dirty="0" smtClean="0">
                <a:ln w="18000">
                  <a:solidFill>
                    <a:schemeClr val="accent2">
                      <a:satMod val="140000"/>
                    </a:schemeClr>
                  </a:solidFill>
                  <a:prstDash val="solid"/>
                  <a:miter lim="800000"/>
                </a:ln>
                <a:noFill/>
                <a:effectLst>
                  <a:outerShdw blurRad="38100" dist="38100" dir="2700000" algn="tl">
                    <a:srgbClr val="000000">
                      <a:alpha val="43137"/>
                    </a:srgbClr>
                  </a:outerShdw>
                </a:effectLst>
              </a:rPr>
              <a:t>an khang - thịnh vượng</a:t>
            </a:r>
            <a:endParaRPr lang="en-US" sz="6600" b="1" cap="none" spc="0" dirty="0">
              <a:ln w="18000">
                <a:solidFill>
                  <a:schemeClr val="accent2">
                    <a:satMod val="140000"/>
                  </a:schemeClr>
                </a:solidFill>
                <a:prstDash val="solid"/>
                <a:miter lim="800000"/>
              </a:ln>
              <a:no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par>
                                <p:cTn id="10" presetID="51"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385" decel="100000"/>
                                        <p:tgtEl>
                                          <p:spTgt spid="7"/>
                                        </p:tgtEl>
                                      </p:cBhvr>
                                    </p:animEffect>
                                    <p:animScale>
                                      <p:cBhvr>
                                        <p:cTn id="13" dur="385" decel="100000"/>
                                        <p:tgtEl>
                                          <p:spTgt spid="7"/>
                                        </p:tgtEl>
                                      </p:cBhvr>
                                      <p:from x="10000" y="10000"/>
                                      <p:to x="200000" y="450000"/>
                                    </p:animScale>
                                    <p:animScale>
                                      <p:cBhvr>
                                        <p:cTn id="14" dur="615" accel="100000" fill="hold">
                                          <p:stCondLst>
                                            <p:cond delay="385"/>
                                          </p:stCondLst>
                                        </p:cTn>
                                        <p:tgtEl>
                                          <p:spTgt spid="7"/>
                                        </p:tgtEl>
                                      </p:cBhvr>
                                      <p:from x="200000" y="450000"/>
                                      <p:to x="100000" y="100000"/>
                                    </p:animScale>
                                    <p:set>
                                      <p:cBhvr>
                                        <p:cTn id="15" dur="385" fill="hold"/>
                                        <p:tgtEl>
                                          <p:spTgt spid="7"/>
                                        </p:tgtEl>
                                        <p:attrNameLst>
                                          <p:attrName>ppt_x</p:attrName>
                                        </p:attrNameLst>
                                      </p:cBhvr>
                                      <p:to>
                                        <p:strVal val="(0.5)"/>
                                      </p:to>
                                    </p:set>
                                    <p:anim from="(0.5)" to="(#ppt_x)" calcmode="lin" valueType="num">
                                      <p:cBhvr>
                                        <p:cTn id="16" dur="615" accel="100000" fill="hold">
                                          <p:stCondLst>
                                            <p:cond delay="385"/>
                                          </p:stCondLst>
                                        </p:cTn>
                                        <p:tgtEl>
                                          <p:spTgt spid="7"/>
                                        </p:tgtEl>
                                        <p:attrNameLst>
                                          <p:attrName>ppt_x</p:attrName>
                                        </p:attrNameLst>
                                      </p:cBhvr>
                                    </p:anim>
                                    <p:set>
                                      <p:cBhvr>
                                        <p:cTn id="17" dur="385" fill="hold"/>
                                        <p:tgtEl>
                                          <p:spTgt spid="7"/>
                                        </p:tgtEl>
                                        <p:attrNameLst>
                                          <p:attrName>ppt_y</p:attrName>
                                        </p:attrNameLst>
                                      </p:cBhvr>
                                      <p:to>
                                        <p:strVal val="(#ppt_y+0.4)"/>
                                      </p:to>
                                    </p:set>
                                    <p:anim from="(#ppt_y+0.4)" to="(#ppt_y)" calcmode="lin" valueType="num">
                                      <p:cBhvr>
                                        <p:cTn id="18" dur="615" accel="100000" fill="hold">
                                          <p:stCondLst>
                                            <p:cond delay="385"/>
                                          </p:stCondLst>
                                        </p:cTn>
                                        <p:tgtEl>
                                          <p:spTgt spid="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8"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5"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3"/>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88" y="4572000"/>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0" y="5346701"/>
            <a:ext cx="674687" cy="2246312"/>
          </a:xfrm>
          <a:prstGeom prst="rect">
            <a:avLst/>
          </a:prstGeom>
          <a:noFill/>
          <a:ln w="9525">
            <a:noFill/>
            <a:miter lim="800000"/>
            <a:headEnd/>
            <a:tailEnd/>
          </a:ln>
        </p:spPr>
      </p:pic>
      <p:sp>
        <p:nvSpPr>
          <p:cNvPr id="9" name="Title 4"/>
          <p:cNvSpPr txBox="1">
            <a:spLocks/>
          </p:cNvSpPr>
          <p:nvPr/>
        </p:nvSpPr>
        <p:spPr>
          <a:xfrm>
            <a:off x="1295400" y="381000"/>
            <a:ext cx="5715000" cy="1417638"/>
          </a:xfrm>
          <a:prstGeom prst="cloud">
            <a:avLst/>
          </a:prstGeom>
          <a:solidFill>
            <a:srgbClr val="FFFF00"/>
          </a:solidFill>
          <a:ln w="25400" cap="flat" cmpd="sng" algn="ctr">
            <a:solidFill>
              <a:schemeClr val="tx2">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800000"/>
                </a:solidFill>
                <a:effectLst/>
                <a:uLnTx/>
                <a:uFillTx/>
                <a:latin typeface="Times New Roman" pitchFamily="18" charset="0"/>
                <a:ea typeface="+mn-ea"/>
                <a:cs typeface="Times New Roman" pitchFamily="18" charset="0"/>
              </a:rPr>
              <a:t>Chuẩn bị</a:t>
            </a:r>
            <a:endParaRPr kumimoji="0" lang="en-US" sz="4400" b="0" i="0" u="none" strike="noStrike" kern="1200" cap="none" spc="0" normalizeH="0" baseline="0" noProof="0" dirty="0">
              <a:ln>
                <a:noFill/>
              </a:ln>
              <a:solidFill>
                <a:schemeClr val="lt1"/>
              </a:solidFill>
              <a:effectLst/>
              <a:uLnTx/>
              <a:uFillTx/>
              <a:latin typeface="+mn-lt"/>
              <a:ea typeface="+mn-ea"/>
              <a:cs typeface="+mn-cs"/>
            </a:endParaRPr>
          </a:p>
        </p:txBody>
      </p:sp>
      <p:sp>
        <p:nvSpPr>
          <p:cNvPr id="13" name="Oval 12"/>
          <p:cNvSpPr/>
          <p:nvPr/>
        </p:nvSpPr>
        <p:spPr>
          <a:xfrm>
            <a:off x="304800" y="2133600"/>
            <a:ext cx="3276600" cy="32766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b="1" dirty="0" smtClean="0">
                <a:solidFill>
                  <a:srgbClr val="0070C0"/>
                </a:solidFill>
                <a:latin typeface="Times New Roman" pitchFamily="18" charset="0"/>
                <a:cs typeface="Times New Roman" pitchFamily="18" charset="0"/>
              </a:rPr>
              <a:t>*Đồ dùng của cô</a:t>
            </a:r>
          </a:p>
          <a:p>
            <a:r>
              <a:rPr lang="en-US" dirty="0" smtClean="0">
                <a:solidFill>
                  <a:srgbClr val="0070C0"/>
                </a:solidFill>
                <a:latin typeface="Times New Roman" pitchFamily="18" charset="0"/>
                <a:cs typeface="Times New Roman" pitchFamily="18" charset="0"/>
              </a:rPr>
              <a:t>- Tranh,hình ảnh minh họa bài thơ.</a:t>
            </a:r>
          </a:p>
          <a:p>
            <a:pPr>
              <a:buFontTx/>
              <a:buChar char="-"/>
            </a:pPr>
            <a:r>
              <a:rPr lang="en-US" dirty="0" smtClean="0">
                <a:solidFill>
                  <a:srgbClr val="0070C0"/>
                </a:solidFill>
                <a:latin typeface="Times New Roman" pitchFamily="18" charset="0"/>
                <a:cs typeface="Times New Roman" pitchFamily="18" charset="0"/>
              </a:rPr>
              <a:t>Loa đài,máy tính que chỉ,hai bảng nhám dính.</a:t>
            </a:r>
          </a:p>
          <a:p>
            <a:pPr>
              <a:buFontTx/>
              <a:buChar char="-"/>
            </a:pPr>
            <a:r>
              <a:rPr lang="en-US" dirty="0" smtClean="0">
                <a:solidFill>
                  <a:srgbClr val="0070C0"/>
                </a:solidFill>
                <a:latin typeface="Times New Roman" pitchFamily="18" charset="0"/>
                <a:cs typeface="Times New Roman" pitchFamily="18" charset="0"/>
              </a:rPr>
              <a:t>Video phiên chợ tết</a:t>
            </a:r>
          </a:p>
          <a:p>
            <a:pPr>
              <a:buFontTx/>
              <a:buChar char="-"/>
            </a:pPr>
            <a:r>
              <a:rPr lang="en-US" dirty="0" smtClean="0">
                <a:solidFill>
                  <a:srgbClr val="0070C0"/>
                </a:solidFill>
                <a:latin typeface="Times New Roman" pitchFamily="18" charset="0"/>
                <a:cs typeface="Times New Roman" pitchFamily="18" charset="0"/>
              </a:rPr>
              <a:t>Nhạc bài hát “ Sắp đến tết rồi ”</a:t>
            </a:r>
            <a:endParaRPr lang="en-US" dirty="0">
              <a:solidFill>
                <a:srgbClr val="0070C0"/>
              </a:solidFill>
              <a:latin typeface="Times New Roman" pitchFamily="18" charset="0"/>
              <a:cs typeface="Times New Roman" pitchFamily="18" charset="0"/>
            </a:endParaRPr>
          </a:p>
        </p:txBody>
      </p:sp>
      <p:sp>
        <p:nvSpPr>
          <p:cNvPr id="14" name="Oval 13"/>
          <p:cNvSpPr/>
          <p:nvPr/>
        </p:nvSpPr>
        <p:spPr>
          <a:xfrm>
            <a:off x="4495800" y="1981200"/>
            <a:ext cx="3657600" cy="3200400"/>
          </a:xfrm>
          <a:prstGeom prst="ellipse">
            <a:avLst/>
          </a:prstGeom>
          <a:ln>
            <a:solidFill>
              <a:srgbClr val="800000"/>
            </a:solidFill>
          </a:ln>
        </p:spPr>
        <p:style>
          <a:lnRef idx="2">
            <a:schemeClr val="dk1"/>
          </a:lnRef>
          <a:fillRef idx="1">
            <a:schemeClr val="lt1"/>
          </a:fillRef>
          <a:effectRef idx="0">
            <a:schemeClr val="dk1"/>
          </a:effectRef>
          <a:fontRef idx="minor">
            <a:schemeClr val="dk1"/>
          </a:fontRef>
        </p:style>
        <p:txBody>
          <a:bodyPr anchor="ctr"/>
          <a:lstStyle/>
          <a:p>
            <a:r>
              <a:rPr lang="en-US" dirty="0" smtClean="0">
                <a:solidFill>
                  <a:srgbClr val="0070C0"/>
                </a:solidFill>
                <a:latin typeface="Times New Roman" pitchFamily="18" charset="0"/>
                <a:cs typeface="Times New Roman" pitchFamily="18" charset="0"/>
              </a:rPr>
              <a:t>* Đồ dùng của trẻ :</a:t>
            </a:r>
          </a:p>
          <a:p>
            <a:pPr>
              <a:buFontTx/>
              <a:buChar char="-"/>
            </a:pPr>
            <a:r>
              <a:rPr lang="en-US" dirty="0" smtClean="0">
                <a:solidFill>
                  <a:srgbClr val="0070C0"/>
                </a:solidFill>
                <a:latin typeface="Times New Roman" pitchFamily="18" charset="0"/>
                <a:cs typeface="Times New Roman" pitchFamily="18" charset="0"/>
              </a:rPr>
              <a:t>Ghế ngồi.</a:t>
            </a:r>
          </a:p>
          <a:p>
            <a:pPr>
              <a:buFontTx/>
              <a:buChar char="-"/>
            </a:pPr>
            <a:r>
              <a:rPr lang="en-US" dirty="0" smtClean="0">
                <a:solidFill>
                  <a:srgbClr val="0070C0"/>
                </a:solidFill>
                <a:latin typeface="Times New Roman" pitchFamily="18" charset="0"/>
                <a:cs typeface="Times New Roman" pitchFamily="18" charset="0"/>
              </a:rPr>
              <a:t>Tranh vẽ  hoa đào,hoa mai,ông treo câu đối,em dán tranh gà,mẹ phơi áo hoa,em be cầm bao lì xì.</a:t>
            </a:r>
            <a:endParaRPr lang="en-US" dirty="0">
              <a:solidFill>
                <a:srgbClr val="0070C0"/>
              </a:solidFill>
              <a:latin typeface="Times New Roman" pitchFamily="18" charset="0"/>
              <a:cs typeface="Times New Roman" pitchFamily="18" charset="0"/>
            </a:endParaRPr>
          </a:p>
        </p:txBody>
      </p:sp>
      <p:sp>
        <p:nvSpPr>
          <p:cNvPr id="15" name="Right Arrow 14"/>
          <p:cNvSpPr/>
          <p:nvPr/>
        </p:nvSpPr>
        <p:spPr>
          <a:xfrm rot="3275460">
            <a:off x="4404662" y="1927848"/>
            <a:ext cx="882907"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
        <p:nvSpPr>
          <p:cNvPr id="16" name="Right Arrow 15"/>
          <p:cNvSpPr/>
          <p:nvPr/>
        </p:nvSpPr>
        <p:spPr>
          <a:xfrm rot="8991965">
            <a:off x="2617904" y="1834299"/>
            <a:ext cx="1036829" cy="387098"/>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plus(in)">
                                      <p:cBhvr>
                                        <p:cTn id="7" dur="1000"/>
                                        <p:tgtEl>
                                          <p:spTgt spid="9"/>
                                        </p:tgtEl>
                                      </p:cBhvr>
                                    </p:animEffect>
                                  </p:childTnLst>
                                </p:cTn>
                              </p:par>
                            </p:childTnLst>
                          </p:cTn>
                        </p:par>
                        <p:par>
                          <p:cTn id="8" fill="hold">
                            <p:stCondLst>
                              <p:cond delay="1000"/>
                            </p:stCondLst>
                            <p:childTnLst>
                              <p:par>
                                <p:cTn id="9" presetID="34"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from="(-#ppt_w/2)" to="(#ppt_x)" calcmode="lin" valueType="num">
                                      <p:cBhvr>
                                        <p:cTn id="11" dur="600" fill="hold">
                                          <p:stCondLst>
                                            <p:cond delay="0"/>
                                          </p:stCondLst>
                                        </p:cTn>
                                        <p:tgtEl>
                                          <p:spTgt spid="13"/>
                                        </p:tgtEl>
                                        <p:attrNameLst>
                                          <p:attrName>ppt_x</p:attrName>
                                        </p:attrNameLst>
                                      </p:cBhvr>
                                    </p:anim>
                                    <p:anim from="0" to="-1.0" calcmode="lin" valueType="num">
                                      <p:cBhvr>
                                        <p:cTn id="12" dur="200" decel="50000" autoRev="1" fill="hold">
                                          <p:stCondLst>
                                            <p:cond delay="600"/>
                                          </p:stCondLst>
                                        </p:cTn>
                                        <p:tgtEl>
                                          <p:spTgt spid="13"/>
                                        </p:tgtEl>
                                        <p:attrNameLst>
                                          <p:attrName>xshear</p:attrName>
                                        </p:attrNameLst>
                                      </p:cBhvr>
                                    </p:anim>
                                    <p:animScale>
                                      <p:cBhvr>
                                        <p:cTn id="13" dur="200" decel="100000" autoRev="1" fill="hold">
                                          <p:stCondLst>
                                            <p:cond delay="600"/>
                                          </p:stCondLst>
                                        </p:cTn>
                                        <p:tgtEl>
                                          <p:spTgt spid="13"/>
                                        </p:tgtEl>
                                      </p:cBhvr>
                                      <p:from x="100000" y="100000"/>
                                      <p:to x="80000" y="100000"/>
                                    </p:animScale>
                                    <p:anim by="(#ppt_h/3+#ppt_w*0.1)" calcmode="lin" valueType="num">
                                      <p:cBhvr additive="sum">
                                        <p:cTn id="14" dur="200" decel="100000" autoRev="1" fill="hold">
                                          <p:stCondLst>
                                            <p:cond delay="600"/>
                                          </p:stCondLst>
                                        </p:cTn>
                                        <p:tgtEl>
                                          <p:spTgt spid="13"/>
                                        </p:tgtEl>
                                        <p:attrNameLst>
                                          <p:attrName>ppt_x</p:attrName>
                                        </p:attrNameLst>
                                      </p:cBhvr>
                                    </p:anim>
                                  </p:childTnLst>
                                </p:cTn>
                              </p:par>
                            </p:childTnLst>
                          </p:cTn>
                        </p:par>
                        <p:par>
                          <p:cTn id="15" fill="hold">
                            <p:stCondLst>
                              <p:cond delay="2000"/>
                            </p:stCondLst>
                            <p:childTnLst>
                              <p:par>
                                <p:cTn id="16" presetID="5" presetClass="entr" presetSubtype="5"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heckerboard(down)">
                                      <p:cBhvr>
                                        <p:cTn id="18" dur="500"/>
                                        <p:tgtEl>
                                          <p:spTgt spid="16"/>
                                        </p:tgtEl>
                                      </p:cBhvr>
                                    </p:animEffect>
                                  </p:childTnLst>
                                </p:cTn>
                              </p:par>
                            </p:childTnLst>
                          </p:cTn>
                        </p:par>
                        <p:par>
                          <p:cTn id="19" fill="hold">
                            <p:stCondLst>
                              <p:cond delay="2500"/>
                            </p:stCondLst>
                            <p:childTnLst>
                              <p:par>
                                <p:cTn id="20" presetID="22" presetClass="entr" presetSubtype="2"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3000"/>
                            </p:stCondLst>
                            <p:childTnLst>
                              <p:par>
                                <p:cTn id="24" presetID="34"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from="(-#ppt_w/2)" to="(#ppt_x)" calcmode="lin" valueType="num">
                                      <p:cBhvr>
                                        <p:cTn id="26" dur="600" fill="hold">
                                          <p:stCondLst>
                                            <p:cond delay="0"/>
                                          </p:stCondLst>
                                        </p:cTn>
                                        <p:tgtEl>
                                          <p:spTgt spid="15"/>
                                        </p:tgtEl>
                                        <p:attrNameLst>
                                          <p:attrName>ppt_x</p:attrName>
                                        </p:attrNameLst>
                                      </p:cBhvr>
                                    </p:anim>
                                    <p:anim from="0" to="-1.0" calcmode="lin" valueType="num">
                                      <p:cBhvr>
                                        <p:cTn id="27" dur="200" decel="50000" autoRev="1" fill="hold">
                                          <p:stCondLst>
                                            <p:cond delay="600"/>
                                          </p:stCondLst>
                                        </p:cTn>
                                        <p:tgtEl>
                                          <p:spTgt spid="15"/>
                                        </p:tgtEl>
                                        <p:attrNameLst>
                                          <p:attrName>xshear</p:attrName>
                                        </p:attrNameLst>
                                      </p:cBhvr>
                                    </p:anim>
                                    <p:animScale>
                                      <p:cBhvr>
                                        <p:cTn id="28" dur="200" decel="100000" autoRev="1" fill="hold">
                                          <p:stCondLst>
                                            <p:cond delay="600"/>
                                          </p:stCondLst>
                                        </p:cTn>
                                        <p:tgtEl>
                                          <p:spTgt spid="15"/>
                                        </p:tgtEl>
                                      </p:cBhvr>
                                      <p:from x="100000" y="100000"/>
                                      <p:to x="80000" y="100000"/>
                                    </p:animScale>
                                    <p:anim by="(#ppt_h/3+#ppt_w*0.1)" calcmode="lin" valueType="num">
                                      <p:cBhvr additive="sum">
                                        <p:cTn id="29"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 name="Text Box 4"/>
          <p:cNvSpPr txBox="1">
            <a:spLocks noChangeArrowheads="1"/>
          </p:cNvSpPr>
          <p:nvPr/>
        </p:nvSpPr>
        <p:spPr bwMode="auto">
          <a:xfrm>
            <a:off x="581026" y="800100"/>
            <a:ext cx="8562974" cy="4770537"/>
          </a:xfrm>
          <a:prstGeom prst="rect">
            <a:avLst/>
          </a:prstGeom>
          <a:noFill/>
          <a:ln w="9525">
            <a:noFill/>
            <a:miter lim="800000"/>
            <a:headEnd/>
            <a:tailEnd/>
          </a:ln>
          <a:effectLst/>
        </p:spPr>
        <p:txBody>
          <a:bodyPr wrap="square">
            <a:spAutoFit/>
          </a:bodyPr>
          <a:lstStyle/>
          <a:p>
            <a:pPr>
              <a:spcBef>
                <a:spcPct val="50000"/>
              </a:spcBef>
            </a:pPr>
            <a:endParaRPr lang="en-US" sz="2400" b="1" dirty="0">
              <a:solidFill>
                <a:srgbClr val="000099"/>
              </a:solidFill>
              <a:latin typeface="Times New Roman" pitchFamily="18" charset="0"/>
            </a:endParaRPr>
          </a:p>
          <a:p>
            <a:pPr>
              <a:spcBef>
                <a:spcPct val="50000"/>
              </a:spcBef>
            </a:pPr>
            <a:r>
              <a:rPr lang="en-US" sz="4000" b="1" i="1" dirty="0">
                <a:solidFill>
                  <a:srgbClr val="000099"/>
                </a:solidFill>
                <a:latin typeface="Times New Roman" pitchFamily="18" charset="0"/>
              </a:rPr>
              <a:t>* Ổn định tổ </a:t>
            </a:r>
            <a:r>
              <a:rPr lang="en-US" sz="4000" b="1" i="1" dirty="0" smtClean="0">
                <a:solidFill>
                  <a:srgbClr val="000099"/>
                </a:solidFill>
                <a:latin typeface="Times New Roman" pitchFamily="18" charset="0"/>
              </a:rPr>
              <a:t>chức + gây hứng thú</a:t>
            </a:r>
            <a:endParaRPr lang="en-US" sz="4000" b="1" i="1" dirty="0">
              <a:solidFill>
                <a:srgbClr val="000099"/>
              </a:solidFill>
              <a:latin typeface="Times New Roman" pitchFamily="18" charset="0"/>
            </a:endParaRPr>
          </a:p>
          <a:p>
            <a:pPr>
              <a:spcBef>
                <a:spcPct val="50000"/>
              </a:spcBef>
              <a:buFontTx/>
              <a:buChar char="-"/>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Cô và trẻ hát bài hát:“ Sắp đến tết rồi ”</a:t>
            </a:r>
            <a:endParaRPr lang="en-US" sz="4000" dirty="0">
              <a:solidFill>
                <a:srgbClr val="000099"/>
              </a:solidFill>
              <a:latin typeface="Times New Roman" pitchFamily="18" charset="0"/>
            </a:endParaRPr>
          </a:p>
          <a:p>
            <a:pPr>
              <a:spcBef>
                <a:spcPct val="50000"/>
              </a:spcBef>
            </a:pPr>
            <a:r>
              <a:rPr lang="en-US" sz="4000" dirty="0">
                <a:solidFill>
                  <a:srgbClr val="000099"/>
                </a:solidFill>
                <a:latin typeface="Times New Roman" pitchFamily="18" charset="0"/>
              </a:rPr>
              <a:t>- </a:t>
            </a:r>
            <a:r>
              <a:rPr lang="en-US" sz="4000" dirty="0" smtClean="0">
                <a:solidFill>
                  <a:srgbClr val="000099"/>
                </a:solidFill>
                <a:latin typeface="Times New Roman" pitchFamily="18" charset="0"/>
              </a:rPr>
              <a:t>Video </a:t>
            </a:r>
            <a:r>
              <a:rPr lang="en-US" sz="4000" dirty="0" err="1">
                <a:solidFill>
                  <a:srgbClr val="000099"/>
                </a:solidFill>
                <a:latin typeface="Times New Roman" pitchFamily="18" charset="0"/>
              </a:rPr>
              <a:t>đ</a:t>
            </a:r>
            <a:r>
              <a:rPr lang="en-US" sz="4000" dirty="0" err="1" smtClean="0">
                <a:solidFill>
                  <a:srgbClr val="000099"/>
                </a:solidFill>
                <a:latin typeface="Times New Roman" pitchFamily="18" charset="0"/>
              </a:rPr>
              <a:t>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chợ</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mua</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cành</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mai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đào</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gói</a:t>
            </a:r>
            <a:r>
              <a:rPr lang="en-US" sz="4000" dirty="0" smtClean="0">
                <a:solidFill>
                  <a:srgbClr val="000099"/>
                </a:solidFill>
                <a:latin typeface="Times New Roman" pitchFamily="18" charset="0"/>
              </a:rPr>
              <a:t> </a:t>
            </a:r>
            <a:r>
              <a:rPr lang="en-US" sz="4000" dirty="0" err="1" smtClean="0">
                <a:solidFill>
                  <a:srgbClr val="000099"/>
                </a:solidFill>
                <a:latin typeface="Times New Roman" pitchFamily="18" charset="0"/>
              </a:rPr>
              <a:t>bánh</a:t>
            </a:r>
            <a:endParaRPr lang="en-US" sz="4000" dirty="0" smtClean="0">
              <a:solidFill>
                <a:srgbClr val="000099"/>
              </a:solidFill>
              <a:latin typeface="Times New Roman" pitchFamily="18" charset="0"/>
            </a:endParaRPr>
          </a:p>
          <a:p>
            <a:pPr>
              <a:spcBef>
                <a:spcPct val="50000"/>
              </a:spcBef>
            </a:pPr>
            <a:r>
              <a:rPr lang="en-US" sz="4000" dirty="0" err="1" smtClean="0">
                <a:solidFill>
                  <a:srgbClr val="000099"/>
                </a:solidFill>
                <a:latin typeface="Times New Roman" pitchFamily="18" charset="0"/>
              </a:rPr>
              <a:t>Trò</a:t>
            </a:r>
            <a:r>
              <a:rPr lang="en-US" sz="4000" dirty="0" smtClean="0">
                <a:solidFill>
                  <a:srgbClr val="000099"/>
                </a:solidFill>
                <a:latin typeface="Times New Roman" pitchFamily="18" charset="0"/>
              </a:rPr>
              <a:t> chuyện dẫn dắt trẻ vào bài.</a:t>
            </a:r>
            <a:endParaRPr lang="en-US" sz="4000" dirty="0">
              <a:solidFill>
                <a:srgbClr val="000099"/>
              </a:solidFill>
              <a:latin typeface="Times New Roman" pitchFamily="18" charset="0"/>
            </a:endParaRPr>
          </a:p>
        </p:txBody>
      </p:sp>
      <p:pic>
        <p:nvPicPr>
          <p:cNvPr id="5124" name="Picture 12" descr="http://images.yume.vn/blog/200904/17/12785471239977992.gif"/>
          <p:cNvPicPr>
            <a:picLocks noChangeAspect="1" noChangeArrowheads="1" noCrop="1"/>
          </p:cNvPicPr>
          <p:nvPr/>
        </p:nvPicPr>
        <p:blipFill>
          <a:blip r:embed="rId3"/>
          <a:srcRect/>
          <a:stretch>
            <a:fillRect/>
          </a:stretch>
        </p:blipFill>
        <p:spPr bwMode="auto">
          <a:xfrm>
            <a:off x="7843839" y="4168775"/>
            <a:ext cx="762000" cy="2857500"/>
          </a:xfrm>
          <a:prstGeom prst="rect">
            <a:avLst/>
          </a:prstGeom>
          <a:noFill/>
          <a:ln w="9525">
            <a:noFill/>
            <a:miter lim="800000"/>
            <a:headEnd/>
            <a:tailEnd/>
          </a:ln>
        </p:spPr>
      </p:pic>
      <p:pic>
        <p:nvPicPr>
          <p:cNvPr id="5125" name="Picture 23" descr="1181071cimzwdep76-1--123412"/>
          <p:cNvPicPr>
            <a:picLocks noChangeAspect="1" noChangeArrowheads="1" noCrop="1"/>
          </p:cNvPicPr>
          <p:nvPr/>
        </p:nvPicPr>
        <p:blipFill>
          <a:blip r:embed="rId4"/>
          <a:srcRect/>
          <a:stretch>
            <a:fillRect/>
          </a:stretch>
        </p:blipFill>
        <p:spPr bwMode="auto">
          <a:xfrm rot="5201178">
            <a:off x="6975477" y="-723899"/>
            <a:ext cx="674687" cy="2246312"/>
          </a:xfrm>
          <a:prstGeom prst="rect">
            <a:avLst/>
          </a:prstGeom>
          <a:noFill/>
          <a:ln w="9525">
            <a:noFill/>
            <a:miter lim="800000"/>
            <a:headEnd/>
            <a:tailEnd/>
          </a:ln>
        </p:spPr>
      </p:pic>
      <p:pic>
        <p:nvPicPr>
          <p:cNvPr id="5126" name="Picture 23" descr="1181071cimzwdep76-1--123412"/>
          <p:cNvPicPr>
            <a:picLocks noChangeAspect="1" noChangeArrowheads="1" noCrop="1"/>
          </p:cNvPicPr>
          <p:nvPr/>
        </p:nvPicPr>
        <p:blipFill>
          <a:blip r:embed="rId4"/>
          <a:srcRect/>
          <a:stretch>
            <a:fillRect/>
          </a:stretch>
        </p:blipFill>
        <p:spPr bwMode="auto">
          <a:xfrm>
            <a:off x="8382000" y="93664"/>
            <a:ext cx="674688" cy="2246312"/>
          </a:xfrm>
          <a:prstGeom prst="rect">
            <a:avLst/>
          </a:prstGeom>
          <a:noFill/>
          <a:ln w="9525">
            <a:noFill/>
            <a:miter lim="800000"/>
            <a:headEnd/>
            <a:tailEnd/>
          </a:ln>
        </p:spPr>
      </p:pic>
      <p:pic>
        <p:nvPicPr>
          <p:cNvPr id="5127" name="Picture 23" descr="1181071cimzwdep76-1--123412"/>
          <p:cNvPicPr>
            <a:picLocks noChangeAspect="1" noChangeArrowheads="1" noCrop="1"/>
          </p:cNvPicPr>
          <p:nvPr/>
        </p:nvPicPr>
        <p:blipFill>
          <a:blip r:embed="rId4"/>
          <a:srcRect/>
          <a:stretch>
            <a:fillRect/>
          </a:stretch>
        </p:blipFill>
        <p:spPr bwMode="auto">
          <a:xfrm rot="10255323">
            <a:off x="14290" y="4572001"/>
            <a:ext cx="674687" cy="2246313"/>
          </a:xfrm>
          <a:prstGeom prst="rect">
            <a:avLst/>
          </a:prstGeom>
          <a:noFill/>
          <a:ln w="9525">
            <a:noFill/>
            <a:miter lim="800000"/>
            <a:headEnd/>
            <a:tailEnd/>
          </a:ln>
        </p:spPr>
      </p:pic>
      <p:pic>
        <p:nvPicPr>
          <p:cNvPr id="5128" name="Picture 23" descr="1181071cimzwdep76-1--123412"/>
          <p:cNvPicPr>
            <a:picLocks noChangeAspect="1" noChangeArrowheads="1" noCrop="1"/>
          </p:cNvPicPr>
          <p:nvPr/>
        </p:nvPicPr>
        <p:blipFill>
          <a:blip r:embed="rId4"/>
          <a:srcRect/>
          <a:stretch>
            <a:fillRect/>
          </a:stretch>
        </p:blipFill>
        <p:spPr bwMode="auto">
          <a:xfrm rot="-5558681">
            <a:off x="1409702" y="5346701"/>
            <a:ext cx="674687" cy="2246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D:\Tập huấn PP\Ảnh cho PP\Hình nền\3223.png"/>
          <p:cNvPicPr>
            <a:picLocks noChangeAspect="1" noChangeArrowheads="1"/>
          </p:cNvPicPr>
          <p:nvPr/>
        </p:nvPicPr>
        <p:blipFill>
          <a:blip r:embed="rId2"/>
          <a:srcRect/>
          <a:stretch>
            <a:fillRect/>
          </a:stretch>
        </p:blipFill>
        <p:spPr bwMode="auto">
          <a:xfrm>
            <a:off x="0" y="0"/>
            <a:ext cx="9142858" cy="6857143"/>
          </a:xfrm>
          <a:prstGeom prst="rect">
            <a:avLst/>
          </a:prstGeom>
          <a:noFill/>
        </p:spPr>
      </p:pic>
      <p:sp>
        <p:nvSpPr>
          <p:cNvPr id="5" name="Rectangle 4"/>
          <p:cNvSpPr>
            <a:spLocks noChangeArrowheads="1"/>
          </p:cNvSpPr>
          <p:nvPr/>
        </p:nvSpPr>
        <p:spPr bwMode="auto">
          <a:xfrm>
            <a:off x="0" y="609600"/>
            <a:ext cx="9372600" cy="5016758"/>
          </a:xfrm>
          <a:prstGeom prst="rect">
            <a:avLst/>
          </a:prstGeom>
          <a:noFill/>
          <a:ln w="9525">
            <a:noFill/>
            <a:miter lim="800000"/>
            <a:headEnd/>
            <a:tailEnd/>
          </a:ln>
        </p:spPr>
        <p:txBody>
          <a:bodyPr wrap="square">
            <a:spAutoFit/>
          </a:bodyPr>
          <a:lstStyle/>
          <a:p>
            <a:r>
              <a:rPr lang="en-US" sz="4000" b="1" dirty="0" smtClean="0">
                <a:solidFill>
                  <a:srgbClr val="FF0000"/>
                </a:solidFill>
                <a:latin typeface="Times New Roman" pitchFamily="18" charset="0"/>
              </a:rPr>
              <a:t>2.Nội </a:t>
            </a:r>
            <a:r>
              <a:rPr lang="en-US" sz="4000" b="1" dirty="0">
                <a:solidFill>
                  <a:srgbClr val="FF0000"/>
                </a:solidFill>
                <a:latin typeface="Times New Roman" pitchFamily="18" charset="0"/>
              </a:rPr>
              <a:t>dung chính</a:t>
            </a:r>
            <a:r>
              <a:rPr lang="en-US" sz="4000" b="1" dirty="0" smtClean="0">
                <a:solidFill>
                  <a:srgbClr val="FF0000"/>
                </a:solidFill>
                <a:latin typeface="Times New Roman" pitchFamily="18" charset="0"/>
              </a:rPr>
              <a:t>:</a:t>
            </a:r>
          </a:p>
          <a:p>
            <a:r>
              <a:rPr lang="en-US" sz="4000" b="1" dirty="0" smtClean="0">
                <a:solidFill>
                  <a:srgbClr val="FF0000"/>
                </a:solidFill>
                <a:latin typeface="Times New Roman" pitchFamily="18" charset="0"/>
              </a:rPr>
              <a:t>*HĐ 1: Cô đọc thơ cho trẻ nghe.</a:t>
            </a:r>
          </a:p>
          <a:p>
            <a:r>
              <a:rPr lang="en-US" sz="4000" b="1" dirty="0" smtClean="0">
                <a:solidFill>
                  <a:srgbClr val="FF0000"/>
                </a:solidFill>
                <a:latin typeface="Times New Roman" pitchFamily="18" charset="0"/>
              </a:rPr>
              <a:t>- Lần 1 : Cô đọc lần 1 kết hợp với cử chỉ điệu bộ.</a:t>
            </a:r>
          </a:p>
          <a:p>
            <a:pPr>
              <a:buFontTx/>
              <a:buChar char="-"/>
            </a:pPr>
            <a:r>
              <a:rPr lang="en-US" sz="4000" b="1" dirty="0" smtClean="0">
                <a:solidFill>
                  <a:srgbClr val="FF0000"/>
                </a:solidFill>
                <a:latin typeface="Times New Roman" pitchFamily="18" charset="0"/>
              </a:rPr>
              <a:t>Hỏi trẻ tên bài thơ.</a:t>
            </a:r>
          </a:p>
          <a:p>
            <a:pPr>
              <a:buFontTx/>
              <a:buChar char="-"/>
            </a:pPr>
            <a:r>
              <a:rPr lang="en-US" sz="4000" b="1" dirty="0" smtClean="0">
                <a:solidFill>
                  <a:srgbClr val="FF0000"/>
                </a:solidFill>
                <a:latin typeface="Times New Roman" pitchFamily="18" charset="0"/>
              </a:rPr>
              <a:t>Lần 2 : Kết hợp tranh minh họa.</a:t>
            </a:r>
          </a:p>
          <a:p>
            <a:endParaRPr lang="en-US" sz="4000" b="1" dirty="0" smtClean="0">
              <a:solidFill>
                <a:srgbClr val="FF0000"/>
              </a:solidFill>
              <a:latin typeface="Times New Roman" pitchFamily="18" charset="0"/>
            </a:endParaRPr>
          </a:p>
          <a:p>
            <a:endParaRPr lang="en-US" sz="4000" b="1" dirty="0" smtClean="0">
              <a:solidFill>
                <a:srgbClr val="FF0000"/>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20" name="Picture 8" descr="2010523183544-hoa-dao[2]"/>
          <p:cNvPicPr>
            <a:picLocks noChangeAspect="1" noChangeArrowheads="1"/>
          </p:cNvPicPr>
          <p:nvPr/>
        </p:nvPicPr>
        <p:blipFill>
          <a:blip r:embed="rId2"/>
          <a:srcRect/>
          <a:stretch>
            <a:fillRect/>
          </a:stretch>
        </p:blipFill>
        <p:spPr bwMode="auto">
          <a:xfrm>
            <a:off x="0" y="4763"/>
            <a:ext cx="9144000" cy="5364162"/>
          </a:xfrm>
          <a:prstGeom prst="rect">
            <a:avLst/>
          </a:prstGeom>
          <a:noFill/>
        </p:spPr>
      </p:pic>
      <p:sp>
        <p:nvSpPr>
          <p:cNvPr id="5" name="Title 5"/>
          <p:cNvSpPr>
            <a:spLocks noGrp="1"/>
          </p:cNvSpPr>
          <p:nvPr>
            <p:ph type="title"/>
          </p:nvPr>
        </p:nvSpPr>
        <p:spPr>
          <a:xfrm>
            <a:off x="457200" y="5181600"/>
            <a:ext cx="8153400" cy="1447800"/>
          </a:xfrm>
        </p:spPr>
        <p:txBody>
          <a:bodyPr>
            <a:noAutofit/>
          </a:bodyPr>
          <a:lstStyle/>
          <a:p>
            <a:r>
              <a:rPr lang="en-US" sz="4000" dirty="0" smtClean="0">
                <a:solidFill>
                  <a:srgbClr val="FF0000"/>
                </a:solidFill>
                <a:latin typeface="Times New Roman" pitchFamily="18" charset="0"/>
                <a:cs typeface="Times New Roman" pitchFamily="18" charset="0"/>
              </a:rPr>
              <a:t>Hoa đào trước ngõ</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Cười vui sáng hồng</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3320"/>
                                        </p:tgtEl>
                                        <p:attrNameLst>
                                          <p:attrName>style.visibility</p:attrName>
                                        </p:attrNameLst>
                                      </p:cBhvr>
                                      <p:to>
                                        <p:strVal val="visible"/>
                                      </p:to>
                                    </p:set>
                                    <p:animEffect transition="in" filter="diamond(in)">
                                      <p:cBhvr>
                                        <p:cTn id="7" dur="2000"/>
                                        <p:tgtEl>
                                          <p:spTgt spid="13320"/>
                                        </p:tgtEl>
                                      </p:cBhvr>
                                    </p:animEffect>
                                  </p:childTnLst>
                                </p:cTn>
                              </p:par>
                              <p:par>
                                <p:cTn id="8" presetID="34"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 from="(-#ppt_w/2)" to="(#ppt_x)" calcmode="lin" valueType="num">
                                      <p:cBhvr>
                                        <p:cTn id="10" dur="600" fill="hold">
                                          <p:stCondLst>
                                            <p:cond delay="0"/>
                                          </p:stCondLst>
                                        </p:cTn>
                                        <p:tgtEl>
                                          <p:spTgt spid="5"/>
                                        </p:tgtEl>
                                        <p:attrNameLst>
                                          <p:attrName>ppt_x</p:attrName>
                                        </p:attrNameLst>
                                      </p:cBhvr>
                                    </p:anim>
                                    <p:anim from="0" to="-1.0" calcmode="lin" valueType="num">
                                      <p:cBhvr>
                                        <p:cTn id="11" dur="200" decel="50000" autoRev="1" fill="hold">
                                          <p:stCondLst>
                                            <p:cond delay="600"/>
                                          </p:stCondLst>
                                        </p:cTn>
                                        <p:tgtEl>
                                          <p:spTgt spid="5"/>
                                        </p:tgtEl>
                                        <p:attrNameLst>
                                          <p:attrName>xshear</p:attrName>
                                        </p:attrNameLst>
                                      </p:cBhvr>
                                    </p:anim>
                                    <p:animScale>
                                      <p:cBhvr>
                                        <p:cTn id="12" dur="200" decel="100000" autoRev="1" fill="hold">
                                          <p:stCondLst>
                                            <p:cond delay="600"/>
                                          </p:stCondLst>
                                        </p:cTn>
                                        <p:tgtEl>
                                          <p:spTgt spid="5"/>
                                        </p:tgtEl>
                                      </p:cBhvr>
                                      <p:from x="100000" y="100000"/>
                                      <p:to x="80000" y="100000"/>
                                    </p:animScale>
                                    <p:anim by="(#ppt_h/3+#ppt_w*0.1)" calcmode="lin" valueType="num">
                                      <p:cBhvr additive="sum">
                                        <p:cTn id="13" dur="200" decel="100000" autoRev="1" fill="hold">
                                          <p:stCondLst>
                                            <p:cond delay="600"/>
                                          </p:stCondLst>
                                        </p:cTn>
                                        <p:tgtEl>
                                          <p:spTgt spid="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cinet.gov.vn/userfiles/image/2014/hoamai0.jpg"/>
          <p:cNvPicPr>
            <a:picLocks noChangeAspect="1" noChangeArrowheads="1"/>
          </p:cNvPicPr>
          <p:nvPr/>
        </p:nvPicPr>
        <p:blipFill>
          <a:blip r:embed="rId2"/>
          <a:srcRect/>
          <a:stretch>
            <a:fillRect/>
          </a:stretch>
        </p:blipFill>
        <p:spPr bwMode="auto">
          <a:xfrm>
            <a:off x="0" y="0"/>
            <a:ext cx="9144000" cy="5105400"/>
          </a:xfrm>
          <a:prstGeom prst="rect">
            <a:avLst/>
          </a:prstGeom>
          <a:noFill/>
        </p:spPr>
      </p:pic>
      <p:sp>
        <p:nvSpPr>
          <p:cNvPr id="5" name="WordArt 5"/>
          <p:cNvSpPr>
            <a:spLocks noChangeArrowheads="1" noChangeShapeType="1" noTextEdit="1"/>
          </p:cNvSpPr>
          <p:nvPr/>
        </p:nvSpPr>
        <p:spPr bwMode="auto">
          <a:xfrm>
            <a:off x="609600" y="5334000"/>
            <a:ext cx="7315200" cy="762000"/>
          </a:xfrm>
          <a:prstGeom prst="rect">
            <a:avLst/>
          </a:prstGeom>
        </p:spPr>
        <p:txBody>
          <a:bodyPr wrap="none" fromWordArt="1">
            <a:prstTxWarp prst="textPlain">
              <a:avLst>
                <a:gd name="adj" fmla="val 50000"/>
              </a:avLst>
            </a:prstTxWarp>
          </a:bodyPr>
          <a:lstStyle/>
          <a:p>
            <a:pPr algn="ctr"/>
            <a:endParaRPr lang="en-US" sz="3600" b="1" kern="10" dirty="0">
              <a:ln w="9525">
                <a:solidFill>
                  <a:srgbClr val="FF00FF"/>
                </a:solidFill>
                <a:round/>
                <a:headEnd/>
                <a:tailEnd/>
              </a:ln>
              <a:solidFill>
                <a:srgbClr val="CC99FF"/>
              </a:solidFill>
              <a:latin typeface="Times New Roman"/>
              <a:cs typeface="Times New Roman"/>
            </a:endParaRPr>
          </a:p>
        </p:txBody>
      </p:sp>
      <p:sp>
        <p:nvSpPr>
          <p:cNvPr id="6" name="Title 5"/>
          <p:cNvSpPr>
            <a:spLocks noGrp="1"/>
          </p:cNvSpPr>
          <p:nvPr>
            <p:ph type="title"/>
          </p:nvPr>
        </p:nvSpPr>
        <p:spPr>
          <a:xfrm>
            <a:off x="457200" y="5181600"/>
            <a:ext cx="8153400" cy="1447800"/>
          </a:xfrm>
        </p:spPr>
        <p:txBody>
          <a:bodyPr>
            <a:noAutofit/>
          </a:bodyPr>
          <a:lstStyle/>
          <a:p>
            <a:r>
              <a:rPr lang="en-US" sz="4800" dirty="0" smtClean="0">
                <a:solidFill>
                  <a:srgbClr val="FF0000"/>
                </a:solidFill>
                <a:latin typeface="Times New Roman" pitchFamily="18" charset="0"/>
                <a:cs typeface="Times New Roman" pitchFamily="18" charset="0"/>
              </a:rPr>
              <a:t>Hoa mai trong vườn</a:t>
            </a:r>
            <a:br>
              <a:rPr lang="en-US" sz="4800" dirty="0" smtClean="0">
                <a:solidFill>
                  <a:srgbClr val="FF0000"/>
                </a:solidFill>
                <a:latin typeface="Times New Roman" pitchFamily="18" charset="0"/>
                <a:cs typeface="Times New Roman" pitchFamily="18" charset="0"/>
              </a:rPr>
            </a:br>
            <a:r>
              <a:rPr lang="en-US" sz="4800" dirty="0" smtClean="0">
                <a:solidFill>
                  <a:srgbClr val="FF0000"/>
                </a:solidFill>
                <a:latin typeface="Times New Roman" pitchFamily="18" charset="0"/>
                <a:cs typeface="Times New Roman" pitchFamily="18" charset="0"/>
              </a:rPr>
              <a:t>Rung rinh cánh trắng</a:t>
            </a:r>
            <a:endParaRPr lang="en-US" sz="4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1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1"/>
          <p:cNvPicPr>
            <a:picLocks noChangeAspect="1" noChangeArrowheads="1"/>
          </p:cNvPicPr>
          <p:nvPr/>
        </p:nvPicPr>
        <p:blipFill>
          <a:blip r:embed="rId2">
            <a:lum bright="6000" contrast="18000"/>
          </a:blip>
          <a:srcRect/>
          <a:stretch>
            <a:fillRect/>
          </a:stretch>
        </p:blipFill>
        <p:spPr bwMode="auto">
          <a:xfrm>
            <a:off x="0" y="0"/>
            <a:ext cx="9144000" cy="5638800"/>
          </a:xfrm>
          <a:prstGeom prst="rect">
            <a:avLst/>
          </a:prstGeom>
          <a:noFill/>
        </p:spPr>
      </p:pic>
      <p:pic>
        <p:nvPicPr>
          <p:cNvPr id="56331" name="Picture 11" descr="j0318055"/>
          <p:cNvPicPr>
            <a:picLocks noChangeAspect="1" noChangeArrowheads="1" noCrop="1"/>
          </p:cNvPicPr>
          <p:nvPr/>
        </p:nvPicPr>
        <p:blipFill>
          <a:blip r:embed="rId3"/>
          <a:srcRect/>
          <a:stretch>
            <a:fillRect/>
          </a:stretch>
        </p:blipFill>
        <p:spPr bwMode="auto">
          <a:xfrm rot="15317054">
            <a:off x="7817643" y="4425157"/>
            <a:ext cx="1865313" cy="787400"/>
          </a:xfrm>
          <a:prstGeom prst="rect">
            <a:avLst/>
          </a:prstGeom>
          <a:noFill/>
        </p:spPr>
      </p:pic>
      <p:pic>
        <p:nvPicPr>
          <p:cNvPr id="56332" name="Picture 12" descr="j0318055"/>
          <p:cNvPicPr>
            <a:picLocks noChangeAspect="1" noChangeArrowheads="1" noCrop="1"/>
          </p:cNvPicPr>
          <p:nvPr/>
        </p:nvPicPr>
        <p:blipFill>
          <a:blip r:embed="rId3"/>
          <a:srcRect/>
          <a:stretch>
            <a:fillRect/>
          </a:stretch>
        </p:blipFill>
        <p:spPr bwMode="auto">
          <a:xfrm rot="13368462">
            <a:off x="6934200" y="4267200"/>
            <a:ext cx="1408113" cy="787400"/>
          </a:xfrm>
          <a:prstGeom prst="rect">
            <a:avLst/>
          </a:prstGeom>
          <a:noFill/>
        </p:spPr>
      </p:pic>
      <p:grpSp>
        <p:nvGrpSpPr>
          <p:cNvPr id="2" name="Group 13"/>
          <p:cNvGrpSpPr>
            <a:grpSpLocks/>
          </p:cNvGrpSpPr>
          <p:nvPr/>
        </p:nvGrpSpPr>
        <p:grpSpPr bwMode="auto">
          <a:xfrm>
            <a:off x="7239000" y="5867400"/>
            <a:ext cx="2209800" cy="1209675"/>
            <a:chOff x="2160" y="1152"/>
            <a:chExt cx="1392" cy="762"/>
          </a:xfrm>
        </p:grpSpPr>
        <p:pic>
          <p:nvPicPr>
            <p:cNvPr id="56334" name="Picture 14"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5" name="Picture 15"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36" name="Picture 16"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3" name="Group 17"/>
          <p:cNvGrpSpPr>
            <a:grpSpLocks/>
          </p:cNvGrpSpPr>
          <p:nvPr/>
        </p:nvGrpSpPr>
        <p:grpSpPr bwMode="auto">
          <a:xfrm>
            <a:off x="6934200" y="5105400"/>
            <a:ext cx="2209800" cy="1209675"/>
            <a:chOff x="2160" y="1152"/>
            <a:chExt cx="1392" cy="762"/>
          </a:xfrm>
        </p:grpSpPr>
        <p:pic>
          <p:nvPicPr>
            <p:cNvPr id="56338" name="Picture 18"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39" name="Picture 19"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0" name="Picture 20"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4" name="Group 21"/>
          <p:cNvGrpSpPr>
            <a:grpSpLocks/>
          </p:cNvGrpSpPr>
          <p:nvPr/>
        </p:nvGrpSpPr>
        <p:grpSpPr bwMode="auto">
          <a:xfrm>
            <a:off x="4572000" y="5943600"/>
            <a:ext cx="2209800" cy="1209675"/>
            <a:chOff x="2160" y="1152"/>
            <a:chExt cx="1392" cy="762"/>
          </a:xfrm>
        </p:grpSpPr>
        <p:pic>
          <p:nvPicPr>
            <p:cNvPr id="56342" name="Picture 22"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3" name="Picture 23"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4" name="Picture 24"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grpSp>
        <p:nvGrpSpPr>
          <p:cNvPr id="5" name="Group 25"/>
          <p:cNvGrpSpPr>
            <a:grpSpLocks/>
          </p:cNvGrpSpPr>
          <p:nvPr/>
        </p:nvGrpSpPr>
        <p:grpSpPr bwMode="auto">
          <a:xfrm rot="2251914">
            <a:off x="6019800" y="5648325"/>
            <a:ext cx="2209800" cy="1209675"/>
            <a:chOff x="2160" y="1152"/>
            <a:chExt cx="1392" cy="762"/>
          </a:xfrm>
        </p:grpSpPr>
        <p:pic>
          <p:nvPicPr>
            <p:cNvPr id="56346" name="Picture 26" descr="!dk8_1la"/>
            <p:cNvPicPr>
              <a:picLocks noChangeAspect="1" noChangeArrowheads="1" noCrop="1"/>
            </p:cNvPicPr>
            <p:nvPr/>
          </p:nvPicPr>
          <p:blipFill>
            <a:blip r:embed="rId4"/>
            <a:srcRect/>
            <a:stretch>
              <a:fillRect/>
            </a:stretch>
          </p:blipFill>
          <p:spPr bwMode="auto">
            <a:xfrm>
              <a:off x="2832" y="1152"/>
              <a:ext cx="720" cy="706"/>
            </a:xfrm>
            <a:prstGeom prst="rect">
              <a:avLst/>
            </a:prstGeom>
            <a:noFill/>
          </p:spPr>
        </p:pic>
        <p:pic>
          <p:nvPicPr>
            <p:cNvPr id="56347" name="Picture 27" descr="!hp8ls2l"/>
            <p:cNvPicPr>
              <a:picLocks noChangeAspect="1" noChangeArrowheads="1" noCrop="1"/>
            </p:cNvPicPr>
            <p:nvPr/>
          </p:nvPicPr>
          <p:blipFill>
            <a:blip r:embed="rId5"/>
            <a:srcRect/>
            <a:stretch>
              <a:fillRect/>
            </a:stretch>
          </p:blipFill>
          <p:spPr bwMode="auto">
            <a:xfrm rot="455858">
              <a:off x="2160" y="1170"/>
              <a:ext cx="1104" cy="744"/>
            </a:xfrm>
            <a:prstGeom prst="rect">
              <a:avLst/>
            </a:prstGeom>
            <a:noFill/>
          </p:spPr>
        </p:pic>
        <p:pic>
          <p:nvPicPr>
            <p:cNvPr id="56348" name="Picture 28" descr="ROSE1"/>
            <p:cNvPicPr>
              <a:picLocks noChangeAspect="1" noChangeArrowheads="1" noCrop="1"/>
            </p:cNvPicPr>
            <p:nvPr/>
          </p:nvPicPr>
          <p:blipFill>
            <a:blip r:embed="rId6"/>
            <a:srcRect/>
            <a:stretch>
              <a:fillRect/>
            </a:stretch>
          </p:blipFill>
          <p:spPr bwMode="auto">
            <a:xfrm>
              <a:off x="2448" y="1200"/>
              <a:ext cx="576" cy="471"/>
            </a:xfrm>
            <a:prstGeom prst="rect">
              <a:avLst/>
            </a:prstGeom>
            <a:noFill/>
          </p:spPr>
        </p:pic>
      </p:grpSp>
      <p:sp>
        <p:nvSpPr>
          <p:cNvPr id="21" name="Title 5"/>
          <p:cNvSpPr>
            <a:spLocks noGrp="1"/>
          </p:cNvSpPr>
          <p:nvPr>
            <p:ph type="title"/>
          </p:nvPr>
        </p:nvSpPr>
        <p:spPr>
          <a:xfrm>
            <a:off x="228600" y="5486400"/>
            <a:ext cx="4876800" cy="1371600"/>
          </a:xfrm>
        </p:spPr>
        <p:txBody>
          <a:bodyPr>
            <a:noAutofit/>
          </a:bodyPr>
          <a:lstStyle/>
          <a:p>
            <a:r>
              <a:rPr lang="en-US" sz="4000" dirty="0" smtClean="0">
                <a:solidFill>
                  <a:srgbClr val="FF0000"/>
                </a:solidFill>
                <a:latin typeface="Times New Roman" pitchFamily="18" charset="0"/>
                <a:cs typeface="Times New Roman" pitchFamily="18" charset="0"/>
              </a:rPr>
              <a:t>Sân nhà đầy nắng</a:t>
            </a:r>
            <a:br>
              <a:rPr lang="en-US" sz="4000" dirty="0" smtClean="0">
                <a:solidFill>
                  <a:srgbClr val="FF0000"/>
                </a:solidFill>
                <a:latin typeface="Times New Roman" pitchFamily="18" charset="0"/>
                <a:cs typeface="Times New Roman" pitchFamily="18" charset="0"/>
              </a:rPr>
            </a:br>
            <a:r>
              <a:rPr lang="en-US" sz="4000" dirty="0" smtClean="0">
                <a:solidFill>
                  <a:srgbClr val="FF0000"/>
                </a:solidFill>
                <a:latin typeface="Times New Roman" pitchFamily="18" charset="0"/>
                <a:cs typeface="Times New Roman" pitchFamily="18" charset="0"/>
              </a:rPr>
              <a:t>Mẹ phơi áo hoa</a:t>
            </a:r>
            <a:endParaRPr lang="en-US" sz="4000" dirty="0">
              <a:solidFill>
                <a:srgbClr val="FF0000"/>
              </a:solidFill>
              <a:latin typeface="Times New Roman" pitchFamily="18" charset="0"/>
              <a:cs typeface="Times New Roman" pitchFamily="18" charset="0"/>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6322"/>
                                        </p:tgtEl>
                                        <p:attrNameLst>
                                          <p:attrName>style.visibility</p:attrName>
                                        </p:attrNameLst>
                                      </p:cBhvr>
                                      <p:to>
                                        <p:strVal val="visible"/>
                                      </p:to>
                                    </p:set>
                                    <p:animEffect transition="in" filter="wheel(4)">
                                      <p:cBhvr>
                                        <p:cTn id="7" dur="2000"/>
                                        <p:tgtEl>
                                          <p:spTgt spid="5632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anim calcmode="lin" valueType="num">
                                      <p:cBhvr>
                                        <p:cTn id="11" dur="500" fill="hold"/>
                                        <p:tgtEl>
                                          <p:spTgt spid="21"/>
                                        </p:tgtEl>
                                        <p:attrNameLst>
                                          <p:attrName>ppt_x</p:attrName>
                                        </p:attrNameLst>
                                      </p:cBhvr>
                                      <p:tavLst>
                                        <p:tav tm="0">
                                          <p:val>
                                            <p:strVal val="#ppt_x"/>
                                          </p:val>
                                        </p:tav>
                                        <p:tav tm="100000">
                                          <p:val>
                                            <p:strVal val="#ppt_x"/>
                                          </p:val>
                                        </p:tav>
                                      </p:tavLst>
                                    </p:anim>
                                    <p:anim calcmode="lin" valueType="num">
                                      <p:cBhvr>
                                        <p:cTn id="12" dur="5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2" name="Picture 16" descr="IMG_0600"/>
          <p:cNvPicPr>
            <a:picLocks noChangeAspect="1" noChangeArrowheads="1"/>
          </p:cNvPicPr>
          <p:nvPr/>
        </p:nvPicPr>
        <p:blipFill>
          <a:blip r:embed="rId2" cstate="print"/>
          <a:srcRect/>
          <a:stretch>
            <a:fillRect/>
          </a:stretch>
        </p:blipFill>
        <p:spPr bwMode="auto">
          <a:xfrm>
            <a:off x="0" y="0"/>
            <a:ext cx="9144000" cy="5257800"/>
          </a:xfrm>
          <a:prstGeom prst="rect">
            <a:avLst/>
          </a:prstGeom>
          <a:noFill/>
          <a:ln w="76200" cmpd="tri">
            <a:solidFill>
              <a:srgbClr val="0066FF"/>
            </a:solidFill>
            <a:miter lim="800000"/>
            <a:headEnd/>
            <a:tailEnd/>
          </a:ln>
        </p:spPr>
      </p:pic>
      <p:sp>
        <p:nvSpPr>
          <p:cNvPr id="3" name="Title 5"/>
          <p:cNvSpPr txBox="1">
            <a:spLocks/>
          </p:cNvSpPr>
          <p:nvPr/>
        </p:nvSpPr>
        <p:spPr>
          <a:xfrm>
            <a:off x="533400" y="5486400"/>
            <a:ext cx="6934200" cy="13716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Em dán tranh gà</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Times New Roman" pitchFamily="18" charset="0"/>
                <a:ea typeface="+mj-ea"/>
                <a:cs typeface="Times New Roman" pitchFamily="18" charset="0"/>
              </a:rPr>
              <a:t>Ông</a:t>
            </a:r>
            <a:r>
              <a:rPr kumimoji="0" lang="en-US" sz="4000" b="0" i="0" u="none" strike="noStrike" kern="1200" cap="none" spc="0" normalizeH="0" noProof="0" dirty="0" smtClean="0">
                <a:ln>
                  <a:noFill/>
                </a:ln>
                <a:solidFill>
                  <a:srgbClr val="FF0000"/>
                </a:solidFill>
                <a:effectLst/>
                <a:uLnTx/>
                <a:uFillTx/>
                <a:latin typeface="Times New Roman" pitchFamily="18" charset="0"/>
                <a:ea typeface="+mj-ea"/>
                <a:cs typeface="Times New Roman" pitchFamily="18" charset="0"/>
              </a:rPr>
              <a:t> treo câu đối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withEffect">
                                  <p:stCondLst>
                                    <p:cond delay="0"/>
                                  </p:stCondLst>
                                  <p:childTnLst>
                                    <p:set>
                                      <p:cBhvr>
                                        <p:cTn id="6" dur="1" fill="hold">
                                          <p:stCondLst>
                                            <p:cond delay="0"/>
                                          </p:stCondLst>
                                        </p:cTn>
                                        <p:tgtEl>
                                          <p:spTgt spid="14352"/>
                                        </p:tgtEl>
                                        <p:attrNameLst>
                                          <p:attrName>style.visibility</p:attrName>
                                        </p:attrNameLst>
                                      </p:cBhvr>
                                      <p:to>
                                        <p:strVal val="visible"/>
                                      </p:to>
                                    </p:set>
                                    <p:animEffect transition="in" filter="wedge">
                                      <p:cBhvr>
                                        <p:cTn id="7" dur="2000"/>
                                        <p:tgtEl>
                                          <p:spTgt spid="14352"/>
                                        </p:tgtEl>
                                      </p:cBhvr>
                                    </p:animEffect>
                                  </p:childTnLst>
                                </p:cTn>
                              </p:par>
                              <p:par>
                                <p:cTn id="8" presetID="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additive="base">
                                        <p:cTn id="10" dur="500" fill="hold"/>
                                        <p:tgtEl>
                                          <p:spTgt spid="3"/>
                                        </p:tgtEl>
                                        <p:attrNameLst>
                                          <p:attrName>ppt_x</p:attrName>
                                        </p:attrNameLst>
                                      </p:cBhvr>
                                      <p:tavLst>
                                        <p:tav tm="0">
                                          <p:val>
                                            <p:strVal val="0-#ppt_w/2"/>
                                          </p:val>
                                        </p:tav>
                                        <p:tav tm="100000">
                                          <p:val>
                                            <p:strVal val="#ppt_x"/>
                                          </p:val>
                                        </p:tav>
                                      </p:tavLst>
                                    </p:anim>
                                    <p:anim calcmode="lin" valueType="num">
                                      <p:cBhvr additive="base">
                                        <p:cTn id="11"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74&quot;/&gt;&lt;/object&gt;&lt;object type=&quot;3&quot; unique_id=&quot;10005&quot;&gt;&lt;property id=&quot;20148&quot; value=&quot;5&quot;/&gt;&lt;property id=&quot;20300&quot; value=&quot;Slide 2&quot;/&gt;&lt;property id=&quot;20307&quot; value=&quot;259&quot;/&gt;&lt;/object&gt;&lt;object type=&quot;3&quot; unique_id=&quot;10006&quot;&gt;&lt;property id=&quot;20148&quot; value=&quot;5&quot;/&gt;&lt;property id=&quot;20300&quot; value=&quot;Slide 3&quot;/&gt;&lt;property id=&quot;20307&quot; value=&quot;314&quot;/&gt;&lt;/object&gt;&lt;object type=&quot;3&quot; unique_id=&quot;10007&quot;&gt;&lt;property id=&quot;20148&quot; value=&quot;5&quot;/&gt;&lt;property id=&quot;20300&quot; value=&quot;Slide 4&quot;/&gt;&lt;property id=&quot;20307&quot; value=&quot;263&quot;/&gt;&lt;/object&gt;&lt;object type=&quot;3&quot; unique_id=&quot;10008&quot;&gt;&lt;property id=&quot;20148&quot; value=&quot;5&quot;/&gt;&lt;property id=&quot;20300&quot; value=&quot;Slide 5&quot;/&gt;&lt;property id=&quot;20307&quot; value=&quot;315&quot;/&gt;&lt;/object&gt;&lt;object type=&quot;3&quot; unique_id=&quot;10009&quot;&gt;&lt;property id=&quot;20148&quot; value=&quot;5&quot;/&gt;&lt;property id=&quot;20300&quot; value=&quot;Slide 6 - &amp;quot;Hoa đào trước ngõ&amp;#x0D;&amp;#x0A;Cười vui sáng hồng&amp;quot;&quot;/&gt;&lt;property id=&quot;20307&quot; value=&quot;321&quot;/&gt;&lt;/object&gt;&lt;object type=&quot;3&quot; unique_id=&quot;10010&quot;&gt;&lt;property id=&quot;20148&quot; value=&quot;5&quot;/&gt;&lt;property id=&quot;20300&quot; value=&quot;Slide 7 - &amp;quot;Hoa mai trong vườn&amp;#x0D;&amp;#x0A;Rung rinh cánh trắng&amp;quot;&quot;/&gt;&lt;property id=&quot;20307&quot; value=&quot;322&quot;/&gt;&lt;/object&gt;&lt;object type=&quot;3&quot; unique_id=&quot;10011&quot;&gt;&lt;property id=&quot;20148&quot; value=&quot;5&quot;/&gt;&lt;property id=&quot;20300&quot; value=&quot;Slide 8 - &amp;quot;Sân nhà đầy nắng&amp;#x0D;&amp;#x0A;Mẹ phơi áo hoa&amp;quot;&quot;/&gt;&lt;property id=&quot;20307&quot; value=&quot;324&quot;/&gt;&lt;/object&gt;&lt;object type=&quot;3&quot; unique_id=&quot;10012&quot;&gt;&lt;property id=&quot;20148&quot; value=&quot;5&quot;/&gt;&lt;property id=&quot;20300&quot; value=&quot;Slide 9&quot;/&gt;&lt;property id=&quot;20307&quot; value=&quot;327&quot;/&gt;&lt;/object&gt;&lt;object type=&quot;3&quot; unique_id=&quot;10014&quot;&gt;&lt;property id=&quot;20148&quot; value=&quot;5&quot;/&gt;&lt;property id=&quot;20300&quot; value=&quot;Slide 11 - &amp;quot;     &amp;quot;&quot;/&gt;&lt;property id=&quot;20307&quot; value=&quot;267&quot;/&gt;&lt;/object&gt;&lt;object type=&quot;3&quot; unique_id=&quot;10015&quot;&gt;&lt;property id=&quot;20148&quot; value=&quot;5&quot;/&gt;&lt;property id=&quot;20300&quot; value=&quot;Slide 12&quot;/&gt;&lt;property id=&quot;20307&quot; value=&quot;317&quot;/&gt;&lt;/object&gt;&lt;object type=&quot;3&quot; unique_id=&quot;10016&quot;&gt;&lt;property id=&quot;20148&quot; value=&quot;5&quot;/&gt;&lt;property id=&quot;20300&quot; value=&quot;Slide 17 - &amp;quot;     &amp;quot;&quot;/&gt;&lt;property id=&quot;20307&quot; value=&quot;319&quot;/&gt;&lt;/object&gt;&lt;object type=&quot;3&quot; unique_id=&quot;10020&quot;&gt;&lt;property id=&quot;20148&quot; value=&quot;5&quot;/&gt;&lt;property id=&quot;20300&quot; value=&quot;Slide 19&quot;/&gt;&lt;property id=&quot;20307&quot; value=&quot;285&quot;/&gt;&lt;/object&gt;&lt;object type=&quot;3&quot; unique_id=&quot;10214&quot;&gt;&lt;property id=&quot;20148&quot; value=&quot;5&quot;/&gt;&lt;property id=&quot;20300&quot; value=&quot;Slide 10&quot;/&gt;&lt;property id=&quot;20307&quot; value=&quot;329&quot;/&gt;&lt;/object&gt;&lt;object type=&quot;3&quot; unique_id=&quot;10377&quot;&gt;&lt;property id=&quot;20148&quot; value=&quot;5&quot;/&gt;&lt;property id=&quot;20300&quot; value=&quot;Slide 13&quot;/&gt;&lt;property id=&quot;20307&quot; value=&quot;330&quot;/&gt;&lt;/object&gt;&lt;object type=&quot;3&quot; unique_id=&quot;10494&quot;&gt;&lt;property id=&quot;20148&quot; value=&quot;5&quot;/&gt;&lt;property id=&quot;20300&quot; value=&quot;Slide 14&quot;/&gt;&lt;property id=&quot;20307&quot; value=&quot;332&quot;/&gt;&lt;/object&gt;&lt;object type=&quot;3&quot; unique_id=&quot;10610&quot;&gt;&lt;property id=&quot;20148&quot; value=&quot;5&quot;/&gt;&lt;property id=&quot;20300&quot; value=&quot;Slide 15&quot;/&gt;&lt;property id=&quot;20307&quot; value=&quot;334&quot;/&gt;&lt;/object&gt;&lt;object type=&quot;3&quot; unique_id=&quot;10611&quot;&gt;&lt;property id=&quot;20148&quot; value=&quot;5&quot;/&gt;&lt;property id=&quot;20300&quot; value=&quot;Slide 16&quot;/&gt;&lt;property id=&quot;20307&quot; value=&quot;335&quot;/&gt;&lt;/object&gt;&lt;object type=&quot;3&quot; unique_id=&quot;10685&quot;&gt;&lt;property id=&quot;20148&quot; value=&quot;5&quot;/&gt;&lt;property id=&quot;20300&quot; value=&quot;Slide 18&quot;/&gt;&lt;property id=&quot;20307&quot; value=&quot;336&quot;/&gt;&lt;/object&gt;&lt;object type=&quot;3&quot; unique_id=&quot;10811&quot;&gt;&lt;property id=&quot;20148&quot; value=&quot;5&quot;/&gt;&lt;property id=&quot;20300&quot; value=&quot;Slide 20&quot;/&gt;&lt;property id=&quot;20307&quot; value=&quot;337&quot;/&gt;&lt;/object&gt;&lt;object type=&quot;3&quot; unique_id=&quot;11450&quot;&gt;&lt;property id=&quot;20148&quot; value=&quot;5&quot;/&gt;&lt;property id=&quot;20300&quot; value=&quot;Slide 21&quot;/&gt;&lt;property id=&quot;20307&quot; value=&quot;338&quot;/&gt;&lt;/object&gt;&lt;object type=&quot;3&quot; unique_id=&quot;11451&quot;&gt;&lt;property id=&quot;20148&quot; value=&quot;5&quot;/&gt;&lt;property id=&quot;20300&quot; value=&quot;Slide 22&quot;/&gt;&lt;property id=&quot;20307&quot; value=&quot;339&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773</TotalTime>
  <Words>836</Words>
  <Application>Microsoft Office PowerPoint</Application>
  <PresentationFormat>On-screen Show (4:3)</PresentationFormat>
  <Paragraphs>108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Hoa đào trước ngõ Cười vui sáng hồng</vt:lpstr>
      <vt:lpstr>Hoa mai trong vườn Rung rinh cánh trắng</vt:lpstr>
      <vt:lpstr>Sân nhà đầy nắng Mẹ phơi áo hoa</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AutoBVT</cp:lastModifiedBy>
  <cp:revision>140</cp:revision>
  <dcterms:created xsi:type="dcterms:W3CDTF">2016-01-10T08:01:16Z</dcterms:created>
  <dcterms:modified xsi:type="dcterms:W3CDTF">2019-01-29T06:24:43Z</dcterms:modified>
</cp:coreProperties>
</file>