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sldIdLst>
    <p:sldId id="285" r:id="rId2"/>
    <p:sldId id="279" r:id="rId3"/>
    <p:sldId id="280" r:id="rId4"/>
    <p:sldId id="260" r:id="rId5"/>
    <p:sldId id="258" r:id="rId6"/>
    <p:sldId id="259" r:id="rId7"/>
    <p:sldId id="264" r:id="rId8"/>
    <p:sldId id="265" r:id="rId9"/>
    <p:sldId id="266" r:id="rId10"/>
    <p:sldId id="267" r:id="rId11"/>
    <p:sldId id="269" r:id="rId12"/>
    <p:sldId id="262" r:id="rId13"/>
    <p:sldId id="270" r:id="rId14"/>
    <p:sldId id="275" r:id="rId15"/>
    <p:sldId id="284" r:id="rId16"/>
    <p:sldId id="276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CCFF99"/>
    <a:srgbClr val="9933FF"/>
    <a:srgbClr val="0033CC"/>
    <a:srgbClr val="FF0000"/>
    <a:srgbClr val="FF6600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153" autoAdjust="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58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E3D3095-25DD-473C-9321-14471D63D91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24579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4580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4581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4582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4583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4584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24585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4586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4587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C28AF3D-8AA7-4BBA-856A-6773BCB6F65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8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58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BBBDF-AFE9-4DA5-92B8-6D290B1F81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CA92D-8223-4C8C-B178-93AA1AA09A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F735FE3-F100-47DF-82BC-E06427EB9A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0117F-9C4C-4ACF-8D60-17FCBE1668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612DE-EDF1-434F-B2D8-40F9EA4BD8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C1785-CC8C-4E8A-8E34-FDBC766166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B065E-6871-498A-89A6-7E09F14D38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ECFC7-9350-48C1-B43F-7CE136172A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DD604-0210-49E1-B5B2-8D31F7AB81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A7B0E-186A-46C0-8C49-8F73A15496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163BD-318B-45F6-B9C0-E56D25E2B1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23555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3556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3557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3558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3559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2356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2356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2356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BD0400E0-7679-47EF-B47B-CB7F2EAC7C3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3564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981200"/>
            <a:ext cx="8534400" cy="378565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MÔN: ĐẠO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ĐỨC LỚP 5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Tiết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7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–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Tuần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7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TÊN BÀI: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NHỚ ƠN TỔ TIÊN</a:t>
            </a: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GV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hực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hiện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Nguyễn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Ngọc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Ánh</a:t>
            </a:r>
            <a:endParaRPr lang="en-US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90800"/>
            <a:ext cx="8229600" cy="3230563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 sz="4000" b="1">
                <a:solidFill>
                  <a:srgbClr val="FF0000"/>
                </a:solidFill>
              </a:rPr>
              <a:t>Mỗi người phải biết ơn ai và có trách nhiệm như thế nào?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066800" y="2057400"/>
            <a:ext cx="73914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 b="1">
                <a:solidFill>
                  <a:srgbClr val="0033CC"/>
                </a:solidFill>
              </a:rPr>
              <a:t>Mỗi người phải biết ơn tổ tiên và có trách nhiệm giữ gìn, phát huy truyền thống thống tốt đẹp của gia đình, dòng họ</a:t>
            </a:r>
            <a:r>
              <a:rPr lang="en-US" sz="3800">
                <a:solidFill>
                  <a:srgbClr val="0066FF"/>
                </a:solidFill>
              </a:rPr>
              <a:t>.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1219200" y="457200"/>
            <a:ext cx="624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Nhớ ơn tổ tiên  </a:t>
            </a:r>
            <a:r>
              <a:rPr lang="en-US" sz="4400" b="1" i="1">
                <a:solidFill>
                  <a:srgbClr val="FF0000"/>
                </a:solidFill>
              </a:rPr>
              <a:t>(</a:t>
            </a:r>
            <a:r>
              <a:rPr lang="en-US" sz="4400" b="1" i="1">
                <a:solidFill>
                  <a:srgbClr val="0033CC"/>
                </a:solidFill>
              </a:rPr>
              <a:t>tiết 1</a:t>
            </a:r>
            <a:r>
              <a:rPr lang="en-US" sz="4400" b="1" i="1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457200" y="4572000"/>
            <a:ext cx="8229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US" sz="4600" b="1">
                <a:solidFill>
                  <a:srgbClr val="FF0000"/>
                </a:solidFill>
              </a:rPr>
              <a:t>Em biết câu ca dao nào nói lên truyền thống đó?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381000" y="4419600"/>
            <a:ext cx="8534400" cy="1930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33CC"/>
                </a:solidFill>
                <a:latin typeface=".VnTime" pitchFamily="34" charset="0"/>
              </a:rPr>
              <a:t>          </a:t>
            </a:r>
            <a:r>
              <a:rPr lang="en-US" sz="4000" b="1">
                <a:solidFill>
                  <a:srgbClr val="FF0000"/>
                </a:solidFill>
                <a:latin typeface=".VnTime" pitchFamily="34" charset="0"/>
              </a:rPr>
              <a:t>Con ng­êi cã tæ, cã t«ng</a:t>
            </a:r>
          </a:p>
          <a:p>
            <a:r>
              <a:rPr lang="en-US" sz="4000" b="1">
                <a:solidFill>
                  <a:srgbClr val="FF0000"/>
                </a:solidFill>
                <a:latin typeface=".VnTime" pitchFamily="34" charset="0"/>
              </a:rPr>
              <a:t> Nh­ c©y cã céi, nh­ s«ng cã nguån</a:t>
            </a:r>
            <a:r>
              <a:rPr lang="en-US" sz="4000">
                <a:solidFill>
                  <a:srgbClr val="FF0000"/>
                </a:solidFill>
                <a:latin typeface=".VnTime" pitchFamily="34" charset="0"/>
              </a:rPr>
              <a:t>.</a:t>
            </a:r>
          </a:p>
          <a:p>
            <a:r>
              <a:rPr lang="en-US" sz="4000">
                <a:solidFill>
                  <a:srgbClr val="FF0000"/>
                </a:solidFill>
                <a:latin typeface=".VnTime" pitchFamily="34" charset="0"/>
              </a:rPr>
              <a:t>                                                   </a:t>
            </a:r>
            <a:r>
              <a:rPr lang="en-US" sz="4000" b="1">
                <a:solidFill>
                  <a:srgbClr val="FF0000"/>
                </a:solidFill>
                <a:latin typeface=".VnTeknical" pitchFamily="34" charset="0"/>
              </a:rPr>
              <a:t>Ca dao</a:t>
            </a:r>
            <a:endParaRPr lang="en-US" b="1">
              <a:solidFill>
                <a:srgbClr val="FF0000"/>
              </a:solidFill>
              <a:latin typeface=".VnTeknical" pitchFamily="34" charset="0"/>
            </a:endParaRP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2971800" y="1371600"/>
            <a:ext cx="2438400" cy="701675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GHI NHỚ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13315" grpId="1" build="p"/>
      <p:bldP spid="13318" grpId="0"/>
      <p:bldP spid="13318" grpId="1"/>
      <p:bldP spid="13320" grpId="0"/>
      <p:bldP spid="13321" grpId="0" build="p"/>
      <p:bldP spid="13321" grpId="1" build="p"/>
      <p:bldP spid="13323" grpId="0" animBg="1"/>
      <p:bldP spid="13323" grpId="1" animBg="1"/>
      <p:bldP spid="13324" grpId="0" animBg="1"/>
      <p:bldP spid="1332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1219200" y="457200"/>
            <a:ext cx="624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Nhớ ơn tổ tiên  </a:t>
            </a:r>
            <a:r>
              <a:rPr lang="en-US" sz="4400" b="1" i="1">
                <a:solidFill>
                  <a:srgbClr val="FF0000"/>
                </a:solidFill>
              </a:rPr>
              <a:t>(</a:t>
            </a:r>
            <a:r>
              <a:rPr lang="en-US" sz="4400" b="1" i="1">
                <a:solidFill>
                  <a:srgbClr val="0033CC"/>
                </a:solidFill>
              </a:rPr>
              <a:t>tiết 1</a:t>
            </a:r>
            <a:r>
              <a:rPr lang="en-US" sz="4400" b="1" i="1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2743200" y="3352800"/>
            <a:ext cx="2057400" cy="7112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CCFF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000" b="1">
                <a:solidFill>
                  <a:srgbClr val="0033CC"/>
                </a:solidFill>
              </a:rPr>
              <a:t>Bài tập: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2514600" y="1371600"/>
            <a:ext cx="2743200" cy="528638"/>
          </a:xfrm>
          <a:prstGeom prst="rect">
            <a:avLst/>
          </a:prstGeom>
          <a:solidFill>
            <a:srgbClr val="CC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rgbClr val="0033CC"/>
                </a:solidFill>
              </a:rPr>
              <a:t>HOẠT ĐỘNG 2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762000" y="1981200"/>
            <a:ext cx="7620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2. Những việc cần làm để tỏ lòng biết ơn tổ tiên.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/>
      <p:bldP spid="15370" grpId="0" animBg="1"/>
      <p:bldP spid="153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000" b="1">
                <a:solidFill>
                  <a:srgbClr val="FF0000"/>
                </a:solidFill>
              </a:rPr>
              <a:t>Những việc làm nào dưới đây thể hiện lòng </a:t>
            </a:r>
            <a:br>
              <a:rPr lang="en-US" sz="3000" b="1">
                <a:solidFill>
                  <a:srgbClr val="FF0000"/>
                </a:solidFill>
              </a:rPr>
            </a:br>
            <a:r>
              <a:rPr lang="en-US" sz="3000" b="1">
                <a:solidFill>
                  <a:srgbClr val="FF0000"/>
                </a:solidFill>
              </a:rPr>
              <a:t>	           biết ơn tổ tiên?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81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>
                <a:solidFill>
                  <a:srgbClr val="FF0000"/>
                </a:solidFill>
              </a:rPr>
              <a:t>a</a:t>
            </a:r>
            <a:r>
              <a:rPr lang="en-US" b="1">
                <a:solidFill>
                  <a:srgbClr val="0033CC"/>
                </a:solidFill>
              </a:rPr>
              <a:t>  Cố gắng học tập, rèn luyện để trở thành người có ích cho gia đình quê hương, đất nước.</a:t>
            </a:r>
          </a:p>
          <a:p>
            <a:pPr>
              <a:buFont typeface="Wingdings" pitchFamily="2" charset="2"/>
              <a:buNone/>
            </a:pPr>
            <a:r>
              <a:rPr lang="en-US" b="1">
                <a:solidFill>
                  <a:srgbClr val="FF0000"/>
                </a:solidFill>
              </a:rPr>
              <a:t>b</a:t>
            </a:r>
            <a:r>
              <a:rPr lang="en-US" b="1">
                <a:solidFill>
                  <a:srgbClr val="0033CC"/>
                </a:solidFill>
              </a:rPr>
              <a:t>  Không coi trọng các kỷ vật của gia đình, dòng họ.</a:t>
            </a:r>
          </a:p>
          <a:p>
            <a:pPr>
              <a:buFont typeface="Wingdings" pitchFamily="2" charset="2"/>
              <a:buNone/>
            </a:pPr>
            <a:r>
              <a:rPr lang="en-US" b="1">
                <a:solidFill>
                  <a:srgbClr val="FF0000"/>
                </a:solidFill>
              </a:rPr>
              <a:t>c </a:t>
            </a:r>
            <a:r>
              <a:rPr lang="en-US" b="1">
                <a:solidFill>
                  <a:srgbClr val="0033CC"/>
                </a:solidFill>
              </a:rPr>
              <a:t> Giữ gìn nề nếp tốt của gia đình.</a:t>
            </a:r>
          </a:p>
          <a:p>
            <a:pPr>
              <a:buFont typeface="Wingdings" pitchFamily="2" charset="2"/>
              <a:buNone/>
            </a:pPr>
            <a:r>
              <a:rPr lang="en-US" b="1">
                <a:solidFill>
                  <a:srgbClr val="FF0000"/>
                </a:solidFill>
              </a:rPr>
              <a:t>d</a:t>
            </a:r>
            <a:r>
              <a:rPr lang="en-US" b="1">
                <a:solidFill>
                  <a:srgbClr val="0033CC"/>
                </a:solidFill>
              </a:rPr>
              <a:t> Thăm mộ tổ tiên, ông bà.</a:t>
            </a:r>
          </a:p>
          <a:p>
            <a:pPr>
              <a:buFont typeface="Wingdings" pitchFamily="2" charset="2"/>
              <a:buNone/>
            </a:pPr>
            <a:r>
              <a:rPr lang="en-US" b="1">
                <a:solidFill>
                  <a:srgbClr val="FF0000"/>
                </a:solidFill>
              </a:rPr>
              <a:t>đ</a:t>
            </a:r>
            <a:r>
              <a:rPr lang="en-US" b="1">
                <a:solidFill>
                  <a:srgbClr val="0033CC"/>
                </a:solidFill>
              </a:rPr>
              <a:t> Dù ở xa nhưng mỗi dịp giỗ, Tết đều không quên viết thư thăm hỏi gia đình họ hàng.</a:t>
            </a:r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381000" y="1066800"/>
            <a:ext cx="533400" cy="457200"/>
          </a:xfrm>
          <a:prstGeom prst="ellipse">
            <a:avLst/>
          </a:prstGeom>
          <a:noFill/>
          <a:ln w="28575">
            <a:solidFill>
              <a:srgbClr val="9933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9933FF"/>
              </a:solidFill>
            </a:endParaRPr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381000" y="3657600"/>
            <a:ext cx="533400" cy="457200"/>
          </a:xfrm>
          <a:prstGeom prst="ellipse">
            <a:avLst/>
          </a:prstGeom>
          <a:noFill/>
          <a:ln w="28575">
            <a:solidFill>
              <a:srgbClr val="9933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9933FF"/>
              </a:solidFill>
            </a:endParaRPr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381000" y="4267200"/>
            <a:ext cx="533400" cy="457200"/>
          </a:xfrm>
          <a:prstGeom prst="ellipse">
            <a:avLst/>
          </a:prstGeom>
          <a:noFill/>
          <a:ln w="28575">
            <a:solidFill>
              <a:srgbClr val="9933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9933FF"/>
              </a:solidFill>
            </a:endParaRPr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381000" y="4876800"/>
            <a:ext cx="533400" cy="457200"/>
          </a:xfrm>
          <a:prstGeom prst="ellipse">
            <a:avLst/>
          </a:prstGeom>
          <a:noFill/>
          <a:ln w="28575">
            <a:solidFill>
              <a:srgbClr val="9933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99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196" grpId="0" animBg="1"/>
      <p:bldP spid="8197" grpId="0" animBg="1"/>
      <p:bldP spid="8198" grpId="0" animBg="1"/>
      <p:bldP spid="81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229600" cy="32305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>
                <a:solidFill>
                  <a:srgbClr val="0033CC"/>
                </a:solidFill>
              </a:rPr>
              <a:t>  Chúng ta cần thể hiện lòng biết ơn bằng những việc làm thiết thực, cụ thể phù hợp với khả năng như các việc làm câu a,c,d,đ.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600200" y="304800"/>
            <a:ext cx="624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Nhớ ơn tổ tiên  </a:t>
            </a:r>
            <a:r>
              <a:rPr lang="en-US" sz="4400" b="1" i="1">
                <a:solidFill>
                  <a:srgbClr val="FF0000"/>
                </a:solidFill>
              </a:rPr>
              <a:t>(</a:t>
            </a:r>
            <a:r>
              <a:rPr lang="en-US" sz="4400" b="1" i="1">
                <a:solidFill>
                  <a:srgbClr val="0033CC"/>
                </a:solidFill>
              </a:rPr>
              <a:t>tiết 1</a:t>
            </a:r>
            <a:r>
              <a:rPr lang="en-US" sz="4400" b="1" i="1">
                <a:solidFill>
                  <a:srgbClr val="FF0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16387" grpId="1" build="p"/>
      <p:bldP spid="1639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514600" y="1752600"/>
            <a:ext cx="335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3. Tự liên hệ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066800" y="2286000"/>
            <a:ext cx="7162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33CC"/>
                </a:solidFill>
              </a:rPr>
              <a:t>Em hãy kể những việc làm được và chưa làm được để thể hiện lòng biết ơn tổ tiên?</a:t>
            </a:r>
          </a:p>
        </p:txBody>
      </p:sp>
      <p:pic>
        <p:nvPicPr>
          <p:cNvPr id="21514" name="Picture 10" descr="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4114800"/>
            <a:ext cx="1600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1600200" y="304800"/>
            <a:ext cx="624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Nhớ ơn tổ tiên  </a:t>
            </a:r>
            <a:r>
              <a:rPr lang="en-US" sz="4400" b="1" i="1">
                <a:solidFill>
                  <a:srgbClr val="FF0000"/>
                </a:solidFill>
              </a:rPr>
              <a:t>(</a:t>
            </a:r>
            <a:r>
              <a:rPr lang="en-US" sz="4400" b="1" i="1">
                <a:solidFill>
                  <a:srgbClr val="0033CC"/>
                </a:solidFill>
              </a:rPr>
              <a:t>tiết 1</a:t>
            </a:r>
            <a:r>
              <a:rPr lang="en-US" sz="4400" b="1" i="1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2590800" y="1219200"/>
            <a:ext cx="2743200" cy="528638"/>
          </a:xfrm>
          <a:prstGeom prst="rect">
            <a:avLst/>
          </a:prstGeom>
          <a:solidFill>
            <a:srgbClr val="CC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rgbClr val="0033CC"/>
                </a:solidFill>
              </a:rPr>
              <a:t>HOẠT ĐỘNG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10" grpId="0"/>
      <p:bldP spid="215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400-266-nhung-trai-nghiem-thu-vi-tai-bao-tang-canh-sat-f5b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685800"/>
            <a:ext cx="4419600" cy="2892425"/>
          </a:xfrm>
          <a:prstGeom prst="rect">
            <a:avLst/>
          </a:prstGeom>
          <a:noFill/>
        </p:spPr>
      </p:pic>
      <p:pic>
        <p:nvPicPr>
          <p:cNvPr id="38916" name="Picture 4" descr="small_12949646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81400"/>
            <a:ext cx="4419600" cy="3276600"/>
          </a:xfrm>
          <a:prstGeom prst="rect">
            <a:avLst/>
          </a:prstGeom>
          <a:noFill/>
        </p:spPr>
      </p:pic>
      <p:pic>
        <p:nvPicPr>
          <p:cNvPr id="38917" name="Picture 5" descr="fet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685800"/>
            <a:ext cx="4419600" cy="2890838"/>
          </a:xfrm>
          <a:prstGeom prst="rect">
            <a:avLst/>
          </a:prstGeom>
          <a:noFill/>
        </p:spPr>
      </p:pic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1295400" y="57150"/>
            <a:ext cx="6648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Việc làm thể hiện lòng biết ơn tổ tiên.</a:t>
            </a:r>
          </a:p>
        </p:txBody>
      </p:sp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3581400"/>
            <a:ext cx="4419600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28600" y="2286000"/>
            <a:ext cx="8915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4000" b="1">
                <a:solidFill>
                  <a:srgbClr val="0033CC"/>
                </a:solidFill>
                <a:latin typeface=".VnTime" pitchFamily="34" charset="0"/>
              </a:rPr>
              <a:t>Mçi ng­êi ph¶i biÕt ¬n tæ tiªn vµ cã tr¸ch nghiÖm gi÷ g×n, ph¸t huy truyÒn thèng tèt ®Ñp cña gia ®×nh, dßng hä.</a:t>
            </a:r>
            <a:endParaRPr lang="en-US" sz="4000">
              <a:latin typeface=".VnTimeH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819400" y="1447800"/>
            <a:ext cx="2438400" cy="701675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GHI NHỚ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28600" y="4343400"/>
            <a:ext cx="85344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33CC"/>
                </a:solidFill>
                <a:latin typeface=".VnTime" pitchFamily="34" charset="0"/>
              </a:rPr>
              <a:t>          Con ng­êi cã tæ, cã t«ng</a:t>
            </a:r>
          </a:p>
          <a:p>
            <a:r>
              <a:rPr lang="en-US" sz="4000" b="1">
                <a:solidFill>
                  <a:srgbClr val="0033CC"/>
                </a:solidFill>
                <a:latin typeface=".VnTime" pitchFamily="34" charset="0"/>
              </a:rPr>
              <a:t> Nh­ c©y cã céi, nh­ n­íc cã nguån</a:t>
            </a:r>
            <a:r>
              <a:rPr lang="en-US" sz="4000">
                <a:solidFill>
                  <a:srgbClr val="00CC00"/>
                </a:solidFill>
                <a:latin typeface=".VnTime" pitchFamily="34" charset="0"/>
              </a:rPr>
              <a:t>.</a:t>
            </a:r>
          </a:p>
          <a:p>
            <a:pPr lvl="3"/>
            <a:r>
              <a:rPr lang="en-US"/>
              <a:t>						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1600200" y="304800"/>
            <a:ext cx="624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Nhớ ơn tổ tiên  </a:t>
            </a:r>
            <a:r>
              <a:rPr lang="en-US" sz="4400" b="1" i="1">
                <a:solidFill>
                  <a:srgbClr val="FF0000"/>
                </a:solidFill>
              </a:rPr>
              <a:t>(</a:t>
            </a:r>
            <a:r>
              <a:rPr lang="en-US" sz="4400" b="1" i="1">
                <a:solidFill>
                  <a:srgbClr val="0033CC"/>
                </a:solidFill>
              </a:rPr>
              <a:t>tiết 1</a:t>
            </a:r>
            <a:r>
              <a:rPr lang="en-US" sz="4400" b="1" i="1">
                <a:solidFill>
                  <a:srgbClr val="FF0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animBg="1"/>
      <p:bldP spid="26628" grpId="0"/>
      <p:bldP spid="266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lehoi-truyenthon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solidFill>
            <a:srgbClr val="0033CC"/>
          </a:solidFill>
        </p:spPr>
      </p:pic>
      <p:sp>
        <p:nvSpPr>
          <p:cNvPr id="29699" name="WordArt 3"/>
          <p:cNvSpPr>
            <a:spLocks noChangeArrowheads="1" noChangeShapeType="1" noTextEdit="1"/>
          </p:cNvSpPr>
          <p:nvPr/>
        </p:nvSpPr>
        <p:spPr bwMode="auto">
          <a:xfrm>
            <a:off x="1066800" y="1524000"/>
            <a:ext cx="4876800" cy="609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CCFF99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NHỚ ƠN TỔ TIÊN</a:t>
            </a:r>
            <a:endParaRPr lang="en-US" sz="3600" b="1" kern="10">
              <a:ln w="12700">
                <a:solidFill>
                  <a:srgbClr val="CCFF99"/>
                </a:solidFill>
                <a:round/>
                <a:headEnd/>
                <a:tailEnd/>
              </a:ln>
              <a:solidFill>
                <a:srgbClr val="0066FF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1" name="Picture 3" descr="3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2772" name="Picture 4" descr="animflow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9850" y="5181600"/>
            <a:ext cx="1530350" cy="1752600"/>
          </a:xfrm>
          <a:prstGeom prst="rect">
            <a:avLst/>
          </a:prstGeom>
          <a:noFill/>
        </p:spPr>
      </p:pic>
      <p:pic>
        <p:nvPicPr>
          <p:cNvPr id="32773" name="Picture 5" descr="animflow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23837" y="5253038"/>
            <a:ext cx="1533525" cy="1981200"/>
          </a:xfrm>
          <a:prstGeom prst="rect">
            <a:avLst/>
          </a:prstGeom>
          <a:noFill/>
        </p:spPr>
      </p:pic>
      <p:sp>
        <p:nvSpPr>
          <p:cNvPr id="32775" name="WordArt 7"/>
          <p:cNvSpPr>
            <a:spLocks noChangeArrowheads="1" noChangeShapeType="1" noTextEdit="1"/>
          </p:cNvSpPr>
          <p:nvPr/>
        </p:nvSpPr>
        <p:spPr bwMode="auto">
          <a:xfrm>
            <a:off x="609600" y="1752600"/>
            <a:ext cx="2362200" cy="9144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5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Đạo đức:</a:t>
            </a:r>
            <a:endParaRPr lang="en-US" sz="3600" b="1" kern="10">
              <a:ln w="12700">
                <a:solidFill>
                  <a:srgbClr val="0033CC"/>
                </a:solidFill>
                <a:round/>
                <a:headEnd/>
                <a:tailEnd/>
              </a:ln>
              <a:solidFill>
                <a:srgbClr val="0033CC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2776" name="WordArt 8"/>
          <p:cNvSpPr>
            <a:spLocks noChangeArrowheads="1" noChangeShapeType="1" noTextEdit="1"/>
          </p:cNvSpPr>
          <p:nvPr/>
        </p:nvSpPr>
        <p:spPr bwMode="auto">
          <a:xfrm>
            <a:off x="3505200" y="1752600"/>
            <a:ext cx="4572000" cy="838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5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NHỚ ƠN TỔ TIÊN</a:t>
            </a:r>
            <a:endParaRPr lang="en-US" sz="3600" b="1" kern="1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914400" y="2057400"/>
            <a:ext cx="662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33CC"/>
                </a:solidFill>
              </a:rPr>
              <a:t>1.Tìm hiểu truyện</a:t>
            </a:r>
            <a:r>
              <a:rPr lang="en-US" sz="3200" b="1">
                <a:solidFill>
                  <a:srgbClr val="0033CC"/>
                </a:solidFill>
              </a:rPr>
              <a:t> “</a:t>
            </a:r>
            <a:r>
              <a:rPr lang="en-US" sz="3600" b="1">
                <a:solidFill>
                  <a:srgbClr val="0033CC"/>
                </a:solidFill>
              </a:rPr>
              <a:t>Thăm mộ</a:t>
            </a:r>
            <a:r>
              <a:rPr lang="en-US" sz="3200" b="1">
                <a:solidFill>
                  <a:srgbClr val="0033CC"/>
                </a:solidFill>
              </a:rPr>
              <a:t>”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04800" y="2667000"/>
            <a:ext cx="8229600" cy="114300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100" b="1"/>
              <a:t>1. Nhân ngày tết cổ truyền, bố của Việt đã làm gì để tỏ lòng biết ơn tổ tiên?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228600" y="3657600"/>
            <a:ext cx="822960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3100" b="1">
                <a:solidFill>
                  <a:srgbClr val="FF0000"/>
                </a:solidFill>
              </a:rPr>
              <a:t>2.Theo em, bố muốn nhắc nhở Việt  điều gì khi kể về tổ tiên?</a:t>
            </a: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304800" y="4724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3100" b="1">
                <a:solidFill>
                  <a:srgbClr val="0033CC"/>
                </a:solidFill>
              </a:rPr>
              <a:t>3.</a:t>
            </a:r>
            <a:r>
              <a:rPr lang="en-US" sz="3100" b="1">
                <a:solidFill>
                  <a:srgbClr val="FF0000"/>
                </a:solidFill>
              </a:rPr>
              <a:t> </a:t>
            </a:r>
            <a:r>
              <a:rPr lang="en-US" sz="3100" b="1">
                <a:solidFill>
                  <a:srgbClr val="0033CC"/>
                </a:solidFill>
              </a:rPr>
              <a:t>Vì sao Việt muốn lau dọn bàn thờ giúp mẹ?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685800" y="2819400"/>
            <a:ext cx="7239000" cy="528638"/>
          </a:xfrm>
          <a:prstGeom prst="rect">
            <a:avLst/>
          </a:prstGeom>
          <a:solidFill>
            <a:srgbClr val="CC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9933FF"/>
                </a:solidFill>
              </a:rPr>
              <a:t>QUAN SÁT TRANH, THẢO LUẬN NHÓM 3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2286000" y="1371600"/>
            <a:ext cx="2743200" cy="528638"/>
          </a:xfrm>
          <a:prstGeom prst="rect">
            <a:avLst/>
          </a:prstGeom>
          <a:solidFill>
            <a:srgbClr val="CC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rgbClr val="0033CC"/>
                </a:solidFill>
              </a:rPr>
              <a:t>HOẠT ĐỘNG 1</a:t>
            </a: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1219200" y="457200"/>
            <a:ext cx="624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Nhớ ơn tổ tiên  </a:t>
            </a:r>
            <a:r>
              <a:rPr lang="en-US" sz="4400" b="1" i="1">
                <a:solidFill>
                  <a:srgbClr val="FF0000"/>
                </a:solidFill>
              </a:rPr>
              <a:t>(</a:t>
            </a:r>
            <a:r>
              <a:rPr lang="en-US" sz="4400" b="1" i="1">
                <a:solidFill>
                  <a:srgbClr val="0033CC"/>
                </a:solidFill>
              </a:rPr>
              <a:t>tiết 1</a:t>
            </a:r>
            <a:r>
              <a:rPr lang="en-US" sz="4400" b="1" i="1">
                <a:solidFill>
                  <a:srgbClr val="FF0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4" grpId="0" build="p"/>
      <p:bldP spid="6154" grpId="1" build="p"/>
      <p:bldP spid="6155" grpId="0" build="p"/>
      <p:bldP spid="6155" grpId="1" build="p"/>
      <p:bldP spid="6156" grpId="0" build="p"/>
      <p:bldP spid="6156" grpId="1" build="p"/>
      <p:bldP spid="6157" grpId="0" animBg="1"/>
      <p:bldP spid="615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d trang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838200"/>
            <a:ext cx="8001000" cy="5791200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600200" y="0"/>
            <a:ext cx="5867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200" b="1">
                <a:solidFill>
                  <a:srgbClr val="FF0000"/>
                </a:solidFill>
              </a:rPr>
              <a:t>Nhớ ơn tổ tiên  </a:t>
            </a:r>
            <a:r>
              <a:rPr lang="en-US" sz="4200" b="1" i="1">
                <a:solidFill>
                  <a:srgbClr val="FF0000"/>
                </a:solidFill>
              </a:rPr>
              <a:t>(</a:t>
            </a:r>
            <a:r>
              <a:rPr lang="en-US" sz="4200" b="1" i="1">
                <a:solidFill>
                  <a:srgbClr val="0033CC"/>
                </a:solidFill>
              </a:rPr>
              <a:t>tiết 1</a:t>
            </a:r>
            <a:r>
              <a:rPr lang="en-US" sz="4200" b="1" i="1">
                <a:solidFill>
                  <a:srgbClr val="FF0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229600" cy="216693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200" b="1">
                <a:solidFill>
                  <a:srgbClr val="FF0000"/>
                </a:solidFill>
              </a:rPr>
              <a:t>   Nhân ngày tết cổ truyền sắp đến, bố của Việt đã làm gì để tỏ lòng biết ơn tổ tiên?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81000" y="3505200"/>
            <a:ext cx="8534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33CC"/>
                </a:solidFill>
              </a:rPr>
              <a:t>- Bố Việt dẫn Việt đi thăm và sửa sang lại mộ phần ông nội. Kể cho Việt nghe về truyền thống gia đình</a:t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1219200" y="457200"/>
            <a:ext cx="5867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200" b="1">
                <a:solidFill>
                  <a:srgbClr val="FF0000"/>
                </a:solidFill>
              </a:rPr>
              <a:t>Nhớ ơn tổ tiên  </a:t>
            </a:r>
            <a:r>
              <a:rPr lang="en-US" sz="4200" b="1" i="1">
                <a:solidFill>
                  <a:srgbClr val="FF0000"/>
                </a:solidFill>
              </a:rPr>
              <a:t>(</a:t>
            </a:r>
            <a:r>
              <a:rPr lang="en-US" sz="4200" b="1" i="1">
                <a:solidFill>
                  <a:srgbClr val="0033CC"/>
                </a:solidFill>
              </a:rPr>
              <a:t>tiết 1</a:t>
            </a:r>
            <a:r>
              <a:rPr lang="en-US" sz="4200" b="1" i="1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457200" y="1447800"/>
            <a:ext cx="6858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4400" b="1">
                <a:solidFill>
                  <a:srgbClr val="FF0000"/>
                </a:solidFill>
              </a:rPr>
              <a:t>1</a:t>
            </a:r>
            <a:r>
              <a:rPr lang="en-US" sz="4200" b="1">
                <a:solidFill>
                  <a:srgbClr val="FF0000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3" grpId="1" build="p"/>
      <p:bldP spid="5128" grpId="0"/>
      <p:bldP spid="5128" grpId="1"/>
      <p:bldP spid="5131" grpId="0"/>
      <p:bldP spid="5132" grpId="1" build="p"/>
      <p:bldP spid="5132" grpId="2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915400" cy="2014538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4200" b="1">
                <a:solidFill>
                  <a:srgbClr val="FF0000"/>
                </a:solidFill>
              </a:rPr>
              <a:t>    Theo em, bố muốn nhắc nhở                           Việt điều gì khi kể về tổ tiên?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28600" y="2819400"/>
            <a:ext cx="86868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200" b="1">
                <a:solidFill>
                  <a:srgbClr val="0033CC"/>
                </a:solidFill>
              </a:rPr>
              <a:t>- Muốn Việt cố gắng học hành để nên người và phát huy truyền thống gia đình.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219200" y="533400"/>
            <a:ext cx="5867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200" b="1">
                <a:solidFill>
                  <a:srgbClr val="FF0000"/>
                </a:solidFill>
              </a:rPr>
              <a:t>Nhớ ơn tổ tiên  </a:t>
            </a:r>
            <a:r>
              <a:rPr lang="en-US" sz="4200" b="1" i="1">
                <a:solidFill>
                  <a:srgbClr val="FF0000"/>
                </a:solidFill>
              </a:rPr>
              <a:t>(</a:t>
            </a:r>
            <a:r>
              <a:rPr lang="en-US" sz="4200" b="1" i="1">
                <a:solidFill>
                  <a:srgbClr val="0033CC"/>
                </a:solidFill>
              </a:rPr>
              <a:t>tiết 1</a:t>
            </a:r>
            <a:r>
              <a:rPr lang="en-US" sz="4200" b="1" i="1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81000" y="1524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4400" b="1">
                <a:solidFill>
                  <a:srgbClr val="FF0000"/>
                </a:solidFill>
              </a:rPr>
              <a:t>2</a:t>
            </a:r>
            <a:r>
              <a:rPr lang="en-US" sz="4200" b="1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0243" grpId="1" build="p"/>
      <p:bldP spid="10246" grpId="0"/>
      <p:bldP spid="10246" grpId="1"/>
      <p:bldP spid="10249" grpId="0"/>
      <p:bldP spid="10250" grpId="0" build="p"/>
      <p:bldP spid="10250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76400"/>
            <a:ext cx="685800" cy="9906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4400" b="1">
                <a:solidFill>
                  <a:srgbClr val="FF0000"/>
                </a:solidFill>
              </a:rPr>
              <a:t>3.</a:t>
            </a:r>
            <a:r>
              <a:rPr lang="en-US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33400" y="2971800"/>
            <a:ext cx="838200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800" b="1">
                <a:solidFill>
                  <a:srgbClr val="0033CC"/>
                </a:solidFill>
              </a:rPr>
              <a:t>- Việt muốn thể hiện lòng biết ơn tổ tiên qua việc làm cụ thể.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1219200" y="533400"/>
            <a:ext cx="5867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200" b="1">
                <a:solidFill>
                  <a:srgbClr val="FF0000"/>
                </a:solidFill>
              </a:rPr>
              <a:t>Nhớ ơn tổ tiên  </a:t>
            </a:r>
            <a:r>
              <a:rPr lang="en-US" sz="4200" b="1" i="1">
                <a:solidFill>
                  <a:srgbClr val="FF0000"/>
                </a:solidFill>
              </a:rPr>
              <a:t>(</a:t>
            </a:r>
            <a:r>
              <a:rPr lang="en-US" sz="4200" b="1" i="1">
                <a:solidFill>
                  <a:srgbClr val="0033CC"/>
                </a:solidFill>
              </a:rPr>
              <a:t>tiết 1</a:t>
            </a:r>
            <a:r>
              <a:rPr lang="en-US" sz="4200" b="1" i="1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1905000" y="1600200"/>
            <a:ext cx="6705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4200" b="1">
                <a:solidFill>
                  <a:srgbClr val="FF0000"/>
                </a:solidFill>
              </a:rPr>
              <a:t>Vì sao Việt muốn lau dọn bàn thờ giúp mẹ?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11267" grpId="1" build="p"/>
      <p:bldP spid="11270" grpId="0"/>
      <p:bldP spid="11270" grpId="1"/>
      <p:bldP spid="11272" grpId="0"/>
      <p:bldP spid="11273" grpId="0" uiExpand="1" build="p"/>
      <p:bldP spid="11273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229600" cy="3230563"/>
          </a:xfrm>
          <a:ln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4800" b="1">
                <a:solidFill>
                  <a:srgbClr val="0033CC"/>
                </a:solidFill>
              </a:rPr>
              <a:t>* </a:t>
            </a:r>
            <a:r>
              <a:rPr lang="en-US" sz="4200" b="1">
                <a:solidFill>
                  <a:srgbClr val="0033CC"/>
                </a:solidFill>
              </a:rPr>
              <a:t>Ai cũng có tổ tiên, gia đình, dòng họ.Mỗi người đều phải biết ơn tổ tiên và biết thể hiện điều đó bằng những việc làm cụ thể.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219200" y="457200"/>
            <a:ext cx="632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Nhớ ơn tổ tiên  </a:t>
            </a:r>
            <a:r>
              <a:rPr lang="en-US" sz="4400" b="1" i="1">
                <a:solidFill>
                  <a:srgbClr val="FF0000"/>
                </a:solidFill>
              </a:rPr>
              <a:t>(</a:t>
            </a:r>
            <a:r>
              <a:rPr lang="en-US" sz="4400" b="1" i="1">
                <a:solidFill>
                  <a:srgbClr val="0033CC"/>
                </a:solidFill>
              </a:rPr>
              <a:t>tiết 1</a:t>
            </a:r>
            <a:r>
              <a:rPr lang="en-US" sz="4400" b="1" i="1">
                <a:solidFill>
                  <a:srgbClr val="FF0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12291" grpId="1" build="p"/>
      <p:bldP spid="1229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23248"/>
  <p:tag name="VIOLETTITLE" val="bài 4. Biết ơn tổ tiên"/>
  <p:tag name="VIOLETLESSON" val="4"/>
  <p:tag name="VIOLETCATID" val="8048934"/>
  <p:tag name="VIOLETSUBJECT" val="Đạo đức 5"/>
  <p:tag name="VIOLETAUTHORID" val="4009841"/>
  <p:tag name="VIOLETAUTHORNAME" val="Hồ Bá Chí"/>
  <p:tag name="VIOLETAUTHORAVATAR" val="no_avatar.jpg"/>
  <p:tag name="VIOLETAUTHORADDRESS" val="Trường tiểu học quỳnh phương A - nghệ an"/>
  <p:tag name="VIOLETDATE" val="2012-10-09 21:26:33"/>
  <p:tag name="VIOLETHIT" val="230"/>
  <p:tag name="VIOLETLIKE" val="0"/>
  <p:tag name="MMPROD_NEXTUNIQUEID" val="10013"/>
  <p:tag name="MMPROD_UIDATA" val="&lt;database version=&quot;7.0&quot;&gt;&lt;object type=&quot;1&quot; unique_id=&quot;10001&quot;&gt;&lt;object type=&quot;8&quot; unique_id=&quot;10493&quot;&gt;&lt;/object&gt;&lt;object type=&quot;2&quot; unique_id=&quot;10494&quot;&gt;&lt;object type=&quot;3&quot; unique_id=&quot;10495&quot;&gt;&lt;property id=&quot;20148&quot; value=&quot;5&quot;/&gt;&lt;property id=&quot;20300&quot; value=&quot;Slide 1&quot;/&gt;&lt;property id=&quot;20307&quot; value=&quot;285&quot;/&gt;&lt;/object&gt;&lt;object type=&quot;3&quot; unique_id=&quot;10496&quot;&gt;&lt;property id=&quot;20148&quot; value=&quot;5&quot;/&gt;&lt;property id=&quot;20300&quot; value=&quot;Slide 2&quot;/&gt;&lt;property id=&quot;20307&quot; value=&quot;279&quot;/&gt;&lt;/object&gt;&lt;object type=&quot;3&quot; unique_id=&quot;10497&quot;&gt;&lt;property id=&quot;20148&quot; value=&quot;5&quot;/&gt;&lt;property id=&quot;20300&quot; value=&quot;Slide 3&quot;/&gt;&lt;property id=&quot;20307&quot; value=&quot;280&quot;/&gt;&lt;/object&gt;&lt;object type=&quot;3&quot; unique_id=&quot;10498&quot;&gt;&lt;property id=&quot;20148&quot; value=&quot;5&quot;/&gt;&lt;property id=&quot;20300&quot; value=&quot;Slide 4&quot;/&gt;&lt;property id=&quot;20307&quot; value=&quot;260&quot;/&gt;&lt;/object&gt;&lt;object type=&quot;3&quot; unique_id=&quot;10499&quot;&gt;&lt;property id=&quot;20148&quot; value=&quot;5&quot;/&gt;&lt;property id=&quot;20300&quot; value=&quot;Slide 5&quot;/&gt;&lt;property id=&quot;20307&quot; value=&quot;258&quot;/&gt;&lt;/object&gt;&lt;object type=&quot;3&quot; unique_id=&quot;10500&quot;&gt;&lt;property id=&quot;20148&quot; value=&quot;5&quot;/&gt;&lt;property id=&quot;20300&quot; value=&quot;Slide 6&quot;/&gt;&lt;property id=&quot;20307&quot; value=&quot;259&quot;/&gt;&lt;/object&gt;&lt;object type=&quot;3&quot; unique_id=&quot;10501&quot;&gt;&lt;property id=&quot;20148&quot; value=&quot;5&quot;/&gt;&lt;property id=&quot;20300&quot; value=&quot;Slide 7 - &amp;quot; &amp;quot;&quot;/&gt;&lt;property id=&quot;20307&quot; value=&quot;264&quot;/&gt;&lt;/object&gt;&lt;object type=&quot;3&quot; unique_id=&quot;10502&quot;&gt;&lt;property id=&quot;20148&quot; value=&quot;5&quot;/&gt;&lt;property id=&quot;20300&quot; value=&quot;Slide 8 - &amp;quot; &amp;quot;&quot;/&gt;&lt;property id=&quot;20307&quot; value=&quot;265&quot;/&gt;&lt;/object&gt;&lt;object type=&quot;3&quot; unique_id=&quot;10503&quot;&gt;&lt;property id=&quot;20148&quot; value=&quot;5&quot;/&gt;&lt;property id=&quot;20300&quot; value=&quot;Slide 9 - &amp;quot; &amp;quot;&quot;/&gt;&lt;property id=&quot;20307&quot; value=&quot;266&quot;/&gt;&lt;/object&gt;&lt;object type=&quot;3&quot; unique_id=&quot;10504&quot;&gt;&lt;property id=&quot;20148&quot; value=&quot;5&quot;/&gt;&lt;property id=&quot;20300&quot; value=&quot;Slide 10 - &amp;quot; &amp;quot;&quot;/&gt;&lt;property id=&quot;20307&quot; value=&quot;267&quot;/&gt;&lt;/object&gt;&lt;object type=&quot;3&quot; unique_id=&quot;10505&quot;&gt;&lt;property id=&quot;20148&quot; value=&quot;5&quot;/&gt;&lt;property id=&quot;20300&quot; value=&quot;Slide 11&quot;/&gt;&lt;property id=&quot;20307&quot; value=&quot;269&quot;/&gt;&lt;/object&gt;&lt;object type=&quot;3&quot; unique_id=&quot;10506&quot;&gt;&lt;property id=&quot;20148&quot; value=&quot;5&quot;/&gt;&lt;property id=&quot;20300&quot; value=&quot;Slide 12 - &amp;quot;Những việc làm nào dưới đây thể hiện lòng &amp;#x0D;&amp;#x0A;&amp;amp;#x09;           biết ơn tổ tiên?&amp;quot;&quot;/&gt;&lt;property id=&quot;20307&quot; value=&quot;262&quot;/&gt;&lt;/object&gt;&lt;object type=&quot;3&quot; unique_id=&quot;10507&quot;&gt;&lt;property id=&quot;20148&quot; value=&quot;5&quot;/&gt;&lt;property id=&quot;20300&quot; value=&quot;Slide 13 - &amp;quot; &amp;quot;&quot;/&gt;&lt;property id=&quot;20307&quot; value=&quot;270&quot;/&gt;&lt;/object&gt;&lt;object type=&quot;3&quot; unique_id=&quot;10508&quot;&gt;&lt;property id=&quot;20148&quot; value=&quot;5&quot;/&gt;&lt;property id=&quot;20300&quot; value=&quot;Slide 14&quot;/&gt;&lt;property id=&quot;20307&quot; value=&quot;275&quot;/&gt;&lt;/object&gt;&lt;object type=&quot;3&quot; unique_id=&quot;10509&quot;&gt;&lt;property id=&quot;20148&quot; value=&quot;5&quot;/&gt;&lt;property id=&quot;20300&quot; value=&quot;Slide 15&quot;/&gt;&lt;property id=&quot;20307&quot; value=&quot;284&quot;/&gt;&lt;/object&gt;&lt;object type=&quot;3&quot; unique_id=&quot;10510&quot;&gt;&lt;property id=&quot;20148&quot; value=&quot;5&quot;/&gt;&lt;property id=&quot;20300&quot; value=&quot;Slide 16&quot;/&gt;&lt;property id=&quot;20307&quot; value=&quot;27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662</TotalTime>
  <Words>666</Words>
  <Application>Microsoft Office PowerPoint</Application>
  <PresentationFormat>On-screen Show (4:3)</PresentationFormat>
  <Paragraphs>68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Times New Roman</vt:lpstr>
      <vt:lpstr>Wingdings</vt:lpstr>
      <vt:lpstr>.VnCommercial Script</vt:lpstr>
      <vt:lpstr>.VnTime</vt:lpstr>
      <vt:lpstr>.VnTeknical</vt:lpstr>
      <vt:lpstr>.VnTimeH</vt:lpstr>
      <vt:lpstr>Watermark</vt:lpstr>
      <vt:lpstr>Slide 1</vt:lpstr>
      <vt:lpstr>Slide 2</vt:lpstr>
      <vt:lpstr>Slide 3</vt:lpstr>
      <vt:lpstr>Slide 4</vt:lpstr>
      <vt:lpstr>Slide 5</vt:lpstr>
      <vt:lpstr>Slide 6</vt:lpstr>
      <vt:lpstr> </vt:lpstr>
      <vt:lpstr> </vt:lpstr>
      <vt:lpstr> </vt:lpstr>
      <vt:lpstr> </vt:lpstr>
      <vt:lpstr>Slide 11</vt:lpstr>
      <vt:lpstr>Những việc làm nào dưới đây thể hiện lòng              biết ơn tổ tiên?</vt:lpstr>
      <vt:lpstr> </vt:lpstr>
      <vt:lpstr>Slide 14</vt:lpstr>
      <vt:lpstr>Slide 15</vt:lpstr>
      <vt:lpstr>Slide 16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 An</dc:creator>
  <cp:lastModifiedBy>AutoBVT</cp:lastModifiedBy>
  <cp:revision>93</cp:revision>
  <dcterms:created xsi:type="dcterms:W3CDTF">2010-09-28T00:23:09Z</dcterms:created>
  <dcterms:modified xsi:type="dcterms:W3CDTF">2016-01-21T04:27:12Z</dcterms:modified>
</cp:coreProperties>
</file>