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44" r:id="rId3"/>
  </p:sldMasterIdLst>
  <p:notesMasterIdLst>
    <p:notesMasterId r:id="rId24"/>
  </p:notesMasterIdLst>
  <p:sldIdLst>
    <p:sldId id="257" r:id="rId4"/>
    <p:sldId id="308" r:id="rId5"/>
    <p:sldId id="310" r:id="rId6"/>
    <p:sldId id="306" r:id="rId7"/>
    <p:sldId id="311" r:id="rId8"/>
    <p:sldId id="303" r:id="rId9"/>
    <p:sldId id="268" r:id="rId10"/>
    <p:sldId id="269" r:id="rId11"/>
    <p:sldId id="316" r:id="rId12"/>
    <p:sldId id="359" r:id="rId13"/>
    <p:sldId id="350" r:id="rId14"/>
    <p:sldId id="361" r:id="rId15"/>
    <p:sldId id="362" r:id="rId16"/>
    <p:sldId id="354" r:id="rId17"/>
    <p:sldId id="347" r:id="rId18"/>
    <p:sldId id="348" r:id="rId19"/>
    <p:sldId id="349" r:id="rId20"/>
    <p:sldId id="356" r:id="rId21"/>
    <p:sldId id="355" r:id="rId22"/>
    <p:sldId id="34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214" autoAdjust="0"/>
  </p:normalViewPr>
  <p:slideViewPr>
    <p:cSldViewPr>
      <p:cViewPr varScale="1">
        <p:scale>
          <a:sx n="62" d="100"/>
          <a:sy n="62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E07A5-57C7-4206-BD31-4FF35F506D3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19CF3-4C72-4DDB-BA1F-B5A7DF774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57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094D-94C3-449E-8873-ECB9270A18FA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1644-1EA1-44CC-82DD-8D15F5CAB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82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094D-94C3-449E-8873-ECB9270A18FA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1644-1EA1-44CC-82DD-8D15F5CAB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119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094D-94C3-449E-8873-ECB9270A18FA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1644-1EA1-44CC-82DD-8D15F5CAB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8298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9DA8-0C56-4EB8-ADC6-4BFAF88A2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D04C-EBB4-4E4A-AAD4-CB08EFED0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62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9DA8-0C56-4EB8-ADC6-4BFAF88A2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D04C-EBB4-4E4A-AAD4-CB08EFED0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271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9DA8-0C56-4EB8-ADC6-4BFAF88A2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D04C-EBB4-4E4A-AAD4-CB08EFED0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29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9DA8-0C56-4EB8-ADC6-4BFAF88A2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D04C-EBB4-4E4A-AAD4-CB08EFED0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286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9DA8-0C56-4EB8-ADC6-4BFAF88A2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D04C-EBB4-4E4A-AAD4-CB08EFED0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910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9DA8-0C56-4EB8-ADC6-4BFAF88A2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D04C-EBB4-4E4A-AAD4-CB08EFED0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97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9DA8-0C56-4EB8-ADC6-4BFAF88A2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D04C-EBB4-4E4A-AAD4-CB08EFED0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714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9DA8-0C56-4EB8-ADC6-4BFAF88A2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D04C-EBB4-4E4A-AAD4-CB08EFED0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9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094D-94C3-449E-8873-ECB9270A18FA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1644-1EA1-44CC-82DD-8D15F5CAB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7926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9DA8-0C56-4EB8-ADC6-4BFAF88A2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D04C-EBB4-4E4A-AAD4-CB08EFED0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35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9DA8-0C56-4EB8-ADC6-4BFAF88A2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D04C-EBB4-4E4A-AAD4-CB08EFED0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555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9DA8-0C56-4EB8-ADC6-4BFAF88A2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D04C-EBB4-4E4A-AAD4-CB08EFED0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34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660066"/>
                  </a:solidFill>
                  <a:latin typeface=".VnTime" pitchFamily="34" charset="0"/>
                </a:endParaRPr>
              </a:p>
            </p:txBody>
          </p:sp>
          <p:sp>
            <p:nvSpPr>
              <p:cNvPr id="3077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660066"/>
                  </a:solidFill>
                  <a:latin typeface=".VnTime" pitchFamily="34" charset="0"/>
                </a:endParaRPr>
              </a:p>
            </p:txBody>
          </p:sp>
        </p:grpSp>
        <p:pic>
          <p:nvPicPr>
            <p:cNvPr id="3078" name="Picture 6" descr="grap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3080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660066"/>
                  </a:solidFill>
                  <a:latin typeface=".VnTime" pitchFamily="34" charset="0"/>
                </a:endParaRPr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660066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3082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660066"/>
                </a:solidFill>
                <a:latin typeface=".VnTime" pitchFamily="34" charset="0"/>
              </a:endParaRPr>
            </a:p>
          </p:txBody>
        </p:sp>
      </p:grp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E9787180-E714-4614-A644-7D32223CDF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2563397"/>
      </p:ext>
    </p:extLst>
  </p:cSld>
  <p:clrMapOvr>
    <a:masterClrMapping/>
  </p:clrMapOvr>
  <p:transition spd="slow">
    <p:split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00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0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1245D-D373-460F-A32C-34ABB7B65286}" type="slidenum">
              <a:rPr lang="en-US">
                <a:solidFill>
                  <a:srgbClr val="660066"/>
                </a:solidFill>
              </a:rPr>
              <a:pPr/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206508"/>
      </p:ext>
    </p:extLst>
  </p:cSld>
  <p:clrMapOvr>
    <a:masterClrMapping/>
  </p:clrMapOvr>
  <p:transition spd="slow">
    <p:split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00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0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6DC54-7FEB-4C28-848D-136EA19E919F}" type="slidenum">
              <a:rPr lang="en-US">
                <a:solidFill>
                  <a:srgbClr val="660066"/>
                </a:solidFill>
              </a:rPr>
              <a:pPr/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641432"/>
      </p:ext>
    </p:extLst>
  </p:cSld>
  <p:clrMapOvr>
    <a:masterClrMapping/>
  </p:clrMapOvr>
  <p:transition spd="slow">
    <p:split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00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00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2963D-6EE9-419A-9F7F-973E881FDF88}" type="slidenum">
              <a:rPr lang="en-US">
                <a:solidFill>
                  <a:srgbClr val="660066"/>
                </a:solidFill>
              </a:rPr>
              <a:pPr/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127130"/>
      </p:ext>
    </p:extLst>
  </p:cSld>
  <p:clrMapOvr>
    <a:masterClrMapping/>
  </p:clrMapOvr>
  <p:transition spd="slow">
    <p:split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00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00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678F-A97A-49AB-9E33-0D3B89DDD3B7}" type="slidenum">
              <a:rPr lang="en-US">
                <a:solidFill>
                  <a:srgbClr val="660066"/>
                </a:solidFill>
              </a:rPr>
              <a:pPr/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557259"/>
      </p:ext>
    </p:extLst>
  </p:cSld>
  <p:clrMapOvr>
    <a:masterClrMapping/>
  </p:clrMapOvr>
  <p:transition spd="slow">
    <p:split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00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94206-3BEB-431D-9E60-CB8C00834F7F}" type="slidenum">
              <a:rPr lang="en-US">
                <a:solidFill>
                  <a:srgbClr val="660066"/>
                </a:solidFill>
              </a:rPr>
              <a:pPr/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084122"/>
      </p:ext>
    </p:extLst>
  </p:cSld>
  <p:clrMapOvr>
    <a:masterClrMapping/>
  </p:clrMapOvr>
  <p:transition spd="slow">
    <p:split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00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66795-12F8-4618-8CAB-FF0554AD0375}" type="slidenum">
              <a:rPr lang="en-US">
                <a:solidFill>
                  <a:srgbClr val="660066"/>
                </a:solidFill>
              </a:rPr>
              <a:pPr/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093422"/>
      </p:ext>
    </p:extLst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094D-94C3-449E-8873-ECB9270A18FA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1644-1EA1-44CC-82DD-8D15F5CAB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4408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00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00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7AFBF-F5C8-4E95-9726-40497D59B535}" type="slidenum">
              <a:rPr lang="en-US">
                <a:solidFill>
                  <a:srgbClr val="660066"/>
                </a:solidFill>
              </a:rPr>
              <a:pPr/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396927"/>
      </p:ext>
    </p:extLst>
  </p:cSld>
  <p:clrMapOvr>
    <a:masterClrMapping/>
  </p:clrMapOvr>
  <p:transition spd="slow">
    <p:split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00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00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B62AD-9A76-4069-BA3E-6E348540307F}" type="slidenum">
              <a:rPr lang="en-US">
                <a:solidFill>
                  <a:srgbClr val="660066"/>
                </a:solidFill>
              </a:rPr>
              <a:pPr/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838743"/>
      </p:ext>
    </p:extLst>
  </p:cSld>
  <p:clrMapOvr>
    <a:masterClrMapping/>
  </p:clrMapOvr>
  <p:transition spd="slow">
    <p:split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00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0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EF498-F5E2-4F9D-AFD3-2BD73E0114C4}" type="slidenum">
              <a:rPr lang="en-US">
                <a:solidFill>
                  <a:srgbClr val="660066"/>
                </a:solidFill>
              </a:rPr>
              <a:pPr/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676046"/>
      </p:ext>
    </p:extLst>
  </p:cSld>
  <p:clrMapOvr>
    <a:masterClrMapping/>
  </p:clrMapOvr>
  <p:transition spd="slow">
    <p:split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00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0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F6FFB-14BF-4EDB-A8B9-6DC6D329A748}" type="slidenum">
              <a:rPr lang="en-US">
                <a:solidFill>
                  <a:srgbClr val="660066"/>
                </a:solidFill>
              </a:rPr>
              <a:pPr/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092041"/>
      </p:ext>
    </p:extLst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094D-94C3-449E-8873-ECB9270A18FA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1644-1EA1-44CC-82DD-8D15F5CAB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28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094D-94C3-449E-8873-ECB9270A18FA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1644-1EA1-44CC-82DD-8D15F5CAB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25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094D-94C3-449E-8873-ECB9270A18FA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1644-1EA1-44CC-82DD-8D15F5CAB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66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094D-94C3-449E-8873-ECB9270A18FA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1644-1EA1-44CC-82DD-8D15F5CAB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541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094D-94C3-449E-8873-ECB9270A18FA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1644-1EA1-44CC-82DD-8D15F5CAB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66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094D-94C3-449E-8873-ECB9270A18FA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1644-1EA1-44CC-82DD-8D15F5CAB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77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094D-94C3-449E-8873-ECB9270A18FA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81644-1EA1-44CC-82DD-8D15F5CAB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0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39DA8-0C56-4EB8-ADC6-4BFAF88A2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3D04C-EBB4-4E4A-AAD4-CB08EFED0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81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660066"/>
                  </a:solidFill>
                  <a:latin typeface=".VnTime" pitchFamily="34" charset="0"/>
                </a:endParaRPr>
              </a:p>
            </p:txBody>
          </p:sp>
          <p:sp>
            <p:nvSpPr>
              <p:cNvPr id="2053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660066"/>
                  </a:solidFill>
                  <a:latin typeface=".VnTime" pitchFamily="34" charset="0"/>
                </a:endParaRPr>
              </a:p>
            </p:txBody>
          </p:sp>
        </p:grpSp>
        <p:grpSp>
          <p:nvGrpSpPr>
            <p:cNvPr id="2054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2055" name="Picture 7" descr="grapes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56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2057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660066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2058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660066"/>
                    </a:solidFill>
                    <a:latin typeface=".VnTime" pitchFamily="34" charset="0"/>
                  </a:endParaRPr>
                </a:p>
              </p:txBody>
            </p:sp>
          </p:grp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660066"/>
                  </a:solidFill>
                  <a:latin typeface=".VnTime" pitchFamily="34" charset="0"/>
                </a:endParaRPr>
              </a:p>
            </p:txBody>
          </p:sp>
        </p:grpSp>
      </p:grpSp>
      <p:sp>
        <p:nvSpPr>
          <p:cNvPr id="206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smtClean="0">
              <a:solidFill>
                <a:srgbClr val="660066"/>
              </a:solidFill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smtClean="0">
              <a:solidFill>
                <a:srgbClr val="660066"/>
              </a:solidFill>
            </a:endParaRP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0EFDCDDF-3D90-4809-B28B-D512E0594C38}" type="slidenum">
              <a:rPr lang="en-US" smtClean="0">
                <a:solidFill>
                  <a:srgbClr val="660066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21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split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oa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-3962400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1233504" y="214290"/>
            <a:ext cx="56959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Trường Tiểu </a:t>
            </a:r>
            <a:r>
              <a:rPr lang="en-US" sz="3600" kern="1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Ái </a:t>
            </a:r>
            <a:r>
              <a:rPr lang="en-US" sz="3600" kern="1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Mộ A</a:t>
            </a:r>
            <a:endParaRPr lang="en-US" sz="3600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Times"/>
            </a:endParaRP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1500166" y="5410200"/>
            <a:ext cx="563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Thöïc hieän: </a:t>
            </a:r>
            <a:r>
              <a:rPr lang="en-US" sz="3200" kern="1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Nguyễn Thị Minhø</a:t>
            </a:r>
            <a:endParaRPr lang="en-US" sz="3200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Times"/>
            </a:endParaRP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2428860" y="3276600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68686"/>
                  </a:outerShdw>
                </a:effectLst>
                <a:latin typeface="VNI-Times"/>
              </a:rPr>
              <a:t>Töï </a:t>
            </a: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68686"/>
                  </a:outerShdw>
                </a:effectLst>
                <a:latin typeface="VNI-Times"/>
              </a:rPr>
              <a:t>nhieân - </a:t>
            </a: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68686"/>
                  </a:outerShdw>
                </a:effectLst>
                <a:latin typeface="VNI-Times"/>
              </a:rPr>
              <a:t>X</a:t>
            </a: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68686"/>
                  </a:outerShdw>
                </a:effectLst>
                <a:latin typeface="VNI-Times"/>
              </a:rPr>
              <a:t>aõ </a:t>
            </a: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68686"/>
                  </a:outerShdw>
                </a:effectLst>
                <a:latin typeface="VNI-Times"/>
              </a:rPr>
              <a:t>hoäi</a:t>
            </a:r>
          </a:p>
        </p:txBody>
      </p:sp>
      <p:sp>
        <p:nvSpPr>
          <p:cNvPr id="2063" name="WordArt 16" descr="cò"/>
          <p:cNvSpPr>
            <a:spLocks noChangeArrowheads="1" noChangeShapeType="1" noTextEdit="1"/>
          </p:cNvSpPr>
          <p:nvPr/>
        </p:nvSpPr>
        <p:spPr bwMode="auto">
          <a:xfrm>
            <a:off x="1428728" y="1752600"/>
            <a:ext cx="6248400" cy="1371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41444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VNI-Cooper"/>
              </a:rPr>
              <a:t>KEÁ HOAÏCH BAØI DAÏY</a:t>
            </a:r>
          </a:p>
        </p:txBody>
      </p:sp>
      <p:sp>
        <p:nvSpPr>
          <p:cNvPr id="2064" name="WordArt 18"/>
          <p:cNvSpPr>
            <a:spLocks noChangeArrowheads="1" noChangeShapeType="1" noTextEdit="1"/>
          </p:cNvSpPr>
          <p:nvPr/>
        </p:nvSpPr>
        <p:spPr bwMode="auto">
          <a:xfrm>
            <a:off x="3571868" y="4419600"/>
            <a:ext cx="123825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VNI-Times"/>
              </a:rPr>
              <a:t>LÔÙP:  2 B</a:t>
            </a:r>
            <a:endParaRPr lang="en-US" sz="3600" kern="10" dirty="0">
              <a:ln w="9525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0000"/>
              </a:solidFill>
              <a:latin typeface="VNI-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137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929058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0" y="95185"/>
            <a:ext cx="4572000" cy="59770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8457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457200"/>
            <a:ext cx="84058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 descr="Kết quả hình ảnh cho hinh anh thap dinh du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2456" y="2214554"/>
            <a:ext cx="90202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920414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0134600" cy="7591167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571" y="173528"/>
            <a:ext cx="2517866" cy="273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4999" y="152400"/>
            <a:ext cx="25177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1332" y="173528"/>
            <a:ext cx="2547937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7342" y="3979025"/>
            <a:ext cx="2549313" cy="273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1332" y="3979025"/>
            <a:ext cx="2555972" cy="2736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962400"/>
            <a:ext cx="2609850" cy="2736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4200" y="3087696"/>
            <a:ext cx="3562194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882656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25177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0828" y="228600"/>
            <a:ext cx="2555972" cy="273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0"/>
            <a:ext cx="2609850" cy="2736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352800"/>
            <a:ext cx="276225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3352800"/>
            <a:ext cx="2517775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nhặng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3352800"/>
            <a:ext cx="2438400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49218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371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1219200"/>
            <a:ext cx="79482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>
                <a:latin typeface="+mj-lt"/>
              </a:rPr>
              <a:t>Trong việc ăn uống, </a:t>
            </a:r>
            <a:r>
              <a:rPr lang="en-US" sz="4000" i="1" dirty="0" err="1">
                <a:latin typeface="+mj-lt"/>
              </a:rPr>
              <a:t>các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em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cần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phải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chú</a:t>
            </a:r>
            <a:r>
              <a:rPr lang="en-US" sz="4000" i="1" dirty="0">
                <a:latin typeface="+mj-lt"/>
              </a:rPr>
              <a:t> ý </a:t>
            </a:r>
            <a:r>
              <a:rPr lang="vi-VN" sz="4000" i="1" dirty="0">
                <a:latin typeface="+mj-lt"/>
              </a:rPr>
              <a:t>“</a:t>
            </a:r>
            <a:r>
              <a:rPr lang="en-US" sz="4000" b="1" i="1" dirty="0" err="1">
                <a:latin typeface="+mj-lt"/>
              </a:rPr>
              <a:t>ăn</a:t>
            </a:r>
            <a:r>
              <a:rPr lang="en-US" sz="4000" b="1" i="1" dirty="0">
                <a:latin typeface="+mj-lt"/>
              </a:rPr>
              <a:t> </a:t>
            </a:r>
            <a:r>
              <a:rPr lang="en-US" sz="4000" b="1" i="1" dirty="0" err="1">
                <a:latin typeface="+mj-lt"/>
              </a:rPr>
              <a:t>sạch</a:t>
            </a:r>
            <a:r>
              <a:rPr lang="en-US" sz="4000" b="1" i="1" dirty="0">
                <a:latin typeface="+mj-lt"/>
              </a:rPr>
              <a:t>, </a:t>
            </a:r>
            <a:r>
              <a:rPr lang="en-US" sz="4000" b="1" i="1" dirty="0" err="1">
                <a:latin typeface="+mj-lt"/>
              </a:rPr>
              <a:t>uống</a:t>
            </a:r>
            <a:r>
              <a:rPr lang="en-US" sz="4000" b="1" i="1" dirty="0">
                <a:latin typeface="+mj-lt"/>
              </a:rPr>
              <a:t> </a:t>
            </a:r>
            <a:r>
              <a:rPr lang="en-US" sz="4000" b="1" i="1" dirty="0" err="1">
                <a:latin typeface="+mj-lt"/>
              </a:rPr>
              <a:t>sạch</a:t>
            </a:r>
            <a:r>
              <a:rPr lang="vi-VN" sz="4000" i="1" dirty="0">
                <a:latin typeface="+mj-lt"/>
              </a:rPr>
              <a:t>”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smtClean="0">
                <a:latin typeface="+mj-lt"/>
              </a:rPr>
              <a:t>. </a:t>
            </a:r>
            <a:r>
              <a:rPr lang="en-US" sz="4000" i="1" dirty="0" err="1" smtClean="0">
                <a:latin typeface="+mj-lt"/>
              </a:rPr>
              <a:t>Ăn</a:t>
            </a:r>
            <a:r>
              <a:rPr lang="en-US" sz="4000" i="1" dirty="0" smtClean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chậm</a:t>
            </a:r>
            <a:r>
              <a:rPr lang="en-US" sz="4000" i="1" dirty="0">
                <a:latin typeface="+mj-lt"/>
              </a:rPr>
              <a:t> – </a:t>
            </a:r>
            <a:r>
              <a:rPr lang="en-US" sz="4000" i="1" dirty="0" err="1">
                <a:latin typeface="+mj-lt"/>
              </a:rPr>
              <a:t>nhai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kỹ</a:t>
            </a:r>
            <a:r>
              <a:rPr lang="en-US" sz="4000" i="1" dirty="0">
                <a:latin typeface="+mj-lt"/>
              </a:rPr>
              <a:t>, </a:t>
            </a:r>
            <a:r>
              <a:rPr lang="en-US" sz="4000" i="1" dirty="0" err="1">
                <a:latin typeface="+mj-lt"/>
              </a:rPr>
              <a:t>Ăn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đủ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chất</a:t>
            </a:r>
            <a:r>
              <a:rPr lang="en-US" sz="4000" i="1" dirty="0">
                <a:latin typeface="+mj-lt"/>
              </a:rPr>
              <a:t>, </a:t>
            </a:r>
            <a:r>
              <a:rPr lang="vi-VN" sz="4000" i="1" dirty="0">
                <a:latin typeface="+mj-lt"/>
              </a:rPr>
              <a:t>uống </a:t>
            </a:r>
            <a:r>
              <a:rPr lang="en-US" sz="4000" i="1" dirty="0" err="1">
                <a:latin typeface="+mj-lt"/>
              </a:rPr>
              <a:t>đủ</a:t>
            </a:r>
            <a:r>
              <a:rPr lang="en-US" sz="4000" i="1" dirty="0">
                <a:latin typeface="+mj-lt"/>
              </a:rPr>
              <a:t> n</a:t>
            </a:r>
            <a:r>
              <a:rPr lang="vi-VN" sz="4000" i="1" dirty="0">
                <a:latin typeface="+mj-lt"/>
              </a:rPr>
              <a:t>ước</a:t>
            </a:r>
            <a:r>
              <a:rPr lang="en-US" sz="4000" i="1" dirty="0">
                <a:latin typeface="+mj-lt"/>
              </a:rPr>
              <a:t>, </a:t>
            </a:r>
            <a:r>
              <a:rPr lang="en-US" sz="4000" i="1" dirty="0" err="1">
                <a:latin typeface="+mj-lt"/>
              </a:rPr>
              <a:t>đảm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bảo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cho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cơ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thể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phát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triển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khỏe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 smtClean="0">
                <a:latin typeface="+mj-lt"/>
              </a:rPr>
              <a:t>mạnh</a:t>
            </a:r>
            <a:r>
              <a:rPr lang="en-US" sz="4000" i="1" dirty="0" smtClean="0">
                <a:latin typeface="+mj-lt"/>
              </a:rPr>
              <a:t>.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6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0800" y="272296"/>
            <a:ext cx="6400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5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5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5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55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5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5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5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1" y="2491770"/>
            <a:ext cx="6248398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500" dirty="0" err="1" smtClean="0"/>
              <a:t>Đau</a:t>
            </a:r>
            <a:r>
              <a:rPr lang="en-US" sz="4500" dirty="0" smtClean="0"/>
              <a:t> </a:t>
            </a:r>
            <a:r>
              <a:rPr lang="en-US" sz="4500" dirty="0" err="1" smtClean="0"/>
              <a:t>đầu</a:t>
            </a:r>
            <a:r>
              <a:rPr lang="en-US" sz="4500" dirty="0" smtClean="0"/>
              <a:t>, </a:t>
            </a:r>
            <a:r>
              <a:rPr lang="en-US" sz="4500" dirty="0" err="1" smtClean="0"/>
              <a:t>chóng</a:t>
            </a:r>
            <a:r>
              <a:rPr lang="en-US" sz="4500" dirty="0" smtClean="0"/>
              <a:t> </a:t>
            </a:r>
            <a:r>
              <a:rPr lang="en-US" sz="4500" dirty="0" err="1" smtClean="0"/>
              <a:t>mặt</a:t>
            </a:r>
            <a:r>
              <a:rPr lang="en-US" sz="4500" dirty="0" smtClean="0"/>
              <a:t>.</a:t>
            </a:r>
            <a:endParaRPr lang="en-US" sz="45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1" y="5680766"/>
            <a:ext cx="6248398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500" dirty="0" err="1" smtClean="0"/>
              <a:t>Đau</a:t>
            </a:r>
            <a:r>
              <a:rPr lang="en-US" sz="4500" dirty="0" smtClean="0"/>
              <a:t> </a:t>
            </a:r>
            <a:r>
              <a:rPr lang="en-US" sz="4500" dirty="0" err="1" smtClean="0"/>
              <a:t>nhức</a:t>
            </a:r>
            <a:r>
              <a:rPr lang="en-US" sz="4500" dirty="0" smtClean="0"/>
              <a:t> </a:t>
            </a:r>
            <a:r>
              <a:rPr lang="en-US" sz="4500" dirty="0" err="1" smtClean="0"/>
              <a:t>xương</a:t>
            </a:r>
            <a:r>
              <a:rPr lang="en-US" sz="4500" dirty="0" smtClean="0"/>
              <a:t>, </a:t>
            </a:r>
            <a:r>
              <a:rPr lang="en-US" sz="4500" dirty="0" err="1" smtClean="0"/>
              <a:t>khớp</a:t>
            </a:r>
            <a:r>
              <a:rPr lang="en-US" sz="4500" dirty="0" smtClean="0"/>
              <a:t>.</a:t>
            </a:r>
            <a:endParaRPr lang="en-US" sz="4500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3939570"/>
            <a:ext cx="6248399" cy="140038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500" dirty="0" err="1" smtClean="0"/>
              <a:t>Đau</a:t>
            </a:r>
            <a:r>
              <a:rPr lang="en-US" sz="4500" dirty="0" smtClean="0"/>
              <a:t> </a:t>
            </a:r>
            <a:r>
              <a:rPr lang="en-US" sz="4500" dirty="0" err="1" smtClean="0"/>
              <a:t>bụng</a:t>
            </a:r>
            <a:r>
              <a:rPr lang="en-US" sz="4000" dirty="0" smtClean="0"/>
              <a:t>, </a:t>
            </a:r>
            <a:r>
              <a:rPr lang="en-US" sz="4000" dirty="0" err="1" smtClean="0"/>
              <a:t>buồn</a:t>
            </a:r>
            <a:r>
              <a:rPr lang="en-US" sz="4000" dirty="0" smtClean="0"/>
              <a:t> </a:t>
            </a:r>
            <a:r>
              <a:rPr lang="en-US" sz="4000" dirty="0" err="1" smtClean="0"/>
              <a:t>nôn</a:t>
            </a:r>
            <a:r>
              <a:rPr lang="en-US" sz="4000" dirty="0" smtClean="0"/>
              <a:t>, </a:t>
            </a:r>
            <a:r>
              <a:rPr lang="en-US" sz="4000" dirty="0" err="1" smtClean="0"/>
              <a:t>tiêu</a:t>
            </a:r>
            <a:r>
              <a:rPr lang="en-US" sz="4000" dirty="0" smtClean="0"/>
              <a:t> </a:t>
            </a:r>
            <a:r>
              <a:rPr lang="en-US" sz="4000" dirty="0" err="1" smtClean="0"/>
              <a:t>chảy</a:t>
            </a:r>
            <a:r>
              <a:rPr lang="en-US" sz="4000" dirty="0" smtClean="0"/>
              <a:t>, </a:t>
            </a:r>
            <a:r>
              <a:rPr lang="en-US" sz="4000" dirty="0" err="1" smtClean="0"/>
              <a:t>ngứa</a:t>
            </a:r>
            <a:r>
              <a:rPr lang="en-US" sz="4000" dirty="0" smtClean="0"/>
              <a:t> </a:t>
            </a:r>
            <a:r>
              <a:rPr lang="en-US" sz="4000" dirty="0" err="1" smtClean="0"/>
              <a:t>hậu</a:t>
            </a:r>
            <a:r>
              <a:rPr lang="en-US" sz="4000" dirty="0" smtClean="0"/>
              <a:t> </a:t>
            </a:r>
            <a:r>
              <a:rPr lang="en-US" sz="4000" dirty="0" err="1" smtClean="0"/>
              <a:t>môn</a:t>
            </a:r>
            <a:r>
              <a:rPr lang="en-US" sz="4000" dirty="0" smtClean="0"/>
              <a:t>, …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990600" y="2312475"/>
            <a:ext cx="11225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3898775"/>
            <a:ext cx="11225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5557337"/>
            <a:ext cx="11225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888947" y="4006071"/>
            <a:ext cx="1325880" cy="7862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42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3520" y="838200"/>
            <a:ext cx="688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8370" y="773340"/>
            <a:ext cx="7269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/>
              <a:t>Không rửa tay sau khi đi đại tiện, tay bẩn cầm thức ăn, đồ uống sẽ dễ bị nhiễm giun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2569" y="4887893"/>
            <a:ext cx="150653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9436" y="4456181"/>
            <a:ext cx="20605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81400" y="4558991"/>
            <a:ext cx="2044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 / S 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13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914400"/>
            <a:ext cx="78901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000" b="1" dirty="0" err="1">
                <a:solidFill>
                  <a:srgbClr val="C00000"/>
                </a:solidFill>
              </a:rPr>
              <a:t>Để</a:t>
            </a:r>
            <a:r>
              <a:rPr lang="en-US" sz="7000" b="1" dirty="0">
                <a:solidFill>
                  <a:srgbClr val="C00000"/>
                </a:solidFill>
              </a:rPr>
              <a:t> </a:t>
            </a:r>
            <a:r>
              <a:rPr lang="en-US" sz="7000" b="1" dirty="0" err="1">
                <a:solidFill>
                  <a:srgbClr val="C00000"/>
                </a:solidFill>
              </a:rPr>
              <a:t>đề</a:t>
            </a:r>
            <a:r>
              <a:rPr lang="en-US" sz="7000" b="1" dirty="0">
                <a:solidFill>
                  <a:srgbClr val="C00000"/>
                </a:solidFill>
              </a:rPr>
              <a:t> </a:t>
            </a:r>
            <a:r>
              <a:rPr lang="en-US" sz="7000" b="1" dirty="0" err="1">
                <a:solidFill>
                  <a:srgbClr val="C00000"/>
                </a:solidFill>
              </a:rPr>
              <a:t>phòng</a:t>
            </a:r>
            <a:r>
              <a:rPr lang="en-US" sz="7000" b="1" dirty="0">
                <a:solidFill>
                  <a:srgbClr val="C00000"/>
                </a:solidFill>
              </a:rPr>
              <a:t> </a:t>
            </a:r>
            <a:r>
              <a:rPr lang="en-US" sz="7000" b="1" dirty="0" err="1">
                <a:solidFill>
                  <a:srgbClr val="C00000"/>
                </a:solidFill>
              </a:rPr>
              <a:t>bệnh</a:t>
            </a:r>
            <a:r>
              <a:rPr lang="en-US" sz="7000" b="1" dirty="0">
                <a:solidFill>
                  <a:srgbClr val="C00000"/>
                </a:solidFill>
              </a:rPr>
              <a:t> </a:t>
            </a:r>
            <a:r>
              <a:rPr lang="en-US" sz="7000" b="1" dirty="0" err="1">
                <a:solidFill>
                  <a:srgbClr val="C00000"/>
                </a:solidFill>
              </a:rPr>
              <a:t>giun</a:t>
            </a:r>
            <a:r>
              <a:rPr lang="en-US" sz="7000" b="1" dirty="0">
                <a:solidFill>
                  <a:srgbClr val="C00000"/>
                </a:solidFill>
              </a:rPr>
              <a:t>, ta </a:t>
            </a:r>
            <a:r>
              <a:rPr lang="en-US" sz="7000" b="1" dirty="0" err="1">
                <a:solidFill>
                  <a:srgbClr val="C00000"/>
                </a:solidFill>
              </a:rPr>
              <a:t>nên</a:t>
            </a:r>
            <a:r>
              <a:rPr lang="en-US" sz="7000" b="1" dirty="0">
                <a:solidFill>
                  <a:srgbClr val="C00000"/>
                </a:solidFill>
              </a:rPr>
              <a:t> </a:t>
            </a:r>
            <a:r>
              <a:rPr lang="en-US" sz="7000" b="1" dirty="0" err="1">
                <a:solidFill>
                  <a:srgbClr val="C00000"/>
                </a:solidFill>
              </a:rPr>
              <a:t>làm</a:t>
            </a:r>
            <a:r>
              <a:rPr lang="en-US" sz="7000" b="1" dirty="0">
                <a:solidFill>
                  <a:srgbClr val="C00000"/>
                </a:solidFill>
              </a:rPr>
              <a:t> </a:t>
            </a:r>
            <a:r>
              <a:rPr lang="en-US" sz="7000" b="1" dirty="0" err="1">
                <a:solidFill>
                  <a:srgbClr val="C00000"/>
                </a:solidFill>
              </a:rPr>
              <a:t>gì</a:t>
            </a:r>
            <a:r>
              <a:rPr lang="vi-VN" sz="7000" b="1" dirty="0">
                <a:solidFill>
                  <a:srgbClr val="C00000"/>
                </a:solidFill>
              </a:rPr>
              <a:t>?</a:t>
            </a:r>
            <a:endParaRPr lang="en-US" sz="7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0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601200" cy="7680961"/>
          </a:xfrm>
        </p:spPr>
      </p:pic>
      <p:sp>
        <p:nvSpPr>
          <p:cNvPr id="5" name="TextBox 4"/>
          <p:cNvSpPr txBox="1"/>
          <p:nvPr/>
        </p:nvSpPr>
        <p:spPr>
          <a:xfrm>
            <a:off x="2209800" y="1066800"/>
            <a:ext cx="6705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i="1" dirty="0" err="1"/>
              <a:t>Bệnh</a:t>
            </a:r>
            <a:r>
              <a:rPr lang="en-US" sz="5000" i="1" dirty="0"/>
              <a:t> </a:t>
            </a:r>
            <a:r>
              <a:rPr lang="en-US" sz="5000" i="1" dirty="0" err="1"/>
              <a:t>giun</a:t>
            </a:r>
            <a:r>
              <a:rPr lang="en-US" sz="5000" i="1" dirty="0"/>
              <a:t> </a:t>
            </a:r>
            <a:r>
              <a:rPr lang="en-US" sz="5000" i="1" dirty="0" err="1"/>
              <a:t>là</a:t>
            </a:r>
            <a:r>
              <a:rPr lang="en-US" sz="5000" i="1" dirty="0"/>
              <a:t> </a:t>
            </a:r>
            <a:r>
              <a:rPr lang="en-US" sz="5000" i="1" dirty="0" err="1"/>
              <a:t>một</a:t>
            </a:r>
            <a:r>
              <a:rPr lang="en-US" sz="5000" i="1" dirty="0"/>
              <a:t> </a:t>
            </a:r>
            <a:r>
              <a:rPr lang="en-US" sz="5000" i="1" dirty="0" err="1"/>
              <a:t>loại</a:t>
            </a:r>
            <a:r>
              <a:rPr lang="en-US" sz="5000" i="1" dirty="0"/>
              <a:t> </a:t>
            </a:r>
            <a:r>
              <a:rPr lang="en-US" sz="5000" i="1" dirty="0" err="1"/>
              <a:t>bệnh</a:t>
            </a:r>
            <a:r>
              <a:rPr lang="en-US" sz="5000" i="1" dirty="0"/>
              <a:t> </a:t>
            </a:r>
            <a:r>
              <a:rPr lang="en-US" sz="5000" i="1" dirty="0" err="1"/>
              <a:t>nguy</a:t>
            </a:r>
            <a:r>
              <a:rPr lang="en-US" sz="5000" i="1" dirty="0"/>
              <a:t> </a:t>
            </a:r>
            <a:r>
              <a:rPr lang="en-US" sz="5000" i="1" dirty="0" err="1"/>
              <a:t>hiểm</a:t>
            </a:r>
            <a:r>
              <a:rPr lang="en-US" sz="5000" i="1" dirty="0"/>
              <a:t> c</a:t>
            </a:r>
            <a:r>
              <a:rPr lang="vi-VN" sz="5000" i="1" dirty="0" smtClean="0"/>
              <a:t>ho</a:t>
            </a:r>
            <a:r>
              <a:rPr lang="en-US" sz="5000" i="1" dirty="0" smtClean="0"/>
              <a:t> </a:t>
            </a:r>
            <a:r>
              <a:rPr lang="en-US" sz="5000" i="1" dirty="0" err="1"/>
              <a:t>nên</a:t>
            </a:r>
            <a:r>
              <a:rPr lang="en-US" sz="5000" i="1" dirty="0"/>
              <a:t> </a:t>
            </a:r>
            <a:r>
              <a:rPr lang="en-US" sz="5000" i="1" dirty="0" err="1"/>
              <a:t>biện</a:t>
            </a:r>
            <a:r>
              <a:rPr lang="en-US" sz="5000" i="1" dirty="0"/>
              <a:t> </a:t>
            </a:r>
            <a:r>
              <a:rPr lang="en-US" sz="5000" i="1" dirty="0" err="1"/>
              <a:t>pháp</a:t>
            </a:r>
            <a:r>
              <a:rPr lang="en-US" sz="5000" i="1" dirty="0"/>
              <a:t> </a:t>
            </a:r>
            <a:r>
              <a:rPr lang="vi-VN" sz="5000" i="1" dirty="0"/>
              <a:t>phòng ngừa hiệu quả nhất là “ </a:t>
            </a:r>
            <a:r>
              <a:rPr lang="vi-VN" sz="5000" b="1" i="1" dirty="0"/>
              <a:t>Ăn sạch, uống sạch và ở sạch” </a:t>
            </a:r>
            <a:r>
              <a:rPr lang="vi-VN" sz="5000" dirty="0"/>
              <a:t>nhé các em.</a:t>
            </a:r>
            <a:endParaRPr lang="en-US" sz="5000" dirty="0"/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9439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676400"/>
            <a:ext cx="739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i="1" dirty="0"/>
              <a:t>Để có sức khỏe tốt, em </a:t>
            </a:r>
            <a:r>
              <a:rPr lang="vi-VN" sz="6000" b="1" i="1" dirty="0">
                <a:solidFill>
                  <a:srgbClr val="C00000"/>
                </a:solidFill>
              </a:rPr>
              <a:t>nên và không nên </a:t>
            </a:r>
            <a:r>
              <a:rPr lang="vi-VN" sz="6000" b="1" i="1" dirty="0"/>
              <a:t>làm gì?</a:t>
            </a:r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86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696" y="2590800"/>
            <a:ext cx="6926608" cy="3620727"/>
          </a:xfrm>
        </p:spPr>
      </p:pic>
      <p:sp>
        <p:nvSpPr>
          <p:cNvPr id="7" name="TextBox 6"/>
          <p:cNvSpPr txBox="1"/>
          <p:nvPr/>
        </p:nvSpPr>
        <p:spPr>
          <a:xfrm>
            <a:off x="1066800" y="10668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trai</a:t>
            </a:r>
            <a:r>
              <a:rPr lang="en-US" sz="4000" dirty="0" smtClean="0"/>
              <a:t> </a:t>
            </a:r>
            <a:r>
              <a:rPr lang="en-US" sz="4000" dirty="0" err="1" smtClean="0"/>
              <a:t>đang</a:t>
            </a:r>
            <a:r>
              <a:rPr lang="en-US" sz="4000" dirty="0" smtClean="0"/>
              <a:t> </a:t>
            </a:r>
            <a:r>
              <a:rPr lang="en-US" sz="4000" dirty="0" err="1" smtClean="0"/>
              <a:t>cử</a:t>
            </a:r>
            <a:r>
              <a:rPr lang="en-US" sz="4000" dirty="0" smtClean="0"/>
              <a:t> </a:t>
            </a:r>
            <a:r>
              <a:rPr lang="en-US" sz="4000" dirty="0" err="1" smtClean="0"/>
              <a:t>động</a:t>
            </a:r>
            <a:r>
              <a:rPr lang="en-US" sz="4000" dirty="0" smtClean="0"/>
              <a:t> </a:t>
            </a:r>
            <a:r>
              <a:rPr lang="en-US" sz="4000" dirty="0" err="1" smtClean="0"/>
              <a:t>cơ</a:t>
            </a:r>
            <a:r>
              <a:rPr lang="en-US" sz="4000" dirty="0" smtClean="0"/>
              <a:t>, </a:t>
            </a:r>
            <a:r>
              <a:rPr lang="en-US" sz="4000" dirty="0" err="1" smtClean="0"/>
              <a:t>xương</a:t>
            </a:r>
            <a:r>
              <a:rPr lang="en-US" sz="4000" dirty="0" smtClean="0"/>
              <a:t>, </a:t>
            </a:r>
            <a:r>
              <a:rPr lang="en-US" sz="4000" dirty="0" err="1" smtClean="0"/>
              <a:t>khớp</a:t>
            </a:r>
            <a:r>
              <a:rPr lang="en-US" sz="4000" dirty="0" smtClean="0"/>
              <a:t> </a:t>
            </a:r>
            <a:r>
              <a:rPr lang="en-US" sz="4000" dirty="0" err="1" smtClean="0"/>
              <a:t>nào</a:t>
            </a:r>
            <a:r>
              <a:rPr lang="en-US" sz="4000" dirty="0" smtClean="0"/>
              <a:t> </a:t>
            </a:r>
            <a:r>
              <a:rPr lang="en-US" sz="4000" dirty="0" err="1" smtClean="0"/>
              <a:t>nhỉ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2719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428604"/>
            <a:ext cx="69818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smtClean="0"/>
              <a:t>Củng cố - Dặn dò:</a:t>
            </a:r>
          </a:p>
          <a:p>
            <a:r>
              <a:rPr lang="en-US" sz="5000" smtClean="0"/>
              <a:t>- Chuẩn </a:t>
            </a:r>
            <a:r>
              <a:rPr lang="en-US" sz="5000" dirty="0" err="1" smtClean="0"/>
              <a:t>bị</a:t>
            </a:r>
            <a:r>
              <a:rPr lang="en-US" sz="5000" dirty="0" smtClean="0"/>
              <a:t> </a:t>
            </a:r>
            <a:r>
              <a:rPr lang="en-US" sz="5000" dirty="0" err="1" smtClean="0"/>
              <a:t>bài</a:t>
            </a:r>
            <a:r>
              <a:rPr lang="en-US" sz="5000" dirty="0" smtClean="0">
                <a:solidFill>
                  <a:srgbClr val="C00000"/>
                </a:solidFill>
              </a:rPr>
              <a:t>: </a:t>
            </a:r>
            <a:r>
              <a:rPr lang="en-US" sz="5000" dirty="0" err="1" smtClean="0">
                <a:solidFill>
                  <a:srgbClr val="C00000"/>
                </a:solidFill>
              </a:rPr>
              <a:t>Gia</a:t>
            </a:r>
            <a:r>
              <a:rPr lang="en-US" sz="5000" dirty="0" smtClean="0">
                <a:solidFill>
                  <a:srgbClr val="C00000"/>
                </a:solidFill>
              </a:rPr>
              <a:t> </a:t>
            </a:r>
            <a:r>
              <a:rPr lang="en-US" sz="5000" dirty="0" err="1" smtClean="0">
                <a:solidFill>
                  <a:srgbClr val="C00000"/>
                </a:solidFill>
              </a:rPr>
              <a:t>đình</a:t>
            </a:r>
            <a:endParaRPr lang="en-US" sz="5000" dirty="0" smtClean="0">
              <a:solidFill>
                <a:srgbClr val="C00000"/>
              </a:solidFill>
            </a:endParaRPr>
          </a:p>
          <a:p>
            <a:r>
              <a:rPr lang="en-US" sz="5000" smtClean="0"/>
              <a:t>- Chuẩn </a:t>
            </a:r>
            <a:r>
              <a:rPr lang="en-US" sz="5000" dirty="0" err="1" smtClean="0"/>
              <a:t>bị</a:t>
            </a:r>
            <a:r>
              <a:rPr lang="en-US" sz="5000" dirty="0" smtClean="0"/>
              <a:t> </a:t>
            </a:r>
            <a:r>
              <a:rPr lang="en-US" sz="5000" dirty="0" err="1" smtClean="0"/>
              <a:t>hình</a:t>
            </a:r>
            <a:r>
              <a:rPr lang="en-US" sz="5000" dirty="0" smtClean="0"/>
              <a:t> </a:t>
            </a:r>
            <a:r>
              <a:rPr lang="en-US" sz="5000" dirty="0" err="1" smtClean="0"/>
              <a:t>chụp</a:t>
            </a:r>
            <a:r>
              <a:rPr lang="en-US" sz="5000" dirty="0" smtClean="0"/>
              <a:t> </a:t>
            </a:r>
            <a:r>
              <a:rPr lang="en-US" sz="5000" dirty="0" err="1" smtClean="0"/>
              <a:t>gia</a:t>
            </a:r>
            <a:r>
              <a:rPr lang="en-US" sz="5000" dirty="0" smtClean="0"/>
              <a:t> </a:t>
            </a:r>
            <a:r>
              <a:rPr lang="en-US" sz="5000" dirty="0" err="1" smtClean="0"/>
              <a:t>đình</a:t>
            </a:r>
            <a:r>
              <a:rPr lang="en-US" sz="5000" dirty="0" smtClean="0"/>
              <a:t> </a:t>
            </a:r>
            <a:r>
              <a:rPr lang="en-US" sz="5000" dirty="0" err="1" smtClean="0"/>
              <a:t>mình</a:t>
            </a:r>
            <a:r>
              <a:rPr lang="en-US" sz="5000" dirty="0" smtClean="0"/>
              <a:t>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xmlns="" val="13710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9462" y="1524000"/>
            <a:ext cx="792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500" b="1" dirty="0"/>
              <a:t>TRÒ CHƠI: </a:t>
            </a:r>
            <a:endParaRPr lang="en-US" sz="3500" b="1" dirty="0" smtClean="0"/>
          </a:p>
          <a:p>
            <a:pPr algn="ctr"/>
            <a:endParaRPr lang="vi-VN" sz="3500" b="1" dirty="0">
              <a:solidFill>
                <a:srgbClr val="FF0000"/>
              </a:solidFill>
            </a:endParaRPr>
          </a:p>
          <a:p>
            <a:pPr algn="ctr"/>
            <a:r>
              <a:rPr lang="vi-VN" sz="3500" b="1" dirty="0">
                <a:solidFill>
                  <a:srgbClr val="FF0000"/>
                </a:solidFill>
              </a:rPr>
              <a:t>XEM CỬ ĐỘNG VÀ NÓI </a:t>
            </a:r>
            <a:r>
              <a:rPr lang="vi-VN" sz="3500" b="1" dirty="0" smtClean="0">
                <a:solidFill>
                  <a:srgbClr val="FF0000"/>
                </a:solidFill>
              </a:rPr>
              <a:t>TÊN</a:t>
            </a:r>
            <a:endParaRPr lang="en-US" sz="3500" b="1" dirty="0" smtClean="0">
              <a:solidFill>
                <a:srgbClr val="FF0000"/>
              </a:solidFill>
            </a:endParaRPr>
          </a:p>
          <a:p>
            <a:r>
              <a:rPr lang="vi-VN" sz="3500" b="1" i="1" dirty="0" smtClean="0">
                <a:solidFill>
                  <a:schemeClr val="accent1"/>
                </a:solidFill>
              </a:rPr>
              <a:t>C</a:t>
            </a:r>
            <a:r>
              <a:rPr lang="vi-VN" sz="3500" b="1" dirty="0" smtClean="0">
                <a:solidFill>
                  <a:schemeClr val="accent1"/>
                </a:solidFill>
              </a:rPr>
              <a:t>ÁC </a:t>
            </a:r>
            <a:r>
              <a:rPr lang="vi-VN" sz="3500" b="1" dirty="0">
                <a:solidFill>
                  <a:schemeClr val="accent1"/>
                </a:solidFill>
              </a:rPr>
              <a:t>CƠ, </a:t>
            </a:r>
            <a:r>
              <a:rPr lang="vi-VN" sz="3500" b="1" dirty="0" smtClean="0">
                <a:solidFill>
                  <a:schemeClr val="accent1"/>
                </a:solidFill>
              </a:rPr>
              <a:t>XƯƠNG</a:t>
            </a:r>
            <a:r>
              <a:rPr lang="en-US" sz="3500" b="1" dirty="0">
                <a:solidFill>
                  <a:schemeClr val="accent1"/>
                </a:solidFill>
              </a:rPr>
              <a:t> </a:t>
            </a:r>
            <a:r>
              <a:rPr lang="en-US" sz="3500" b="1" dirty="0" smtClean="0">
                <a:solidFill>
                  <a:schemeClr val="accent1"/>
                </a:solidFill>
              </a:rPr>
              <a:t>&amp; </a:t>
            </a:r>
            <a:r>
              <a:rPr lang="vi-VN" sz="3500" b="1" dirty="0" smtClean="0">
                <a:solidFill>
                  <a:schemeClr val="accent1"/>
                </a:solidFill>
              </a:rPr>
              <a:t>KHỚP </a:t>
            </a:r>
            <a:r>
              <a:rPr lang="vi-VN" sz="3500" b="1" dirty="0">
                <a:solidFill>
                  <a:schemeClr val="accent1"/>
                </a:solidFill>
              </a:rPr>
              <a:t>XƯƠNG</a:t>
            </a:r>
          </a:p>
        </p:txBody>
      </p:sp>
    </p:spTree>
    <p:extLst>
      <p:ext uri="{BB962C8B-B14F-4D97-AF65-F5344CB8AC3E}">
        <p14:creationId xmlns:p14="http://schemas.microsoft.com/office/powerpoint/2010/main" xmlns="" val="28344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51"/>
            <a:ext cx="9144000" cy="6849174"/>
          </a:xfrm>
          <a:blipFill>
            <a:blip r:embed="rId3"/>
            <a:tile tx="0" ty="0" sx="100000" sy="100000" flip="none" algn="tl"/>
          </a:blip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0"/>
            <a:ext cx="48768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2772"/>
            <a:ext cx="4419600" cy="2969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" y="3124200"/>
            <a:ext cx="47625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3124200"/>
            <a:ext cx="4124378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81381" y="6035814"/>
            <a:ext cx="1645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nhớ</a:t>
            </a:r>
            <a:r>
              <a:rPr lang="en-US" sz="4000" dirty="0" smtClean="0"/>
              <a:t> </a:t>
            </a:r>
            <a:r>
              <a:rPr lang="en-US" sz="4000" dirty="0" err="1" smtClean="0"/>
              <a:t>vận</a:t>
            </a:r>
            <a:r>
              <a:rPr lang="en-US" sz="4000" dirty="0" smtClean="0"/>
              <a:t> </a:t>
            </a:r>
            <a:r>
              <a:rPr lang="en-US" sz="4000" dirty="0" err="1" smtClean="0"/>
              <a:t>động</a:t>
            </a:r>
            <a:r>
              <a:rPr lang="en-US" sz="4000" dirty="0" smtClean="0"/>
              <a:t> </a:t>
            </a:r>
            <a:r>
              <a:rPr lang="en-US" sz="4000" dirty="0" err="1" smtClean="0"/>
              <a:t>nhẹ</a:t>
            </a:r>
            <a:r>
              <a:rPr lang="en-US" sz="4000" dirty="0" smtClean="0"/>
              <a:t> </a:t>
            </a:r>
            <a:r>
              <a:rPr lang="en-US" sz="4000" dirty="0" err="1" smtClean="0"/>
              <a:t>nhàng</a:t>
            </a:r>
            <a:r>
              <a:rPr lang="en-US" sz="4000" dirty="0" smtClean="0"/>
              <a:t>, </a:t>
            </a:r>
            <a:r>
              <a:rPr lang="en-US" sz="4000" dirty="0" err="1" smtClean="0"/>
              <a:t>vừa</a:t>
            </a:r>
            <a:r>
              <a:rPr lang="en-US" sz="4000" dirty="0" smtClean="0"/>
              <a:t> </a:t>
            </a:r>
            <a:r>
              <a:rPr lang="en-US" sz="4000" dirty="0" err="1" smtClean="0"/>
              <a:t>sức</a:t>
            </a:r>
            <a:r>
              <a:rPr lang="en-US" sz="4000" dirty="0" smtClean="0"/>
              <a:t> </a:t>
            </a:r>
            <a:r>
              <a:rPr lang="en-US" sz="4000" dirty="0" err="1" smtClean="0"/>
              <a:t>tránh</a:t>
            </a:r>
            <a:r>
              <a:rPr lang="en-US" sz="4000" dirty="0" smtClean="0"/>
              <a:t> </a:t>
            </a:r>
            <a:r>
              <a:rPr lang="en-US" sz="4000" dirty="0" err="1" smtClean="0"/>
              <a:t>gây</a:t>
            </a:r>
            <a:r>
              <a:rPr lang="en-US" sz="4000" dirty="0" smtClean="0"/>
              <a:t> </a:t>
            </a:r>
            <a:r>
              <a:rPr lang="en-US" sz="4000" dirty="0" err="1" smtClean="0"/>
              <a:t>tổn</a:t>
            </a:r>
            <a:r>
              <a:rPr lang="en-US" sz="4000" dirty="0" smtClean="0"/>
              <a:t> </a:t>
            </a:r>
            <a:r>
              <a:rPr lang="en-US" sz="4000" dirty="0" err="1" smtClean="0"/>
              <a:t>thương</a:t>
            </a:r>
            <a:r>
              <a:rPr lang="en-US" sz="4000" dirty="0" smtClean="0"/>
              <a:t> </a:t>
            </a:r>
            <a:r>
              <a:rPr lang="en-US" sz="4000" dirty="0" err="1" smtClean="0"/>
              <a:t>cơ</a:t>
            </a:r>
            <a:r>
              <a:rPr lang="en-US" sz="4000" dirty="0" smtClean="0"/>
              <a:t>, </a:t>
            </a:r>
            <a:r>
              <a:rPr lang="en-US" sz="4000" dirty="0" err="1" smtClean="0"/>
              <a:t>xương</a:t>
            </a:r>
            <a:r>
              <a:rPr lang="en-US" sz="4000" dirty="0" smtClean="0"/>
              <a:t>, </a:t>
            </a:r>
            <a:r>
              <a:rPr lang="en-US" sz="4000" dirty="0" err="1" smtClean="0"/>
              <a:t>khớp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58373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5784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2743200"/>
            <a:ext cx="4191001" cy="533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3733801"/>
            <a:ext cx="4709160" cy="4991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" y="1"/>
            <a:ext cx="9142615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0" y="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44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67000"/>
            <a:ext cx="900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gồm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 smtClean="0"/>
              <a:t>xương</a:t>
            </a:r>
            <a:r>
              <a:rPr lang="en-US" sz="3200" dirty="0"/>
              <a:t>.</a:t>
            </a:r>
            <a:r>
              <a:rPr lang="en-US" sz="3200" dirty="0" smtClean="0"/>
              <a:t> </a:t>
            </a:r>
            <a:r>
              <a:rPr lang="en-US" sz="3200" dirty="0" err="1"/>
              <a:t>Nhờ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nó</a:t>
            </a:r>
            <a:r>
              <a:rPr lang="en-US" sz="3200" dirty="0"/>
              <a:t> ta </a:t>
            </a:r>
            <a:r>
              <a:rPr lang="en-US" sz="3200" dirty="0" err="1"/>
              <a:t>mới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 smtClean="0"/>
              <a:t>thực</a:t>
            </a:r>
            <a:r>
              <a:rPr lang="en-US" sz="3200" dirty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. </a:t>
            </a:r>
            <a:r>
              <a:rPr lang="en-US" sz="3200" dirty="0" err="1"/>
              <a:t>Ngoài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,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triển</a:t>
            </a:r>
            <a:r>
              <a:rPr lang="en-US" sz="3200" dirty="0"/>
              <a:t>, </a:t>
            </a:r>
            <a:r>
              <a:rPr lang="en-US" sz="3200" dirty="0" err="1"/>
              <a:t>chúng</a:t>
            </a:r>
            <a:r>
              <a:rPr lang="en-US" sz="3200" dirty="0"/>
              <a:t> ta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uống</a:t>
            </a:r>
            <a:r>
              <a:rPr lang="en-US" sz="3200" dirty="0"/>
              <a:t> </a:t>
            </a:r>
            <a:r>
              <a:rPr lang="en-US" sz="3200" dirty="0" err="1"/>
              <a:t>đầy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. </a:t>
            </a:r>
            <a:r>
              <a:rPr lang="en-US" sz="3200" dirty="0" err="1"/>
              <a:t>Vậy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đảm</a:t>
            </a:r>
            <a:r>
              <a:rPr lang="en-US" sz="3200" dirty="0"/>
              <a:t> </a:t>
            </a:r>
            <a:r>
              <a:rPr lang="en-US" sz="3200" dirty="0" err="1"/>
              <a:t>nhiệm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r>
              <a:rPr lang="en-US" sz="32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23775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0738" y="304800"/>
            <a:ext cx="64160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</a:rPr>
              <a:t> </a:t>
            </a:r>
            <a:r>
              <a:rPr lang="en-US" sz="5000" b="1" dirty="0" err="1" smtClean="0">
                <a:solidFill>
                  <a:srgbClr val="C00000"/>
                </a:solidFill>
              </a:rPr>
              <a:t>Tiếp</a:t>
            </a:r>
            <a:r>
              <a:rPr lang="en-US" sz="5000" b="1" dirty="0" smtClean="0">
                <a:solidFill>
                  <a:srgbClr val="C00000"/>
                </a:solidFill>
              </a:rPr>
              <a:t> </a:t>
            </a:r>
            <a:r>
              <a:rPr lang="en-US" sz="5000" b="1" dirty="0" err="1" smtClean="0">
                <a:solidFill>
                  <a:srgbClr val="C00000"/>
                </a:solidFill>
              </a:rPr>
              <a:t>sức</a:t>
            </a:r>
            <a:r>
              <a:rPr lang="en-US" sz="5000" b="1" dirty="0" smtClean="0">
                <a:solidFill>
                  <a:srgbClr val="C00000"/>
                </a:solidFill>
              </a:rPr>
              <a:t> </a:t>
            </a:r>
            <a:r>
              <a:rPr lang="en-US" sz="5000" b="1" dirty="0" err="1" smtClean="0">
                <a:solidFill>
                  <a:srgbClr val="C00000"/>
                </a:solidFill>
              </a:rPr>
              <a:t>nêu</a:t>
            </a:r>
            <a:r>
              <a:rPr lang="en-US" sz="5000" b="1" dirty="0" smtClean="0">
                <a:solidFill>
                  <a:srgbClr val="C00000"/>
                </a:solidFill>
              </a:rPr>
              <a:t> </a:t>
            </a:r>
            <a:r>
              <a:rPr lang="en-US" sz="5000" b="1" dirty="0" err="1" smtClean="0">
                <a:solidFill>
                  <a:srgbClr val="C00000"/>
                </a:solidFill>
              </a:rPr>
              <a:t>tên</a:t>
            </a:r>
            <a:r>
              <a:rPr lang="en-US" sz="5000" b="1" dirty="0" smtClean="0">
                <a:solidFill>
                  <a:srgbClr val="C00000"/>
                </a:solidFill>
              </a:rPr>
              <a:t> </a:t>
            </a:r>
            <a:r>
              <a:rPr lang="en-US" sz="5000" b="1" dirty="0" err="1" smtClean="0">
                <a:solidFill>
                  <a:srgbClr val="C00000"/>
                </a:solidFill>
              </a:rPr>
              <a:t>cơ</a:t>
            </a:r>
            <a:r>
              <a:rPr lang="en-US" sz="5000" b="1" dirty="0" smtClean="0">
                <a:solidFill>
                  <a:srgbClr val="C00000"/>
                </a:solidFill>
              </a:rPr>
              <a:t> </a:t>
            </a:r>
            <a:r>
              <a:rPr lang="en-US" sz="5000" b="1" dirty="0" err="1" smtClean="0">
                <a:solidFill>
                  <a:srgbClr val="C00000"/>
                </a:solidFill>
              </a:rPr>
              <a:t>quan</a:t>
            </a:r>
            <a:r>
              <a:rPr lang="en-US" sz="5000" b="1" dirty="0" smtClean="0">
                <a:solidFill>
                  <a:srgbClr val="C00000"/>
                </a:solidFill>
              </a:rPr>
              <a:t> </a:t>
            </a:r>
            <a:r>
              <a:rPr lang="en-US" sz="5000" b="1" dirty="0" err="1" smtClean="0">
                <a:solidFill>
                  <a:srgbClr val="C00000"/>
                </a:solidFill>
              </a:rPr>
              <a:t>tiêu</a:t>
            </a:r>
            <a:r>
              <a:rPr lang="en-US" sz="5000" b="1" dirty="0" smtClean="0">
                <a:solidFill>
                  <a:srgbClr val="C00000"/>
                </a:solidFill>
              </a:rPr>
              <a:t> </a:t>
            </a:r>
            <a:r>
              <a:rPr lang="en-US" sz="5000" b="1" dirty="0" err="1" smtClean="0">
                <a:solidFill>
                  <a:srgbClr val="C00000"/>
                </a:solidFill>
              </a:rPr>
              <a:t>hóa</a:t>
            </a:r>
            <a:r>
              <a:rPr lang="en-US" sz="50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2133600"/>
            <a:ext cx="5143500" cy="4876800"/>
          </a:xfrm>
          <a:prstGeom prst="rect">
            <a:avLst/>
          </a:prstGeom>
        </p:spPr>
      </p:pic>
      <p:sp>
        <p:nvSpPr>
          <p:cNvPr id="7" name="Line Callout 1 (Accent Bar) 6"/>
          <p:cNvSpPr/>
          <p:nvPr/>
        </p:nvSpPr>
        <p:spPr>
          <a:xfrm rot="10800000">
            <a:off x="2910840" y="2230398"/>
            <a:ext cx="1600200" cy="685800"/>
          </a:xfrm>
          <a:prstGeom prst="accentCallout1">
            <a:avLst>
              <a:gd name="adj1" fmla="val 18750"/>
              <a:gd name="adj2" fmla="val -8333"/>
              <a:gd name="adj3" fmla="val -54166"/>
              <a:gd name="adj4" fmla="val -110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2265402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Miệng</a:t>
            </a:r>
            <a:endParaRPr lang="en-US" sz="3000" dirty="0"/>
          </a:p>
        </p:txBody>
      </p:sp>
      <p:sp>
        <p:nvSpPr>
          <p:cNvPr id="9" name="Line Callout 1 (Accent Bar) 8"/>
          <p:cNvSpPr/>
          <p:nvPr/>
        </p:nvSpPr>
        <p:spPr>
          <a:xfrm rot="10800000">
            <a:off x="2270760" y="2982099"/>
            <a:ext cx="1813560" cy="685800"/>
          </a:xfrm>
          <a:prstGeom prst="accentCallout1">
            <a:avLst>
              <a:gd name="adj1" fmla="val 18750"/>
              <a:gd name="adj2" fmla="val -8333"/>
              <a:gd name="adj3" fmla="val 8056"/>
              <a:gd name="adj4" fmla="val -159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799" y="3048000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Thực</a:t>
            </a:r>
            <a:r>
              <a:rPr lang="en-US" sz="3000" dirty="0" smtClean="0"/>
              <a:t> </a:t>
            </a:r>
            <a:r>
              <a:rPr lang="en-US" sz="3000" dirty="0" err="1" smtClean="0"/>
              <a:t>quản</a:t>
            </a:r>
            <a:endParaRPr lang="en-US" sz="3000" dirty="0"/>
          </a:p>
        </p:txBody>
      </p:sp>
      <p:sp>
        <p:nvSpPr>
          <p:cNvPr id="13" name="Line Callout 1 (Accent Bar) 12"/>
          <p:cNvSpPr/>
          <p:nvPr/>
        </p:nvSpPr>
        <p:spPr>
          <a:xfrm rot="10800000">
            <a:off x="1310639" y="3754398"/>
            <a:ext cx="1600200" cy="685800"/>
          </a:xfrm>
          <a:prstGeom prst="accentCallout1">
            <a:avLst>
              <a:gd name="adj1" fmla="val 16528"/>
              <a:gd name="adj2" fmla="val -7381"/>
              <a:gd name="adj3" fmla="val -45277"/>
              <a:gd name="adj4" fmla="val -258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ine Callout 1 (Accent Bar) 15"/>
          <p:cNvSpPr/>
          <p:nvPr/>
        </p:nvSpPr>
        <p:spPr>
          <a:xfrm rot="10800000">
            <a:off x="1386838" y="5242560"/>
            <a:ext cx="1600200" cy="685800"/>
          </a:xfrm>
          <a:prstGeom prst="accentCallout1">
            <a:avLst>
              <a:gd name="adj1" fmla="val 18750"/>
              <a:gd name="adj2" fmla="val -8333"/>
              <a:gd name="adj3" fmla="val 12500"/>
              <a:gd name="adj4" fmla="val -222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Line Callout 1 (Accent Bar) 16"/>
          <p:cNvSpPr/>
          <p:nvPr/>
        </p:nvSpPr>
        <p:spPr>
          <a:xfrm rot="10800000">
            <a:off x="152400" y="4495800"/>
            <a:ext cx="1600200" cy="685800"/>
          </a:xfrm>
          <a:prstGeom prst="accentCallout1">
            <a:avLst>
              <a:gd name="adj1" fmla="val 18750"/>
              <a:gd name="adj2" fmla="val -8333"/>
              <a:gd name="adj3" fmla="val -34166"/>
              <a:gd name="adj4" fmla="val -282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2077" y="3789819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Dạ</a:t>
            </a:r>
            <a:r>
              <a:rPr lang="en-US" sz="3000" dirty="0" smtClean="0"/>
              <a:t> </a:t>
            </a:r>
            <a:r>
              <a:rPr lang="en-US" sz="3000" dirty="0" err="1" smtClean="0"/>
              <a:t>dày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137159" y="4572000"/>
            <a:ext cx="1653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Ruột</a:t>
            </a:r>
            <a:r>
              <a:rPr lang="en-US" sz="3000" dirty="0" smtClean="0"/>
              <a:t> non</a:t>
            </a:r>
            <a:endParaRPr lang="en-US" sz="3000" dirty="0"/>
          </a:p>
        </p:txBody>
      </p:sp>
      <p:sp>
        <p:nvSpPr>
          <p:cNvPr id="19" name="TextBox 18"/>
          <p:cNvSpPr txBox="1"/>
          <p:nvPr/>
        </p:nvSpPr>
        <p:spPr>
          <a:xfrm>
            <a:off x="1409699" y="5308461"/>
            <a:ext cx="1600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Ruột</a:t>
            </a:r>
            <a:r>
              <a:rPr lang="en-US" sz="3000" dirty="0" smtClean="0"/>
              <a:t> </a:t>
            </a:r>
            <a:r>
              <a:rPr lang="en-US" sz="3000" dirty="0" err="1" smtClean="0"/>
              <a:t>già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0394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381000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 smtClean="0">
                <a:solidFill>
                  <a:srgbClr val="C00000"/>
                </a:solidFill>
              </a:rPr>
              <a:t>Em</a:t>
            </a:r>
            <a:r>
              <a:rPr lang="en-US" sz="4500" b="1" dirty="0" smtClean="0">
                <a:solidFill>
                  <a:srgbClr val="C00000"/>
                </a:solidFill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</a:rPr>
              <a:t>hãy</a:t>
            </a:r>
            <a:r>
              <a:rPr lang="en-US" sz="4500" b="1" dirty="0" smtClean="0">
                <a:solidFill>
                  <a:srgbClr val="C00000"/>
                </a:solidFill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</a:rPr>
              <a:t>nói</a:t>
            </a:r>
            <a:r>
              <a:rPr lang="en-US" sz="4500" b="1" dirty="0" smtClean="0">
                <a:solidFill>
                  <a:srgbClr val="C00000"/>
                </a:solidFill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</a:rPr>
              <a:t>đường</a:t>
            </a:r>
            <a:r>
              <a:rPr lang="en-US" sz="4500" b="1" dirty="0" smtClean="0">
                <a:solidFill>
                  <a:srgbClr val="C00000"/>
                </a:solidFill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</a:rPr>
              <a:t>đi</a:t>
            </a:r>
            <a:r>
              <a:rPr lang="en-US" sz="4500" b="1" dirty="0" smtClean="0">
                <a:solidFill>
                  <a:srgbClr val="C00000"/>
                </a:solidFill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</a:rPr>
              <a:t>của</a:t>
            </a:r>
            <a:r>
              <a:rPr lang="en-US" sz="4500" b="1" dirty="0" smtClean="0">
                <a:solidFill>
                  <a:srgbClr val="C00000"/>
                </a:solidFill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</a:rPr>
              <a:t>thức</a:t>
            </a:r>
            <a:r>
              <a:rPr lang="en-US" sz="4500" b="1" dirty="0" smtClean="0">
                <a:solidFill>
                  <a:srgbClr val="C00000"/>
                </a:solidFill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</a:rPr>
              <a:t>ăn</a:t>
            </a:r>
            <a:r>
              <a:rPr lang="en-US" sz="4500" b="1" dirty="0" smtClean="0">
                <a:solidFill>
                  <a:srgbClr val="C00000"/>
                </a:solidFill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</a:rPr>
              <a:t>trong</a:t>
            </a:r>
            <a:r>
              <a:rPr lang="en-US" sz="4500" b="1" dirty="0" smtClean="0">
                <a:solidFill>
                  <a:srgbClr val="C00000"/>
                </a:solidFill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</a:rPr>
              <a:t>ống</a:t>
            </a:r>
            <a:r>
              <a:rPr lang="en-US" sz="4500" b="1" dirty="0" smtClean="0">
                <a:solidFill>
                  <a:srgbClr val="C00000"/>
                </a:solidFill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</a:rPr>
              <a:t>tiêu</a:t>
            </a:r>
            <a:r>
              <a:rPr lang="en-US" sz="4500" b="1" dirty="0" smtClean="0">
                <a:solidFill>
                  <a:srgbClr val="C00000"/>
                </a:solidFill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</a:rPr>
              <a:t>hóa</a:t>
            </a:r>
            <a:r>
              <a:rPr lang="en-US" sz="45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981200"/>
            <a:ext cx="7010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75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2743200" y="0"/>
          <a:ext cx="4291013" cy="6858000"/>
        </p:xfrm>
        <a:graphic>
          <a:graphicData uri="http://schemas.openxmlformats.org/presentationml/2006/ole">
            <p:oleObj spid="_x0000_s4153" name="Bitmap Image" r:id="rId4" imgW="1762371" imgH="3048426" progId="PBrush">
              <p:embed/>
            </p:oleObj>
          </a:graphicData>
        </a:graphic>
      </p:graphicFrame>
      <p:sp>
        <p:nvSpPr>
          <p:cNvPr id="81931" name="Freeform 11"/>
          <p:cNvSpPr>
            <a:spLocks/>
          </p:cNvSpPr>
          <p:nvPr/>
        </p:nvSpPr>
        <p:spPr bwMode="auto">
          <a:xfrm>
            <a:off x="4724400" y="3733800"/>
            <a:ext cx="965200" cy="723900"/>
          </a:xfrm>
          <a:custGeom>
            <a:avLst/>
            <a:gdLst>
              <a:gd name="T0" fmla="*/ 304 w 608"/>
              <a:gd name="T1" fmla="*/ 16 h 456"/>
              <a:gd name="T2" fmla="*/ 448 w 608"/>
              <a:gd name="T3" fmla="*/ 16 h 456"/>
              <a:gd name="T4" fmla="*/ 592 w 608"/>
              <a:gd name="T5" fmla="*/ 112 h 456"/>
              <a:gd name="T6" fmla="*/ 544 w 608"/>
              <a:gd name="T7" fmla="*/ 112 h 456"/>
              <a:gd name="T8" fmla="*/ 592 w 608"/>
              <a:gd name="T9" fmla="*/ 112 h 456"/>
              <a:gd name="T10" fmla="*/ 544 w 608"/>
              <a:gd name="T11" fmla="*/ 208 h 456"/>
              <a:gd name="T12" fmla="*/ 400 w 608"/>
              <a:gd name="T13" fmla="*/ 400 h 456"/>
              <a:gd name="T14" fmla="*/ 160 w 608"/>
              <a:gd name="T15" fmla="*/ 448 h 456"/>
              <a:gd name="T16" fmla="*/ 64 w 608"/>
              <a:gd name="T17" fmla="*/ 352 h 456"/>
              <a:gd name="T18" fmla="*/ 16 w 608"/>
              <a:gd name="T19" fmla="*/ 352 h 456"/>
              <a:gd name="T20" fmla="*/ 16 w 608"/>
              <a:gd name="T21" fmla="*/ 256 h 456"/>
              <a:gd name="T22" fmla="*/ 112 w 608"/>
              <a:gd name="T23" fmla="*/ 256 h 456"/>
              <a:gd name="T24" fmla="*/ 160 w 608"/>
              <a:gd name="T25" fmla="*/ 208 h 456"/>
              <a:gd name="T26" fmla="*/ 160 w 608"/>
              <a:gd name="T27" fmla="*/ 112 h 456"/>
              <a:gd name="T28" fmla="*/ 304 w 608"/>
              <a:gd name="T29" fmla="*/ 64 h 456"/>
              <a:gd name="T30" fmla="*/ 304 w 608"/>
              <a:gd name="T31" fmla="*/ 1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08" h="456">
                <a:moveTo>
                  <a:pt x="304" y="16"/>
                </a:moveTo>
                <a:cubicBezTo>
                  <a:pt x="328" y="8"/>
                  <a:pt x="400" y="0"/>
                  <a:pt x="448" y="16"/>
                </a:cubicBezTo>
                <a:cubicBezTo>
                  <a:pt x="496" y="32"/>
                  <a:pt x="576" y="96"/>
                  <a:pt x="592" y="112"/>
                </a:cubicBezTo>
                <a:cubicBezTo>
                  <a:pt x="608" y="128"/>
                  <a:pt x="544" y="112"/>
                  <a:pt x="544" y="112"/>
                </a:cubicBezTo>
                <a:cubicBezTo>
                  <a:pt x="544" y="112"/>
                  <a:pt x="592" y="96"/>
                  <a:pt x="592" y="112"/>
                </a:cubicBezTo>
                <a:cubicBezTo>
                  <a:pt x="592" y="128"/>
                  <a:pt x="576" y="160"/>
                  <a:pt x="544" y="208"/>
                </a:cubicBezTo>
                <a:cubicBezTo>
                  <a:pt x="512" y="256"/>
                  <a:pt x="464" y="360"/>
                  <a:pt x="400" y="400"/>
                </a:cubicBezTo>
                <a:cubicBezTo>
                  <a:pt x="336" y="440"/>
                  <a:pt x="216" y="456"/>
                  <a:pt x="160" y="448"/>
                </a:cubicBezTo>
                <a:cubicBezTo>
                  <a:pt x="104" y="440"/>
                  <a:pt x="88" y="368"/>
                  <a:pt x="64" y="352"/>
                </a:cubicBezTo>
                <a:cubicBezTo>
                  <a:pt x="40" y="336"/>
                  <a:pt x="24" y="368"/>
                  <a:pt x="16" y="352"/>
                </a:cubicBezTo>
                <a:cubicBezTo>
                  <a:pt x="8" y="336"/>
                  <a:pt x="0" y="272"/>
                  <a:pt x="16" y="256"/>
                </a:cubicBezTo>
                <a:cubicBezTo>
                  <a:pt x="32" y="240"/>
                  <a:pt x="88" y="264"/>
                  <a:pt x="112" y="256"/>
                </a:cubicBezTo>
                <a:cubicBezTo>
                  <a:pt x="136" y="248"/>
                  <a:pt x="152" y="232"/>
                  <a:pt x="160" y="208"/>
                </a:cubicBezTo>
                <a:cubicBezTo>
                  <a:pt x="168" y="184"/>
                  <a:pt x="136" y="136"/>
                  <a:pt x="160" y="112"/>
                </a:cubicBezTo>
                <a:cubicBezTo>
                  <a:pt x="184" y="88"/>
                  <a:pt x="280" y="80"/>
                  <a:pt x="304" y="64"/>
                </a:cubicBezTo>
                <a:cubicBezTo>
                  <a:pt x="328" y="48"/>
                  <a:pt x="280" y="24"/>
                  <a:pt x="304" y="1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60066"/>
              </a:solidFill>
              <a:latin typeface=".VnTime" pitchFamily="34" charset="0"/>
            </a:endParaRP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6858000" y="1295400"/>
            <a:ext cx="182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660066"/>
                </a:solidFill>
                <a:latin typeface="Arial" charset="0"/>
              </a:rPr>
              <a:t>ống thực quản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7162800" y="2590800"/>
            <a:ext cx="99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660066"/>
                </a:solidFill>
                <a:latin typeface="Arial" charset="0"/>
              </a:rPr>
              <a:t>Dạ dày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6934200" y="4572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660066"/>
                </a:solidFill>
                <a:latin typeface="Arial" charset="0"/>
              </a:rPr>
              <a:t>Ruột non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7467600" y="5257800"/>
            <a:ext cx="91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660066"/>
                </a:solidFill>
                <a:latin typeface="Arial" charset="0"/>
              </a:rPr>
              <a:t>Ruột già</a:t>
            </a:r>
          </a:p>
        </p:txBody>
      </p:sp>
      <p:sp>
        <p:nvSpPr>
          <p:cNvPr id="81936" name="Freeform 16"/>
          <p:cNvSpPr>
            <a:spLocks/>
          </p:cNvSpPr>
          <p:nvPr/>
        </p:nvSpPr>
        <p:spPr bwMode="auto">
          <a:xfrm>
            <a:off x="4724400" y="1676400"/>
            <a:ext cx="177800" cy="457200"/>
          </a:xfrm>
          <a:custGeom>
            <a:avLst/>
            <a:gdLst>
              <a:gd name="T0" fmla="*/ 0 w 112"/>
              <a:gd name="T1" fmla="*/ 0 h 288"/>
              <a:gd name="T2" fmla="*/ 96 w 112"/>
              <a:gd name="T3" fmla="*/ 192 h 288"/>
              <a:gd name="T4" fmla="*/ 96 w 112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88">
                <a:moveTo>
                  <a:pt x="0" y="0"/>
                </a:moveTo>
                <a:cubicBezTo>
                  <a:pt x="40" y="72"/>
                  <a:pt x="80" y="144"/>
                  <a:pt x="96" y="192"/>
                </a:cubicBezTo>
                <a:cubicBezTo>
                  <a:pt x="112" y="240"/>
                  <a:pt x="96" y="272"/>
                  <a:pt x="96" y="288"/>
                </a:cubicBezTo>
              </a:path>
            </a:pathLst>
          </a:custGeom>
          <a:solidFill>
            <a:srgbClr val="FF0000"/>
          </a:solidFill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60066"/>
              </a:solidFill>
              <a:latin typeface=".VnTime" pitchFamily="34" charset="0"/>
            </a:endParaRPr>
          </a:p>
        </p:txBody>
      </p:sp>
      <p:sp>
        <p:nvSpPr>
          <p:cNvPr id="81937" name="Freeform 17"/>
          <p:cNvSpPr>
            <a:spLocks/>
          </p:cNvSpPr>
          <p:nvPr/>
        </p:nvSpPr>
        <p:spPr bwMode="auto">
          <a:xfrm>
            <a:off x="4953000" y="2514600"/>
            <a:ext cx="1588" cy="304800"/>
          </a:xfrm>
          <a:custGeom>
            <a:avLst/>
            <a:gdLst>
              <a:gd name="T0" fmla="*/ 0 w 1"/>
              <a:gd name="T1" fmla="*/ 0 h 192"/>
              <a:gd name="T2" fmla="*/ 0 w 1"/>
              <a:gd name="T3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92">
                <a:moveTo>
                  <a:pt x="0" y="0"/>
                </a:moveTo>
                <a:cubicBezTo>
                  <a:pt x="0" y="80"/>
                  <a:pt x="0" y="160"/>
                  <a:pt x="0" y="19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60066"/>
              </a:solidFill>
              <a:latin typeface=".VnTime" pitchFamily="34" charset="0"/>
            </a:endParaRPr>
          </a:p>
        </p:txBody>
      </p:sp>
      <p:sp>
        <p:nvSpPr>
          <p:cNvPr id="81938" name="Freeform 18"/>
          <p:cNvSpPr>
            <a:spLocks/>
          </p:cNvSpPr>
          <p:nvPr/>
        </p:nvSpPr>
        <p:spPr bwMode="auto">
          <a:xfrm>
            <a:off x="4648200" y="4343400"/>
            <a:ext cx="330200" cy="177800"/>
          </a:xfrm>
          <a:custGeom>
            <a:avLst/>
            <a:gdLst>
              <a:gd name="T0" fmla="*/ 208 w 208"/>
              <a:gd name="T1" fmla="*/ 16 h 112"/>
              <a:gd name="T2" fmla="*/ 112 w 208"/>
              <a:gd name="T3" fmla="*/ 16 h 112"/>
              <a:gd name="T4" fmla="*/ 16 w 208"/>
              <a:gd name="T5" fmla="*/ 16 h 112"/>
              <a:gd name="T6" fmla="*/ 16 w 208"/>
              <a:gd name="T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" h="112">
                <a:moveTo>
                  <a:pt x="208" y="16"/>
                </a:moveTo>
                <a:cubicBezTo>
                  <a:pt x="176" y="16"/>
                  <a:pt x="144" y="16"/>
                  <a:pt x="112" y="16"/>
                </a:cubicBezTo>
                <a:cubicBezTo>
                  <a:pt x="80" y="16"/>
                  <a:pt x="32" y="0"/>
                  <a:pt x="16" y="16"/>
                </a:cubicBezTo>
                <a:cubicBezTo>
                  <a:pt x="0" y="32"/>
                  <a:pt x="8" y="72"/>
                  <a:pt x="16" y="11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60066"/>
              </a:solidFill>
              <a:latin typeface=".VnTime" pitchFamily="34" charset="0"/>
            </a:endParaRPr>
          </a:p>
        </p:txBody>
      </p:sp>
      <p:sp>
        <p:nvSpPr>
          <p:cNvPr id="81939" name="Freeform 19"/>
          <p:cNvSpPr>
            <a:spLocks/>
          </p:cNvSpPr>
          <p:nvPr/>
        </p:nvSpPr>
        <p:spPr bwMode="auto">
          <a:xfrm rot="11065435">
            <a:off x="4876800" y="4648200"/>
            <a:ext cx="842963" cy="127000"/>
          </a:xfrm>
          <a:custGeom>
            <a:avLst/>
            <a:gdLst>
              <a:gd name="T0" fmla="*/ 288 w 288"/>
              <a:gd name="T1" fmla="*/ 0 h 112"/>
              <a:gd name="T2" fmla="*/ 192 w 288"/>
              <a:gd name="T3" fmla="*/ 96 h 112"/>
              <a:gd name="T4" fmla="*/ 0 w 288"/>
              <a:gd name="T5" fmla="*/ 9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112">
                <a:moveTo>
                  <a:pt x="288" y="0"/>
                </a:moveTo>
                <a:cubicBezTo>
                  <a:pt x="264" y="40"/>
                  <a:pt x="240" y="80"/>
                  <a:pt x="192" y="96"/>
                </a:cubicBezTo>
                <a:cubicBezTo>
                  <a:pt x="144" y="112"/>
                  <a:pt x="72" y="104"/>
                  <a:pt x="0" y="9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60066"/>
              </a:solidFill>
              <a:latin typeface=".VnTime" pitchFamily="34" charset="0"/>
            </a:endParaRPr>
          </a:p>
        </p:txBody>
      </p:sp>
      <p:sp>
        <p:nvSpPr>
          <p:cNvPr id="81940" name="Freeform 20"/>
          <p:cNvSpPr>
            <a:spLocks/>
          </p:cNvSpPr>
          <p:nvPr/>
        </p:nvSpPr>
        <p:spPr bwMode="auto">
          <a:xfrm rot="16200000" flipV="1">
            <a:off x="5029200" y="5943600"/>
            <a:ext cx="228600" cy="228600"/>
          </a:xfrm>
          <a:custGeom>
            <a:avLst/>
            <a:gdLst>
              <a:gd name="T0" fmla="*/ 144 w 144"/>
              <a:gd name="T1" fmla="*/ 0 h 48"/>
              <a:gd name="T2" fmla="*/ 0 w 144"/>
              <a:gd name="T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4" h="48">
                <a:moveTo>
                  <a:pt x="144" y="0"/>
                </a:moveTo>
                <a:cubicBezTo>
                  <a:pt x="144" y="0"/>
                  <a:pt x="72" y="24"/>
                  <a:pt x="0" y="4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60066"/>
              </a:solidFill>
              <a:latin typeface=".VnTime" pitchFamily="34" charset="0"/>
            </a:endParaRPr>
          </a:p>
        </p:txBody>
      </p:sp>
      <p:sp>
        <p:nvSpPr>
          <p:cNvPr id="81941" name="Freeform 21"/>
          <p:cNvSpPr>
            <a:spLocks/>
          </p:cNvSpPr>
          <p:nvPr/>
        </p:nvSpPr>
        <p:spPr bwMode="auto">
          <a:xfrm>
            <a:off x="3962400" y="4800600"/>
            <a:ext cx="622300" cy="533400"/>
          </a:xfrm>
          <a:custGeom>
            <a:avLst/>
            <a:gdLst>
              <a:gd name="T0" fmla="*/ 56 w 392"/>
              <a:gd name="T1" fmla="*/ 336 h 336"/>
              <a:gd name="T2" fmla="*/ 56 w 392"/>
              <a:gd name="T3" fmla="*/ 96 h 336"/>
              <a:gd name="T4" fmla="*/ 392 w 392"/>
              <a:gd name="T5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336">
                <a:moveTo>
                  <a:pt x="56" y="336"/>
                </a:moveTo>
                <a:cubicBezTo>
                  <a:pt x="28" y="244"/>
                  <a:pt x="0" y="152"/>
                  <a:pt x="56" y="96"/>
                </a:cubicBezTo>
                <a:cubicBezTo>
                  <a:pt x="112" y="40"/>
                  <a:pt x="252" y="20"/>
                  <a:pt x="392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60066"/>
              </a:solidFill>
              <a:latin typeface=".VnTime" pitchFamily="34" charset="0"/>
            </a:endParaRPr>
          </a:p>
        </p:txBody>
      </p:sp>
      <p:sp>
        <p:nvSpPr>
          <p:cNvPr id="81942" name="Freeform 22"/>
          <p:cNvSpPr>
            <a:spLocks/>
          </p:cNvSpPr>
          <p:nvPr/>
        </p:nvSpPr>
        <p:spPr bwMode="auto">
          <a:xfrm>
            <a:off x="5181600" y="3733800"/>
            <a:ext cx="152400" cy="533400"/>
          </a:xfrm>
          <a:custGeom>
            <a:avLst/>
            <a:gdLst>
              <a:gd name="T0" fmla="*/ 0 w 112"/>
              <a:gd name="T1" fmla="*/ 88 h 328"/>
              <a:gd name="T2" fmla="*/ 96 w 112"/>
              <a:gd name="T3" fmla="*/ 40 h 328"/>
              <a:gd name="T4" fmla="*/ 96 w 112"/>
              <a:gd name="T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328">
                <a:moveTo>
                  <a:pt x="0" y="88"/>
                </a:moveTo>
                <a:cubicBezTo>
                  <a:pt x="40" y="44"/>
                  <a:pt x="80" y="0"/>
                  <a:pt x="96" y="40"/>
                </a:cubicBezTo>
                <a:cubicBezTo>
                  <a:pt x="112" y="80"/>
                  <a:pt x="104" y="204"/>
                  <a:pt x="96" y="32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60066"/>
              </a:solidFill>
              <a:latin typeface=".VnTime" pitchFamily="34" charset="0"/>
            </a:endParaRPr>
          </a:p>
        </p:txBody>
      </p:sp>
      <p:sp>
        <p:nvSpPr>
          <p:cNvPr id="81943" name="Freeform 23"/>
          <p:cNvSpPr>
            <a:spLocks/>
          </p:cNvSpPr>
          <p:nvPr/>
        </p:nvSpPr>
        <p:spPr bwMode="auto">
          <a:xfrm rot="-2136445">
            <a:off x="4541838" y="5075238"/>
            <a:ext cx="304800" cy="304800"/>
          </a:xfrm>
          <a:custGeom>
            <a:avLst/>
            <a:gdLst>
              <a:gd name="T0" fmla="*/ 96 w 96"/>
              <a:gd name="T1" fmla="*/ 32 h 224"/>
              <a:gd name="T2" fmla="*/ 0 w 96"/>
              <a:gd name="T3" fmla="*/ 32 h 224"/>
              <a:gd name="T4" fmla="*/ 96 w 96"/>
              <a:gd name="T5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224">
                <a:moveTo>
                  <a:pt x="96" y="32"/>
                </a:moveTo>
                <a:cubicBezTo>
                  <a:pt x="48" y="16"/>
                  <a:pt x="0" y="0"/>
                  <a:pt x="0" y="32"/>
                </a:cubicBezTo>
                <a:cubicBezTo>
                  <a:pt x="0" y="64"/>
                  <a:pt x="48" y="144"/>
                  <a:pt x="96" y="22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60066"/>
              </a:solidFill>
              <a:latin typeface=".VnTime" pitchFamily="34" charset="0"/>
            </a:endParaRPr>
          </a:p>
        </p:txBody>
      </p:sp>
      <p:grpSp>
        <p:nvGrpSpPr>
          <p:cNvPr id="81961" name="Group 41"/>
          <p:cNvGrpSpPr>
            <a:grpSpLocks/>
          </p:cNvGrpSpPr>
          <p:nvPr/>
        </p:nvGrpSpPr>
        <p:grpSpPr bwMode="auto">
          <a:xfrm>
            <a:off x="3733800" y="406400"/>
            <a:ext cx="2362200" cy="5842000"/>
            <a:chOff x="2352" y="256"/>
            <a:chExt cx="1488" cy="3680"/>
          </a:xfrm>
        </p:grpSpPr>
        <p:sp>
          <p:nvSpPr>
            <p:cNvPr id="81944" name="Freeform 24"/>
            <p:cNvSpPr>
              <a:spLocks/>
            </p:cNvSpPr>
            <p:nvPr/>
          </p:nvSpPr>
          <p:spPr bwMode="auto">
            <a:xfrm>
              <a:off x="2368" y="1392"/>
              <a:ext cx="272" cy="864"/>
            </a:xfrm>
            <a:custGeom>
              <a:avLst/>
              <a:gdLst>
                <a:gd name="T0" fmla="*/ 80 w 272"/>
                <a:gd name="T1" fmla="*/ 864 h 864"/>
                <a:gd name="T2" fmla="*/ 32 w 272"/>
                <a:gd name="T3" fmla="*/ 336 h 864"/>
                <a:gd name="T4" fmla="*/ 272 w 272"/>
                <a:gd name="T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864">
                  <a:moveTo>
                    <a:pt x="80" y="864"/>
                  </a:moveTo>
                  <a:cubicBezTo>
                    <a:pt x="40" y="672"/>
                    <a:pt x="0" y="480"/>
                    <a:pt x="32" y="336"/>
                  </a:cubicBezTo>
                  <a:cubicBezTo>
                    <a:pt x="64" y="192"/>
                    <a:pt x="168" y="96"/>
                    <a:pt x="272" y="0"/>
                  </a:cubicBezTo>
                </a:path>
              </a:pathLst>
            </a:custGeom>
            <a:noFill/>
            <a:ln w="38100" cmpd="sng">
              <a:solidFill>
                <a:srgbClr val="660066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660066"/>
                </a:solidFill>
                <a:latin typeface=".VnTime" pitchFamily="34" charset="0"/>
              </a:endParaRPr>
            </a:p>
          </p:txBody>
        </p:sp>
        <p:sp>
          <p:nvSpPr>
            <p:cNvPr id="81945" name="Freeform 25"/>
            <p:cNvSpPr>
              <a:spLocks/>
            </p:cNvSpPr>
            <p:nvPr/>
          </p:nvSpPr>
          <p:spPr bwMode="auto">
            <a:xfrm>
              <a:off x="2736" y="256"/>
              <a:ext cx="480" cy="560"/>
            </a:xfrm>
            <a:custGeom>
              <a:avLst/>
              <a:gdLst>
                <a:gd name="T0" fmla="*/ 0 w 480"/>
                <a:gd name="T1" fmla="*/ 128 h 560"/>
                <a:gd name="T2" fmla="*/ 96 w 480"/>
                <a:gd name="T3" fmla="*/ 80 h 560"/>
                <a:gd name="T4" fmla="*/ 384 w 480"/>
                <a:gd name="T5" fmla="*/ 80 h 560"/>
                <a:gd name="T6" fmla="*/ 480 w 480"/>
                <a:gd name="T7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560">
                  <a:moveTo>
                    <a:pt x="0" y="128"/>
                  </a:moveTo>
                  <a:cubicBezTo>
                    <a:pt x="16" y="108"/>
                    <a:pt x="32" y="88"/>
                    <a:pt x="96" y="80"/>
                  </a:cubicBezTo>
                  <a:cubicBezTo>
                    <a:pt x="160" y="72"/>
                    <a:pt x="320" y="0"/>
                    <a:pt x="384" y="80"/>
                  </a:cubicBezTo>
                  <a:cubicBezTo>
                    <a:pt x="448" y="160"/>
                    <a:pt x="464" y="360"/>
                    <a:pt x="480" y="560"/>
                  </a:cubicBezTo>
                </a:path>
              </a:pathLst>
            </a:custGeom>
            <a:noFill/>
            <a:ln w="38100" cmpd="sng">
              <a:solidFill>
                <a:srgbClr val="660066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660066"/>
                </a:solidFill>
                <a:latin typeface=".VnTime" pitchFamily="34" charset="0"/>
              </a:endParaRPr>
            </a:p>
          </p:txBody>
        </p:sp>
        <p:sp>
          <p:nvSpPr>
            <p:cNvPr id="81946" name="Freeform 26"/>
            <p:cNvSpPr>
              <a:spLocks/>
            </p:cNvSpPr>
            <p:nvPr/>
          </p:nvSpPr>
          <p:spPr bwMode="auto">
            <a:xfrm>
              <a:off x="3696" y="1536"/>
              <a:ext cx="1" cy="816"/>
            </a:xfrm>
            <a:custGeom>
              <a:avLst/>
              <a:gdLst>
                <a:gd name="T0" fmla="*/ 0 w 1"/>
                <a:gd name="T1" fmla="*/ 0 h 816"/>
                <a:gd name="T2" fmla="*/ 0 w 1"/>
                <a:gd name="T3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816">
                  <a:moveTo>
                    <a:pt x="0" y="0"/>
                  </a:moveTo>
                  <a:cubicBezTo>
                    <a:pt x="0" y="0"/>
                    <a:pt x="0" y="408"/>
                    <a:pt x="0" y="816"/>
                  </a:cubicBezTo>
                </a:path>
              </a:pathLst>
            </a:custGeom>
            <a:noFill/>
            <a:ln w="38100" cmpd="sng">
              <a:solidFill>
                <a:srgbClr val="660066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660066"/>
                </a:solidFill>
                <a:latin typeface=".VnTime" pitchFamily="34" charset="0"/>
              </a:endParaRPr>
            </a:p>
          </p:txBody>
        </p:sp>
        <p:sp>
          <p:nvSpPr>
            <p:cNvPr id="81947" name="Freeform 27"/>
            <p:cNvSpPr>
              <a:spLocks/>
            </p:cNvSpPr>
            <p:nvPr/>
          </p:nvSpPr>
          <p:spPr bwMode="auto">
            <a:xfrm>
              <a:off x="3552" y="3648"/>
              <a:ext cx="288" cy="288"/>
            </a:xfrm>
            <a:custGeom>
              <a:avLst/>
              <a:gdLst>
                <a:gd name="T0" fmla="*/ 288 w 288"/>
                <a:gd name="T1" fmla="*/ 0 h 288"/>
                <a:gd name="T2" fmla="*/ 0 w 288"/>
                <a:gd name="T3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8" h="288">
                  <a:moveTo>
                    <a:pt x="288" y="0"/>
                  </a:moveTo>
                  <a:cubicBezTo>
                    <a:pt x="288" y="0"/>
                    <a:pt x="144" y="144"/>
                    <a:pt x="0" y="288"/>
                  </a:cubicBezTo>
                </a:path>
              </a:pathLst>
            </a:custGeom>
            <a:noFill/>
            <a:ln w="38100" cmpd="sng">
              <a:solidFill>
                <a:srgbClr val="660066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660066"/>
                </a:solidFill>
                <a:latin typeface=".VnTime" pitchFamily="34" charset="0"/>
              </a:endParaRPr>
            </a:p>
          </p:txBody>
        </p:sp>
        <p:sp>
          <p:nvSpPr>
            <p:cNvPr id="81948" name="Freeform 28"/>
            <p:cNvSpPr>
              <a:spLocks/>
            </p:cNvSpPr>
            <p:nvPr/>
          </p:nvSpPr>
          <p:spPr bwMode="auto">
            <a:xfrm>
              <a:off x="2352" y="3408"/>
              <a:ext cx="280" cy="456"/>
            </a:xfrm>
            <a:custGeom>
              <a:avLst/>
              <a:gdLst>
                <a:gd name="T0" fmla="*/ 280 w 280"/>
                <a:gd name="T1" fmla="*/ 432 h 456"/>
                <a:gd name="T2" fmla="*/ 40 w 280"/>
                <a:gd name="T3" fmla="*/ 384 h 456"/>
                <a:gd name="T4" fmla="*/ 40 w 280"/>
                <a:gd name="T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456">
                  <a:moveTo>
                    <a:pt x="280" y="432"/>
                  </a:moveTo>
                  <a:cubicBezTo>
                    <a:pt x="180" y="444"/>
                    <a:pt x="80" y="456"/>
                    <a:pt x="40" y="384"/>
                  </a:cubicBezTo>
                  <a:cubicBezTo>
                    <a:pt x="0" y="312"/>
                    <a:pt x="20" y="156"/>
                    <a:pt x="40" y="0"/>
                  </a:cubicBezTo>
                </a:path>
              </a:pathLst>
            </a:custGeom>
            <a:noFill/>
            <a:ln w="38100" cmpd="sng">
              <a:solidFill>
                <a:srgbClr val="660066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660066"/>
                </a:solidFill>
                <a:latin typeface=".VnTime" pitchFamily="34" charset="0"/>
              </a:endParaRPr>
            </a:p>
          </p:txBody>
        </p:sp>
      </p:grpSp>
      <p:sp>
        <p:nvSpPr>
          <p:cNvPr id="81953" name="Line 33"/>
          <p:cNvSpPr>
            <a:spLocks noChangeShapeType="1"/>
          </p:cNvSpPr>
          <p:nvPr/>
        </p:nvSpPr>
        <p:spPr bwMode="auto">
          <a:xfrm>
            <a:off x="2819400" y="9144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60066"/>
              </a:solidFill>
              <a:latin typeface=".VnTime" pitchFamily="34" charset="0"/>
            </a:endParaRPr>
          </a:p>
        </p:txBody>
      </p:sp>
      <p:sp>
        <p:nvSpPr>
          <p:cNvPr id="81954" name="Text Box 34"/>
          <p:cNvSpPr txBox="1">
            <a:spLocks noChangeArrowheads="1"/>
          </p:cNvSpPr>
          <p:nvPr/>
        </p:nvSpPr>
        <p:spPr bwMode="auto">
          <a:xfrm>
            <a:off x="1752600" y="533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660066"/>
                </a:solidFill>
                <a:latin typeface="Arial" charset="0"/>
              </a:rPr>
              <a:t>Miệng</a:t>
            </a:r>
            <a:endParaRPr lang="en-US" sz="2800" smtClean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81955" name="Line 35"/>
          <p:cNvSpPr>
            <a:spLocks noChangeShapeType="1"/>
          </p:cNvSpPr>
          <p:nvPr/>
        </p:nvSpPr>
        <p:spPr bwMode="auto">
          <a:xfrm flipV="1">
            <a:off x="5410200" y="3200400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60066"/>
              </a:solidFill>
              <a:latin typeface=".VnTime" pitchFamily="34" charset="0"/>
            </a:endParaRPr>
          </a:p>
        </p:txBody>
      </p:sp>
      <p:sp>
        <p:nvSpPr>
          <p:cNvPr id="81956" name="Line 36"/>
          <p:cNvSpPr>
            <a:spLocks noChangeShapeType="1"/>
          </p:cNvSpPr>
          <p:nvPr/>
        </p:nvSpPr>
        <p:spPr bwMode="auto">
          <a:xfrm flipV="1">
            <a:off x="4876800" y="4953000"/>
            <a:ext cx="2057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60066"/>
              </a:solidFill>
              <a:latin typeface=".VnTime" pitchFamily="34" charset="0"/>
            </a:endParaRPr>
          </a:p>
        </p:txBody>
      </p:sp>
      <p:sp>
        <p:nvSpPr>
          <p:cNvPr id="81957" name="Line 37"/>
          <p:cNvSpPr>
            <a:spLocks noChangeShapeType="1"/>
          </p:cNvSpPr>
          <p:nvPr/>
        </p:nvSpPr>
        <p:spPr bwMode="auto">
          <a:xfrm flipV="1">
            <a:off x="5410200" y="5562600"/>
            <a:ext cx="1981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60066"/>
              </a:solidFill>
              <a:latin typeface=".VnTime" pitchFamily="34" charset="0"/>
            </a:endParaRPr>
          </a:p>
        </p:txBody>
      </p:sp>
      <p:sp>
        <p:nvSpPr>
          <p:cNvPr id="81958" name="Line 38"/>
          <p:cNvSpPr>
            <a:spLocks noChangeShapeType="1"/>
          </p:cNvSpPr>
          <p:nvPr/>
        </p:nvSpPr>
        <p:spPr bwMode="auto">
          <a:xfrm flipV="1">
            <a:off x="4876800" y="1905000"/>
            <a:ext cx="2438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60066"/>
              </a:solidFill>
              <a:latin typeface=".VnTime" pitchFamily="34" charset="0"/>
            </a:endParaRPr>
          </a:p>
        </p:txBody>
      </p:sp>
      <p:sp>
        <p:nvSpPr>
          <p:cNvPr id="81959" name="Line 39"/>
          <p:cNvSpPr>
            <a:spLocks noChangeShapeType="1"/>
          </p:cNvSpPr>
          <p:nvPr/>
        </p:nvSpPr>
        <p:spPr bwMode="auto">
          <a:xfrm>
            <a:off x="1981200" y="5943600"/>
            <a:ext cx="2971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60066"/>
              </a:solidFill>
              <a:latin typeface=".VnTime" pitchFamily="34" charset="0"/>
            </a:endParaRPr>
          </a:p>
        </p:txBody>
      </p:sp>
      <p:sp>
        <p:nvSpPr>
          <p:cNvPr id="81960" name="Text Box 40"/>
          <p:cNvSpPr txBox="1">
            <a:spLocks noChangeArrowheads="1"/>
          </p:cNvSpPr>
          <p:nvPr/>
        </p:nvSpPr>
        <p:spPr bwMode="auto">
          <a:xfrm>
            <a:off x="609600" y="5562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660066"/>
                </a:solidFill>
                <a:latin typeface="Arial" charset="0"/>
              </a:rPr>
              <a:t>Hậu môn</a:t>
            </a:r>
          </a:p>
        </p:txBody>
      </p:sp>
    </p:spTree>
    <p:extLst>
      <p:ext uri="{BB962C8B-B14F-4D97-AF65-F5344CB8AC3E}">
        <p14:creationId xmlns:p14="http://schemas.microsoft.com/office/powerpoint/2010/main" xmlns="" val="354999851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nimBg="1"/>
      <p:bldP spid="81932" grpId="0" autoUpdateAnimBg="0"/>
      <p:bldP spid="81933" grpId="0" autoUpdateAnimBg="0"/>
      <p:bldP spid="81934" grpId="0" autoUpdateAnimBg="0"/>
      <p:bldP spid="81935" grpId="0" autoUpdateAnimBg="0"/>
      <p:bldP spid="81936" grpId="0" animBg="1"/>
      <p:bldP spid="81937" grpId="0" animBg="1"/>
      <p:bldP spid="81938" grpId="0" animBg="1"/>
      <p:bldP spid="81939" grpId="0" animBg="1"/>
      <p:bldP spid="81940" grpId="0" animBg="1"/>
      <p:bldP spid="81941" grpId="0" animBg="1"/>
      <p:bldP spid="81942" grpId="0" animBg="1"/>
      <p:bldP spid="81943" grpId="0" animBg="1"/>
      <p:bldP spid="81954" grpId="0"/>
      <p:bldP spid="81960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ush">
  <a:themeElements>
    <a:clrScheme name="Blush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Blush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Blush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sh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422</Words>
  <Application>Microsoft Office PowerPoint</Application>
  <PresentationFormat>On-screen Show (4:3)</PresentationFormat>
  <Paragraphs>51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2_Office Theme</vt:lpstr>
      <vt:lpstr>1_Blush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135</cp:revision>
  <dcterms:created xsi:type="dcterms:W3CDTF">2016-10-07T14:25:23Z</dcterms:created>
  <dcterms:modified xsi:type="dcterms:W3CDTF">2017-11-08T10:02:51Z</dcterms:modified>
</cp:coreProperties>
</file>