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303" r:id="rId2"/>
    <p:sldId id="274" r:id="rId3"/>
    <p:sldId id="276" r:id="rId4"/>
    <p:sldId id="289" r:id="rId5"/>
    <p:sldId id="290" r:id="rId6"/>
    <p:sldId id="291" r:id="rId7"/>
    <p:sldId id="292" r:id="rId8"/>
    <p:sldId id="300" r:id="rId9"/>
    <p:sldId id="293" r:id="rId10"/>
    <p:sldId id="301" r:id="rId11"/>
    <p:sldId id="294" r:id="rId12"/>
    <p:sldId id="302" r:id="rId13"/>
    <p:sldId id="295" r:id="rId14"/>
    <p:sldId id="297" r:id="rId15"/>
    <p:sldId id="298" r:id="rId16"/>
    <p:sldId id="299" r:id="rId17"/>
    <p:sldId id="268" r:id="rId18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9900CC"/>
    <a:srgbClr val="FF0000"/>
    <a:srgbClr val="003399"/>
    <a:srgbClr val="FF99FF"/>
    <a:srgbClr val="CCFF99"/>
    <a:srgbClr val="008000"/>
    <a:srgbClr val="EFF4A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699" autoAdjust="0"/>
    <p:restoredTop sz="94660"/>
  </p:normalViewPr>
  <p:slideViewPr>
    <p:cSldViewPr>
      <p:cViewPr>
        <p:scale>
          <a:sx n="66" d="100"/>
          <a:sy n="66" d="100"/>
        </p:scale>
        <p:origin x="-60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B48E8-5067-4160-98E1-30E018F9EC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5D64C-8942-4CA9-AB3C-DD9B59AC3F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0794C-00ED-44DB-8C44-839C0D5A8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C49C6-DE58-4E28-BA6B-90D5020CFF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A52FC-E332-40B3-9B5A-67DEEFBF72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F5858-B1C4-44BE-87D1-BB86AA71A0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4207A-4979-4195-AA1B-8E6C2D0081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B8391-3E13-4DFE-A9D2-9B4390C28D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FB6283-E041-45D3-83AF-50CA6422F5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79992-67B4-4D81-87AA-368A5983AA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04A2E-9CE2-4FB7-A44E-B078611C37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92A45A31-B0CB-4C39-9455-B4E738BE8CC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Giai%20tri\Am%20nhac\HUNG%20CA\Co%20gai%20Sai%20gon%20di%20tai%20dan.wav" TargetMode="Externa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8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8852" name="Picture 4" descr="SLGG_2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5" name="WordArt 7"/>
          <p:cNvSpPr>
            <a:spLocks noChangeArrowheads="1" noChangeShapeType="1" noTextEdit="1"/>
          </p:cNvSpPr>
          <p:nvPr/>
        </p:nvSpPr>
        <p:spPr bwMode="auto">
          <a:xfrm>
            <a:off x="914400" y="228600"/>
            <a:ext cx="7162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TRƯỜNG TIỂU </a:t>
            </a:r>
            <a:r>
              <a:rPr lang="vi-VN" sz="3600" b="1" kern="1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H</a:t>
            </a:r>
            <a:r>
              <a:rPr lang="en-US" sz="3600" b="1" kern="1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ỌC ÁI MỘ A</a:t>
            </a:r>
            <a:endParaRPr lang="en-US" sz="3600" b="1" kern="10" dirty="0">
              <a:ln w="12700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8859" name="WordArt 11"/>
          <p:cNvSpPr>
            <a:spLocks noChangeArrowheads="1" noChangeShapeType="1" noTextEdit="1"/>
          </p:cNvSpPr>
          <p:nvPr/>
        </p:nvSpPr>
        <p:spPr bwMode="auto">
          <a:xfrm>
            <a:off x="1752600" y="1600200"/>
            <a:ext cx="5715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TOÁN 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 LỚP 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8860" name="WordArt 12"/>
          <p:cNvSpPr>
            <a:spLocks noChangeArrowheads="1" noChangeShapeType="1" noTextEdit="1"/>
          </p:cNvSpPr>
          <p:nvPr/>
        </p:nvSpPr>
        <p:spPr bwMode="auto">
          <a:xfrm>
            <a:off x="609600" y="3352800"/>
            <a:ext cx="7696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SO SÁNH SỐ LỚN GẤP MẤY LẦN SỐ BÉ</a:t>
            </a:r>
            <a:endParaRPr lang="en-US" sz="3600" b="1" kern="10" dirty="0" smtClean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8861" name="WordArt 13"/>
          <p:cNvSpPr>
            <a:spLocks noChangeArrowheads="1" noChangeShapeType="1" noTextEdit="1"/>
          </p:cNvSpPr>
          <p:nvPr/>
        </p:nvSpPr>
        <p:spPr bwMode="auto">
          <a:xfrm>
            <a:off x="1066800" y="5715000"/>
            <a:ext cx="712470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GIÁO VIÊN: </a:t>
            </a:r>
            <a:r>
              <a:rPr lang="en-US" sz="3600" b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NGUYỄN THỊ THƯỜNG</a:t>
            </a:r>
            <a:endParaRPr lang="en-US" sz="3600" b="1" kern="10" dirty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685800" y="1676400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latin typeface="Arial" charset="0"/>
            </a:endParaRP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784225" y="2430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838200" y="4114800"/>
            <a:ext cx="746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3352800" y="533400"/>
            <a:ext cx="2590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rgbClr val="0033CC"/>
                </a:solidFill>
                <a:latin typeface=".VnTime" pitchFamily="34" charset="0"/>
              </a:rPr>
              <a:t>To¸n</a:t>
            </a:r>
            <a:r>
              <a:rPr lang="en-US" sz="4800" b="1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0" y="1371600"/>
            <a:ext cx="899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latin typeface="Arial" charset="0"/>
              </a:rPr>
              <a:t>SO SÁNH SỐ LỚN GẤP MẤY LẦN SỐ BÉ</a:t>
            </a:r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533400" y="2286000"/>
            <a:ext cx="701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7049" name="Text Box 9"/>
          <p:cNvSpPr txBox="1">
            <a:spLocks noChangeArrowheads="1"/>
          </p:cNvSpPr>
          <p:nvPr/>
        </p:nvSpPr>
        <p:spPr bwMode="auto">
          <a:xfrm>
            <a:off x="0" y="2057400"/>
            <a:ext cx="9144000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Số bông ở A gấp số bông hoa ở B một số lần là:</a:t>
            </a:r>
          </a:p>
          <a:p>
            <a:pPr>
              <a:spcBef>
                <a:spcPct val="50000"/>
              </a:spcBef>
            </a:pPr>
            <a:r>
              <a:rPr lang="en-US" sz="4000"/>
              <a:t>                     20 : 4 = 5(lần)</a:t>
            </a:r>
          </a:p>
          <a:p>
            <a:pPr>
              <a:spcBef>
                <a:spcPct val="50000"/>
              </a:spcBef>
            </a:pPr>
            <a:r>
              <a:rPr lang="en-US" sz="4000"/>
              <a:t>                                </a:t>
            </a:r>
            <a:r>
              <a:rPr lang="en-US" sz="3600"/>
              <a:t>Đáp số : 5 lần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219200" y="0"/>
            <a:ext cx="731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/>
              <a:t>Thứ ba ngày 08  tháng 11 năm 2011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784225" y="2430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838200" y="4114800"/>
            <a:ext cx="746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3352800" y="533400"/>
            <a:ext cx="2590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rgbClr val="0033CC"/>
                </a:solidFill>
                <a:latin typeface=".VnTime" pitchFamily="34" charset="0"/>
              </a:rPr>
              <a:t>To¸n</a:t>
            </a:r>
            <a:r>
              <a:rPr lang="en-US" sz="4800" b="1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0" y="1371600"/>
            <a:ext cx="899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latin typeface="Arial" charset="0"/>
              </a:rPr>
              <a:t>SO SÁNH SỐ LỚN GẤP MẤY LẦN SỐ BÉ</a:t>
            </a: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228600" y="2057400"/>
            <a:ext cx="8915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u="sng">
                <a:solidFill>
                  <a:srgbClr val="3333FF"/>
                </a:solidFill>
              </a:rPr>
              <a:t>Bài 2:</a:t>
            </a:r>
            <a:r>
              <a:rPr lang="en-US"/>
              <a:t>     </a:t>
            </a:r>
            <a:r>
              <a:rPr lang="en-US" sz="4000"/>
              <a:t>Một con lợn nặng 72 kg, một con chó cân nặng 9kg. Hỏi con……nặng gấp mấy lần con……?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5867400" y="2690813"/>
            <a:ext cx="106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33CC"/>
                </a:solidFill>
              </a:rPr>
              <a:t>lợn</a:t>
            </a:r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2914650" y="3309938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33CC"/>
                </a:solidFill>
              </a:rPr>
              <a:t>chó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0" grpId="0"/>
      <p:bldP spid="79881" grpId="0"/>
      <p:bldP spid="7988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1219200" y="0"/>
            <a:ext cx="731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/>
              <a:t>Thứ ba ngày 08  tháng 11 năm 2011</a:t>
            </a: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685800" y="1676400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latin typeface="Arial" charset="0"/>
            </a:endParaRP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784225" y="2430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838200" y="4114800"/>
            <a:ext cx="746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3352800" y="533400"/>
            <a:ext cx="2590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rgbClr val="0033CC"/>
                </a:solidFill>
                <a:latin typeface=".VnTime" pitchFamily="34" charset="0"/>
              </a:rPr>
              <a:t>To¸n</a:t>
            </a:r>
            <a:r>
              <a:rPr lang="en-US" sz="4800" b="1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0" y="1371600"/>
            <a:ext cx="899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latin typeface="Arial" charset="0"/>
              </a:rPr>
              <a:t>SO SÁNH SỐ LỚN GẤP MẤY LẦN SỐ BÉ</a:t>
            </a:r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762000" y="2286000"/>
            <a:ext cx="8077200" cy="3113088"/>
          </a:xfrm>
          <a:prstGeom prst="rect">
            <a:avLst/>
          </a:prstGeom>
          <a:solidFill>
            <a:srgbClr val="EFF4AA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3333FF"/>
                </a:solidFill>
              </a:rPr>
              <a:t>Lời giải:</a:t>
            </a:r>
            <a:r>
              <a:rPr lang="en-US" sz="3600"/>
              <a:t>  </a:t>
            </a:r>
          </a:p>
          <a:p>
            <a:pPr>
              <a:spcBef>
                <a:spcPct val="50000"/>
              </a:spcBef>
            </a:pPr>
            <a:r>
              <a:rPr lang="en-US" sz="3600"/>
              <a:t>Con lợn nặng gấp con chó một số lần là :</a:t>
            </a:r>
          </a:p>
          <a:p>
            <a:pPr>
              <a:spcBef>
                <a:spcPct val="50000"/>
              </a:spcBef>
            </a:pPr>
            <a:r>
              <a:rPr lang="en-US" sz="3600"/>
              <a:t>                 72 : 9 = 8 (lần)</a:t>
            </a:r>
          </a:p>
          <a:p>
            <a:pPr>
              <a:spcBef>
                <a:spcPct val="50000"/>
              </a:spcBef>
            </a:pPr>
            <a:r>
              <a:rPr lang="en-US" sz="3600"/>
              <a:t>                            Đáp số :  8 lần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219200" y="0"/>
            <a:ext cx="731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/>
              <a:t>Thứ ba ngày 08  tháng 11 năm 2011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685800" y="1676400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latin typeface="Arial" charset="0"/>
            </a:endParaRP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784225" y="2430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838200" y="4114800"/>
            <a:ext cx="746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3352800" y="533400"/>
            <a:ext cx="2590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rgbClr val="0033CC"/>
                </a:solidFill>
                <a:latin typeface=".VnTime" pitchFamily="34" charset="0"/>
              </a:rPr>
              <a:t>To¸n</a:t>
            </a:r>
            <a:r>
              <a:rPr lang="en-US" sz="4800" b="1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0" y="1371600"/>
            <a:ext cx="899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latin typeface="Arial" charset="0"/>
              </a:rPr>
              <a:t>SO SÁNH SỐ LỚN GẤP MẤY LẦN SỐ BÉ</a:t>
            </a:r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228600" y="1905000"/>
            <a:ext cx="8915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u="sng">
                <a:solidFill>
                  <a:srgbClr val="3333FF"/>
                </a:solidFill>
              </a:rPr>
              <a:t>Bài 3:</a:t>
            </a:r>
            <a:r>
              <a:rPr lang="en-US"/>
              <a:t>  </a:t>
            </a:r>
            <a:r>
              <a:rPr lang="en-US" sz="3600"/>
              <a:t>Chu vi hình chữ nhật gấp mấy lần chu vi hình tam giác?</a:t>
            </a:r>
          </a:p>
        </p:txBody>
      </p:sp>
      <p:pic>
        <p:nvPicPr>
          <p:cNvPr id="80908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124200"/>
            <a:ext cx="4724400" cy="3390900"/>
          </a:xfrm>
          <a:prstGeom prst="rect">
            <a:avLst/>
          </a:prstGeom>
          <a:noFill/>
        </p:spPr>
      </p:pic>
      <p:pic>
        <p:nvPicPr>
          <p:cNvPr id="80909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5029200"/>
            <a:ext cx="1819275" cy="1352550"/>
          </a:xfrm>
          <a:prstGeom prst="rect">
            <a:avLst/>
          </a:prstGeom>
          <a:noFill/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1219200" y="0"/>
            <a:ext cx="731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/>
              <a:t>Thứ ba ngày 08  tháng 11 năm 2011</a:t>
            </a: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685800" y="1676400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latin typeface="Arial" charset="0"/>
            </a:endParaRP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784225" y="2430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838200" y="4114800"/>
            <a:ext cx="746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3352800" y="533400"/>
            <a:ext cx="2590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rgbClr val="0033CC"/>
                </a:solidFill>
                <a:latin typeface=".VnTime" pitchFamily="34" charset="0"/>
              </a:rPr>
              <a:t>To¸n</a:t>
            </a:r>
            <a:r>
              <a:rPr lang="en-US" sz="4800" b="1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0" y="1371600"/>
            <a:ext cx="899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latin typeface="Arial" charset="0"/>
              </a:rPr>
              <a:t>SO SÁNH SỐ LỚN GẤP MẤY LẦN SỐ BÉ</a:t>
            </a:r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228600" y="2286000"/>
            <a:ext cx="8534400" cy="1279525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u="sng">
                <a:solidFill>
                  <a:srgbClr val="9900CC"/>
                </a:solidFill>
              </a:rPr>
              <a:t>Ghi nhớ</a:t>
            </a:r>
            <a:r>
              <a:rPr lang="en-US" sz="4000">
                <a:solidFill>
                  <a:srgbClr val="9900CC"/>
                </a:solidFill>
              </a:rPr>
              <a:t>:</a:t>
            </a:r>
            <a:r>
              <a:rPr lang="en-US"/>
              <a:t>   </a:t>
            </a:r>
            <a:r>
              <a:rPr lang="en-US" sz="3600">
                <a:solidFill>
                  <a:srgbClr val="FF0000"/>
                </a:solidFill>
              </a:rPr>
              <a:t>Muốn so sánh số lớn gấp mấy lần số bé ta lấy số lớn chia cho số bé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219200" y="0"/>
            <a:ext cx="731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/>
              <a:t>Thứ ba ngày 08  tháng 11 năm 2011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685800" y="1676400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latin typeface="Arial" charset="0"/>
            </a:endParaRP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784225" y="2430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838200" y="4114800"/>
            <a:ext cx="746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3352800" y="533400"/>
            <a:ext cx="2590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rgbClr val="0033CC"/>
                </a:solidFill>
                <a:latin typeface=".VnTime" pitchFamily="34" charset="0"/>
              </a:rPr>
              <a:t>To¸n</a:t>
            </a:r>
            <a:r>
              <a:rPr lang="en-US" sz="4800" b="1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0" y="1371600"/>
            <a:ext cx="899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latin typeface="Arial" charset="0"/>
              </a:rPr>
              <a:t>SO SÁNH SỐ LỚN GẤP MẤY LẦN SỐ BÉ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1219200" y="0"/>
            <a:ext cx="731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/>
              <a:t>Thứ ba ngày 08  tháng 11 năm 2011</a:t>
            </a: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685800" y="1676400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latin typeface="Arial" charset="0"/>
            </a:endParaRP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784225" y="2430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838200" y="4114800"/>
            <a:ext cx="746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3352800" y="533400"/>
            <a:ext cx="2590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rgbClr val="0033CC"/>
                </a:solidFill>
                <a:latin typeface=".VnTime" pitchFamily="34" charset="0"/>
              </a:rPr>
              <a:t>To¸n</a:t>
            </a:r>
            <a:r>
              <a:rPr lang="en-US" sz="4800" b="1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0" y="1371600"/>
            <a:ext cx="899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latin typeface="Arial" charset="0"/>
              </a:rPr>
              <a:t>SO SÁNH SỐ LỚN GẤP MẤY LẦN SỐ BÉ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7" name="Co gai Sai gon di tai da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  <p:pic>
        <p:nvPicPr>
          <p:cNvPr id="15364" name="Picture 4" descr="29907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304800"/>
            <a:ext cx="8305800" cy="6229350"/>
          </a:xfrm>
          <a:prstGeom prst="rect">
            <a:avLst/>
          </a:prstGeom>
          <a:noFill/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434975"/>
            <a:ext cx="9372600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6600" b="1">
                <a:solidFill>
                  <a:srgbClr val="FE0000"/>
                </a:solidFill>
              </a:rPr>
              <a:t>Chúc thầy </a:t>
            </a:r>
            <a:r>
              <a:rPr lang="en-US" sz="6600" b="1">
                <a:solidFill>
                  <a:srgbClr val="FF0000"/>
                </a:solidFill>
              </a:rPr>
              <a:t>c</a:t>
            </a:r>
            <a:r>
              <a:rPr lang="en-US" sz="5400" b="1">
                <a:solidFill>
                  <a:srgbClr val="FF0000"/>
                </a:solidFill>
                <a:latin typeface="Arial" charset="0"/>
              </a:rPr>
              <a:t>ác thầy cô mạnh</a:t>
            </a:r>
            <a:r>
              <a:rPr lang="en-US" sz="4400" b="1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6600" b="1">
                <a:solidFill>
                  <a:srgbClr val="FF0000"/>
                </a:solidFill>
              </a:rPr>
              <a:t>khỏe và hạnh phúc!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838200" y="3886200"/>
            <a:ext cx="7391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5400" b="1">
                <a:solidFill>
                  <a:srgbClr val="FE0000"/>
                </a:solidFill>
              </a:rPr>
              <a:t>Mong các em </a:t>
            </a:r>
            <a:r>
              <a:rPr lang="en-US" sz="5400" b="1">
                <a:solidFill>
                  <a:srgbClr val="FF0000"/>
                </a:solidFill>
              </a:rPr>
              <a:t>ch</a:t>
            </a:r>
            <a:r>
              <a:rPr lang="en-US" sz="5400" b="1">
                <a:solidFill>
                  <a:srgbClr val="FF0000"/>
                </a:solidFill>
                <a:latin typeface="Arial" charset="0"/>
              </a:rPr>
              <a:t>ăm ngoan, học giỏi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293248" fill="hold"/>
                                        <p:tgtEl>
                                          <p:spTgt spid="1536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67"/>
                </p:tgtEl>
              </p:cMediaNode>
            </p:audio>
          </p:childTnLst>
        </p:cTn>
      </p:par>
    </p:tnLst>
    <p:bldLst>
      <p:bldP spid="15365" grpId="0"/>
      <p:bldP spid="15366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2409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Arial" charset="0"/>
              </a:rPr>
              <a:t>Ôn bài cũ</a:t>
            </a:r>
            <a:r>
              <a:rPr lang="en-US" sz="4000">
                <a:latin typeface="Arial" charset="0"/>
              </a:rPr>
              <a:t> :  </a:t>
            </a:r>
          </a:p>
          <a:p>
            <a:r>
              <a:rPr lang="en-US" sz="4000">
                <a:latin typeface="Arial" charset="0"/>
              </a:rPr>
              <a:t> </a:t>
            </a:r>
            <a:r>
              <a:rPr lang="en-US" sz="3600"/>
              <a:t>Tìm x:</a:t>
            </a:r>
          </a:p>
          <a:p>
            <a:r>
              <a:rPr lang="en-US" sz="3600"/>
              <a:t>a)  X : 5 = 136     b) x : 7 =  109    c) x : 4 = 234</a:t>
            </a:r>
          </a:p>
          <a:p>
            <a:r>
              <a:rPr lang="en-US" sz="3600">
                <a:latin typeface="Arial" charset="0"/>
              </a:rPr>
              <a:t> 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457200" y="2057400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" charset="0"/>
              </a:rPr>
              <a:t> </a:t>
            </a:r>
            <a:endParaRPr lang="en-US">
              <a:latin typeface="Arial" charset="0"/>
            </a:endParaRPr>
          </a:p>
        </p:txBody>
      </p:sp>
      <p:pic>
        <p:nvPicPr>
          <p:cNvPr id="3175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057400"/>
            <a:ext cx="3962400" cy="2057400"/>
          </a:xfrm>
          <a:prstGeom prst="rect">
            <a:avLst/>
          </a:prstGeom>
          <a:noFill/>
        </p:spPr>
      </p:pic>
      <p:pic>
        <p:nvPicPr>
          <p:cNvPr id="3175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209800"/>
            <a:ext cx="914400" cy="762000"/>
          </a:xfrm>
          <a:prstGeom prst="rect">
            <a:avLst/>
          </a:prstGeom>
          <a:noFill/>
        </p:spPr>
      </p:pic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457200" y="3886200"/>
            <a:ext cx="5334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600">
              <a:solidFill>
                <a:srgbClr val="003399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762000" y="5334000"/>
            <a:ext cx="411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533400" y="4572000"/>
            <a:ext cx="4800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6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3600">
              <a:latin typeface="Arial" charset="0"/>
            </a:endParaRP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228600" y="4953000"/>
            <a:ext cx="8534400" cy="14747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12 g</a:t>
            </a:r>
            <a:r>
              <a:rPr lang="en-US" sz="3600"/>
              <a:t>ấp 2 một số lần là:</a:t>
            </a:r>
          </a:p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latin typeface="Arial" charset="0"/>
              </a:rPr>
              <a:t>               12 : 2 = 6(lần)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609600" y="4114800"/>
            <a:ext cx="662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So sánh 12 với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  <p:bldP spid="31757" grpId="0" animBg="1"/>
      <p:bldP spid="317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22" name="Text Box 34"/>
          <p:cNvSpPr txBox="1">
            <a:spLocks noChangeArrowheads="1"/>
          </p:cNvSpPr>
          <p:nvPr/>
        </p:nvSpPr>
        <p:spPr bwMode="auto">
          <a:xfrm>
            <a:off x="304800" y="1219200"/>
            <a:ext cx="883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latin typeface="Arial" charset="0"/>
            </a:endParaRPr>
          </a:p>
        </p:txBody>
      </p:sp>
      <p:pic>
        <p:nvPicPr>
          <p:cNvPr id="37923" name="Picture 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295400"/>
            <a:ext cx="6477000" cy="1447800"/>
          </a:xfrm>
          <a:prstGeom prst="rect">
            <a:avLst/>
          </a:prstGeom>
          <a:noFill/>
        </p:spPr>
      </p:pic>
      <p:sp>
        <p:nvSpPr>
          <p:cNvPr id="37924" name="Text Box 36"/>
          <p:cNvSpPr txBox="1">
            <a:spLocks noChangeArrowheads="1"/>
          </p:cNvSpPr>
          <p:nvPr/>
        </p:nvSpPr>
        <p:spPr bwMode="auto">
          <a:xfrm>
            <a:off x="685800" y="2590800"/>
            <a:ext cx="75438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So sánh</a:t>
            </a:r>
            <a:r>
              <a:rPr lang="en-US"/>
              <a:t> </a:t>
            </a:r>
            <a:r>
              <a:rPr lang="en-US" sz="3600">
                <a:latin typeface="Arial" charset="0"/>
              </a:rPr>
              <a:t>32 m với 8m ?</a:t>
            </a:r>
          </a:p>
          <a:p>
            <a:pPr>
              <a:spcBef>
                <a:spcPct val="50000"/>
              </a:spcBef>
            </a:pPr>
            <a:endParaRPr lang="en-US" sz="3600">
              <a:latin typeface="Arial" charset="0"/>
            </a:endParaRPr>
          </a:p>
        </p:txBody>
      </p:sp>
      <p:sp>
        <p:nvSpPr>
          <p:cNvPr id="37926" name="Text Box 38"/>
          <p:cNvSpPr txBox="1">
            <a:spLocks noChangeArrowheads="1"/>
          </p:cNvSpPr>
          <p:nvPr/>
        </p:nvSpPr>
        <p:spPr bwMode="auto">
          <a:xfrm>
            <a:off x="685800" y="3276600"/>
            <a:ext cx="7848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Làm thế nào để biết 32 m gấp 8m là 4 lần?</a:t>
            </a:r>
          </a:p>
        </p:txBody>
      </p:sp>
      <p:sp>
        <p:nvSpPr>
          <p:cNvPr id="37927" name="Text Box 39"/>
          <p:cNvSpPr txBox="1">
            <a:spLocks noChangeArrowheads="1"/>
          </p:cNvSpPr>
          <p:nvPr/>
        </p:nvSpPr>
        <p:spPr bwMode="auto">
          <a:xfrm>
            <a:off x="762000" y="4953000"/>
            <a:ext cx="746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37928" name="Text Box 40"/>
          <p:cNvSpPr txBox="1">
            <a:spLocks noChangeArrowheads="1"/>
          </p:cNvSpPr>
          <p:nvPr/>
        </p:nvSpPr>
        <p:spPr bwMode="auto">
          <a:xfrm>
            <a:off x="762000" y="4724400"/>
            <a:ext cx="3886200" cy="6699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latin typeface="Arial" charset="0"/>
              </a:rPr>
              <a:t>32 : 8 = 4(lần)</a:t>
            </a:r>
          </a:p>
        </p:txBody>
      </p:sp>
      <p:sp>
        <p:nvSpPr>
          <p:cNvPr id="37930" name="Text Box 42"/>
          <p:cNvSpPr txBox="1">
            <a:spLocks noChangeArrowheads="1"/>
          </p:cNvSpPr>
          <p:nvPr/>
        </p:nvSpPr>
        <p:spPr bwMode="auto">
          <a:xfrm>
            <a:off x="3124200" y="381000"/>
            <a:ext cx="2590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rgbClr val="0033CC"/>
                </a:solidFill>
                <a:latin typeface=".VnTime" pitchFamily="34" charset="0"/>
              </a:rPr>
              <a:t>To¸n</a:t>
            </a:r>
            <a:r>
              <a:rPr lang="en-US" sz="4800" b="1">
                <a:solidFill>
                  <a:srgbClr val="FF0000"/>
                </a:solidFill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7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24" grpId="0"/>
      <p:bldP spid="37926" grpId="0"/>
      <p:bldP spid="379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685800" y="1676400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latin typeface="Arial" charset="0"/>
            </a:endParaRP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914400" y="1371600"/>
            <a:ext cx="47244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003399"/>
                </a:solidFill>
                <a:latin typeface="Arial" charset="0"/>
              </a:rPr>
              <a:t>18 gấp 6 mấy lần ?</a:t>
            </a:r>
          </a:p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784225" y="2430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1066800" y="2209800"/>
            <a:ext cx="7239000" cy="1625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0000"/>
                </a:solidFill>
                <a:latin typeface="Arial" charset="0"/>
              </a:rPr>
              <a:t>18 gấp 6 một số lần là:</a:t>
            </a:r>
          </a:p>
          <a:p>
            <a:pPr>
              <a:spcBef>
                <a:spcPct val="50000"/>
              </a:spcBef>
            </a:pPr>
            <a:r>
              <a:rPr lang="en-US" sz="4000">
                <a:solidFill>
                  <a:srgbClr val="FF0000"/>
                </a:solidFill>
                <a:latin typeface="Arial" charset="0"/>
              </a:rPr>
              <a:t>           32 : 8 = 4(lần)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838200" y="4114800"/>
            <a:ext cx="746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3352800" y="533400"/>
            <a:ext cx="2590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rgbClr val="0033CC"/>
                </a:solidFill>
                <a:latin typeface=".VnTime" pitchFamily="34" charset="0"/>
              </a:rPr>
              <a:t>To¸n</a:t>
            </a:r>
            <a:r>
              <a:rPr lang="en-US" sz="4800" b="1">
                <a:solidFill>
                  <a:srgbClr val="FF0000"/>
                </a:solidFill>
              </a:rPr>
              <a:t>  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2" grpId="0"/>
      <p:bldP spid="604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3276600" y="457200"/>
            <a:ext cx="2590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rgbClr val="0033CC"/>
                </a:solidFill>
                <a:latin typeface=".VnTime" pitchFamily="34" charset="0"/>
              </a:rPr>
              <a:t>To¸n</a:t>
            </a:r>
            <a:r>
              <a:rPr lang="en-US" sz="4800" b="1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685800" y="1676400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latin typeface="Arial" charset="0"/>
            </a:endParaRP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838200" y="1524000"/>
            <a:ext cx="76200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990033"/>
                </a:solidFill>
                <a:latin typeface="Arial" charset="0"/>
              </a:rPr>
              <a:t>Các ví dụ :</a:t>
            </a:r>
          </a:p>
          <a:p>
            <a:pPr>
              <a:spcBef>
                <a:spcPct val="50000"/>
              </a:spcBef>
            </a:pPr>
            <a:r>
              <a:rPr lang="en-US" sz="3600">
                <a:solidFill>
                  <a:srgbClr val="003399"/>
                </a:solidFill>
                <a:latin typeface="Arial" charset="0"/>
              </a:rPr>
              <a:t>12 gấp 2 mấy lần ?</a:t>
            </a:r>
          </a:p>
          <a:p>
            <a:pPr>
              <a:spcBef>
                <a:spcPct val="50000"/>
              </a:spcBef>
            </a:pPr>
            <a:r>
              <a:rPr lang="en-US" sz="3600">
                <a:solidFill>
                  <a:srgbClr val="003399"/>
                </a:solidFill>
                <a:latin typeface="Arial" charset="0"/>
              </a:rPr>
              <a:t>18 gấp 6 mấy lần ?</a:t>
            </a:r>
          </a:p>
          <a:p>
            <a:pPr>
              <a:spcBef>
                <a:spcPct val="50000"/>
              </a:spcBef>
            </a:pPr>
            <a:r>
              <a:rPr lang="en-US" sz="3600">
                <a:solidFill>
                  <a:srgbClr val="003399"/>
                </a:solidFill>
                <a:latin typeface="Arial" charset="0"/>
              </a:rPr>
              <a:t>32 m gấp mấy lần 8m ?</a:t>
            </a:r>
          </a:p>
          <a:p>
            <a:pPr>
              <a:spcBef>
                <a:spcPct val="50000"/>
              </a:spcBef>
            </a:pPr>
            <a:r>
              <a:rPr lang="en-US" sz="3600">
                <a:solidFill>
                  <a:srgbClr val="990033"/>
                </a:solidFill>
                <a:latin typeface="Arial" charset="0"/>
              </a:rPr>
              <a:t>Đều yêu cầu ta phải làm gì?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3276600" y="457200"/>
            <a:ext cx="2590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rgbClr val="0033CC"/>
                </a:solidFill>
                <a:latin typeface=".VnTime" pitchFamily="34" charset="0"/>
              </a:rPr>
              <a:t>To¸n</a:t>
            </a:r>
            <a:r>
              <a:rPr lang="en-US" sz="4800" b="1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685800" y="1676400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latin typeface="Arial" charset="0"/>
            </a:endParaRP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0" y="1371600"/>
            <a:ext cx="899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latin typeface="Arial" charset="0"/>
              </a:rPr>
              <a:t>SO SÁNH SỐ LỚN GẤP MẤY LẦN SỐ BÉ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381000" y="2286000"/>
            <a:ext cx="8763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Muốn so sánh số lớn gấp mấy lần số bé ta làm thế nào?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228600" y="3962400"/>
            <a:ext cx="8534400" cy="1279525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u="sng">
                <a:solidFill>
                  <a:srgbClr val="9900CC"/>
                </a:solidFill>
              </a:rPr>
              <a:t>Ghi nhớ</a:t>
            </a:r>
            <a:r>
              <a:rPr lang="en-US" sz="4000">
                <a:solidFill>
                  <a:srgbClr val="9900CC"/>
                </a:solidFill>
              </a:rPr>
              <a:t>:</a:t>
            </a:r>
            <a:r>
              <a:rPr lang="en-US"/>
              <a:t>   </a:t>
            </a:r>
            <a:r>
              <a:rPr lang="en-US" sz="3600">
                <a:solidFill>
                  <a:srgbClr val="FF0000"/>
                </a:solidFill>
              </a:rPr>
              <a:t>Muốn so sánh số lớn gấp mấy lần số bé ta lấy số lớn chia cho số bé</a:t>
            </a:r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685800" y="5715000"/>
            <a:ext cx="723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Từng cặp các em lấy ví dụ đố nhau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/>
      <p:bldP spid="76807" grpId="0"/>
      <p:bldP spid="76808" grpId="0" animBg="1"/>
      <p:bldP spid="768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685800" y="1676400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latin typeface="Arial" charset="0"/>
            </a:endParaRP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784225" y="2430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838200" y="4114800"/>
            <a:ext cx="746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3352800" y="533400"/>
            <a:ext cx="2590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rgbClr val="0033CC"/>
                </a:solidFill>
                <a:latin typeface=".VnTime" pitchFamily="34" charset="0"/>
              </a:rPr>
              <a:t>To¸n</a:t>
            </a:r>
            <a:r>
              <a:rPr lang="en-US" sz="4800" b="1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0" y="1371600"/>
            <a:ext cx="899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latin typeface="Arial" charset="0"/>
              </a:rPr>
              <a:t>SO SÁNH SỐ LỚN GẤP MẤY LẦN SỐ BÉ</a:t>
            </a:r>
          </a:p>
        </p:txBody>
      </p:sp>
      <p:pic>
        <p:nvPicPr>
          <p:cNvPr id="77848" name="Picture 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819400"/>
            <a:ext cx="3276600" cy="4038600"/>
          </a:xfrm>
          <a:prstGeom prst="rect">
            <a:avLst/>
          </a:prstGeom>
          <a:noFill/>
        </p:spPr>
      </p:pic>
      <p:pic>
        <p:nvPicPr>
          <p:cNvPr id="77849" name="Picture 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5029200"/>
            <a:ext cx="3200400" cy="1685925"/>
          </a:xfrm>
          <a:prstGeom prst="rect">
            <a:avLst/>
          </a:prstGeom>
          <a:noFill/>
        </p:spPr>
      </p:pic>
      <p:sp>
        <p:nvSpPr>
          <p:cNvPr id="77850" name="Text Box 26"/>
          <p:cNvSpPr txBox="1">
            <a:spLocks noChangeArrowheads="1"/>
          </p:cNvSpPr>
          <p:nvPr/>
        </p:nvSpPr>
        <p:spPr bwMode="auto">
          <a:xfrm>
            <a:off x="0" y="205740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 </a:t>
            </a:r>
            <a:r>
              <a:rPr lang="en-US" sz="3600" b="1" i="1" u="sng">
                <a:solidFill>
                  <a:srgbClr val="3333FF"/>
                </a:solidFill>
              </a:rPr>
              <a:t>Bài 1:</a:t>
            </a:r>
            <a:r>
              <a:rPr lang="en-US"/>
              <a:t>       </a:t>
            </a:r>
            <a:r>
              <a:rPr lang="en-US" sz="3600"/>
              <a:t>a)</a:t>
            </a:r>
            <a:r>
              <a:rPr lang="en-US"/>
              <a:t>  </a:t>
            </a:r>
            <a:r>
              <a:rPr lang="en-US" sz="3600"/>
              <a:t>Số can ở A gấp mấy lần số can ở B ?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685800" y="1676400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latin typeface="Arial" charset="0"/>
            </a:endParaRP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784225" y="2430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838200" y="4114800"/>
            <a:ext cx="746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3352800" y="533400"/>
            <a:ext cx="2590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rgbClr val="0033CC"/>
                </a:solidFill>
                <a:latin typeface=".VnTime" pitchFamily="34" charset="0"/>
              </a:rPr>
              <a:t>To¸n</a:t>
            </a:r>
            <a:r>
              <a:rPr lang="en-US" sz="4800" b="1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0" y="1371600"/>
            <a:ext cx="899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latin typeface="Arial" charset="0"/>
              </a:rPr>
              <a:t>SO SÁNH SỐ LỚN GẤP MẤY LẦN SỐ BÉ</a:t>
            </a:r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304800" y="2057400"/>
            <a:ext cx="86106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Số can ở A gấp số can ở B một số lần là:</a:t>
            </a:r>
          </a:p>
          <a:p>
            <a:pPr>
              <a:spcBef>
                <a:spcPct val="50000"/>
              </a:spcBef>
            </a:pPr>
            <a:r>
              <a:rPr lang="en-US" sz="4000"/>
              <a:t>                     12 : 4 = 3(lần)</a:t>
            </a:r>
          </a:p>
          <a:p>
            <a:pPr>
              <a:spcBef>
                <a:spcPct val="50000"/>
              </a:spcBef>
            </a:pPr>
            <a:r>
              <a:rPr lang="en-US" sz="4000"/>
              <a:t>                                </a:t>
            </a:r>
            <a:r>
              <a:rPr lang="en-US" sz="3600"/>
              <a:t>Đáp số : 3 lần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685800" y="1676400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latin typeface="Arial" charset="0"/>
            </a:endParaRP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784225" y="2430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838200" y="4114800"/>
            <a:ext cx="746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3352800" y="533400"/>
            <a:ext cx="2590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rgbClr val="0033CC"/>
                </a:solidFill>
                <a:latin typeface=".VnTime" pitchFamily="34" charset="0"/>
              </a:rPr>
              <a:t>To¸n</a:t>
            </a:r>
            <a:r>
              <a:rPr lang="en-US" sz="4800" b="1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0" y="1371600"/>
            <a:ext cx="899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latin typeface="Arial" charset="0"/>
              </a:rPr>
              <a:t>SO SÁNH SỐ LỚN GẤP MẤY LẦN SỐ BÉ</a:t>
            </a:r>
          </a:p>
        </p:txBody>
      </p:sp>
      <p:pic>
        <p:nvPicPr>
          <p:cNvPr id="78859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5029200"/>
            <a:ext cx="3200400" cy="1819275"/>
          </a:xfrm>
          <a:prstGeom prst="rect">
            <a:avLst/>
          </a:prstGeom>
          <a:noFill/>
        </p:spPr>
      </p:pic>
      <p:pic>
        <p:nvPicPr>
          <p:cNvPr id="78860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819400"/>
            <a:ext cx="4800600" cy="3848100"/>
          </a:xfrm>
          <a:prstGeom prst="rect">
            <a:avLst/>
          </a:prstGeom>
          <a:noFill/>
        </p:spPr>
      </p:pic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0" y="2057400"/>
            <a:ext cx="952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b)Số bông hoa ở A gấp mấy lần số bông hoa ở B? 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40596"/>
  <p:tag name="VIOLETTITLE" val="Toán 3: So sánh số lớn gấp mấy lần số bé"/>
  <p:tag name="VIOLETLESSON" val="33"/>
  <p:tag name="VIOLETCATID" val="8049774"/>
  <p:tag name="VIOLETSUBJECT" val="Toán học 3"/>
  <p:tag name="VIOLETAUTHORID" val="2214639"/>
  <p:tag name="VIOLETAUTHORNAME" val="Nguyễn Thị Hiền"/>
  <p:tag name="VIOLETAUTHORAVATAR" val="no_avatarf.jpg"/>
  <p:tag name="VIOLETAUTHORADDRESS" val="Trường TH quỳnh Sơn - Bắc Giang"/>
  <p:tag name="VIOLETDATE" val="2011-11-03 20:54:40"/>
  <p:tag name="VIOLETHIT" val="541"/>
  <p:tag name="VIOLETLIKE" val="0"/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74&quot;/&gt;&lt;/object&gt;&lt;object type=&quot;3&quot; unique_id=&quot;10006&quot;&gt;&lt;property id=&quot;20148&quot; value=&quot;5&quot;/&gt;&lt;property id=&quot;20300&quot; value=&quot;Slide 3&quot;/&gt;&lt;property id=&quot;20307&quot; value=&quot;276&quot;/&gt;&lt;/object&gt;&lt;object type=&quot;3&quot; unique_id=&quot;10007&quot;&gt;&lt;property id=&quot;20148&quot; value=&quot;5&quot;/&gt;&lt;property id=&quot;20300&quot; value=&quot;Slide 4&quot;/&gt;&lt;property id=&quot;20307&quot; value=&quot;289&quot;/&gt;&lt;/object&gt;&lt;object type=&quot;3&quot; unique_id=&quot;10008&quot;&gt;&lt;property id=&quot;20148&quot; value=&quot;5&quot;/&gt;&lt;property id=&quot;20300&quot; value=&quot;Slide 5&quot;/&gt;&lt;property id=&quot;20307&quot; value=&quot;290&quot;/&gt;&lt;/object&gt;&lt;object type=&quot;3&quot; unique_id=&quot;10009&quot;&gt;&lt;property id=&quot;20148&quot; value=&quot;5&quot;/&gt;&lt;property id=&quot;20300&quot; value=&quot;Slide 6&quot;/&gt;&lt;property id=&quot;20307&quot; value=&quot;291&quot;/&gt;&lt;/object&gt;&lt;object type=&quot;3&quot; unique_id=&quot;10010&quot;&gt;&lt;property id=&quot;20148&quot; value=&quot;5&quot;/&gt;&lt;property id=&quot;20300&quot; value=&quot;Slide 7&quot;/&gt;&lt;property id=&quot;20307&quot; value=&quot;292&quot;/&gt;&lt;/object&gt;&lt;object type=&quot;3&quot; unique_id=&quot;10011&quot;&gt;&lt;property id=&quot;20148&quot; value=&quot;5&quot;/&gt;&lt;property id=&quot;20300&quot; value=&quot;Slide 8&quot;/&gt;&lt;property id=&quot;20307&quot; value=&quot;300&quot;/&gt;&lt;/object&gt;&lt;object type=&quot;3&quot; unique_id=&quot;10012&quot;&gt;&lt;property id=&quot;20148&quot; value=&quot;5&quot;/&gt;&lt;property id=&quot;20300&quot; value=&quot;Slide 9&quot;/&gt;&lt;property id=&quot;20307&quot; value=&quot;293&quot;/&gt;&lt;/object&gt;&lt;object type=&quot;3&quot; unique_id=&quot;10013&quot;&gt;&lt;property id=&quot;20148&quot; value=&quot;5&quot;/&gt;&lt;property id=&quot;20300&quot; value=&quot;Slide 10&quot;/&gt;&lt;property id=&quot;20307&quot; value=&quot;301&quot;/&gt;&lt;/object&gt;&lt;object type=&quot;3&quot; unique_id=&quot;10014&quot;&gt;&lt;property id=&quot;20148&quot; value=&quot;5&quot;/&gt;&lt;property id=&quot;20300&quot; value=&quot;Slide 11&quot;/&gt;&lt;property id=&quot;20307&quot; value=&quot;294&quot;/&gt;&lt;/object&gt;&lt;object type=&quot;3&quot; unique_id=&quot;10015&quot;&gt;&lt;property id=&quot;20148&quot; value=&quot;5&quot;/&gt;&lt;property id=&quot;20300&quot; value=&quot;Slide 12&quot;/&gt;&lt;property id=&quot;20307&quot; value=&quot;302&quot;/&gt;&lt;/object&gt;&lt;object type=&quot;3&quot; unique_id=&quot;10016&quot;&gt;&lt;property id=&quot;20148&quot; value=&quot;5&quot;/&gt;&lt;property id=&quot;20300&quot; value=&quot;Slide 13&quot;/&gt;&lt;property id=&quot;20307&quot; value=&quot;295&quot;/&gt;&lt;/object&gt;&lt;object type=&quot;3&quot; unique_id=&quot;10017&quot;&gt;&lt;property id=&quot;20148&quot; value=&quot;5&quot;/&gt;&lt;property id=&quot;20300&quot; value=&quot;Slide 14&quot;/&gt;&lt;property id=&quot;20307&quot; value=&quot;297&quot;/&gt;&lt;/object&gt;&lt;object type=&quot;3&quot; unique_id=&quot;10018&quot;&gt;&lt;property id=&quot;20148&quot; value=&quot;5&quot;/&gt;&lt;property id=&quot;20300&quot; value=&quot;Slide 15&quot;/&gt;&lt;property id=&quot;20307&quot; value=&quot;298&quot;/&gt;&lt;/object&gt;&lt;object type=&quot;3&quot; unique_id=&quot;10019&quot;&gt;&lt;property id=&quot;20148&quot; value=&quot;5&quot;/&gt;&lt;property id=&quot;20300&quot; value=&quot;Slide 16&quot;/&gt;&lt;property id=&quot;20307&quot; value=&quot;299&quot;/&gt;&lt;/object&gt;&lt;object type=&quot;3&quot; unique_id=&quot;10020&quot;&gt;&lt;property id=&quot;20148&quot; value=&quot;5&quot;/&gt;&lt;property id=&quot;20300&quot; value=&quot;Slide 17&quot;/&gt;&lt;property id=&quot;20307&quot; value=&quot;268&quot;/&gt;&lt;/object&gt;&lt;object type=&quot;3&quot; unique_id=&quot;10149&quot;&gt;&lt;property id=&quot;20148&quot; value=&quot;5&quot;/&gt;&lt;property id=&quot;20300&quot; value=&quot;Slide 1&quot;/&gt;&lt;property id=&quot;20307&quot; value=&quot;30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1254</TotalTime>
  <Words>563</Words>
  <Application>Microsoft Office PowerPoint</Application>
  <PresentationFormat>On-screen Show (4:3)</PresentationFormat>
  <Paragraphs>76</Paragraphs>
  <Slides>17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1_Default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Xuan Lanh- Dong Xuan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Bang nhah8</dc:title>
  <dc:creator>Phuc</dc:creator>
  <cp:lastModifiedBy>AutoBVT</cp:lastModifiedBy>
  <cp:revision>137</cp:revision>
  <dcterms:created xsi:type="dcterms:W3CDTF">2005-12-31T23:59:49Z</dcterms:created>
  <dcterms:modified xsi:type="dcterms:W3CDTF">2018-11-23T10:14:03Z</dcterms:modified>
</cp:coreProperties>
</file>