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8"/>
  </p:notesMasterIdLst>
  <p:sldIdLst>
    <p:sldId id="329" r:id="rId2"/>
    <p:sldId id="256" r:id="rId3"/>
    <p:sldId id="322" r:id="rId4"/>
    <p:sldId id="323" r:id="rId5"/>
    <p:sldId id="324" r:id="rId6"/>
    <p:sldId id="325" r:id="rId7"/>
    <p:sldId id="326" r:id="rId8"/>
    <p:sldId id="327" r:id="rId9"/>
    <p:sldId id="328" r:id="rId10"/>
    <p:sldId id="306" r:id="rId11"/>
    <p:sldId id="296" r:id="rId12"/>
    <p:sldId id="293" r:id="rId13"/>
    <p:sldId id="312" r:id="rId14"/>
    <p:sldId id="298" r:id="rId15"/>
    <p:sldId id="299" r:id="rId16"/>
    <p:sldId id="313" r:id="rId17"/>
    <p:sldId id="274" r:id="rId18"/>
    <p:sldId id="304" r:id="rId19"/>
    <p:sldId id="301" r:id="rId20"/>
    <p:sldId id="307" r:id="rId21"/>
    <p:sldId id="308" r:id="rId22"/>
    <p:sldId id="315" r:id="rId23"/>
    <p:sldId id="310" r:id="rId24"/>
    <p:sldId id="270" r:id="rId25"/>
    <p:sldId id="295" r:id="rId26"/>
    <p:sldId id="273" r:id="rId27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algn="l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1AAF"/>
    <a:srgbClr val="FFFF00"/>
    <a:srgbClr val="FF0000"/>
    <a:srgbClr val="CCFF99"/>
    <a:srgbClr val="FF5050"/>
    <a:srgbClr val="D6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850" autoAdjust="0"/>
    <p:restoredTop sz="94660"/>
  </p:normalViewPr>
  <p:slideViewPr>
    <p:cSldViewPr>
      <p:cViewPr varScale="1">
        <p:scale>
          <a:sx n="73" d="100"/>
          <a:sy n="73" d="100"/>
        </p:scale>
        <p:origin x="-4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1638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4FB99FA1-FF47-4475-8AC8-941F5EFCBC7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FA5B5-7AEC-408B-AA9A-E6692D0C9B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82CA4-8DD0-4671-83E6-07D4536257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5D94E-D755-4147-8A72-B90C0119E4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600200" y="838200"/>
            <a:ext cx="708660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F1718A-C624-4744-9016-BC1E08B7B3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838200"/>
            <a:ext cx="7086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600200" y="1905000"/>
            <a:ext cx="7086600" cy="4038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C03D95B-B303-4FE2-B38D-1B2E748F1D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838200"/>
            <a:ext cx="7086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05000"/>
            <a:ext cx="34671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9700" y="1905000"/>
            <a:ext cx="34671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19700" y="4000500"/>
            <a:ext cx="34671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B7DCED8-D73B-46EA-9E95-5152F5B29E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32079-7069-4DB7-84B9-C9597D3B8A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C39EE-11D3-4823-915E-B2BCD7CF67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FC913-C284-4EB5-BEB7-847E7FED2E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A1C92-D4E8-4DB1-90D0-DF2D8628D8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B0339-EB1A-45AE-A3CB-2D0D05D4FF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9CE7-0828-4D76-94F0-090AC24DB9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30351A-BB27-42D4-8AE5-874677BA15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39DCA5-8B1B-4630-A798-E33D7DFD83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6B7D49B4-D34B-42A8-8BC8-1B0E10407E1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6" r:id="rId12"/>
    <p:sldLayoutId id="2147483677" r:id="rId13"/>
    <p:sldLayoutId id="2147483678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19.jpeg"/><Relationship Id="rId7" Type="http://schemas.openxmlformats.org/officeDocument/2006/relationships/image" Target="../media/image24.emf"/><Relationship Id="rId12" Type="http://schemas.openxmlformats.org/officeDocument/2006/relationships/image" Target="../media/image29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11" Type="http://schemas.openxmlformats.org/officeDocument/2006/relationships/image" Target="../media/image28.emf"/><Relationship Id="rId5" Type="http://schemas.openxmlformats.org/officeDocument/2006/relationships/image" Target="../media/image23.emf"/><Relationship Id="rId10" Type="http://schemas.openxmlformats.org/officeDocument/2006/relationships/image" Target="../media/image27.emf"/><Relationship Id="rId4" Type="http://schemas.openxmlformats.org/officeDocument/2006/relationships/image" Target="../media/image22.emf"/><Relationship Id="rId9" Type="http://schemas.openxmlformats.org/officeDocument/2006/relationships/image" Target="../media/image26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272;ovui_dehoc\Tap%20tam%20vong.mp3" TargetMode="External"/><Relationship Id="rId6" Type="http://schemas.openxmlformats.org/officeDocument/2006/relationships/image" Target="../media/image37.png"/><Relationship Id="rId5" Type="http://schemas.openxmlformats.org/officeDocument/2006/relationships/image" Target="../media/image36.gif"/><Relationship Id="rId4" Type="http://schemas.openxmlformats.org/officeDocument/2006/relationships/image" Target="../media/image35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 truo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1330390" cy="13169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1676400" y="381000"/>
            <a:ext cx="7239000" cy="107721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PHÒNG GD&amp;ĐT  QUẬN LONG BIÊN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TRƯỜNG TIỂU HỌC ÁI MỘ 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981200"/>
            <a:ext cx="8534400" cy="378565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MÔN: ĐẠO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ĐỨC LỚP 5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Tiết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19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– </a:t>
            </a:r>
            <a:r>
              <a:rPr lang="en-US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Tuần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19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TÊN BÀI: </a:t>
            </a:r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EM YÊU QUÊ HƯƠNG</a:t>
            </a:r>
            <a:endParaRPr lang="en-US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  <a:p>
            <a:pPr lvl="2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GV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</a:rPr>
              <a:t>t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hực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hiện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: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Nguyễn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Ngọc</a:t>
            </a:r>
            <a:r>
              <a:rPr lang="en-US" sz="32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 </a:t>
            </a:r>
            <a:r>
              <a:rPr lang="en-US" sz="32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333CC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n-lt"/>
                <a:cs typeface="+mn-cs"/>
              </a:rPr>
              <a:t>Ánh</a:t>
            </a:r>
            <a:endParaRPr lang="en-US" sz="32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333CC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6804" name="Picture 4" descr="DSCN124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24000"/>
          </a:blip>
          <a:srcRect/>
          <a:stretch>
            <a:fillRect/>
          </a:stretch>
        </p:blipFill>
        <p:spPr>
          <a:xfrm>
            <a:off x="304800" y="457200"/>
            <a:ext cx="8458200" cy="6400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457200"/>
            <a:ext cx="7086600" cy="4038600"/>
          </a:xfrm>
        </p:spPr>
        <p:txBody>
          <a:bodyPr/>
          <a:lstStyle/>
          <a:p>
            <a:pPr>
              <a:buFontTx/>
              <a:buNone/>
            </a:pPr>
            <a:endParaRPr lang="en-US" b="1" u="sng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en-US" b="1" u="sng">
                <a:solidFill>
                  <a:srgbClr val="FF0000"/>
                </a:solidFill>
              </a:rPr>
              <a:t> </a:t>
            </a:r>
            <a:r>
              <a:rPr lang="en-US" b="1" u="sng">
                <a:solidFill>
                  <a:srgbClr val="FF0000"/>
                </a:solidFill>
                <a:latin typeface="Times New Roman" pitchFamily="18" charset="0"/>
              </a:rPr>
              <a:t>ĐẠO ĐỨC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en-US" b="1">
              <a:solidFill>
                <a:srgbClr val="0000FF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   </a:t>
            </a:r>
            <a:r>
              <a:rPr lang="en-US" sz="3600" b="1" i="1" u="sng">
                <a:solidFill>
                  <a:srgbClr val="0000FF"/>
                </a:solidFill>
                <a:latin typeface="Times New Roman" pitchFamily="18" charset="0"/>
              </a:rPr>
              <a:t>Truyện</a:t>
            </a:r>
            <a:r>
              <a:rPr lang="en-US" sz="3600" b="1" i="1">
                <a:solidFill>
                  <a:srgbClr val="0000FF"/>
                </a:solidFill>
                <a:latin typeface="Times New Roman" pitchFamily="18" charset="0"/>
              </a:rPr>
              <a:t>:</a:t>
            </a:r>
            <a:r>
              <a:rPr lang="en-US" sz="3600" b="1">
                <a:latin typeface="Times New Roman" pitchFamily="18" charset="0"/>
              </a:rPr>
              <a:t>   </a:t>
            </a:r>
            <a:r>
              <a:rPr lang="en-US" sz="3600" b="1" i="1">
                <a:solidFill>
                  <a:srgbClr val="FF0000"/>
                </a:solidFill>
                <a:latin typeface="Times New Roman" pitchFamily="18" charset="0"/>
              </a:rPr>
              <a:t>Cây đa làng em</a:t>
            </a:r>
            <a:r>
              <a:rPr lang="en-US" sz="3600" b="1">
                <a:latin typeface="Times New Roman" pitchFamily="18" charset="0"/>
              </a:rPr>
              <a:t> 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 rot="16200000">
            <a:off x="4914107" y="-494507"/>
            <a:ext cx="45878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eaVert">
            <a:spAutoFit/>
          </a:bodyPr>
          <a:lstStyle/>
          <a:p>
            <a:endParaRPr lang="en-US" sz="1800"/>
          </a:p>
        </p:txBody>
      </p:sp>
      <p:sp>
        <p:nvSpPr>
          <p:cNvPr id="60424" name="WordArt 8"/>
          <p:cNvSpPr>
            <a:spLocks noChangeArrowheads="1" noChangeShapeType="1" noTextEdit="1"/>
          </p:cNvSpPr>
          <p:nvPr/>
        </p:nvSpPr>
        <p:spPr bwMode="auto">
          <a:xfrm>
            <a:off x="3124200" y="1143000"/>
            <a:ext cx="428625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Unicode MS"/>
                <a:ea typeface="Arial Unicode MS"/>
                <a:cs typeface="Arial Unicode MS"/>
              </a:rPr>
              <a:t>           EM YÊU QUÊ HƯƠNG</a:t>
            </a:r>
            <a:endParaRPr lang="en-US" sz="3600" kern="1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 Unicode MS"/>
              <a:ea typeface="Arial Unicode MS"/>
              <a:cs typeface="Arial Unicode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609600" y="488950"/>
            <a:ext cx="8001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  - Khi về thăm quê, từ xa Hà đã nhận ra điều gì?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685800" y="1752600"/>
            <a:ext cx="7924800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40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4000" b="1">
                <a:solidFill>
                  <a:srgbClr val="D60000"/>
                </a:solidFill>
                <a:latin typeface="Times New Roman" pitchFamily="18" charset="0"/>
              </a:rPr>
              <a:t>-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600" b="1">
                <a:solidFill>
                  <a:srgbClr val="D60000"/>
                </a:solidFill>
                <a:latin typeface="Times New Roman" pitchFamily="18" charset="0"/>
              </a:rPr>
              <a:t>Từ xa, Hà nhận ra Cây đa cổ thụ ở đầu làng.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0" y="4559300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endParaRPr lang="en-US" sz="4000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  <p:bldP spid="55301" grpId="0"/>
      <p:bldP spid="553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101" name="Group 13"/>
          <p:cNvGrpSpPr>
            <a:grpSpLocks/>
          </p:cNvGrpSpPr>
          <p:nvPr/>
        </p:nvGrpSpPr>
        <p:grpSpPr bwMode="auto">
          <a:xfrm>
            <a:off x="457200" y="533400"/>
            <a:ext cx="8305800" cy="6324600"/>
            <a:chOff x="240" y="144"/>
            <a:chExt cx="5232" cy="4067"/>
          </a:xfrm>
        </p:grpSpPr>
        <p:pic>
          <p:nvPicPr>
            <p:cNvPr id="89102" name="Picture 14" descr="Cay d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40" y="144"/>
              <a:ext cx="5232" cy="406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103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528" y="3840"/>
              <a:ext cx="1152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noFill/>
                    <a:round/>
                    <a:headEnd/>
                    <a:tailEnd/>
                  </a:ln>
                  <a:solidFill>
                    <a:schemeClr val="bg2"/>
                  </a:soli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Times New Roman"/>
                  <a:cs typeface="Times New Roman"/>
                </a:rPr>
                <a:t> </a:t>
              </a:r>
            </a:p>
          </p:txBody>
        </p:sp>
      </p:grpSp>
      <p:sp>
        <p:nvSpPr>
          <p:cNvPr id="89104" name="Rectangle 16"/>
          <p:cNvSpPr>
            <a:spLocks noRot="1" noChangeArrowheads="1"/>
          </p:cNvSpPr>
          <p:nvPr/>
        </p:nvSpPr>
        <p:spPr bwMode="auto">
          <a:xfrm>
            <a:off x="-838200" y="4191000"/>
            <a:ext cx="6172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838200" indent="-838200">
              <a:spcBef>
                <a:spcPct val="0"/>
              </a:spcBef>
            </a:pPr>
            <a:r>
              <a:rPr lang="en-US">
                <a:solidFill>
                  <a:srgbClr val="339933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5250"/>
            <a:ext cx="8915400" cy="6686550"/>
          </a:xfrm>
          <a:prstGeom prst="rect">
            <a:avLst/>
          </a:prstGeom>
        </p:spPr>
      </p:pic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447800"/>
            <a:ext cx="8839200" cy="1600200"/>
          </a:xfrm>
        </p:spPr>
        <p:txBody>
          <a:bodyPr/>
          <a:lstStyle/>
          <a:p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   - Dân làng nhìn thấy cây đa có từ bao giờ?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2971800"/>
            <a:ext cx="8229600" cy="3048000"/>
          </a:xfrm>
        </p:spPr>
        <p:txBody>
          <a:bodyPr/>
          <a:lstStyle/>
          <a:p>
            <a:pPr>
              <a:buFontTx/>
              <a:buNone/>
            </a:pPr>
            <a:r>
              <a:rPr lang="en-US" sz="3600">
                <a:solidFill>
                  <a:srgbClr val="D60000"/>
                </a:solidFill>
                <a:latin typeface="Times New Roman" pitchFamily="18" charset="0"/>
              </a:rPr>
              <a:t>- </a:t>
            </a:r>
            <a:r>
              <a:rPr lang="en-US">
                <a:solidFill>
                  <a:srgbClr val="D60000"/>
                </a:solidFill>
                <a:latin typeface="Times New Roman" pitchFamily="18" charset="0"/>
              </a:rPr>
              <a:t>Dân trong làng  không ai nhớ cây đa có từ bao giờ,bởi khi họ sinh ra đã thấy “Ông Đa” rồi.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5250"/>
            <a:ext cx="8915400" cy="6686550"/>
          </a:xfrm>
          <a:prstGeom prst="rect">
            <a:avLst/>
          </a:prstGeom>
        </p:spPr>
      </p:pic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09800"/>
            <a:ext cx="8686800" cy="685800"/>
          </a:xfrm>
        </p:spPr>
        <p:txBody>
          <a:bodyPr/>
          <a:lstStyle/>
          <a:p>
            <a:r>
              <a:rPr lang="en-US" sz="3600">
                <a:solidFill>
                  <a:srgbClr val="0000FF"/>
                </a:solidFill>
                <a:latin typeface="Times New Roman" pitchFamily="18" charset="0"/>
              </a:rPr>
              <a:t>1.Vì sao dân làng lại gắn bó với cây đa?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895600"/>
            <a:ext cx="8153400" cy="36576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2.</a:t>
            </a:r>
            <a:r>
              <a:rPr lang="en-US" sz="3600">
                <a:solidFill>
                  <a:srgbClr val="0000FF"/>
                </a:solidFill>
                <a:latin typeface="Times New Roman" pitchFamily="18" charset="0"/>
              </a:rPr>
              <a:t>Khi thấy “Ông Đa” bị “ốm” dân làng đã làm gì?</a:t>
            </a:r>
          </a:p>
          <a:p>
            <a:pPr>
              <a:buFontTx/>
              <a:buNone/>
            </a:pP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3.</a:t>
            </a:r>
            <a:r>
              <a:rPr lang="en-US" sz="3600">
                <a:solidFill>
                  <a:srgbClr val="0000FF"/>
                </a:solidFill>
                <a:latin typeface="Times New Roman" pitchFamily="18" charset="0"/>
              </a:rPr>
              <a:t>Bạn Hà đến nhà bác trưởng thôn để làm gì? Vì sao bạn làm như vậy?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0" y="1524000"/>
            <a:ext cx="9144000" cy="3444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ctr"/>
            <a:r>
              <a:rPr lang="en-US" sz="4000">
                <a:solidFill>
                  <a:srgbClr val="0000FF"/>
                </a:solidFill>
                <a:latin typeface="Times New Roman" pitchFamily="18" charset="0"/>
              </a:rPr>
              <a:t>1/ Vì sao dân làng lại gắn bó với cây đa?</a:t>
            </a:r>
          </a:p>
          <a:p>
            <a:pPr marL="342900" indent="-342900"/>
            <a:r>
              <a:rPr lang="en-US" sz="3200">
                <a:solidFill>
                  <a:srgbClr val="D60000"/>
                </a:solidFill>
              </a:rPr>
              <a:t>    </a:t>
            </a:r>
            <a:r>
              <a:rPr lang="en-US" sz="4000">
                <a:solidFill>
                  <a:srgbClr val="D60000"/>
                </a:solidFill>
                <a:latin typeface="Times New Roman" pitchFamily="18" charset="0"/>
              </a:rPr>
              <a:t>-  Vì cây đa là biểu tượng của quê hương, đã đem lại nhiều lợi ích cho con người như tỏa bóng mát để con người được vui chơi,nghỉ ngơi,…</a:t>
            </a:r>
          </a:p>
        </p:txBody>
      </p:sp>
      <p:sp>
        <p:nvSpPr>
          <p:cNvPr id="90118" name="Rectangle 6"/>
          <p:cNvSpPr>
            <a:spLocks noChangeArrowheads="1"/>
          </p:cNvSpPr>
          <p:nvPr/>
        </p:nvSpPr>
        <p:spPr bwMode="auto">
          <a:xfrm flipV="1">
            <a:off x="228600" y="1828800"/>
            <a:ext cx="8763000" cy="3200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>
              <a:spcBef>
                <a:spcPct val="0"/>
              </a:spcBef>
            </a:pPr>
            <a:r>
              <a:rPr lang="en-US" sz="3600">
                <a:solidFill>
                  <a:srgbClr val="0000FF"/>
                </a:solidFill>
                <a:latin typeface="Times New Roman" pitchFamily="18" charset="0"/>
              </a:rPr>
              <a:t>3/Bạn Hà đến nhà bác trưởng thôn để làm gì? </a:t>
            </a:r>
          </a:p>
          <a:p>
            <a:pPr>
              <a:spcBef>
                <a:spcPct val="0"/>
              </a:spcBef>
            </a:pPr>
            <a:r>
              <a:rPr lang="en-US" sz="3600">
                <a:solidFill>
                  <a:srgbClr val="0000FF"/>
                </a:solidFill>
                <a:latin typeface="Times New Roman" pitchFamily="18" charset="0"/>
              </a:rPr>
              <a:t>Vì sao bạn làm như vậy?</a:t>
            </a:r>
          </a:p>
          <a:p>
            <a:pPr>
              <a:spcBef>
                <a:spcPct val="0"/>
              </a:spcBef>
            </a:pPr>
            <a:r>
              <a:rPr lang="en-US" sz="3600">
                <a:solidFill>
                  <a:srgbClr val="D60000"/>
                </a:solidFill>
                <a:latin typeface="Times New Roman" pitchFamily="18" charset="0"/>
              </a:rPr>
              <a:t>   Hà đến nhà bác trưởng thôn  đóng góp tiền </a:t>
            </a:r>
          </a:p>
          <a:p>
            <a:pPr>
              <a:spcBef>
                <a:spcPct val="0"/>
              </a:spcBef>
            </a:pPr>
            <a:r>
              <a:rPr lang="en-US" sz="3600">
                <a:solidFill>
                  <a:srgbClr val="D60000"/>
                </a:solidFill>
                <a:latin typeface="Times New Roman" pitchFamily="18" charset="0"/>
              </a:rPr>
              <a:t>để chữa bệnh cho cây. </a:t>
            </a:r>
          </a:p>
          <a:p>
            <a:pPr>
              <a:spcBef>
                <a:spcPct val="0"/>
              </a:spcBef>
            </a:pPr>
            <a:r>
              <a:rPr lang="en-US" sz="3600">
                <a:solidFill>
                  <a:srgbClr val="D60000"/>
                </a:solidFill>
                <a:latin typeface="Times New Roman" pitchFamily="18" charset="0"/>
              </a:rPr>
              <a:t>   Việc làm đó thể hiện tình yêu quê hương </a:t>
            </a:r>
          </a:p>
          <a:p>
            <a:pPr>
              <a:spcBef>
                <a:spcPct val="0"/>
              </a:spcBef>
            </a:pPr>
            <a:r>
              <a:rPr lang="en-US" sz="3600">
                <a:solidFill>
                  <a:srgbClr val="D60000"/>
                </a:solidFill>
                <a:latin typeface="Times New Roman" pitchFamily="18" charset="0"/>
              </a:rPr>
              <a:t>của bạn Hà.</a:t>
            </a:r>
            <a:r>
              <a:rPr lang="en-US" sz="4000">
                <a:solidFill>
                  <a:srgbClr val="D6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90119" name="Rectangle 7"/>
          <p:cNvSpPr>
            <a:spLocks noChangeArrowheads="1"/>
          </p:cNvSpPr>
          <p:nvPr/>
        </p:nvSpPr>
        <p:spPr bwMode="auto">
          <a:xfrm>
            <a:off x="838200" y="2743200"/>
            <a:ext cx="7772400" cy="76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304800" y="1828800"/>
            <a:ext cx="8839200" cy="1752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21" name="Rectangle 9"/>
          <p:cNvSpPr>
            <a:spLocks noChangeArrowheads="1"/>
          </p:cNvSpPr>
          <p:nvPr/>
        </p:nvSpPr>
        <p:spPr bwMode="auto">
          <a:xfrm>
            <a:off x="457200" y="3352800"/>
            <a:ext cx="8305800" cy="2057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381000" y="1600200"/>
            <a:ext cx="8382000" cy="281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24" name="Rectangle 12"/>
          <p:cNvSpPr>
            <a:spLocks noChangeArrowheads="1"/>
          </p:cNvSpPr>
          <p:nvPr/>
        </p:nvSpPr>
        <p:spPr bwMode="auto">
          <a:xfrm>
            <a:off x="914400" y="1828800"/>
            <a:ext cx="7848600" cy="1828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26" name="Rectangle 14"/>
          <p:cNvSpPr>
            <a:spLocks noChangeArrowheads="1"/>
          </p:cNvSpPr>
          <p:nvPr/>
        </p:nvSpPr>
        <p:spPr bwMode="auto">
          <a:xfrm>
            <a:off x="1066800" y="1600200"/>
            <a:ext cx="9144000" cy="2057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27" name="Rectangle 15"/>
          <p:cNvSpPr>
            <a:spLocks noChangeArrowheads="1"/>
          </p:cNvSpPr>
          <p:nvPr/>
        </p:nvSpPr>
        <p:spPr bwMode="auto">
          <a:xfrm>
            <a:off x="76200" y="838200"/>
            <a:ext cx="8001000" cy="3505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sz="3600">
                <a:solidFill>
                  <a:srgbClr val="0000FF"/>
                </a:solidFill>
                <a:latin typeface="Times New Roman" pitchFamily="18" charset="0"/>
              </a:rPr>
              <a:t>2/</a:t>
            </a:r>
            <a:r>
              <a:rPr lang="en-US" sz="3600">
                <a:latin typeface="Times New Roman" pitchFamily="18" charset="0"/>
              </a:rPr>
              <a:t>  </a:t>
            </a:r>
            <a:r>
              <a:rPr lang="en-US" sz="3600">
                <a:solidFill>
                  <a:srgbClr val="0000FF"/>
                </a:solidFill>
                <a:latin typeface="Times New Roman" pitchFamily="18" charset="0"/>
              </a:rPr>
              <a:t>Khi thấy Ông Đa bị “ốm” dân làng đã làm gì?</a:t>
            </a:r>
          </a:p>
          <a:p>
            <a:pPr>
              <a:spcBef>
                <a:spcPct val="0"/>
              </a:spcBef>
            </a:pPr>
            <a:r>
              <a:rPr lang="en-US" sz="4000">
                <a:solidFill>
                  <a:srgbClr val="D60000"/>
                </a:solidFill>
                <a:latin typeface="Times New Roman" pitchFamily="18" charset="0"/>
              </a:rPr>
              <a:t> </a:t>
            </a:r>
            <a:r>
              <a:rPr lang="en-US" sz="3600">
                <a:solidFill>
                  <a:srgbClr val="D60000"/>
                </a:solidFill>
                <a:latin typeface="Times New Roman" pitchFamily="18" charset="0"/>
              </a:rPr>
              <a:t>-  Khi thấy Ông Đa bị ốm dân làng đã đóng</a:t>
            </a:r>
          </a:p>
          <a:p>
            <a:pPr>
              <a:spcBef>
                <a:spcPct val="0"/>
              </a:spcBef>
            </a:pPr>
            <a:r>
              <a:rPr lang="en-US" sz="3600">
                <a:solidFill>
                  <a:srgbClr val="D60000"/>
                </a:solidFill>
                <a:latin typeface="Times New Roman" pitchFamily="18" charset="0"/>
              </a:rPr>
              <a:t> góp tiền để chữa bệnh cho cây.</a:t>
            </a:r>
          </a:p>
        </p:txBody>
      </p:sp>
      <p:sp>
        <p:nvSpPr>
          <p:cNvPr id="90128" name="Rectangle 16"/>
          <p:cNvSpPr>
            <a:spLocks noChangeArrowheads="1"/>
          </p:cNvSpPr>
          <p:nvPr/>
        </p:nvSpPr>
        <p:spPr bwMode="auto">
          <a:xfrm rot="10800000">
            <a:off x="0" y="1295400"/>
            <a:ext cx="8001000" cy="464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129" name="Rectangle 17"/>
          <p:cNvSpPr>
            <a:spLocks noChangeArrowheads="1"/>
          </p:cNvSpPr>
          <p:nvPr/>
        </p:nvSpPr>
        <p:spPr bwMode="auto">
          <a:xfrm>
            <a:off x="685800" y="5410200"/>
            <a:ext cx="7620000" cy="22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90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90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90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7" dur="500"/>
                                        <p:tgtEl>
                                          <p:spTgt spid="90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90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90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90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7" dur="2000"/>
                                        <p:tgtEl>
                                          <p:spTgt spid="90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2" dur="2000"/>
                                        <p:tgtEl>
                                          <p:spTgt spid="90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90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0" dur="2000"/>
                                        <p:tgtEl>
                                          <p:spTgt spid="90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4" dur="500"/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90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90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3" dur="500"/>
                                        <p:tgtEl>
                                          <p:spTgt spid="90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6" dur="500"/>
                                        <p:tgtEl>
                                          <p:spTgt spid="90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9" dur="500"/>
                                        <p:tgtEl>
                                          <p:spTgt spid="90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1" name="Text Box 33"/>
          <p:cNvSpPr txBox="1">
            <a:spLocks noChangeArrowheads="1"/>
          </p:cNvSpPr>
          <p:nvPr/>
        </p:nvSpPr>
        <p:spPr bwMode="auto">
          <a:xfrm>
            <a:off x="304800" y="5272088"/>
            <a:ext cx="6019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D60000"/>
                </a:solidFill>
                <a:latin typeface="Times New Roman" pitchFamily="18" charset="0"/>
              </a:rPr>
              <a:t>đ</a:t>
            </a: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. 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Không thích về thăm quê.</a:t>
            </a:r>
            <a:r>
              <a:rPr lang="en-US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2565" name="Rectangle 37"/>
          <p:cNvSpPr>
            <a:spLocks noChangeArrowheads="1"/>
          </p:cNvSpPr>
          <p:nvPr/>
        </p:nvSpPr>
        <p:spPr bwMode="auto">
          <a:xfrm>
            <a:off x="8356600" y="5232400"/>
            <a:ext cx="762000" cy="762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0" name="Text Box 2" descr="Recycled paper"/>
          <p:cNvSpPr txBox="1">
            <a:spLocks noChangeArrowheads="1"/>
          </p:cNvSpPr>
          <p:nvPr/>
        </p:nvSpPr>
        <p:spPr bwMode="auto">
          <a:xfrm>
            <a:off x="228600" y="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 u="sng">
                <a:latin typeface="Times New Roman" pitchFamily="18" charset="0"/>
              </a:rPr>
              <a:t> Bài tập:</a:t>
            </a:r>
          </a:p>
        </p:txBody>
      </p:sp>
      <p:sp>
        <p:nvSpPr>
          <p:cNvPr id="22531" name="Text Box 3" descr="Pink tissue paper"/>
          <p:cNvSpPr txBox="1">
            <a:spLocks noChangeArrowheads="1"/>
          </p:cNvSpPr>
          <p:nvPr/>
        </p:nvSpPr>
        <p:spPr bwMode="auto">
          <a:xfrm>
            <a:off x="1143000" y="0"/>
            <a:ext cx="7620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b="1">
                <a:solidFill>
                  <a:srgbClr val="0000FF"/>
                </a:solidFill>
                <a:latin typeface="Times New Roman" pitchFamily="18" charset="0"/>
              </a:rPr>
              <a:t>    Theo em, trường hợp nào dưới đây thể hiện tình yêu quê hương?</a:t>
            </a:r>
          </a:p>
        </p:txBody>
      </p:sp>
      <p:grpSp>
        <p:nvGrpSpPr>
          <p:cNvPr id="22551" name="Group 23"/>
          <p:cNvGrpSpPr>
            <a:grpSpLocks/>
          </p:cNvGrpSpPr>
          <p:nvPr/>
        </p:nvGrpSpPr>
        <p:grpSpPr bwMode="auto">
          <a:xfrm>
            <a:off x="298450" y="1350963"/>
            <a:ext cx="8845550" cy="1011237"/>
            <a:chOff x="175" y="1324"/>
            <a:chExt cx="5572" cy="589"/>
          </a:xfrm>
        </p:grpSpPr>
        <p:sp>
          <p:nvSpPr>
            <p:cNvPr id="22532" name="Text Box 4"/>
            <p:cNvSpPr txBox="1">
              <a:spLocks noChangeArrowheads="1"/>
            </p:cNvSpPr>
            <p:nvPr/>
          </p:nvSpPr>
          <p:spPr bwMode="auto">
            <a:xfrm>
              <a:off x="175" y="1324"/>
              <a:ext cx="4961" cy="3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/>
              <a:r>
                <a:rPr lang="en-US" b="1">
                  <a:solidFill>
                    <a:srgbClr val="D60000"/>
                  </a:solidFill>
                  <a:latin typeface="Times New Roman" pitchFamily="18" charset="0"/>
                </a:rPr>
                <a:t>a.</a:t>
              </a:r>
              <a:r>
                <a:rPr lang="en-US" b="1">
                  <a:solidFill>
                    <a:srgbClr val="0000FF"/>
                  </a:solidFill>
                  <a:latin typeface="Times New Roman" pitchFamily="18" charset="0"/>
                </a:rPr>
                <a:t> Nhớ về quê hương mỗi khi đi xa.</a:t>
              </a:r>
            </a:p>
          </p:txBody>
        </p:sp>
        <p:sp>
          <p:nvSpPr>
            <p:cNvPr id="22536" name="Rectangle 8"/>
            <p:cNvSpPr>
              <a:spLocks noChangeArrowheads="1"/>
            </p:cNvSpPr>
            <p:nvPr/>
          </p:nvSpPr>
          <p:spPr bwMode="auto">
            <a:xfrm>
              <a:off x="5253" y="1433"/>
              <a:ext cx="494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52" name="Group 24"/>
          <p:cNvGrpSpPr>
            <a:grpSpLocks/>
          </p:cNvGrpSpPr>
          <p:nvPr/>
        </p:nvGrpSpPr>
        <p:grpSpPr bwMode="auto">
          <a:xfrm>
            <a:off x="322263" y="2232025"/>
            <a:ext cx="8821737" cy="968375"/>
            <a:chOff x="190" y="1956"/>
            <a:chExt cx="5557" cy="610"/>
          </a:xfrm>
        </p:grpSpPr>
        <p:sp>
          <p:nvSpPr>
            <p:cNvPr id="22533" name="Text Box 5"/>
            <p:cNvSpPr txBox="1">
              <a:spLocks noChangeArrowheads="1"/>
            </p:cNvSpPr>
            <p:nvPr/>
          </p:nvSpPr>
          <p:spPr bwMode="auto">
            <a:xfrm>
              <a:off x="190" y="1956"/>
              <a:ext cx="5078" cy="5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/>
              <a:r>
                <a:rPr lang="en-US" b="1">
                  <a:solidFill>
                    <a:srgbClr val="D60000"/>
                  </a:solidFill>
                  <a:latin typeface="Times New Roman" pitchFamily="18" charset="0"/>
                </a:rPr>
                <a:t>b.</a:t>
              </a:r>
              <a:r>
                <a:rPr lang="en-US" b="1">
                  <a:solidFill>
                    <a:srgbClr val="0000FF"/>
                  </a:solidFill>
                  <a:latin typeface="Times New Roman" pitchFamily="18" charset="0"/>
                </a:rPr>
                <a:t> Tham gia hoạt động tuyên truyền phòng chống các tệ nạn xã hội ở địa phương.</a:t>
              </a:r>
            </a:p>
          </p:txBody>
        </p:sp>
        <p:sp>
          <p:nvSpPr>
            <p:cNvPr id="22539" name="Rectangle 11"/>
            <p:cNvSpPr>
              <a:spLocks noChangeArrowheads="1"/>
            </p:cNvSpPr>
            <p:nvPr/>
          </p:nvSpPr>
          <p:spPr bwMode="auto">
            <a:xfrm>
              <a:off x="5253" y="2086"/>
              <a:ext cx="494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53" name="Group 25"/>
          <p:cNvGrpSpPr>
            <a:grpSpLocks/>
          </p:cNvGrpSpPr>
          <p:nvPr/>
        </p:nvGrpSpPr>
        <p:grpSpPr bwMode="auto">
          <a:xfrm>
            <a:off x="304800" y="3321050"/>
            <a:ext cx="8839200" cy="946150"/>
            <a:chOff x="175" y="2613"/>
            <a:chExt cx="5572" cy="596"/>
          </a:xfrm>
        </p:grpSpPr>
        <p:sp>
          <p:nvSpPr>
            <p:cNvPr id="22534" name="Text Box 6"/>
            <p:cNvSpPr txBox="1">
              <a:spLocks noChangeArrowheads="1"/>
            </p:cNvSpPr>
            <p:nvPr/>
          </p:nvSpPr>
          <p:spPr bwMode="auto">
            <a:xfrm>
              <a:off x="175" y="2613"/>
              <a:ext cx="4946" cy="5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/>
              <a:r>
                <a:rPr lang="en-US" b="1">
                  <a:solidFill>
                    <a:srgbClr val="D60000"/>
                  </a:solidFill>
                  <a:latin typeface="Times New Roman" pitchFamily="18" charset="0"/>
                </a:rPr>
                <a:t>c.</a:t>
              </a:r>
              <a:r>
                <a:rPr lang="en-US" b="1">
                  <a:solidFill>
                    <a:srgbClr val="0000FF"/>
                  </a:solidFill>
                  <a:latin typeface="Times New Roman" pitchFamily="18" charset="0"/>
                </a:rPr>
                <a:t> Giữ gìn và phát huy truyền thống tốt đẹp của quê hương.</a:t>
              </a:r>
            </a:p>
          </p:txBody>
        </p:sp>
        <p:sp>
          <p:nvSpPr>
            <p:cNvPr id="22540" name="Rectangle 12"/>
            <p:cNvSpPr>
              <a:spLocks noChangeArrowheads="1"/>
            </p:cNvSpPr>
            <p:nvPr/>
          </p:nvSpPr>
          <p:spPr bwMode="auto">
            <a:xfrm>
              <a:off x="5253" y="2727"/>
              <a:ext cx="494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555" name="Group 27"/>
          <p:cNvGrpSpPr>
            <a:grpSpLocks/>
          </p:cNvGrpSpPr>
          <p:nvPr/>
        </p:nvGrpSpPr>
        <p:grpSpPr bwMode="auto">
          <a:xfrm>
            <a:off x="290513" y="4267200"/>
            <a:ext cx="8853487" cy="946150"/>
            <a:chOff x="170" y="3260"/>
            <a:chExt cx="5577" cy="596"/>
          </a:xfrm>
        </p:grpSpPr>
        <p:sp>
          <p:nvSpPr>
            <p:cNvPr id="22535" name="Text Box 7"/>
            <p:cNvSpPr txBox="1">
              <a:spLocks noChangeArrowheads="1"/>
            </p:cNvSpPr>
            <p:nvPr/>
          </p:nvSpPr>
          <p:spPr bwMode="auto">
            <a:xfrm>
              <a:off x="170" y="3260"/>
              <a:ext cx="4951" cy="59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/>
              <a:r>
                <a:rPr lang="en-US" b="1">
                  <a:solidFill>
                    <a:srgbClr val="D60000"/>
                  </a:solidFill>
                  <a:latin typeface="Times New Roman" pitchFamily="18" charset="0"/>
                </a:rPr>
                <a:t>d.</a:t>
              </a:r>
              <a:r>
                <a:rPr lang="en-US" b="1">
                  <a:solidFill>
                    <a:srgbClr val="0000FF"/>
                  </a:solidFill>
                  <a:latin typeface="Times New Roman" pitchFamily="18" charset="0"/>
                </a:rPr>
                <a:t> Quyên góp tiền của để tu bổ di tích,xây dựng các công trình công cộng ở quê.</a:t>
              </a:r>
            </a:p>
          </p:txBody>
        </p:sp>
        <p:sp>
          <p:nvSpPr>
            <p:cNvPr id="22541" name="Rectangle 13"/>
            <p:cNvSpPr>
              <a:spLocks noChangeArrowheads="1"/>
            </p:cNvSpPr>
            <p:nvPr/>
          </p:nvSpPr>
          <p:spPr bwMode="auto">
            <a:xfrm>
              <a:off x="5253" y="3356"/>
              <a:ext cx="494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2548" name="Picture 20" descr="Hoahong"/>
          <p:cNvPicPr>
            <a:picLocks noChangeAspect="1" noChangeArrowheads="1"/>
          </p:cNvPicPr>
          <p:nvPr/>
        </p:nvPicPr>
        <p:blipFill>
          <a:blip r:embed="rId4">
            <a:lum bright="46000" contrast="40000"/>
          </a:blip>
          <a:srcRect/>
          <a:stretch>
            <a:fillRect/>
          </a:stretch>
        </p:blipFill>
        <p:spPr bwMode="auto">
          <a:xfrm>
            <a:off x="6781800" y="685800"/>
            <a:ext cx="533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9" name="Picture 21" descr="Hoahong"/>
          <p:cNvPicPr>
            <a:picLocks noChangeAspect="1" noChangeArrowheads="1"/>
          </p:cNvPicPr>
          <p:nvPr/>
        </p:nvPicPr>
        <p:blipFill>
          <a:blip r:embed="rId5">
            <a:lum bright="-40000" contrast="58000"/>
          </a:blip>
          <a:srcRect/>
          <a:stretch>
            <a:fillRect/>
          </a:stretch>
        </p:blipFill>
        <p:spPr bwMode="auto">
          <a:xfrm>
            <a:off x="7467600" y="685800"/>
            <a:ext cx="533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56" name="Picture 28" descr="Hoahong">
            <a:hlinkClick r:id="" action="ppaction://noaction">
              <a:snd r:embed="rId6" name="arrow.wav" builtIn="1"/>
            </a:hlinkClick>
          </p:cNvPr>
          <p:cNvPicPr>
            <a:picLocks noChangeAspect="1" noChangeArrowheads="1"/>
          </p:cNvPicPr>
          <p:nvPr/>
        </p:nvPicPr>
        <p:blipFill>
          <a:blip r:embed="rId7">
            <a:lum bright="46000" contrast="40000"/>
          </a:blip>
          <a:srcRect/>
          <a:stretch>
            <a:fillRect/>
          </a:stretch>
        </p:blipFill>
        <p:spPr bwMode="auto">
          <a:xfrm>
            <a:off x="8458200" y="4451350"/>
            <a:ext cx="533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557" name="Group 29"/>
          <p:cNvGrpSpPr>
            <a:grpSpLocks/>
          </p:cNvGrpSpPr>
          <p:nvPr/>
        </p:nvGrpSpPr>
        <p:grpSpPr bwMode="auto">
          <a:xfrm>
            <a:off x="290513" y="5867400"/>
            <a:ext cx="8853487" cy="914400"/>
            <a:chOff x="170" y="3260"/>
            <a:chExt cx="5577" cy="576"/>
          </a:xfrm>
        </p:grpSpPr>
        <p:sp>
          <p:nvSpPr>
            <p:cNvPr id="22558" name="Text Box 30"/>
            <p:cNvSpPr txBox="1">
              <a:spLocks noChangeArrowheads="1"/>
            </p:cNvSpPr>
            <p:nvPr/>
          </p:nvSpPr>
          <p:spPr bwMode="auto">
            <a:xfrm>
              <a:off x="170" y="3260"/>
              <a:ext cx="495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/>
              <a:r>
                <a:rPr lang="en-US" b="1">
                  <a:solidFill>
                    <a:srgbClr val="D60000"/>
                  </a:solidFill>
                  <a:latin typeface="Times New Roman" pitchFamily="18" charset="0"/>
                </a:rPr>
                <a:t>e</a:t>
              </a:r>
              <a:r>
                <a:rPr lang="en-US" b="1">
                  <a:solidFill>
                    <a:srgbClr val="0000FF"/>
                  </a:solidFill>
                  <a:latin typeface="Times New Roman" pitchFamily="18" charset="0"/>
                </a:rPr>
                <a:t>Tham gia trồng cây ở đường làng,ngõ xóm.</a:t>
              </a:r>
            </a:p>
          </p:txBody>
        </p:sp>
        <p:sp>
          <p:nvSpPr>
            <p:cNvPr id="22559" name="Rectangle 31"/>
            <p:cNvSpPr>
              <a:spLocks noChangeArrowheads="1"/>
            </p:cNvSpPr>
            <p:nvPr/>
          </p:nvSpPr>
          <p:spPr bwMode="auto">
            <a:xfrm>
              <a:off x="5253" y="3356"/>
              <a:ext cx="494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2560" name="Picture 32" descr="Hoahong"/>
          <p:cNvPicPr>
            <a:picLocks noChangeAspect="1" noChangeArrowheads="1"/>
          </p:cNvPicPr>
          <p:nvPr/>
        </p:nvPicPr>
        <p:blipFill>
          <a:blip r:embed="rId8">
            <a:lum bright="-40000" contrast="58000"/>
          </a:blip>
          <a:srcRect/>
          <a:stretch>
            <a:fillRect/>
          </a:stretch>
        </p:blipFill>
        <p:spPr bwMode="auto">
          <a:xfrm>
            <a:off x="8534400" y="5365750"/>
            <a:ext cx="533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2" name="Picture 34" descr="Hoahong"/>
          <p:cNvPicPr>
            <a:picLocks noChangeAspect="1" noChangeArrowheads="1"/>
          </p:cNvPicPr>
          <p:nvPr/>
        </p:nvPicPr>
        <p:blipFill>
          <a:blip r:embed="rId9">
            <a:lum bright="46000" contrast="40000"/>
          </a:blip>
          <a:srcRect/>
          <a:stretch>
            <a:fillRect/>
          </a:stretch>
        </p:blipFill>
        <p:spPr bwMode="auto">
          <a:xfrm>
            <a:off x="8458200" y="1371600"/>
            <a:ext cx="533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3" name="Picture 35" descr="Hoahong"/>
          <p:cNvPicPr>
            <a:picLocks noChangeAspect="1" noChangeArrowheads="1"/>
          </p:cNvPicPr>
          <p:nvPr/>
        </p:nvPicPr>
        <p:blipFill>
          <a:blip r:embed="rId10">
            <a:lum bright="46000" contrast="40000"/>
          </a:blip>
          <a:srcRect/>
          <a:stretch>
            <a:fillRect/>
          </a:stretch>
        </p:blipFill>
        <p:spPr bwMode="auto">
          <a:xfrm>
            <a:off x="8458200" y="2470150"/>
            <a:ext cx="533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4" name="Picture 36" descr="Hoahong"/>
          <p:cNvPicPr>
            <a:picLocks noChangeAspect="1" noChangeArrowheads="1"/>
          </p:cNvPicPr>
          <p:nvPr/>
        </p:nvPicPr>
        <p:blipFill>
          <a:blip r:embed="rId11">
            <a:lum bright="46000" contrast="40000"/>
          </a:blip>
          <a:srcRect/>
          <a:stretch>
            <a:fillRect/>
          </a:stretch>
        </p:blipFill>
        <p:spPr bwMode="auto">
          <a:xfrm>
            <a:off x="8458200" y="3536950"/>
            <a:ext cx="533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67" name="Picture 39" descr="Hoahong"/>
          <p:cNvPicPr>
            <a:picLocks noChangeAspect="1" noChangeArrowheads="1"/>
          </p:cNvPicPr>
          <p:nvPr/>
        </p:nvPicPr>
        <p:blipFill>
          <a:blip r:embed="rId12">
            <a:lum bright="46000" contrast="40000"/>
          </a:blip>
          <a:srcRect/>
          <a:stretch>
            <a:fillRect/>
          </a:stretch>
        </p:blipFill>
        <p:spPr bwMode="auto">
          <a:xfrm>
            <a:off x="8458200" y="6019800"/>
            <a:ext cx="5334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2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22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25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225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51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5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5" dur="500"/>
                                        <p:tgtEl>
                                          <p:spTgt spid="225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5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25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225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5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5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5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25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6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25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9" dur="500"/>
                                        <p:tgtEl>
                                          <p:spTgt spid="225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57"/>
                  </p:tgtEl>
                </p:cond>
              </p:nextCondLst>
            </p:seq>
          </p:childTnLst>
        </p:cTn>
      </p:par>
    </p:tnLst>
    <p:bldLst>
      <p:bldP spid="22561" grpId="0"/>
      <p:bldP spid="22565" grpId="0" animBg="1"/>
      <p:bldP spid="22530" grpId="0"/>
      <p:bldP spid="225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ext Box 2" descr="Blue tissue paper"/>
          <p:cNvSpPr txBox="1">
            <a:spLocks noChangeArrowheads="1"/>
          </p:cNvSpPr>
          <p:nvPr/>
        </p:nvSpPr>
        <p:spPr bwMode="auto">
          <a:xfrm>
            <a:off x="0" y="1954213"/>
            <a:ext cx="91440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4000" b="1">
                <a:solidFill>
                  <a:srgbClr val="0000FF"/>
                </a:solidFill>
                <a:latin typeface="Times New Roman" pitchFamily="18" charset="0"/>
              </a:rPr>
              <a:t>	      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Quê hương mỗi người chỉ một,</a:t>
            </a:r>
          </a:p>
          <a:p>
            <a:pPr algn="just"/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               Như là chỉ một mẹ thôi.</a:t>
            </a:r>
          </a:p>
          <a:p>
            <a:pPr algn="just"/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               Quê hương nếu ai không nhớ,</a:t>
            </a:r>
          </a:p>
          <a:p>
            <a:pPr algn="just"/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               Sẽ không lớn nổi thành người.</a:t>
            </a:r>
          </a:p>
          <a:p>
            <a:pPr algn="just"/>
            <a:r>
              <a:rPr lang="en-US" sz="3200" b="1">
                <a:latin typeface="Times New Roman" pitchFamily="18" charset="0"/>
              </a:rPr>
              <a:t>                                               </a:t>
            </a:r>
            <a:r>
              <a:rPr lang="en-US" sz="3200" b="1">
                <a:solidFill>
                  <a:srgbClr val="D60000"/>
                </a:solidFill>
                <a:latin typeface="Times New Roman" pitchFamily="18" charset="0"/>
              </a:rPr>
              <a:t>Đỗ Trung Quân</a:t>
            </a:r>
          </a:p>
        </p:txBody>
      </p:sp>
      <p:sp>
        <p:nvSpPr>
          <p:cNvPr id="73731" name="Text Box 3" descr="Recycled paper"/>
          <p:cNvSpPr txBox="1">
            <a:spLocks noChangeArrowheads="1"/>
          </p:cNvSpPr>
          <p:nvPr/>
        </p:nvSpPr>
        <p:spPr bwMode="auto">
          <a:xfrm>
            <a:off x="0" y="3883025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b="1"/>
              <a:t>		</a:t>
            </a:r>
            <a:r>
              <a:rPr lang="en-US" sz="1800" b="1" i="1"/>
              <a:t>	</a:t>
            </a:r>
            <a:endParaRPr lang="en-US" sz="2400" b="1" i="1"/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803275" y="1001713"/>
            <a:ext cx="214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4000" b="1" u="sng">
                <a:solidFill>
                  <a:srgbClr val="D60000"/>
                </a:solidFill>
                <a:latin typeface="Times New Roman" pitchFamily="18" charset="0"/>
              </a:rPr>
              <a:t>Ghi nhớ: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0" grpId="0"/>
      <p:bldP spid="73731" grpId="0"/>
      <p:bldP spid="737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5250"/>
            <a:ext cx="8915400" cy="6686550"/>
          </a:xfrm>
          <a:prstGeom prst="rect">
            <a:avLst/>
          </a:prstGeom>
        </p:spPr>
      </p:pic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90600"/>
            <a:ext cx="8763000" cy="3352800"/>
          </a:xfrm>
        </p:spPr>
        <p:txBody>
          <a:bodyPr/>
          <a:lstStyle/>
          <a:p>
            <a:r>
              <a:rPr lang="en-US" sz="3600">
                <a:solidFill>
                  <a:srgbClr val="0000FF"/>
                </a:solidFill>
                <a:latin typeface="Times New Roman" pitchFamily="18" charset="0"/>
              </a:rPr>
              <a:t>Quê em ở đâu? Em biết gì về quê hương    mình?</a:t>
            </a:r>
            <a:r>
              <a:rPr lang="en-US" sz="3600">
                <a:solidFill>
                  <a:srgbClr val="0000FF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04800" y="3554413"/>
            <a:ext cx="8610600" cy="1128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      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2. Để hợp tác tốt với những người xung quanh em cần phải làm gì?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63525" y="2087563"/>
            <a:ext cx="86106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	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1.Vì sao ta phải hợp tác với những người xung quanh?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27025" y="5011738"/>
            <a:ext cx="86106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3600" b="1">
                <a:solidFill>
                  <a:srgbClr val="0000FF"/>
                </a:solidFill>
              </a:rPr>
              <a:t>	</a:t>
            </a:r>
          </a:p>
        </p:txBody>
      </p:sp>
      <p:sp>
        <p:nvSpPr>
          <p:cNvPr id="2055" name="Rectangle 7"/>
          <p:cNvSpPr>
            <a:spLocks noRot="1" noChangeArrowheads="1"/>
          </p:cNvSpPr>
          <p:nvPr/>
        </p:nvSpPr>
        <p:spPr bwMode="auto">
          <a:xfrm>
            <a:off x="0" y="1295400"/>
            <a:ext cx="4800600" cy="838200"/>
          </a:xfrm>
          <a:prstGeom prst="rect">
            <a:avLst/>
          </a:prstGeom>
          <a:noFill/>
          <a:ln w="9525">
            <a:solidFill>
              <a:srgbClr val="CCFF99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</a:pPr>
            <a:r>
              <a:rPr lang="en-US" b="1" i="1">
                <a:solidFill>
                  <a:schemeClr val="hlink"/>
                </a:solidFill>
                <a:latin typeface="Times New Roman" pitchFamily="18" charset="0"/>
              </a:rPr>
              <a:t>KIỂM TRA BÀI CŨ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1076325" y="131763"/>
            <a:ext cx="6991350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 u="sng">
                <a:solidFill>
                  <a:srgbClr val="D60000"/>
                </a:solidFill>
                <a:latin typeface="Times New Roman" pitchFamily="18" charset="0"/>
              </a:rPr>
              <a:t>ĐẠO ĐỨC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0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00416 -0.2050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0.00023 L 0.00173 -0.40638 " pathEditMode="relative" rAng="0" ptsTypes="AA">
                                      <p:cBhvr>
                                        <p:cTn id="30" dur="2000" spd="-100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3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/>
      <p:bldP spid="2052" grpId="1"/>
      <p:bldP spid="2052" grpId="2"/>
      <p:bldP spid="2053" grpId="0"/>
      <p:bldP spid="2053" grpId="1"/>
      <p:bldP spid="2054" grpId="0"/>
      <p:bldP spid="2054" grpId="1"/>
      <p:bldP spid="2055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6" name="Picture 4" descr="DSCN074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609600"/>
            <a:ext cx="8382000" cy="5257800"/>
          </a:xfrm>
          <a:noFill/>
          <a:ln/>
        </p:spPr>
      </p:pic>
      <p:pic>
        <p:nvPicPr>
          <p:cNvPr id="79883" name="Picture 11" descr="chonoi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609600"/>
            <a:ext cx="8305800" cy="5410200"/>
          </a:xfrm>
        </p:spPr>
      </p:pic>
      <p:sp>
        <p:nvSpPr>
          <p:cNvPr id="79891" name="Rectangle 19"/>
          <p:cNvSpPr>
            <a:spLocks noGrp="1" noChangeArrowheads="1"/>
          </p:cNvSpPr>
          <p:nvPr>
            <p:ph sz="quarter" idx="3"/>
          </p:nvPr>
        </p:nvSpPr>
        <p:spPr/>
        <p:txBody>
          <a:bodyPr/>
          <a:lstStyle/>
          <a:p>
            <a:endParaRPr lang="en-US" sz="2400"/>
          </a:p>
        </p:txBody>
      </p:sp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304800" y="5029200"/>
            <a:ext cx="815340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88" name="Rectangle 16"/>
          <p:cNvSpPr>
            <a:spLocks noChangeArrowheads="1"/>
          </p:cNvSpPr>
          <p:nvPr/>
        </p:nvSpPr>
        <p:spPr bwMode="auto">
          <a:xfrm>
            <a:off x="533400" y="4876800"/>
            <a:ext cx="7543800" cy="1066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2667000" y="5181600"/>
            <a:ext cx="42672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890" name="Rectangle 18"/>
          <p:cNvSpPr>
            <a:spLocks noChangeArrowheads="1"/>
          </p:cNvSpPr>
          <p:nvPr/>
        </p:nvSpPr>
        <p:spPr bwMode="auto">
          <a:xfrm>
            <a:off x="304800" y="5105400"/>
            <a:ext cx="7543800" cy="1371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79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4996" name="Picture 4" descr="14-Hoi-An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0198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>
          <a:xfrm>
            <a:off x="5791200" y="-228600"/>
            <a:ext cx="2895600" cy="6172200"/>
          </a:xfrm>
        </p:spPr>
        <p:txBody>
          <a:bodyPr/>
          <a:lstStyle/>
          <a:p>
            <a:endParaRPr lang="en-US"/>
          </a:p>
        </p:txBody>
      </p:sp>
      <p:pic>
        <p:nvPicPr>
          <p:cNvPr id="93188" name="Picture 4" descr="Lanikai Beach, Oahu, Hawai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106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95250"/>
            <a:ext cx="8915400" cy="6686550"/>
          </a:xfrm>
          <a:prstGeom prst="rect">
            <a:avLst/>
          </a:prstGeom>
        </p:spPr>
      </p:pic>
      <p:sp>
        <p:nvSpPr>
          <p:cNvPr id="87044" name="Rectangle 4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sz="3600">
                <a:solidFill>
                  <a:srgbClr val="0000FF"/>
                </a:solidFill>
                <a:latin typeface="Times New Roman" pitchFamily="18" charset="0"/>
              </a:rPr>
              <a:t>Em đã làm được những gì để thể hiện tình yêu quê hương?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70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WordArt 2"/>
          <p:cNvSpPr>
            <a:spLocks noChangeArrowheads="1" noChangeShapeType="1" noTextEdit="1"/>
          </p:cNvSpPr>
          <p:nvPr/>
        </p:nvSpPr>
        <p:spPr bwMode="auto">
          <a:xfrm>
            <a:off x="1905000" y="1905000"/>
            <a:ext cx="5715000" cy="21336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D60000">
                    <a:alpha val="38000"/>
                  </a:srgbClr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TRÒ CHƠI</a:t>
            </a:r>
            <a:endParaRPr lang="en-US" sz="36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D60000">
                  <a:alpha val="38000"/>
                </a:srgbClr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8435" name="Picture 3" descr="!danc_c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5334000"/>
            <a:ext cx="990600" cy="1524000"/>
          </a:xfrm>
          <a:prstGeom prst="rect">
            <a:avLst/>
          </a:prstGeom>
          <a:noFill/>
        </p:spPr>
      </p:pic>
      <p:pic>
        <p:nvPicPr>
          <p:cNvPr id="18436" name="Picture 4" descr="!danc_c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34000"/>
            <a:ext cx="990600" cy="1524000"/>
          </a:xfrm>
          <a:prstGeom prst="rect">
            <a:avLst/>
          </a:prstGeom>
          <a:noFill/>
        </p:spPr>
      </p:pic>
      <p:pic>
        <p:nvPicPr>
          <p:cNvPr id="18437" name="Picture 5" descr="AG00317_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62400" y="5105400"/>
            <a:ext cx="1363663" cy="1752600"/>
          </a:xfrm>
          <a:prstGeom prst="rect">
            <a:avLst/>
          </a:prstGeom>
          <a:noFill/>
        </p:spPr>
      </p:pic>
      <p:pic>
        <p:nvPicPr>
          <p:cNvPr id="18438" name="Picture 6" descr="!danc_c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5029200"/>
            <a:ext cx="990600" cy="1524000"/>
          </a:xfrm>
          <a:prstGeom prst="rect">
            <a:avLst/>
          </a:prstGeom>
          <a:noFill/>
        </p:spPr>
      </p:pic>
      <p:pic>
        <p:nvPicPr>
          <p:cNvPr id="18439" name="Picture 7" descr="!danc_c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5334000"/>
            <a:ext cx="990600" cy="1524000"/>
          </a:xfrm>
          <a:prstGeom prst="rect">
            <a:avLst/>
          </a:prstGeom>
          <a:noFill/>
        </p:spPr>
      </p:pic>
      <p:pic>
        <p:nvPicPr>
          <p:cNvPr id="18440" name="Picture 8" descr="!danc_c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988" y="5210175"/>
            <a:ext cx="990600" cy="1524000"/>
          </a:xfrm>
          <a:prstGeom prst="rect">
            <a:avLst/>
          </a:prstGeom>
          <a:noFill/>
        </p:spPr>
      </p:pic>
      <p:pic>
        <p:nvPicPr>
          <p:cNvPr id="18441" name="Picture 9" descr="!danc_c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5410200"/>
            <a:ext cx="990600" cy="1524000"/>
          </a:xfrm>
          <a:prstGeom prst="rect">
            <a:avLst/>
          </a:prstGeom>
          <a:noFill/>
        </p:spPr>
      </p:pic>
      <p:pic>
        <p:nvPicPr>
          <p:cNvPr id="18442" name="Picture 10" descr="!dk8_1l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29600" y="5791200"/>
            <a:ext cx="914400" cy="1066800"/>
          </a:xfrm>
          <a:prstGeom prst="rect">
            <a:avLst/>
          </a:prstGeom>
          <a:noFill/>
        </p:spPr>
      </p:pic>
      <p:pic>
        <p:nvPicPr>
          <p:cNvPr id="18443" name="Picture 11" descr="!dk8_1la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867400"/>
            <a:ext cx="762000" cy="990600"/>
          </a:xfrm>
          <a:prstGeom prst="rect">
            <a:avLst/>
          </a:prstGeom>
          <a:noFill/>
        </p:spPr>
      </p:pic>
      <p:pic>
        <p:nvPicPr>
          <p:cNvPr id="18446" name="Tap tam vong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85" fill="hold"/>
                                        <p:tgtEl>
                                          <p:spTgt spid="184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46"/>
                </p:tgtEl>
              </p:cMediaNode>
            </p:audio>
          </p:childTnLst>
        </p:cTn>
      </p:par>
    </p:tnLst>
    <p:bldLst>
      <p:bldP spid="184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09" name="Group 17"/>
          <p:cNvGrpSpPr>
            <a:grpSpLocks/>
          </p:cNvGrpSpPr>
          <p:nvPr/>
        </p:nvGrpSpPr>
        <p:grpSpPr bwMode="auto">
          <a:xfrm>
            <a:off x="0" y="1219200"/>
            <a:ext cx="9144000" cy="1997075"/>
            <a:chOff x="0" y="960"/>
            <a:chExt cx="5760" cy="1258"/>
          </a:xfrm>
        </p:grpSpPr>
        <p:sp>
          <p:nvSpPr>
            <p:cNvPr id="59398" name="Text Box 6"/>
            <p:cNvSpPr txBox="1">
              <a:spLocks noChangeArrowheads="1"/>
            </p:cNvSpPr>
            <p:nvPr/>
          </p:nvSpPr>
          <p:spPr bwMode="auto">
            <a:xfrm>
              <a:off x="0" y="960"/>
              <a:ext cx="576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/>
              <a:endParaRPr lang="en-US" sz="3000" b="1">
                <a:solidFill>
                  <a:srgbClr val="0000FF"/>
                </a:solidFill>
              </a:endParaRPr>
            </a:p>
          </p:txBody>
        </p:sp>
        <p:grpSp>
          <p:nvGrpSpPr>
            <p:cNvPr id="59401" name="Group 9"/>
            <p:cNvGrpSpPr>
              <a:grpSpLocks/>
            </p:cNvGrpSpPr>
            <p:nvPr/>
          </p:nvGrpSpPr>
          <p:grpSpPr bwMode="auto">
            <a:xfrm>
              <a:off x="0" y="1536"/>
              <a:ext cx="4176" cy="682"/>
              <a:chOff x="0" y="1584"/>
              <a:chExt cx="4176" cy="682"/>
            </a:xfrm>
          </p:grpSpPr>
          <p:sp>
            <p:nvSpPr>
              <p:cNvPr id="59399" name="Text Box 7"/>
              <p:cNvSpPr txBox="1">
                <a:spLocks noChangeArrowheads="1"/>
              </p:cNvSpPr>
              <p:nvPr/>
            </p:nvSpPr>
            <p:spPr bwMode="auto">
              <a:xfrm>
                <a:off x="0" y="1584"/>
                <a:ext cx="4176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endParaRPr lang="en-US" sz="30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59400" name="Text Box 8"/>
              <p:cNvSpPr txBox="1">
                <a:spLocks noChangeArrowheads="1"/>
              </p:cNvSpPr>
              <p:nvPr/>
            </p:nvSpPr>
            <p:spPr bwMode="auto">
              <a:xfrm>
                <a:off x="0" y="1920"/>
                <a:ext cx="4176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/>
                <a:r>
                  <a:rPr lang="en-US" sz="3000" b="1">
                    <a:solidFill>
                      <a:srgbClr val="0000FF"/>
                    </a:solidFill>
                  </a:rPr>
                  <a:t>      </a:t>
                </a:r>
              </a:p>
            </p:txBody>
          </p:sp>
        </p:grpSp>
      </p:grpSp>
      <p:grpSp>
        <p:nvGrpSpPr>
          <p:cNvPr id="59408" name="Group 16"/>
          <p:cNvGrpSpPr>
            <a:grpSpLocks/>
          </p:cNvGrpSpPr>
          <p:nvPr/>
        </p:nvGrpSpPr>
        <p:grpSpPr bwMode="auto">
          <a:xfrm>
            <a:off x="0" y="3270250"/>
            <a:ext cx="8686800" cy="1241425"/>
            <a:chOff x="0" y="1536"/>
            <a:chExt cx="5472" cy="782"/>
          </a:xfrm>
        </p:grpSpPr>
        <p:sp>
          <p:nvSpPr>
            <p:cNvPr id="59397" name="Text Box 5"/>
            <p:cNvSpPr txBox="1">
              <a:spLocks noChangeArrowheads="1"/>
            </p:cNvSpPr>
            <p:nvPr/>
          </p:nvSpPr>
          <p:spPr bwMode="auto">
            <a:xfrm>
              <a:off x="0" y="1536"/>
              <a:ext cx="547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3600" b="1">
                <a:solidFill>
                  <a:srgbClr val="D60000"/>
                </a:solidFill>
              </a:endParaRPr>
            </a:p>
          </p:txBody>
        </p:sp>
        <p:sp>
          <p:nvSpPr>
            <p:cNvPr id="59406" name="Text Box 14"/>
            <p:cNvSpPr txBox="1">
              <a:spLocks noChangeArrowheads="1"/>
            </p:cNvSpPr>
            <p:nvPr/>
          </p:nvSpPr>
          <p:spPr bwMode="auto">
            <a:xfrm>
              <a:off x="0" y="1914"/>
              <a:ext cx="547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sz="3600" b="1">
                <a:solidFill>
                  <a:srgbClr val="0000FF"/>
                </a:solidFill>
              </a:endParaRPr>
            </a:p>
          </p:txBody>
        </p:sp>
      </p:grpSp>
      <p:grpSp>
        <p:nvGrpSpPr>
          <p:cNvPr id="59411" name="Group 19"/>
          <p:cNvGrpSpPr>
            <a:grpSpLocks/>
          </p:cNvGrpSpPr>
          <p:nvPr/>
        </p:nvGrpSpPr>
        <p:grpSpPr bwMode="auto">
          <a:xfrm>
            <a:off x="447675" y="762000"/>
            <a:ext cx="8696325" cy="1870075"/>
            <a:chOff x="192" y="0"/>
            <a:chExt cx="5478" cy="894"/>
          </a:xfrm>
        </p:grpSpPr>
        <p:sp>
          <p:nvSpPr>
            <p:cNvPr id="59396" name="Text Box 4"/>
            <p:cNvSpPr txBox="1">
              <a:spLocks noChangeArrowheads="1"/>
            </p:cNvSpPr>
            <p:nvPr/>
          </p:nvSpPr>
          <p:spPr bwMode="auto">
            <a:xfrm>
              <a:off x="198" y="0"/>
              <a:ext cx="5472" cy="3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just"/>
              <a:r>
                <a:rPr lang="en-US" sz="3200" b="1" i="1" u="sng">
                  <a:solidFill>
                    <a:srgbClr val="0000FF"/>
                  </a:solidFill>
                  <a:latin typeface="Times New Roman" pitchFamily="18" charset="0"/>
                </a:rPr>
                <a:t>TRÒ CHƠI</a:t>
              </a:r>
              <a:r>
                <a:rPr lang="en-US" sz="3600" b="1">
                  <a:solidFill>
                    <a:srgbClr val="0000FF"/>
                  </a:solidFill>
                  <a:latin typeface="Times New Roman" pitchFamily="18" charset="0"/>
                </a:rPr>
                <a:t>:    </a:t>
              </a:r>
              <a:r>
                <a:rPr lang="en-US" sz="3600" b="1">
                  <a:solidFill>
                    <a:srgbClr val="D60000"/>
                  </a:solidFill>
                  <a:latin typeface="Times New Roman" pitchFamily="18" charset="0"/>
                </a:rPr>
                <a:t>Họa sĩ tí hon</a:t>
              </a:r>
            </a:p>
          </p:txBody>
        </p:sp>
        <p:sp>
          <p:nvSpPr>
            <p:cNvPr id="59407" name="Text Box 15"/>
            <p:cNvSpPr txBox="1">
              <a:spLocks noChangeArrowheads="1"/>
            </p:cNvSpPr>
            <p:nvPr/>
          </p:nvSpPr>
          <p:spPr bwMode="auto">
            <a:xfrm>
              <a:off x="192" y="384"/>
              <a:ext cx="5472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rgbClr val="0000FF"/>
                  </a:solidFill>
                  <a:latin typeface="Times New Roman" pitchFamily="18" charset="0"/>
                </a:rPr>
                <a:t>Thi vẽ một bức tranh nói về việc làm mà em mong muốn thực hiện cho quê hương.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Text Box 4" descr="Blue tissue paper"/>
          <p:cNvSpPr txBox="1">
            <a:spLocks noChangeArrowheads="1"/>
          </p:cNvSpPr>
          <p:nvPr/>
        </p:nvSpPr>
        <p:spPr bwMode="auto">
          <a:xfrm>
            <a:off x="0" y="1954213"/>
            <a:ext cx="914400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n-US" sz="4000" b="1">
                <a:solidFill>
                  <a:srgbClr val="0000FF"/>
                </a:solidFill>
                <a:latin typeface="Times New Roman" pitchFamily="18" charset="0"/>
              </a:rPr>
              <a:t>	      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Quê hương mỗi người chỉ một,</a:t>
            </a:r>
          </a:p>
          <a:p>
            <a:pPr algn="just"/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               Như là chỉ một mẹ thôi.</a:t>
            </a:r>
          </a:p>
          <a:p>
            <a:pPr algn="just"/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               Quê hương nếu ai không nhớ,</a:t>
            </a:r>
          </a:p>
          <a:p>
            <a:pPr algn="just"/>
            <a:r>
              <a:rPr lang="en-US" sz="3200" b="1">
                <a:solidFill>
                  <a:srgbClr val="0000FF"/>
                </a:solidFill>
                <a:latin typeface="Times New Roman" pitchFamily="18" charset="0"/>
              </a:rPr>
              <a:t>               Sẽ không lớn nổi thành người.</a:t>
            </a:r>
          </a:p>
          <a:p>
            <a:pPr algn="just"/>
            <a:r>
              <a:rPr lang="en-US" sz="3200" b="1">
                <a:latin typeface="Times New Roman" pitchFamily="18" charset="0"/>
              </a:rPr>
              <a:t>                                               </a:t>
            </a:r>
            <a:r>
              <a:rPr lang="en-US" sz="3200" b="1">
                <a:solidFill>
                  <a:srgbClr val="D60000"/>
                </a:solidFill>
                <a:latin typeface="Times New Roman" pitchFamily="18" charset="0"/>
              </a:rPr>
              <a:t>Đỗ Trung Quân</a:t>
            </a:r>
          </a:p>
        </p:txBody>
      </p:sp>
      <p:sp>
        <p:nvSpPr>
          <p:cNvPr id="21509" name="Text Box 5" descr="Recycled paper"/>
          <p:cNvSpPr txBox="1">
            <a:spLocks noChangeArrowheads="1"/>
          </p:cNvSpPr>
          <p:nvPr/>
        </p:nvSpPr>
        <p:spPr bwMode="auto">
          <a:xfrm>
            <a:off x="0" y="3883025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1800" b="1"/>
              <a:t>		</a:t>
            </a:r>
            <a:r>
              <a:rPr lang="en-US" sz="1800" b="1" i="1"/>
              <a:t>	</a:t>
            </a:r>
            <a:endParaRPr lang="en-US" sz="2400" b="1" i="1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803275" y="1001713"/>
            <a:ext cx="2146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sz="4000" b="1" u="sng">
                <a:solidFill>
                  <a:srgbClr val="D60000"/>
                </a:solidFill>
                <a:latin typeface="Times New Roman" pitchFamily="18" charset="0"/>
              </a:rPr>
              <a:t>Ghi nhớ: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0"/>
      <p:bldP spid="215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7" name="Picture 3" descr="anim1690[1]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2000250" y="0"/>
            <a:ext cx="5105400" cy="609600"/>
          </a:xfrm>
          <a:prstGeom prst="rect">
            <a:avLst/>
          </a:prstGeom>
          <a:noFill/>
        </p:spPr>
      </p:pic>
      <p:pic>
        <p:nvPicPr>
          <p:cNvPr id="103428" name="Picture 4" descr="anim1690[1]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3550" y="6429375"/>
            <a:ext cx="5943600" cy="457200"/>
          </a:xfrm>
          <a:prstGeom prst="rect">
            <a:avLst/>
          </a:prstGeom>
          <a:noFill/>
        </p:spPr>
      </p:pic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1114425" y="2330450"/>
            <a:ext cx="71628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/>
              <a:t>                   </a:t>
            </a:r>
            <a:r>
              <a:rPr lang="en-US" sz="4000" b="1">
                <a:solidFill>
                  <a:srgbClr val="000099"/>
                </a:solidFill>
              </a:rPr>
              <a:t>…     </a:t>
            </a:r>
            <a:r>
              <a:rPr lang="en-US" sz="4000" b="1" i="1">
                <a:solidFill>
                  <a:srgbClr val="000099"/>
                </a:solidFill>
                <a:latin typeface=".VnTime" pitchFamily="34" charset="0"/>
              </a:rPr>
              <a:t>lµ g× h¶ mÑ?</a:t>
            </a:r>
          </a:p>
          <a:p>
            <a:r>
              <a:rPr lang="en-US" sz="4000" b="1" i="1">
                <a:solidFill>
                  <a:srgbClr val="000099"/>
                </a:solidFill>
                <a:latin typeface=".VnTime" pitchFamily="34" charset="0"/>
              </a:rPr>
              <a:t>Mµ sao c« d¹y ph¶i yªu.</a:t>
            </a:r>
          </a:p>
          <a:p>
            <a:r>
              <a:rPr lang="en-US" sz="4000" b="1" i="1">
                <a:solidFill>
                  <a:srgbClr val="000099"/>
                </a:solidFill>
                <a:latin typeface=".VnTime" pitchFamily="34" charset="0"/>
              </a:rPr>
              <a:t>          …     lµ g× h¶ mÑ?</a:t>
            </a:r>
          </a:p>
          <a:p>
            <a:r>
              <a:rPr lang="en-US" sz="4000" b="1" i="1">
                <a:solidFill>
                  <a:srgbClr val="000099"/>
                </a:solidFill>
                <a:latin typeface=".VnTime" pitchFamily="34" charset="0"/>
              </a:rPr>
              <a:t>Ai ®i xa còng ph¶i nhí nhiÒu.</a:t>
            </a:r>
          </a:p>
        </p:txBody>
      </p:sp>
      <p:sp>
        <p:nvSpPr>
          <p:cNvPr id="103431" name="AutoShape 7"/>
          <p:cNvSpPr>
            <a:spLocks noChangeArrowheads="1"/>
          </p:cNvSpPr>
          <p:nvPr/>
        </p:nvSpPr>
        <p:spPr bwMode="auto">
          <a:xfrm>
            <a:off x="1038225" y="2209800"/>
            <a:ext cx="2514600" cy="990600"/>
          </a:xfrm>
          <a:prstGeom prst="star32">
            <a:avLst>
              <a:gd name="adj" fmla="val 37833"/>
            </a:avLst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1266825" y="2362200"/>
            <a:ext cx="220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.VnTime" pitchFamily="34" charset="0"/>
              </a:rPr>
              <a:t>Quª h­¬ng</a:t>
            </a:r>
          </a:p>
        </p:txBody>
      </p:sp>
      <p:sp>
        <p:nvSpPr>
          <p:cNvPr id="103433" name="AutoShape 9"/>
          <p:cNvSpPr>
            <a:spLocks noChangeArrowheads="1"/>
          </p:cNvSpPr>
          <p:nvPr/>
        </p:nvSpPr>
        <p:spPr bwMode="auto">
          <a:xfrm>
            <a:off x="1114425" y="4038600"/>
            <a:ext cx="2514600" cy="990600"/>
          </a:xfrm>
          <a:prstGeom prst="star32">
            <a:avLst>
              <a:gd name="adj" fmla="val 37833"/>
            </a:avLst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5400000" scaled="1"/>
          </a:gra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434" name="Text Box 10"/>
          <p:cNvSpPr txBox="1">
            <a:spLocks noChangeArrowheads="1"/>
          </p:cNvSpPr>
          <p:nvPr/>
        </p:nvSpPr>
        <p:spPr bwMode="auto">
          <a:xfrm>
            <a:off x="1343025" y="4191000"/>
            <a:ext cx="2209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.VnTime" pitchFamily="34" charset="0"/>
              </a:rPr>
              <a:t>Quª h­¬ng</a:t>
            </a:r>
          </a:p>
        </p:txBody>
      </p:sp>
      <p:sp>
        <p:nvSpPr>
          <p:cNvPr id="103435" name="AutoShape 11"/>
          <p:cNvSpPr>
            <a:spLocks noChangeArrowheads="1"/>
          </p:cNvSpPr>
          <p:nvPr/>
        </p:nvSpPr>
        <p:spPr bwMode="auto">
          <a:xfrm rot="10800000">
            <a:off x="1905000" y="609600"/>
            <a:ext cx="3657600" cy="1371600"/>
          </a:xfrm>
          <a:prstGeom prst="wedgeRectCallout">
            <a:avLst>
              <a:gd name="adj1" fmla="val -74093"/>
              <a:gd name="adj2" fmla="val -35190"/>
            </a:avLst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 algn="ctr">
              <a:spcBef>
                <a:spcPct val="0"/>
              </a:spcBef>
            </a:pPr>
            <a:endParaRPr lang="en-US" sz="1800"/>
          </a:p>
        </p:txBody>
      </p:sp>
      <p:sp>
        <p:nvSpPr>
          <p:cNvPr id="103436" name="Text Box 12"/>
          <p:cNvSpPr txBox="1">
            <a:spLocks noChangeArrowheads="1"/>
          </p:cNvSpPr>
          <p:nvPr/>
        </p:nvSpPr>
        <p:spPr bwMode="auto">
          <a:xfrm>
            <a:off x="2057400" y="685800"/>
            <a:ext cx="3429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6600CC"/>
                </a:solidFill>
                <a:latin typeface=".VnTime" pitchFamily="34" charset="0"/>
              </a:rPr>
              <a:t>T×m tõ thÝch hîp vµo chç trèng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0343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0343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0343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10343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30" grpId="0"/>
      <p:bldP spid="103431" grpId="0" animBg="1"/>
      <p:bldP spid="103432" grpId="0"/>
      <p:bldP spid="103433" grpId="0" animBg="1"/>
      <p:bldP spid="103434" grpId="0"/>
      <p:bldP spid="103435" grpId="0" animBg="1"/>
      <p:bldP spid="1034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AutoShape 3"/>
          <p:cNvSpPr>
            <a:spLocks noChangeArrowheads="1"/>
          </p:cNvSpPr>
          <p:nvPr/>
        </p:nvSpPr>
        <p:spPr bwMode="auto">
          <a:xfrm>
            <a:off x="914400" y="2590800"/>
            <a:ext cx="7239000" cy="2743200"/>
          </a:xfrm>
          <a:prstGeom prst="cloudCallout">
            <a:avLst>
              <a:gd name="adj1" fmla="val -43532"/>
              <a:gd name="adj2" fmla="val -81713"/>
            </a:avLst>
          </a:prstGeom>
          <a:gradFill rotWithShape="1">
            <a:gsLst>
              <a:gs pos="0">
                <a:schemeClr val="bg1"/>
              </a:gs>
              <a:gs pos="100000">
                <a:srgbClr val="AEA1FD"/>
              </a:gs>
            </a:gsLst>
            <a:path path="rect">
              <a:fillToRect l="50000" t="50000" r="50000" b="50000"/>
            </a:path>
          </a:gradFill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sz="4000" b="1" i="1">
                <a:solidFill>
                  <a:srgbClr val="0000FF"/>
                </a:solidFill>
                <a:latin typeface=".VnTime" pitchFamily="34" charset="0"/>
              </a:rPr>
              <a:t>Em h·y quan s¸t vµ nªu néi dung mçi bøc ¶nh d­íi ®©y?</a:t>
            </a:r>
          </a:p>
        </p:txBody>
      </p:sp>
      <p:graphicFrame>
        <p:nvGraphicFramePr>
          <p:cNvPr id="104452" name="Object 4"/>
          <p:cNvGraphicFramePr>
            <a:graphicFrameLocks noChangeAspect="1"/>
          </p:cNvGraphicFramePr>
          <p:nvPr>
            <p:ph/>
          </p:nvPr>
        </p:nvGraphicFramePr>
        <p:xfrm>
          <a:off x="7397750" y="5257800"/>
          <a:ext cx="1746250" cy="1600200"/>
        </p:xfrm>
        <a:graphic>
          <a:graphicData uri="http://schemas.openxmlformats.org/presentationml/2006/ole">
            <p:oleObj spid="_x0000_s104452" name="Clip" r:id="rId3" imgW="1999440" imgH="1831320" progId="MS_ClipArt_Gallery.2">
              <p:embed/>
            </p:oleObj>
          </a:graphicData>
        </a:graphic>
      </p:graphicFrame>
      <p:pic>
        <p:nvPicPr>
          <p:cNvPr id="104453" name="Picture 5" descr="POINSET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52400"/>
            <a:ext cx="4876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a-%20Que%20hu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5475" name="Picture 3" descr="dieu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953000" cy="3429000"/>
          </a:xfrm>
          <a:prstGeom prst="rect">
            <a:avLst/>
          </a:prstGeom>
          <a:noFill/>
        </p:spPr>
      </p:pic>
      <p:pic>
        <p:nvPicPr>
          <p:cNvPr id="105476" name="Picture 4" descr="img0569fn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0"/>
            <a:ext cx="4191000" cy="3429000"/>
          </a:xfrm>
          <a:prstGeom prst="rect">
            <a:avLst/>
          </a:prstGeom>
          <a:noFill/>
        </p:spPr>
      </p:pic>
      <p:pic>
        <p:nvPicPr>
          <p:cNvPr id="105477" name="Picture 5" descr="viet820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3505200"/>
            <a:ext cx="4191000" cy="33528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5478" name="Picture 6" descr="people-002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3429000"/>
            <a:ext cx="48768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2005225192905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106499" name="Picture 3" descr="1210191703_7b79c451c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76200"/>
            <a:ext cx="4114800" cy="335280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06500" name="Picture 4" descr="a-%20Que%20huo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41675"/>
            <a:ext cx="4419600" cy="3616325"/>
          </a:xfrm>
          <a:prstGeom prst="rect">
            <a:avLst/>
          </a:prstGeom>
          <a:noFill/>
        </p:spPr>
      </p:pic>
      <p:pic>
        <p:nvPicPr>
          <p:cNvPr id="106501" name="Picture 5" descr="Copy of IMAGE012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152400"/>
            <a:ext cx="4648200" cy="670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3733800" y="1050925"/>
            <a:ext cx="213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1" u="sng">
                <a:solidFill>
                  <a:schemeClr val="bg1"/>
                </a:solidFill>
                <a:latin typeface=".VnTime" pitchFamily="34" charset="0"/>
              </a:rPr>
              <a:t>§¹o ®øc</a:t>
            </a:r>
          </a:p>
        </p:txBody>
      </p:sp>
      <p:sp>
        <p:nvSpPr>
          <p:cNvPr id="107523" name="AutoShape 3"/>
          <p:cNvSpPr>
            <a:spLocks noChangeArrowheads="1"/>
          </p:cNvSpPr>
          <p:nvPr/>
        </p:nvSpPr>
        <p:spPr bwMode="auto">
          <a:xfrm>
            <a:off x="1295400" y="1828800"/>
            <a:ext cx="7162800" cy="2286000"/>
          </a:xfrm>
          <a:prstGeom prst="cloudCallout">
            <a:avLst>
              <a:gd name="adj1" fmla="val -39894"/>
              <a:gd name="adj2" fmla="val -64444"/>
            </a:avLst>
          </a:prstGeom>
          <a:gradFill rotWithShape="0">
            <a:gsLst>
              <a:gs pos="0">
                <a:schemeClr val="bg1"/>
              </a:gs>
              <a:gs pos="100000">
                <a:srgbClr val="F2ACDB"/>
              </a:gs>
            </a:gsLst>
            <a:path path="rect">
              <a:fillToRect l="50000" t="50000" r="50000" b="50000"/>
            </a:path>
          </a:gradFill>
          <a:ln w="76200">
            <a:solidFill>
              <a:srgbClr val="EFFCA2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US" sz="3600" b="1" i="1">
                <a:solidFill>
                  <a:srgbClr val="000066"/>
                </a:solidFill>
                <a:latin typeface=".VnTime" pitchFamily="34" charset="0"/>
              </a:rPr>
              <a:t>Em h·y chän chñ ®Ò cho c¸c h×nh ¶nh võa quan s¸t ?</a:t>
            </a: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6248400" y="4724400"/>
            <a:ext cx="2743200" cy="7016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3300"/>
                </a:solidFill>
                <a:latin typeface=".VnTime" pitchFamily="34" charset="0"/>
              </a:rPr>
              <a:t>Nhµ tr­êng</a:t>
            </a:r>
          </a:p>
        </p:txBody>
      </p:sp>
      <p:sp>
        <p:nvSpPr>
          <p:cNvPr id="107525" name="Text Box 5"/>
          <p:cNvSpPr txBox="1">
            <a:spLocks noChangeArrowheads="1"/>
          </p:cNvSpPr>
          <p:nvPr/>
        </p:nvSpPr>
        <p:spPr bwMode="auto">
          <a:xfrm>
            <a:off x="0" y="4708525"/>
            <a:ext cx="2743200" cy="7016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FF3300"/>
                </a:solidFill>
                <a:latin typeface=".VnTime" pitchFamily="34" charset="0"/>
              </a:rPr>
              <a:t>Gia ®×nh</a:t>
            </a:r>
          </a:p>
        </p:txBody>
      </p:sp>
      <p:sp>
        <p:nvSpPr>
          <p:cNvPr id="107526" name="Text Box 6"/>
          <p:cNvSpPr txBox="1">
            <a:spLocks noChangeArrowheads="1"/>
          </p:cNvSpPr>
          <p:nvPr/>
        </p:nvSpPr>
        <p:spPr bwMode="auto">
          <a:xfrm>
            <a:off x="2971800" y="4724400"/>
            <a:ext cx="3124200" cy="7016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1">
                <a:solidFill>
                  <a:srgbClr val="FF3300"/>
                </a:solidFill>
                <a:latin typeface=".VnTime" pitchFamily="34" charset="0"/>
              </a:rPr>
              <a:t>Quª h­¬ng</a:t>
            </a:r>
          </a:p>
        </p:txBody>
      </p:sp>
      <p:pic>
        <p:nvPicPr>
          <p:cNvPr id="107528" name="Picture 8" descr="Bellcoll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486984">
            <a:off x="0" y="-320675"/>
            <a:ext cx="2114550" cy="2501900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7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 animBg="1"/>
      <p:bldP spid="107524" grpId="0" animBg="1"/>
      <p:bldP spid="107524" grpId="1" animBg="1"/>
      <p:bldP spid="107525" grpId="0" animBg="1"/>
      <p:bldP spid="107525" grpId="1" animBg="1"/>
      <p:bldP spid="107526" grpId="0" animBg="1"/>
      <p:bldP spid="10752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20053221559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57200" y="-228600"/>
            <a:ext cx="9753600" cy="7315200"/>
          </a:xfrm>
          <a:prstGeom prst="rect">
            <a:avLst/>
          </a:prstGeom>
          <a:noFill/>
        </p:spPr>
      </p:pic>
      <p:pic>
        <p:nvPicPr>
          <p:cNvPr id="108547" name="Picture 3" descr="CAT44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-1588"/>
            <a:ext cx="3352800" cy="4497388"/>
          </a:xfrm>
          <a:prstGeom prst="rect">
            <a:avLst/>
          </a:prstGeom>
          <a:noFill/>
        </p:spPr>
      </p:pic>
      <p:sp>
        <p:nvSpPr>
          <p:cNvPr id="108548" name="AutoShape 4"/>
          <p:cNvSpPr>
            <a:spLocks noChangeArrowheads="1"/>
          </p:cNvSpPr>
          <p:nvPr/>
        </p:nvSpPr>
        <p:spPr bwMode="auto">
          <a:xfrm>
            <a:off x="0" y="762000"/>
            <a:ext cx="5675313" cy="2209800"/>
          </a:xfrm>
          <a:prstGeom prst="cloudCallout">
            <a:avLst>
              <a:gd name="adj1" fmla="val -43287"/>
              <a:gd name="adj2" fmla="val -79454"/>
            </a:avLst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0"/>
              </a:spcBef>
            </a:pPr>
            <a:endParaRPr lang="en-US" sz="1800"/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1143000" y="160020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1800"/>
          </a:p>
        </p:txBody>
      </p:sp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762000" y="1219200"/>
            <a:ext cx="4572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1" i="1">
                <a:solidFill>
                  <a:srgbClr val="000099"/>
                </a:solidFill>
                <a:latin typeface=".VnTime" pitchFamily="34" charset="0"/>
              </a:rPr>
              <a:t>Theo em, quª h­¬ng lµ nh÷ng g×?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8" grpId="0" animBg="1"/>
      <p:bldP spid="1085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hinh nen trang bia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1371600" y="8382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1800"/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1905000" y="16002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1800"/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1012825" y="304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1800"/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914400" y="11430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1800"/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3733800" y="1111250"/>
            <a:ext cx="213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b="1" u="sng">
                <a:solidFill>
                  <a:srgbClr val="6600CC"/>
                </a:solidFill>
                <a:latin typeface=".VnTime" pitchFamily="34" charset="0"/>
              </a:rPr>
              <a:t>§¹o ®øc</a:t>
            </a:r>
          </a:p>
        </p:txBody>
      </p:sp>
      <p:sp>
        <p:nvSpPr>
          <p:cNvPr id="109576" name="Oval 8"/>
          <p:cNvSpPr>
            <a:spLocks noChangeArrowheads="1"/>
          </p:cNvSpPr>
          <p:nvPr/>
        </p:nvSpPr>
        <p:spPr bwMode="auto">
          <a:xfrm>
            <a:off x="0" y="2057400"/>
            <a:ext cx="8839200" cy="2286000"/>
          </a:xfrm>
          <a:prstGeom prst="ellipse">
            <a:avLst/>
          </a:prstGeom>
          <a:gradFill rotWithShape="1">
            <a:gsLst>
              <a:gs pos="0">
                <a:srgbClr val="3399FF"/>
              </a:gs>
              <a:gs pos="50000">
                <a:srgbClr val="EFFCA2"/>
              </a:gs>
              <a:gs pos="100000">
                <a:srgbClr val="3399FF"/>
              </a:gs>
            </a:gsLst>
            <a:lin ang="5400000" scaled="1"/>
          </a:gradFill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1219200" y="2514600"/>
            <a:ext cx="7086600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 i="1">
                <a:solidFill>
                  <a:srgbClr val="990000"/>
                </a:solidFill>
                <a:latin typeface=".VnTime" pitchFamily="34" charset="0"/>
              </a:rPr>
              <a:t>Em h·y quan s¸t h×nh ¶nh d­íi ®©y vµ nªu ý kiÕn cña m×nh?</a:t>
            </a:r>
          </a:p>
          <a:p>
            <a:endParaRPr lang="en-US" sz="3200">
              <a:solidFill>
                <a:srgbClr val="990000"/>
              </a:solidFill>
              <a:latin typeface=".VnTime" pitchFamily="34" charset="0"/>
            </a:endParaRPr>
          </a:p>
        </p:txBody>
      </p:sp>
      <p:pic>
        <p:nvPicPr>
          <p:cNvPr id="109579" name="Picture 11" descr="Bellcoll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486984">
            <a:off x="0" y="-457200"/>
            <a:ext cx="1524000" cy="250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9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6" grpId="0" animBg="1"/>
      <p:bldP spid="10957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23263"/>
  <p:tag name="VIOLETTITLE" val="ĐẠO ĐỨC 5 - T19 -  Em yêu quê hương"/>
  <p:tag name="VIOLETLESSON" val="9"/>
  <p:tag name="VIOLETCATID" val="8048934"/>
  <p:tag name="VIOLETSUBJECT" val="Đạo đức 5"/>
  <p:tag name="VIOLETAUTHORID" val="1466820"/>
  <p:tag name="VIOLETAUTHORNAME" val="Trần Thị Bảo Tâm"/>
  <p:tag name="VIOLETAUTHORAVATAR" val="no_avatarf.jpg"/>
  <p:tag name="VIOLETAUTHORADDRESS" val="Trường TH Khương Đình - Hà Nội"/>
  <p:tag name="VIOLETDATE" val="2013-01-11 21:36:07"/>
  <p:tag name="VIOLETHIT" val="675"/>
  <p:tag name="VIOLETLIKE" val="0"/>
  <p:tag name="MMPROD_NEXTUNIQUEID" val="10013"/>
  <p:tag name="MMPROD_UIDATA" val="&lt;database version=&quot;7.0&quot;&gt;&lt;object type=&quot;1&quot; unique_id=&quot;10001&quot;&gt;&lt;object type=&quot;8&quot; unique_id=&quot;11409&quot;&gt;&lt;/object&gt;&lt;object type=&quot;2&quot; unique_id=&quot;11410&quot;&gt;&lt;object type=&quot;3&quot; unique_id=&quot;11411&quot;&gt;&lt;property id=&quot;20148&quot; value=&quot;5&quot;/&gt;&lt;property id=&quot;20300&quot; value=&quot;Slide 1&quot;/&gt;&lt;property id=&quot;20307&quot; value=&quot;329&quot;/&gt;&lt;/object&gt;&lt;object type=&quot;3&quot; unique_id=&quot;11412&quot;&gt;&lt;property id=&quot;20148&quot; value=&quot;5&quot;/&gt;&lt;property id=&quot;20300&quot; value=&quot;Slide 2&quot;/&gt;&lt;property id=&quot;20307&quot; value=&quot;256&quot;/&gt;&lt;/object&gt;&lt;object type=&quot;3&quot; unique_id=&quot;11413&quot;&gt;&lt;property id=&quot;20148&quot; value=&quot;5&quot;/&gt;&lt;property id=&quot;20300&quot; value=&quot;Slide 3&quot;/&gt;&lt;property id=&quot;20307&quot; value=&quot;322&quot;/&gt;&lt;/object&gt;&lt;object type=&quot;3&quot; unique_id=&quot;11414&quot;&gt;&lt;property id=&quot;20148&quot; value=&quot;5&quot;/&gt;&lt;property id=&quot;20300&quot; value=&quot;Slide 4&quot;/&gt;&lt;property id=&quot;20307&quot; value=&quot;323&quot;/&gt;&lt;/object&gt;&lt;object type=&quot;3&quot; unique_id=&quot;11415&quot;&gt;&lt;property id=&quot;20148&quot; value=&quot;5&quot;/&gt;&lt;property id=&quot;20300&quot; value=&quot;Slide 5&quot;/&gt;&lt;property id=&quot;20307&quot; value=&quot;324&quot;/&gt;&lt;/object&gt;&lt;object type=&quot;3&quot; unique_id=&quot;11416&quot;&gt;&lt;property id=&quot;20148&quot; value=&quot;5&quot;/&gt;&lt;property id=&quot;20300&quot; value=&quot;Slide 6&quot;/&gt;&lt;property id=&quot;20307&quot; value=&quot;325&quot;/&gt;&lt;/object&gt;&lt;object type=&quot;3&quot; unique_id=&quot;11417&quot;&gt;&lt;property id=&quot;20148&quot; value=&quot;5&quot;/&gt;&lt;property id=&quot;20300&quot; value=&quot;Slide 7&quot;/&gt;&lt;property id=&quot;20307&quot; value=&quot;326&quot;/&gt;&lt;/object&gt;&lt;object type=&quot;3&quot; unique_id=&quot;11418&quot;&gt;&lt;property id=&quot;20148&quot; value=&quot;5&quot;/&gt;&lt;property id=&quot;20300&quot; value=&quot;Slide 8&quot;/&gt;&lt;property id=&quot;20307&quot; value=&quot;327&quot;/&gt;&lt;/object&gt;&lt;object type=&quot;3&quot; unique_id=&quot;11419&quot;&gt;&lt;property id=&quot;20148&quot; value=&quot;5&quot;/&gt;&lt;property id=&quot;20300&quot; value=&quot;Slide 9&quot;/&gt;&lt;property id=&quot;20307&quot; value=&quot;328&quot;/&gt;&lt;/object&gt;&lt;object type=&quot;3&quot; unique_id=&quot;11420&quot;&gt;&lt;property id=&quot;20148&quot; value=&quot;5&quot;/&gt;&lt;property id=&quot;20300&quot; value=&quot;Slide 10&quot;/&gt;&lt;property id=&quot;20307&quot; value=&quot;306&quot;/&gt;&lt;/object&gt;&lt;object type=&quot;3&quot; unique_id=&quot;11421&quot;&gt;&lt;property id=&quot;20148&quot; value=&quot;5&quot;/&gt;&lt;property id=&quot;20300&quot; value=&quot;Slide 11&quot;/&gt;&lt;property id=&quot;20307&quot; value=&quot;296&quot;/&gt;&lt;/object&gt;&lt;object type=&quot;3&quot; unique_id=&quot;11422&quot;&gt;&lt;property id=&quot;20148&quot; value=&quot;5&quot;/&gt;&lt;property id=&quot;20300&quot; value=&quot;Slide 12&quot;/&gt;&lt;property id=&quot;20307&quot; value=&quot;293&quot;/&gt;&lt;/object&gt;&lt;object type=&quot;3&quot; unique_id=&quot;11423&quot;&gt;&lt;property id=&quot;20148&quot; value=&quot;5&quot;/&gt;&lt;property id=&quot;20300&quot; value=&quot;Slide 13&quot;/&gt;&lt;property id=&quot;20307&quot; value=&quot;312&quot;/&gt;&lt;/object&gt;&lt;object type=&quot;3&quot; unique_id=&quot;11424&quot;&gt;&lt;property id=&quot;20148&quot; value=&quot;5&quot;/&gt;&lt;property id=&quot;20300&quot; value=&quot;Slide 14 - &amp;quot;   - Dân làng nhìn thấy cây đa có từ bao giờ?&amp;quot;&quot;/&gt;&lt;property id=&quot;20307&quot; value=&quot;298&quot;/&gt;&lt;/object&gt;&lt;object type=&quot;3&quot; unique_id=&quot;11425&quot;&gt;&lt;property id=&quot;20148&quot; value=&quot;5&quot;/&gt;&lt;property id=&quot;20300&quot; value=&quot;Slide 15 - &amp;quot;1.Vì sao dân làng lại gắn bó với cây đa?&amp;quot;&quot;/&gt;&lt;property id=&quot;20307&quot; value=&quot;299&quot;/&gt;&lt;/object&gt;&lt;object type=&quot;3&quot; unique_id=&quot;11426&quot;&gt;&lt;property id=&quot;20148&quot; value=&quot;5&quot;/&gt;&lt;property id=&quot;20300&quot; value=&quot;Slide 16&quot;/&gt;&lt;property id=&quot;20307&quot; value=&quot;313&quot;/&gt;&lt;/object&gt;&lt;object type=&quot;3&quot; unique_id=&quot;11427&quot;&gt;&lt;property id=&quot;20148&quot; value=&quot;5&quot;/&gt;&lt;property id=&quot;20300&quot; value=&quot;Slide 17&quot;/&gt;&lt;property id=&quot;20307&quot; value=&quot;274&quot;/&gt;&lt;/object&gt;&lt;object type=&quot;3&quot; unique_id=&quot;11428&quot;&gt;&lt;property id=&quot;20148&quot; value=&quot;5&quot;/&gt;&lt;property id=&quot;20300&quot; value=&quot;Slide 18&quot;/&gt;&lt;property id=&quot;20307&quot; value=&quot;304&quot;/&gt;&lt;/object&gt;&lt;object type=&quot;3&quot; unique_id=&quot;11429&quot;&gt;&lt;property id=&quot;20148&quot; value=&quot;5&quot;/&gt;&lt;property id=&quot;20300&quot; value=&quot;Slide 19 - &amp;quot;Quê em ở đâu? Em biết gì về quê hương    mình? &amp;quot;&quot;/&gt;&lt;property id=&quot;20307&quot; value=&quot;301&quot;/&gt;&lt;/object&gt;&lt;object type=&quot;3&quot; unique_id=&quot;11430&quot;&gt;&lt;property id=&quot;20148&quot; value=&quot;5&quot;/&gt;&lt;property id=&quot;20300&quot; value=&quot;Slide 20&quot;/&gt;&lt;property id=&quot;20307&quot; value=&quot;307&quot;/&gt;&lt;/object&gt;&lt;object type=&quot;3&quot; unique_id=&quot;11431&quot;&gt;&lt;property id=&quot;20148&quot; value=&quot;5&quot;/&gt;&lt;property id=&quot;20300&quot; value=&quot;Slide 21&quot;/&gt;&lt;property id=&quot;20307&quot; value=&quot;308&quot;/&gt;&lt;/object&gt;&lt;object type=&quot;3&quot; unique_id=&quot;11432&quot;&gt;&lt;property id=&quot;20148&quot; value=&quot;5&quot;/&gt;&lt;property id=&quot;20300&quot; value=&quot;Slide 22&quot;/&gt;&lt;property id=&quot;20307&quot; value=&quot;315&quot;/&gt;&lt;/object&gt;&lt;object type=&quot;3&quot; unique_id=&quot;11433&quot;&gt;&lt;property id=&quot;20148&quot; value=&quot;5&quot;/&gt;&lt;property id=&quot;20300&quot; value=&quot;Slide 23&quot;/&gt;&lt;property id=&quot;20307&quot; value=&quot;310&quot;/&gt;&lt;/object&gt;&lt;object type=&quot;3&quot; unique_id=&quot;11434&quot;&gt;&lt;property id=&quot;20148&quot; value=&quot;5&quot;/&gt;&lt;property id=&quot;20300&quot; value=&quot;Slide 24&quot;/&gt;&lt;property id=&quot;20307&quot; value=&quot;270&quot;/&gt;&lt;/object&gt;&lt;object type=&quot;3&quot; unique_id=&quot;11435&quot;&gt;&lt;property id=&quot;20148&quot; value=&quot;5&quot;/&gt;&lt;property id=&quot;20300&quot; value=&quot;Slide 25&quot;/&gt;&lt;property id=&quot;20307&quot; value=&quot;295&quot;/&gt;&lt;/object&gt;&lt;object type=&quot;3&quot; unique_id=&quot;11436&quot;&gt;&lt;property id=&quot;20148&quot; value=&quot;5&quot;/&gt;&lt;property id=&quot;20300&quot; value=&quot;Slide 26&quot;/&gt;&lt;property id=&quot;20307&quot; value=&quot;27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1885</TotalTime>
  <Words>614</Words>
  <Application>Microsoft Office PowerPoint</Application>
  <PresentationFormat>On-screen Show (4:3)</PresentationFormat>
  <Paragraphs>80</Paragraphs>
  <Slides>26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Times New Roman</vt:lpstr>
      <vt:lpstr>.VnTime</vt:lpstr>
      <vt:lpstr>Default Design</vt:lpstr>
      <vt:lpstr>Microsoft Clip Gallery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   - Dân làng nhìn thấy cây đa có từ bao giờ?</vt:lpstr>
      <vt:lpstr>1.Vì sao dân làng lại gắn bó với cây đa?</vt:lpstr>
      <vt:lpstr>Slide 16</vt:lpstr>
      <vt:lpstr>Slide 17</vt:lpstr>
      <vt:lpstr>Slide 18</vt:lpstr>
      <vt:lpstr>Quê em ở đâu? Em biết gì về quê hương    mình? 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>M615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Duy Bao</dc:creator>
  <cp:lastModifiedBy>AutoBVT</cp:lastModifiedBy>
  <cp:revision>461</cp:revision>
  <dcterms:created xsi:type="dcterms:W3CDTF">2006-10-30T10:56:17Z</dcterms:created>
  <dcterms:modified xsi:type="dcterms:W3CDTF">2016-01-21T04:55:27Z</dcterms:modified>
</cp:coreProperties>
</file>