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3"/>
  </p:notesMasterIdLst>
  <p:sldIdLst>
    <p:sldId id="338" r:id="rId2"/>
    <p:sldId id="319" r:id="rId3"/>
    <p:sldId id="337" r:id="rId4"/>
    <p:sldId id="323" r:id="rId5"/>
    <p:sldId id="328" r:id="rId6"/>
    <p:sldId id="329" r:id="rId7"/>
    <p:sldId id="327" r:id="rId8"/>
    <p:sldId id="330" r:id="rId9"/>
    <p:sldId id="331" r:id="rId10"/>
    <p:sldId id="333" r:id="rId11"/>
    <p:sldId id="33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3300"/>
    <a:srgbClr val="6600FF"/>
    <a:srgbClr val="FF0066"/>
    <a:srgbClr val="FF0000"/>
    <a:srgbClr val="808000"/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90" autoAdjust="0"/>
    <p:restoredTop sz="93153" autoAdjust="0"/>
  </p:normalViewPr>
  <p:slideViewPr>
    <p:cSldViewPr>
      <p:cViewPr varScale="1">
        <p:scale>
          <a:sx n="68" d="100"/>
          <a:sy n="68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Gulim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Gulim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Gulim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Gulim" pitchFamily="34" charset="-127"/>
              </a:defRPr>
            </a:lvl1pPr>
          </a:lstStyle>
          <a:p>
            <a:pPr>
              <a:defRPr/>
            </a:pPr>
            <a:fld id="{DE407D5D-1FF9-4827-A321-9F61750DAFC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486B3-39DD-4AA7-A9A3-040F887BB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A45E8-E509-44DA-9481-08A82D88C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78E9E-9AAA-4FDE-93ED-6DFBEA6B5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33641-61C6-44E8-8097-1E9B685BD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475A5-60E4-4CA4-A301-D529EEF43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FEDD6-D662-490B-92AE-28669CE8C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C0A1B-3370-402A-9DCA-995EA6F53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4569F-8842-4E81-A70E-856CC88B3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42BE4-5A36-4FF1-830C-E94CBB353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2C6FE-0AC7-44E9-841B-7FE330B6D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893A1-6D3A-4709-8674-71ED805E8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63403-6DB0-47EB-9658-4626BDB9E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2D813719-9760-4F95-A72F-331FC992F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vn/imgres?imgurl=http://i18.photobucket.com/albums/b107/HNC-Photo/Letuananh/DSC7046p.jpg&amp;imgrefurl=http://www.vnphoto.net/forums/showthread.php?t=3305&amp;usg=__YFGYqFJAy2CPQ6W9zAd0y9j5yLQ=&amp;h=399&amp;w=600&amp;sz=119&amp;hl=vi&amp;start=2&amp;tbnid=aAEBKgSKt53bPM:&amp;tbnh=90&amp;tbnw=135&amp;prev=/images?q=l%E1%BB%9Bp+h%E1%BB%8Dc&amp;gbv=2&amp;hl=vi" TargetMode="External"/><Relationship Id="rId13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12" Type="http://schemas.openxmlformats.org/officeDocument/2006/relationships/hyperlink" Target="http://images.google.com.vn/imgres?imgurl=http://images.vietnamnet.vn/dataimages/200804/original/images1542994_gold_bar280408.jpg&amp;imgrefurl=http://tin24gio.com/Thitruong24gio/Chitiet/?id=68653&amp;page=2&amp;h=300&amp;w=400&amp;sz=46&amp;hl=vi&amp;start=3&amp;usg=__B5ku3FEnR62_05TOkxXg5f7vd-8=&amp;tbnid=qF99aFQCd0r3fM:&amp;tbnh=93&amp;tbnw=124&amp;prev=/images?q=v%C3%A0ng&amp;gbv=2&amp;hl=vi&amp;sa=" TargetMode="External"/><Relationship Id="rId2" Type="http://schemas.openxmlformats.org/officeDocument/2006/relationships/hyperlink" Target="http://images.google.com.vn/imgres?imgurl=http://ischoolnet.qti21.com/Portals/1/thayca/TTLQD-08.jpg&amp;imgrefurl=http://ischoolnet.qti21.com/lequydon/Trangch%E1%BB%A7/tabid/167/TinID/387/Details/Default.aspx&amp;h=475&amp;w=404&amp;sz=32&amp;hl=vi&amp;start=1&amp;usg=__IKi5TvmHQbJnarr8aaGPVGUIeos=&amp;tbnid=ItjuBvlFCWE9-M:&amp;tbnh=129&amp;tbnw=110&amp;prev=/images?q=t%C3%A0i+tr%C3%AD&amp;gbv=2&amp;hl=vi&amp;sa=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google.com.vn/imgres?imgurl=http://www.vietnampictorial.com/VNP_Upload/News/2007-12/14/1207Sp03L.jpg&amp;imgrefurl=http://www.vietnampictorial.com/Internet/vi-VN/49/130/8/9591/12/2007/Page=4/Default.aspx&amp;h=430&amp;w=600&amp;sz=73&amp;hl=vi&amp;start=1&amp;usg=__CGef_2ulY7yrtN4oGG3HCEj1mSo=&amp;tbnid=UJ0v6EBOweD_2M:&amp;tbnh=97&amp;tbnw=135&amp;prev=/images?q=v%C3%B5&amp;gbv=2&amp;hl=vi&amp;sa=" TargetMode="External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hyperlink" Target="http://www.google.com.vn/imgres?imgurl=http://xttm.agroviet.gov.vn/ASPXBackend/uploads/Go/go_nglieu.jpg&amp;imgrefurl=http://xttm.agroviet.gov.vn/Site/vi-VN/64/109/44384/Default.aspx&amp;usg=__eBALvGiQXZWxrXMIyW-FcJuE4WU=&amp;h=298&amp;w=425&amp;sz=37&amp;hl=vi&amp;start=1&amp;zoom=1&amp;tbnid=6nfYaipniXWQDM:&amp;tbnh=88&amp;tbnw=126&amp;prev=/images?q=g%E1%BB%97+r%E1%BB%ABng&amp;hl=vi&amp;gbv=2&amp;tbs=isch:1&amp;itbs=1" TargetMode="External"/><Relationship Id="rId4" Type="http://schemas.openxmlformats.org/officeDocument/2006/relationships/hyperlink" Target="http://images.google.com.vn/imgres?imgurl=http://www.hanquocngaynay.com/image_data/070220077..jpg&amp;imgrefurl=http://www.kanata-koreanschool.com/index.php?act=view&amp;code=post&amp;pid=6&amp;cid=23&amp;id=523&amp;h=353&amp;w=500&amp;sz=27&amp;hl=vi&amp;start=2&amp;usg=__uq1IM2NAA5mzP6wkdG8rX1gQnkY=&amp;tbnid=liEm8fokj6HEVM:&amp;tbnh=92&amp;tbnw=130&amp;prev=/images?q=m%C3%BAa&amp;gbv=2&amp;hl=vi&amp;sa=" TargetMode="External"/><Relationship Id="rId9" Type="http://schemas.openxmlformats.org/officeDocument/2006/relationships/image" Target="../media/image12.jpeg"/><Relationship Id="rId1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981200"/>
            <a:ext cx="9144000" cy="286232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PHÂN MÔN: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Luyện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câu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BÀI, TIẾT, TUẦN: 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19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BÀI: 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MRVT</a:t>
            </a:r>
            <a:r>
              <a:rPr lang="en-US" sz="29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: </a:t>
            </a:r>
            <a:r>
              <a:rPr lang="en-US" sz="29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TÀI NĂNG</a:t>
            </a:r>
            <a:endParaRPr lang="en-US" sz="29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GV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Thực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hiện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: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Nguyễn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Thị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Thu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Lan</a:t>
            </a:r>
            <a:endParaRPr lang="en-US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i="1" u="sng" dirty="0">
                <a:solidFill>
                  <a:srgbClr val="0000FF"/>
                </a:solidFill>
                <a:latin typeface="Times New Roman" pitchFamily="18" charset="0"/>
              </a:rPr>
              <a:t>* </a:t>
            </a:r>
            <a:r>
              <a:rPr lang="en-US" sz="2600" b="1" i="1" u="sng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600" b="1" i="1" u="sng" dirty="0">
                <a:solidFill>
                  <a:srgbClr val="0000FF"/>
                </a:solidFill>
                <a:latin typeface="Times New Roman" pitchFamily="18" charset="0"/>
              </a:rPr>
              <a:t> 3</a:t>
            </a:r>
            <a:r>
              <a:rPr lang="en-US" sz="2600" b="1" u="sng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tục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ca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ngợi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tài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trí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</a:rPr>
              <a:t>      </a:t>
            </a:r>
            <a:endParaRPr lang="en-US" sz="2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0" y="3048000"/>
            <a:ext cx="42672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b. Chuông có đánh mới kêu    Đèn có khêu mới tỏ.</a:t>
            </a:r>
          </a:p>
        </p:txBody>
      </p:sp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4419600" y="3048000"/>
            <a:ext cx="472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* Có tham gia hoạt động, làm việc mới bộc lộ khả năng của mình.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0" y="21336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a.  Người ta là hoa đất</a:t>
            </a:r>
            <a:r>
              <a:rPr lang="en-US" sz="28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4343400" y="2057400"/>
            <a:ext cx="449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* Ca ngợi con người là tinh hoa, là thứ quí giá nhất của trái đất. 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0" y="4191000"/>
            <a:ext cx="4648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c.  Nước lã mà vã nên hồ</a:t>
            </a:r>
          </a:p>
          <a:p>
            <a:r>
              <a:rPr lang="en-US" sz="2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Tay không mà nổi cơ đồ mới ngoan.</a:t>
            </a:r>
            <a:r>
              <a:rPr lang="en-US" sz="26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45420" name="Text Box 12"/>
          <p:cNvSpPr txBox="1">
            <a:spLocks noChangeArrowheads="1"/>
          </p:cNvSpPr>
          <p:nvPr/>
        </p:nvSpPr>
        <p:spPr bwMode="auto">
          <a:xfrm>
            <a:off x="4267200" y="4191000"/>
            <a:ext cx="4876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* Ca ngợi những con người từ hai bàn tay trắng, nhờ có tài, có chí, có nghị lực đã làm nên việc lớn.</a:t>
            </a:r>
          </a:p>
        </p:txBody>
      </p:sp>
      <p:grpSp>
        <p:nvGrpSpPr>
          <p:cNvPr id="11276" name="Group 18"/>
          <p:cNvGrpSpPr>
            <a:grpSpLocks/>
          </p:cNvGrpSpPr>
          <p:nvPr/>
        </p:nvGrpSpPr>
        <p:grpSpPr bwMode="auto">
          <a:xfrm>
            <a:off x="0" y="1981200"/>
            <a:ext cx="9144000" cy="3429000"/>
            <a:chOff x="192" y="1248"/>
            <a:chExt cx="5424" cy="1776"/>
          </a:xfrm>
        </p:grpSpPr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2736" y="1248"/>
              <a:ext cx="0" cy="1776"/>
            </a:xfrm>
            <a:prstGeom prst="line">
              <a:avLst/>
            </a:prstGeom>
            <a:noFill/>
            <a:ln w="38100" cmpd="dbl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Rectangle 15"/>
            <p:cNvSpPr>
              <a:spLocks noChangeArrowheads="1"/>
            </p:cNvSpPr>
            <p:nvPr/>
          </p:nvSpPr>
          <p:spPr bwMode="auto">
            <a:xfrm>
              <a:off x="192" y="1248"/>
              <a:ext cx="5424" cy="1776"/>
            </a:xfrm>
            <a:prstGeom prst="rect">
              <a:avLst/>
            </a:prstGeom>
            <a:noFill/>
            <a:ln w="38100" cmpd="dbl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279" name="Line 16"/>
            <p:cNvSpPr>
              <a:spLocks noChangeShapeType="1"/>
            </p:cNvSpPr>
            <p:nvPr/>
          </p:nvSpPr>
          <p:spPr bwMode="auto">
            <a:xfrm>
              <a:off x="192" y="1728"/>
              <a:ext cx="5424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17"/>
            <p:cNvSpPr>
              <a:spLocks noChangeShapeType="1"/>
            </p:cNvSpPr>
            <p:nvPr/>
          </p:nvSpPr>
          <p:spPr bwMode="auto">
            <a:xfrm>
              <a:off x="192" y="2304"/>
              <a:ext cx="5424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0" y="5791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Bài 4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Em thích những tục ngữ nào ở bài tập 3? Vì sao ?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0" y="5562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Câu tục ngữ ca ngợi tài trí của con người là: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3657600" y="22098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**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1524000" y="49530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**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45416" grpId="0"/>
      <p:bldP spid="11272" grpId="0"/>
      <p:bldP spid="145418" grpId="0"/>
      <p:bldP spid="11274" grpId="0"/>
      <p:bldP spid="145420" grpId="0"/>
      <p:bldP spid="11286" grpId="0"/>
      <p:bldP spid="11287" grpId="0"/>
      <p:bldP spid="11287" grpId="1"/>
      <p:bldP spid="11288" grpId="0"/>
      <p:bldP spid="112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0" y="1600200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</a:rPr>
              <a:t>1.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Khoanh tròn vào đáp án đúng:</a:t>
            </a:r>
          </a:p>
          <a:p>
            <a:r>
              <a:rPr lang="en-US" sz="2800" b="1">
                <a:latin typeface="Times New Roman" pitchFamily="18" charset="0"/>
              </a:rPr>
              <a:t>Tiếng  “tài’’có nghĩa là: “có khả năng hơn người bình thường” trong các từ : 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tài hoa, tài nghệ</a:t>
            </a:r>
          </a:p>
          <a:p>
            <a:r>
              <a:rPr lang="en-US" sz="2800" b="1" i="1">
                <a:solidFill>
                  <a:schemeClr val="tx2"/>
                </a:solidFill>
                <a:latin typeface="Times New Roman" pitchFamily="18" charset="0"/>
              </a:rPr>
              <a:t>    a</a:t>
            </a:r>
            <a:r>
              <a:rPr lang="en-US" sz="2800" b="1" i="1">
                <a:latin typeface="Times New Roman" pitchFamily="18" charset="0"/>
              </a:rPr>
              <a:t>.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2800" b="1" i="1">
                <a:latin typeface="Times New Roman" pitchFamily="18" charset="0"/>
              </a:rPr>
              <a:t>Đúng                        b. sai</a:t>
            </a:r>
          </a:p>
        </p:txBody>
      </p:sp>
      <p:sp>
        <p:nvSpPr>
          <p:cNvPr id="147464" name="Rectangle 8"/>
          <p:cNvSpPr>
            <a:spLocks noChangeArrowheads="1"/>
          </p:cNvSpPr>
          <p:nvPr/>
        </p:nvSpPr>
        <p:spPr bwMode="auto">
          <a:xfrm>
            <a:off x="0" y="3429000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</a:rPr>
              <a:t>2.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Điền vào chỗ chấm :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                         “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Nước lã mà vã nên hồ</a:t>
            </a:r>
          </a:p>
          <a:p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                          Tay không mà nổi cơ đồ mới ngoan’’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Là câu tục ngữ ca ngợi :</a:t>
            </a:r>
          </a:p>
        </p:txBody>
      </p:sp>
      <p:sp>
        <p:nvSpPr>
          <p:cNvPr id="147465" name="Rectangle 9"/>
          <p:cNvSpPr>
            <a:spLocks noChangeArrowheads="1"/>
          </p:cNvSpPr>
          <p:nvPr/>
        </p:nvSpPr>
        <p:spPr bwMode="auto">
          <a:xfrm>
            <a:off x="0" y="533400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</a:rPr>
              <a:t>3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. Nối từ thích hợp với nghĩa của tiếng“tài”: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a.Tài trợ</a:t>
            </a:r>
            <a:r>
              <a:rPr lang="en-US" sz="2800" b="1">
                <a:latin typeface="Times New Roman" pitchFamily="18" charset="0"/>
              </a:rPr>
              <a:t>                1. </a:t>
            </a:r>
            <a:r>
              <a:rPr lang="en-US" sz="2800" b="1" i="1">
                <a:latin typeface="Times New Roman" pitchFamily="18" charset="0"/>
              </a:rPr>
              <a:t>Tài năng điêu luyện trong nghề nghiệp</a:t>
            </a:r>
            <a:r>
              <a:rPr lang="en-US" sz="2800" b="1">
                <a:latin typeface="Times New Roman" pitchFamily="18" charset="0"/>
              </a:rPr>
              <a:t> 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b.Tài nghệ</a:t>
            </a:r>
            <a:r>
              <a:rPr lang="en-US" sz="2800" b="1">
                <a:latin typeface="Times New Roman" pitchFamily="18" charset="0"/>
              </a:rPr>
              <a:t>              2. </a:t>
            </a:r>
            <a:r>
              <a:rPr lang="en-US" sz="2800" b="1" i="1">
                <a:latin typeface="Times New Roman" pitchFamily="18" charset="0"/>
              </a:rPr>
              <a:t>Giúp đỡ về tài chính</a:t>
            </a:r>
            <a:endParaRPr lang="en-US" sz="2800" b="1">
              <a:latin typeface="Times New Roman" pitchFamily="18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1600200" y="6096000"/>
            <a:ext cx="1295400" cy="3683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 flipV="1">
            <a:off x="1981200" y="6096000"/>
            <a:ext cx="838200" cy="3810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68" name="Oval 12"/>
          <p:cNvSpPr>
            <a:spLocks noChangeArrowheads="1"/>
          </p:cNvSpPr>
          <p:nvPr/>
        </p:nvSpPr>
        <p:spPr bwMode="auto">
          <a:xfrm>
            <a:off x="304800" y="2971800"/>
            <a:ext cx="4572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 sz="2800">
              <a:solidFill>
                <a:schemeClr val="accent2"/>
              </a:solidFill>
            </a:endParaRP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3810000" y="4724400"/>
            <a:ext cx="3497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Tài trí của con người.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3733800" y="47371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………………..</a:t>
            </a:r>
            <a:r>
              <a:rPr 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16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3" grpId="0"/>
      <p:bldP spid="147464" grpId="0"/>
      <p:bldP spid="147465" grpId="0"/>
      <p:bldP spid="147466" grpId="0" animBg="1"/>
      <p:bldP spid="147467" grpId="0" animBg="1"/>
      <p:bldP spid="147468" grpId="0" animBg="1"/>
      <p:bldP spid="147469" grpId="0"/>
      <p:bldP spid="14350" grpId="0"/>
      <p:bldP spid="1435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15"/>
          <p:cNvSpPr txBox="1">
            <a:spLocks noChangeArrowheads="1"/>
          </p:cNvSpPr>
          <p:nvPr/>
        </p:nvSpPr>
        <p:spPr bwMode="auto">
          <a:xfrm>
            <a:off x="3429000" y="1371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vi-VN"/>
          </a:p>
        </p:txBody>
      </p:sp>
      <p:pic>
        <p:nvPicPr>
          <p:cNvPr id="18" name="Picture 5" descr="FIREWRK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04800" y="2514600"/>
            <a:ext cx="14192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5" descr="FIREWRK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657600" y="1295400"/>
            <a:ext cx="17526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FIREWRK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086600" y="2667000"/>
            <a:ext cx="13525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64" name="Group 18"/>
          <p:cNvGrpSpPr>
            <a:grpSpLocks/>
          </p:cNvGrpSpPr>
          <p:nvPr/>
        </p:nvGrpSpPr>
        <p:grpSpPr bwMode="auto">
          <a:xfrm>
            <a:off x="457200" y="1143000"/>
            <a:ext cx="2743200" cy="20574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2066" name="Picture 26" descr="cosmo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25" descr="BOOK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8" name="Picture 24" descr="BOOK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23" descr="QUILLPEN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800" b="1">
                  <a:latin typeface="VnBangkok"/>
                  <a:cs typeface="Times New Roman" pitchFamily="18" charset="0"/>
                </a:rPr>
                <a:t> </a:t>
              </a:r>
              <a:endParaRPr 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71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800"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2072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73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800">
                <a:latin typeface="Calibri" pitchFamily="34" charset="0"/>
                <a:cs typeface="Arial" pitchFamily="34" charset="0"/>
              </a:endParaRPr>
            </a:p>
          </p:txBody>
        </p:sp>
      </p:grpSp>
      <p:sp>
        <p:nvSpPr>
          <p:cNvPr id="2075" name="WordArt 27"/>
          <p:cNvSpPr>
            <a:spLocks noChangeArrowheads="1" noChangeShapeType="1" noTextEdit="1"/>
          </p:cNvSpPr>
          <p:nvPr/>
        </p:nvSpPr>
        <p:spPr bwMode="auto">
          <a:xfrm>
            <a:off x="5486400" y="1447800"/>
            <a:ext cx="3362325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LUYỆN TỪ VÀ CÂU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76" name="WordArt 28"/>
          <p:cNvSpPr>
            <a:spLocks noChangeArrowheads="1" noChangeShapeType="1" noTextEdit="1"/>
          </p:cNvSpPr>
          <p:nvPr/>
        </p:nvSpPr>
        <p:spPr bwMode="auto">
          <a:xfrm>
            <a:off x="457200" y="3429000"/>
            <a:ext cx="55626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MỞ RỘNG VỐN TỪ:</a:t>
            </a:r>
          </a:p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TÀI NĂNG.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-  Đặt câu với các từ ngữ sau làm chủ ngữ :</a:t>
            </a:r>
          </a:p>
          <a:p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Các bác nông dân</a:t>
            </a:r>
          </a:p>
          <a:p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Bố em</a:t>
            </a:r>
          </a:p>
          <a:p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Bà em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Luyện từ và câu</a:t>
            </a:r>
            <a:endParaRPr lang="en-US" sz="2800" u="sng">
              <a:latin typeface="Times New Roman" pitchFamily="18" charset="0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838200" y="1447800"/>
            <a:ext cx="40195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 BÀI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CŨ.</a:t>
            </a:r>
          </a:p>
        </p:txBody>
      </p:sp>
      <p:pic>
        <p:nvPicPr>
          <p:cNvPr id="18437" name="Picture 5" descr="1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724400"/>
            <a:ext cx="1371600" cy="1976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11" name="Text Box 39"/>
          <p:cNvSpPr txBox="1">
            <a:spLocks noChangeArrowheads="1"/>
          </p:cNvSpPr>
          <p:nvPr/>
        </p:nvSpPr>
        <p:spPr bwMode="auto">
          <a:xfrm>
            <a:off x="0" y="1524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* Tài năng: năng lực xuất sắc, có sáng tạo trong công việc.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0" y="205740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Bài 1</a:t>
            </a:r>
            <a:r>
              <a:rPr lang="en-US" sz="2800" u="sng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Phân loại các từ ngữ sau đây theo nghĩa của tiếng tài : Tài giỏi, tài nguyên, tài nghệ, tài trợ, tài ba, tài đức, tài sản,  tài năng , tài hoa.</a:t>
            </a:r>
            <a:endParaRPr lang="en-US" sz="28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0" y="34290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a.Tài có nghĩa là “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 khả năng hơn người bình thường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: tài hoa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0" y="44196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b.Tài có nghĩa là “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 của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: tài nguyên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11" grpId="0"/>
      <p:bldP spid="4105" grpId="0"/>
      <p:bldP spid="4106" grpId="0"/>
      <p:bldP spid="41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609600" y="1143000"/>
            <a:ext cx="8839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en-US" sz="26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0" y="2333625"/>
            <a:ext cx="929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0" y="2922588"/>
            <a:ext cx="914400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*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Tài năng: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năng lực xuất sắc, có sáng tạo trong công việc.</a:t>
            </a:r>
          </a:p>
          <a:p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*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Tài giỏi:</a:t>
            </a:r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có tài rất giỏi về mọi lĩnh vực. </a:t>
            </a:r>
          </a:p>
          <a:p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*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Tài nguyên:</a:t>
            </a:r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các nguồn gốc thiên nhiên cung cấp tài sản.</a:t>
            </a:r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*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Tài nghệ:</a:t>
            </a:r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sự tài hoa trong nghệ thuật.</a:t>
            </a:r>
          </a:p>
          <a:p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*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Tài trợ: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giúp đỡ về tài chính .</a:t>
            </a:r>
          </a:p>
          <a:p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*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Tài ba:</a:t>
            </a:r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rất có tài.</a:t>
            </a:r>
          </a:p>
          <a:p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*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Tài đức:</a:t>
            </a:r>
            <a:r>
              <a:rPr lang="en-US" sz="2800" b="1">
                <a:latin typeface="Times New Roman" pitchFamily="18" charset="0"/>
              </a:rPr>
              <a:t> 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tài năng và đức độ.</a:t>
            </a:r>
          </a:p>
          <a:p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*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Tài sản:</a:t>
            </a:r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của cải nói chung.</a:t>
            </a:r>
          </a:p>
          <a:p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*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Tài hoa:</a:t>
            </a:r>
            <a:r>
              <a:rPr lang="en-US" sz="2800" b="1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có tài về nghệ thuật văn chương.</a:t>
            </a: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Mở rộng vốn từ : Tài năng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Luyện từ và câu</a:t>
            </a:r>
            <a:endParaRPr lang="en-US" sz="2800" u="sng">
              <a:latin typeface="Times New Roman" pitchFamily="18" charset="0"/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0" y="137160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Bài 1</a:t>
            </a:r>
            <a:r>
              <a:rPr lang="en-US" sz="2800" u="sng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Phân loại các từ ngữ sau đây theo nghĩa của tiếng tài : Tài giỏi, tài nguyên, tài nghệ, tài trợ, tài ba, tài đức, tài sản,  tài năng , tài hoa.</a:t>
            </a:r>
            <a:endParaRPr lang="en-US" sz="28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4648200" y="24384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 của từ: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3" grpId="0"/>
      <p:bldP spid="51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17"/>
          <p:cNvSpPr txBox="1">
            <a:spLocks noChangeArrowheads="1"/>
          </p:cNvSpPr>
          <p:nvPr/>
        </p:nvSpPr>
        <p:spPr bwMode="auto">
          <a:xfrm>
            <a:off x="3657600" y="17526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ko-KR" altLang="en-US" sz="4400" b="1">
              <a:solidFill>
                <a:srgbClr val="FFFF00"/>
              </a:solidFill>
              <a:latin typeface=".VnTime" pitchFamily="34" charset="0"/>
              <a:ea typeface="Gulim" pitchFamily="34" charset="-127"/>
            </a:endParaRPr>
          </a:p>
        </p:txBody>
      </p:sp>
      <p:pic>
        <p:nvPicPr>
          <p:cNvPr id="140306" name="Picture 1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676400"/>
            <a:ext cx="6324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307" name="Text Box 19"/>
          <p:cNvSpPr txBox="1">
            <a:spLocks noChangeArrowheads="1"/>
          </p:cNvSpPr>
          <p:nvPr/>
        </p:nvSpPr>
        <p:spPr bwMode="auto">
          <a:xfrm>
            <a:off x="3429000" y="5715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Tài giỏi</a:t>
            </a:r>
          </a:p>
        </p:txBody>
      </p:sp>
      <p:pic>
        <p:nvPicPr>
          <p:cNvPr id="140308" name="Picture 20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1600" y="1676400"/>
            <a:ext cx="3124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309" name="Picture 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95800" y="1676400"/>
            <a:ext cx="3200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Text Box 22"/>
          <p:cNvSpPr txBox="1">
            <a:spLocks noChangeArrowheads="1"/>
          </p:cNvSpPr>
          <p:nvPr/>
        </p:nvSpPr>
        <p:spPr bwMode="auto">
          <a:xfrm>
            <a:off x="3429000" y="5867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140311" name="Text Box 23"/>
          <p:cNvSpPr txBox="1">
            <a:spLocks noChangeArrowheads="1"/>
          </p:cNvSpPr>
          <p:nvPr/>
        </p:nvSpPr>
        <p:spPr bwMode="auto">
          <a:xfrm>
            <a:off x="3581400" y="5715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Tài nghệ</a:t>
            </a:r>
          </a:p>
        </p:txBody>
      </p:sp>
      <p:pic>
        <p:nvPicPr>
          <p:cNvPr id="140312" name="Picture 24" descr="DSC7046p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371600" y="1676400"/>
            <a:ext cx="3124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313" name="Picture 25" descr="go_nglieu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495800" y="1676400"/>
            <a:ext cx="3200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Text Box 26"/>
          <p:cNvSpPr txBox="1">
            <a:spLocks noChangeArrowheads="1"/>
          </p:cNvSpPr>
          <p:nvPr/>
        </p:nvSpPr>
        <p:spPr bwMode="auto">
          <a:xfrm>
            <a:off x="3352800" y="57912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140315" name="Text Box 27"/>
          <p:cNvSpPr txBox="1">
            <a:spLocks noChangeArrowheads="1"/>
          </p:cNvSpPr>
          <p:nvPr/>
        </p:nvSpPr>
        <p:spPr bwMode="auto">
          <a:xfrm>
            <a:off x="3581400" y="5715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Tài nguyên</a:t>
            </a:r>
          </a:p>
        </p:txBody>
      </p:sp>
      <p:pic>
        <p:nvPicPr>
          <p:cNvPr id="140316" name="Picture 28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81000" y="1676400"/>
            <a:ext cx="3124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317" name="Picture 29" descr="123924216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410200" y="1676400"/>
            <a:ext cx="3200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318" name="Text Box 30"/>
          <p:cNvSpPr txBox="1">
            <a:spLocks noChangeArrowheads="1"/>
          </p:cNvSpPr>
          <p:nvPr/>
        </p:nvSpPr>
        <p:spPr bwMode="auto">
          <a:xfrm>
            <a:off x="3733800" y="5638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Tài sản</a:t>
            </a: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Mở rộng vốn từ : Tài năng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Luyện từ và câu</a:t>
            </a:r>
            <a:endParaRPr lang="en-US" sz="2800" u="sng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4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4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1000"/>
                                        <p:tgtEl>
                                          <p:spTgt spid="140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140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14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14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14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4" dur="1000"/>
                                        <p:tgtEl>
                                          <p:spTgt spid="140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7" dur="1000"/>
                                        <p:tgtEl>
                                          <p:spTgt spid="140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40" dur="1000"/>
                                        <p:tgtEl>
                                          <p:spTgt spid="140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1000"/>
                                        <p:tgtEl>
                                          <p:spTgt spid="14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1000"/>
                                        <p:tgtEl>
                                          <p:spTgt spid="14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40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6" dur="1000"/>
                                        <p:tgtEl>
                                          <p:spTgt spid="140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9" dur="1000"/>
                                        <p:tgtEl>
                                          <p:spTgt spid="140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2" dur="1000"/>
                                        <p:tgtEl>
                                          <p:spTgt spid="140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1000"/>
                                        <p:tgtEl>
                                          <p:spTgt spid="14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1000"/>
                                        <p:tgtEl>
                                          <p:spTgt spid="14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1000"/>
                                        <p:tgtEl>
                                          <p:spTgt spid="140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8" dur="1000"/>
                                        <p:tgtEl>
                                          <p:spTgt spid="140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1" dur="1000"/>
                                        <p:tgtEl>
                                          <p:spTgt spid="140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4" dur="500"/>
                                        <p:tgtEl>
                                          <p:spTgt spid="140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7" grpId="0"/>
      <p:bldP spid="140307" grpId="1"/>
      <p:bldP spid="140311" grpId="0"/>
      <p:bldP spid="140311" grpId="1"/>
      <p:bldP spid="140318" grpId="0" build="allAtOnce"/>
      <p:bldP spid="1310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Bài 1</a:t>
            </a:r>
            <a:r>
              <a:rPr lang="en-US" sz="2800" u="sng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Phân loại các từ ngữ sau đây theo nghĩa của tiếng tài </a:t>
            </a:r>
          </a:p>
        </p:txBody>
      </p:sp>
      <p:graphicFrame>
        <p:nvGraphicFramePr>
          <p:cNvPr id="6190" name="Group 46"/>
          <p:cNvGraphicFramePr>
            <a:graphicFrameLocks noGrp="1"/>
          </p:cNvGraphicFramePr>
          <p:nvPr/>
        </p:nvGraphicFramePr>
        <p:xfrm>
          <a:off x="0" y="2971800"/>
          <a:ext cx="9144000" cy="3481388"/>
        </p:xfrm>
        <a:graphic>
          <a:graphicData uri="http://schemas.openxmlformats.org/drawingml/2006/table">
            <a:tbl>
              <a:tblPr/>
              <a:tblGrid>
                <a:gridCol w="4800600"/>
                <a:gridCol w="43434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6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5" name="Rectangle 4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800">
              <a:latin typeface="Times New Roman" pitchFamily="18" charset="0"/>
            </a:endParaRP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0" y="1828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giỏi,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1371600" y="18288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nguyên,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124200" y="1828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nghệ,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572000" y="1828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trợ,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5791200" y="1828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ba,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6858000" y="1828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đức,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0" y="2286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sản,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219200" y="2286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năng ,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2819400" y="2286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hoa.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1295400" y="4495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giỏi,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2590800" y="4495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nghệ,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5029200" y="4495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trợ,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381000" y="51816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ba,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1524000" y="51816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đức,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6324600" y="4495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sản.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2819400" y="51816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 năng .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304800" y="39624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 tài hoa,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953000" y="3962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 tài nguyên,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0" y="2971800"/>
            <a:ext cx="4724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a. Tài có nghĩa là “có khả năng hơn người bình thường”</a:t>
            </a: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4876800" y="3124200"/>
            <a:ext cx="426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b. Tài có nghĩa là “tiền của”</a:t>
            </a:r>
            <a:endParaRPr lang="en-US" sz="2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"/>
                            </p:stCondLst>
                            <p:childTnLst>
                              <p:par>
                                <p:cTn id="2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9" grpId="0"/>
      <p:bldP spid="6170" grpId="0"/>
      <p:bldP spid="6171" grpId="0"/>
      <p:bldP spid="6172" grpId="0"/>
      <p:bldP spid="6173" grpId="0"/>
      <p:bldP spid="6174" grpId="0"/>
      <p:bldP spid="6175" grpId="0"/>
      <p:bldP spid="6176" grpId="0"/>
      <p:bldP spid="6177" grpId="0"/>
      <p:bldP spid="6178" grpId="0"/>
      <p:bldP spid="6180" grpId="0"/>
      <p:bldP spid="6181" grpId="0"/>
      <p:bldP spid="6182" grpId="0"/>
      <p:bldP spid="6183" grpId="0"/>
      <p:bldP spid="6184" grpId="0"/>
      <p:bldP spid="6185" grpId="0"/>
      <p:bldP spid="6188" grpId="0"/>
      <p:bldP spid="6189" grpId="0"/>
      <p:bldP spid="6191" grpId="0"/>
      <p:bldP spid="61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0" y="30480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8000"/>
                </a:solidFill>
                <a:latin typeface="Times New Roman" pitchFamily="18" charset="0"/>
              </a:rPr>
              <a:t>* Bài 2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</a:rPr>
              <a:t>: Đặt câu với một trong các từ nói trên: </a:t>
            </a:r>
          </a:p>
        </p:txBody>
      </p: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0" y="152400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* Bài 1</a:t>
            </a:r>
            <a:r>
              <a:rPr lang="en-US" sz="2800" u="sng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Phân loại các từ ngữ sau đây theo nghĩa của tiếng tài: Tài giỏi, tài nguyên, tài nghệ, tài trợ, tài ba, tài đức, tài sản,  tài năng , tài hoa.</a:t>
            </a:r>
          </a:p>
        </p:txBody>
      </p:sp>
      <p:sp>
        <p:nvSpPr>
          <p:cNvPr id="142357" name="Text Box 21"/>
          <p:cNvSpPr txBox="1">
            <a:spLocks noChangeArrowheads="1"/>
          </p:cNvSpPr>
          <p:nvPr/>
        </p:nvSpPr>
        <p:spPr bwMode="auto">
          <a:xfrm>
            <a:off x="0" y="3657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66"/>
                </a:solidFill>
                <a:latin typeface="Times New Roman" pitchFamily="18" charset="0"/>
              </a:rPr>
              <a:t>Ví dụ :</a:t>
            </a:r>
            <a:r>
              <a:rPr lang="en-US" sz="2800" b="1" i="1" u="sng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0" y="5638800"/>
            <a:ext cx="929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Đoàn địa chất đang thăm dò </a:t>
            </a:r>
            <a:r>
              <a:rPr lang="en-US" sz="28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tài nguyên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vùng núi phía Bắc.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0" y="4953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Xuân Bắc là một nghệ sĩ có </a:t>
            </a:r>
            <a:r>
              <a:rPr lang="en-US" sz="28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tài năng.</a:t>
            </a:r>
            <a:endParaRPr lang="en-US" sz="28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0" y="434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Bùi Xuân Phái là một họa sĩ </a:t>
            </a:r>
            <a:r>
              <a:rPr lang="en-US" sz="2800" b="1" i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tài hoa.</a:t>
            </a:r>
            <a:endParaRPr lang="en-US" sz="28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5" grpId="0"/>
      <p:bldP spid="142357" grpId="0"/>
      <p:bldP spid="9229" grpId="0"/>
      <p:bldP spid="9230" grpId="0"/>
      <p:bldP spid="92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0" y="1524000"/>
            <a:ext cx="9144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0000FF"/>
                </a:solidFill>
                <a:latin typeface="Times New Roman" pitchFamily="18" charset="0"/>
              </a:rPr>
              <a:t>* Bài 3</a:t>
            </a: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Tìm trong các tục ngữ dưới đây những câu ca ngợi tài trí của con người:</a:t>
            </a:r>
          </a:p>
          <a:p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      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a. Người ta là hoa đất.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   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    b. Chuông có đánh mới kêu 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       Đèn có khêu mới tỏ.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   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   c.           Nước lã mà vã nên hồ</a:t>
            </a:r>
          </a:p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         Tay không mà nổi cơ đồ mới ngoan.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517887"/>
  <p:tag name="VIOLETTITLE" val="Tuần 19. MRVT: Tài năng"/>
  <p:tag name="VIOLETLESSON" val="36"/>
  <p:tag name="VIOLETCATID" val="7840645"/>
  <p:tag name="VIOLETSUBJECT" val="Luyện từ và câu 4"/>
  <p:tag name="VIOLETAUTHORID" val="9247679"/>
  <p:tag name="VIOLETAUTHORNAME" val="Nguyễn Tấn Phát"/>
  <p:tag name="VIOLETAUTHORAVATAR" val="no_avatar.jpg"/>
  <p:tag name="VIOLETAUTHORADDRESS" val="Trường TH Nguyễn Thị Minh Khai - Quảng Nam"/>
  <p:tag name="VIOLETDATE" val="2019-01-10 04:33:02"/>
  <p:tag name="VIOLETHIT" val="205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19&quot;/&gt;&lt;/object&gt;&lt;object type=&quot;3&quot; unique_id=&quot;10005&quot;&gt;&lt;property id=&quot;20148&quot; value=&quot;5&quot;/&gt;&lt;property id=&quot;20300&quot; value=&quot;Slide 3&quot;/&gt;&lt;property id=&quot;20307&quot; value=&quot;337&quot;/&gt;&lt;/object&gt;&lt;object type=&quot;3&quot; unique_id=&quot;10006&quot;&gt;&lt;property id=&quot;20148&quot; value=&quot;5&quot;/&gt;&lt;property id=&quot;20300&quot; value=&quot;Slide 4&quot;/&gt;&lt;property id=&quot;20307&quot; value=&quot;323&quot;/&gt;&lt;/object&gt;&lt;object type=&quot;3&quot; unique_id=&quot;10007&quot;&gt;&lt;property id=&quot;20148&quot; value=&quot;5&quot;/&gt;&lt;property id=&quot;20300&quot; value=&quot;Slide 5&quot;/&gt;&lt;property id=&quot;20307&quot; value=&quot;328&quot;/&gt;&lt;/object&gt;&lt;object type=&quot;3&quot; unique_id=&quot;10008&quot;&gt;&lt;property id=&quot;20148&quot; value=&quot;5&quot;/&gt;&lt;property id=&quot;20300&quot; value=&quot;Slide 6&quot;/&gt;&lt;property id=&quot;20307&quot; value=&quot;329&quot;/&gt;&lt;/object&gt;&lt;object type=&quot;3&quot; unique_id=&quot;10009&quot;&gt;&lt;property id=&quot;20148&quot; value=&quot;5&quot;/&gt;&lt;property id=&quot;20300&quot; value=&quot;Slide 7&quot;/&gt;&lt;property id=&quot;20307&quot; value=&quot;327&quot;/&gt;&lt;/object&gt;&lt;object type=&quot;3&quot; unique_id=&quot;10010&quot;&gt;&lt;property id=&quot;20148&quot; value=&quot;5&quot;/&gt;&lt;property id=&quot;20300&quot; value=&quot;Slide 8&quot;/&gt;&lt;property id=&quot;20307&quot; value=&quot;330&quot;/&gt;&lt;/object&gt;&lt;object type=&quot;3&quot; unique_id=&quot;10011&quot;&gt;&lt;property id=&quot;20148&quot; value=&quot;5&quot;/&gt;&lt;property id=&quot;20300&quot; value=&quot;Slide 9&quot;/&gt;&lt;property id=&quot;20307&quot; value=&quot;331&quot;/&gt;&lt;/object&gt;&lt;object type=&quot;3&quot; unique_id=&quot;10012&quot;&gt;&lt;property id=&quot;20148&quot; value=&quot;5&quot;/&gt;&lt;property id=&quot;20300&quot; value=&quot;Slide 10&quot;/&gt;&lt;property id=&quot;20307&quot; value=&quot;333&quot;/&gt;&lt;/object&gt;&lt;object type=&quot;3&quot; unique_id=&quot;10013&quot;&gt;&lt;property id=&quot;20148&quot; value=&quot;5&quot;/&gt;&lt;property id=&quot;20300&quot; value=&quot;Slide 11&quot;/&gt;&lt;property id=&quot;20307&quot; value=&quot;335&quot;/&gt;&lt;/object&gt;&lt;object type=&quot;3&quot; unique_id=&quot;10026&quot;&gt;&lt;property id=&quot;20148&quot; value=&quot;5&quot;/&gt;&lt;property id=&quot;20300&quot; value=&quot;Slide 1&quot;/&gt;&lt;property id=&quot;20307&quot; value=&quot;33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</TotalTime>
  <Words>895</Words>
  <Application>Microsoft Office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Van Dinh</dc:creator>
  <cp:lastModifiedBy>AutoBVT</cp:lastModifiedBy>
  <cp:revision>132</cp:revision>
  <dcterms:created xsi:type="dcterms:W3CDTF">2008-12-23T14:12:51Z</dcterms:created>
  <dcterms:modified xsi:type="dcterms:W3CDTF">2019-01-16T05:20:25Z</dcterms:modified>
</cp:coreProperties>
</file>