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61" autoAdjust="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4EC-B940-455E-945A-7B9836A29137}" type="datetimeFigureOut">
              <a:rPr lang="en-US" smtClean="0"/>
              <a:pPr/>
              <a:t>16/1/2019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81200"/>
            <a:ext cx="9144000" cy="2862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Luyện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21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kể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Ai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thế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2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nào</a:t>
            </a:r>
            <a:r>
              <a:rPr lang="en-US" sz="2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?</a:t>
            </a:r>
            <a:endParaRPr lang="en-US" sz="29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i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           GV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0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86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Bài</a:t>
            </a:r>
            <a:r>
              <a:rPr lang="en-US" sz="3600" b="1" u="sng" dirty="0" smtClean="0">
                <a:latin typeface="Times New Roman" pitchFamily="18" charset="0"/>
              </a:rPr>
              <a:t> 2</a:t>
            </a:r>
            <a:r>
              <a:rPr lang="en-US" sz="3600" b="1" dirty="0" smtClean="0">
                <a:latin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tổ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sử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</a:rPr>
              <a:t>Ai </a:t>
            </a:r>
            <a:r>
              <a:rPr lang="en-US" sz="3600" b="1" i="1" dirty="0" err="1" smtClean="0">
                <a:latin typeface="Times New Roman" pitchFamily="18" charset="0"/>
              </a:rPr>
              <a:t>thế</a:t>
            </a:r>
            <a:r>
              <a:rPr lang="en-US" sz="3600" b="1" i="1" dirty="0" smtClean="0">
                <a:latin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</a:rPr>
              <a:t>nào</a:t>
            </a:r>
            <a:r>
              <a:rPr lang="en-US" sz="3600" b="1" i="1" dirty="0" smtClean="0">
                <a:latin typeface="Times New Roman" pitchFamily="18" charset="0"/>
              </a:rPr>
              <a:t>?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7620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762000"/>
            <a:ext cx="152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81800" y="12954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1828800"/>
            <a:ext cx="2133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" y="2286000"/>
            <a:ext cx="9220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Tiêu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chí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đánh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giá</a:t>
            </a:r>
            <a:endParaRPr lang="en-US" sz="3600" b="1" u="sng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</a:rPr>
              <a:t>Đoạn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sử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Ai </a:t>
            </a:r>
            <a:r>
              <a:rPr lang="en-US" sz="3600" b="1" dirty="0" err="1" smtClean="0">
                <a:latin typeface="Times New Roman" pitchFamily="18" charset="0"/>
              </a:rPr>
              <a:t>thế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</a:rPr>
              <a:t>? </a:t>
            </a:r>
            <a:r>
              <a:rPr lang="en-US" sz="3600" b="1" dirty="0" err="1" smtClean="0">
                <a:latin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ngữ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sinh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err="1">
                <a:latin typeface="Times New Roman" pitchFamily="18" charset="0"/>
              </a:rPr>
              <a:t>Trò</a:t>
            </a:r>
            <a:r>
              <a:rPr lang="en-US" sz="7200" dirty="0">
                <a:latin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</a:rPr>
              <a:t>chơi</a:t>
            </a:r>
            <a:r>
              <a:rPr lang="en-US" sz="7200" dirty="0">
                <a:latin typeface="Times New Roman" pitchFamily="18" charset="0"/>
              </a:rPr>
              <a:t>: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8305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65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Rung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chuông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vàng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84250" y="1371600"/>
            <a:ext cx="7034213" cy="57943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3200" b="1">
                <a:solidFill>
                  <a:srgbClr val="E9240F"/>
                </a:solidFill>
                <a:latin typeface="Times New Roman" pitchFamily="18" charset="0"/>
              </a:rPr>
              <a:t>Câu nào là câu kể Ai Thế nào ?</a:t>
            </a:r>
            <a:endParaRPr lang="en-US" sz="3200" b="1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43000" y="2667000"/>
            <a:ext cx="65944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Hùng vui tính nhất lớp.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195388" y="3810000"/>
            <a:ext cx="6681787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Chú em nhổ cỏ.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184275" y="4953000"/>
            <a:ext cx="66929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Chị hai hái mận.</a:t>
            </a:r>
          </a:p>
        </p:txBody>
      </p:sp>
      <p:pic>
        <p:nvPicPr>
          <p:cNvPr id="63498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024188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1:</a:t>
            </a:r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5697538" y="5410200"/>
            <a:ext cx="2286000" cy="1143000"/>
          </a:xfrm>
          <a:prstGeom prst="cloudCallout">
            <a:avLst>
              <a:gd name="adj1" fmla="val 87370"/>
              <a:gd name="adj2" fmla="val 3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</a:t>
            </a:r>
          </a:p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143000" y="2667000"/>
            <a:ext cx="67341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Hùng vui tính nhất lớp.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6" grpId="0" animBg="1"/>
      <p:bldP spid="63497" grpId="0" animBg="1"/>
      <p:bldP spid="63499" grpId="0" animBg="1"/>
      <p:bldP spid="63499" grpId="1" animBg="1"/>
      <p:bldP spid="63500" grpId="0" animBg="1"/>
      <p:bldP spid="63500" grpId="1" animBg="1"/>
      <p:bldP spid="63501" grpId="0" animBg="1"/>
      <p:bldP spid="63501" grpId="1" animBg="1"/>
      <p:bldP spid="63502" grpId="0" animBg="1"/>
      <p:bldP spid="63502" grpId="1" animBg="1"/>
      <p:bldP spid="63503" grpId="0" animBg="1"/>
      <p:bldP spid="63503" grpId="1" animBg="1"/>
      <p:bldP spid="63504" grpId="0"/>
      <p:bldP spid="63505" grpId="0" animBg="1"/>
      <p:bldP spid="63506" grpId="0" animBg="1"/>
      <p:bldP spid="63507" grpId="0" animBg="1"/>
      <p:bldP spid="63508" grpId="0" animBg="1"/>
      <p:bldP spid="63509" grpId="0" animBg="1"/>
      <p:bldP spid="635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382000" cy="978729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V</a:t>
            </a:r>
            <a:r>
              <a:rPr lang="en-US" sz="3200" b="1" dirty="0" err="1" smtClean="0">
                <a:solidFill>
                  <a:srgbClr val="DC1C57"/>
                </a:solidFill>
                <a:latin typeface="Times New Roman" pitchFamily="18" charset="0"/>
              </a:rPr>
              <a:t>ị</a:t>
            </a:r>
            <a:r>
              <a:rPr lang="en-US" sz="3200" b="1" dirty="0" smtClean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“Con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mèo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nhà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rất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khôn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.” </a:t>
            </a:r>
            <a:r>
              <a:rPr lang="en-US" sz="3200" b="1" dirty="0" err="1" smtClean="0">
                <a:solidFill>
                  <a:srgbClr val="DC1C57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DC1C57"/>
                </a:solidFill>
                <a:latin typeface="Times New Roman" pitchFamily="18" charset="0"/>
              </a:rPr>
              <a:t>: </a:t>
            </a:r>
            <a:endParaRPr lang="en-US" sz="3200" b="1" dirty="0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9405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CC"/>
                </a:solidFill>
              </a:rPr>
              <a:t>Con mèo nhà em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219200" y="3810000"/>
            <a:ext cx="7010400" cy="519113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Con mèo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219200" y="4953000"/>
            <a:ext cx="693420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Rất khôn</a:t>
            </a:r>
            <a:r>
              <a:rPr lang="en-US" sz="3200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66571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06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190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74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358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41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42900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2:</a:t>
            </a:r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422275" y="4876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6581" name="AutoShape 21"/>
          <p:cNvSpPr>
            <a:spLocks noChangeArrowheads="1"/>
          </p:cNvSpPr>
          <p:nvPr/>
        </p:nvSpPr>
        <p:spPr bwMode="auto">
          <a:xfrm>
            <a:off x="5486400" y="5486400"/>
            <a:ext cx="2362200" cy="1143000"/>
          </a:xfrm>
          <a:prstGeom prst="cloudCallout">
            <a:avLst>
              <a:gd name="adj1" fmla="val 84944"/>
              <a:gd name="adj2" fmla="val 20139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198563" y="4967288"/>
            <a:ext cx="6940550" cy="579437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 err="1">
                <a:solidFill>
                  <a:srgbClr val="FF0000"/>
                </a:solidFill>
              </a:rPr>
              <a:t>r</a:t>
            </a:r>
            <a:r>
              <a:rPr lang="en-US" sz="2800" b="1" dirty="0" err="1" smtClean="0">
                <a:solidFill>
                  <a:srgbClr val="FF0000"/>
                </a:solidFill>
              </a:rPr>
              <a:t>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khôn</a:t>
            </a:r>
            <a:r>
              <a:rPr lang="en-US" sz="3200" b="1" dirty="0">
                <a:solidFill>
                  <a:srgbClr val="0000CC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665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65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8" grpId="0" animBg="1"/>
      <p:bldP spid="66569" grpId="0" animBg="1"/>
      <p:bldP spid="66569" grpId="1"/>
      <p:bldP spid="66572" grpId="0" animBg="1"/>
      <p:bldP spid="66572" grpId="1" animBg="1"/>
      <p:bldP spid="66573" grpId="0" animBg="1"/>
      <p:bldP spid="66573" grpId="1" animBg="1"/>
      <p:bldP spid="66574" grpId="0" animBg="1"/>
      <p:bldP spid="66574" grpId="1" animBg="1"/>
      <p:bldP spid="66575" grpId="0" animBg="1"/>
      <p:bldP spid="66575" grpId="1" animBg="1"/>
      <p:bldP spid="66576" grpId="0" animBg="1"/>
      <p:bldP spid="66576" grpId="1" animBg="1"/>
      <p:bldP spid="66577" grpId="0"/>
      <p:bldP spid="66578" grpId="0" animBg="1"/>
      <p:bldP spid="66579" grpId="0" animBg="1"/>
      <p:bldP spid="66579" grpId="1" animBg="1"/>
      <p:bldP spid="66580" grpId="0" animBg="1"/>
      <p:bldP spid="66581" grpId="0" animBg="1"/>
      <p:bldP spid="66582" grpId="0" animBg="1"/>
      <p:bldP spid="6658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79925" y="3051175"/>
            <a:ext cx="199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57200" y="1401763"/>
            <a:ext cx="7772400" cy="5302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>
                <a:solidFill>
                  <a:srgbClr val="DC1C57"/>
                </a:solidFill>
                <a:latin typeface="Times New Roman" pitchFamily="18" charset="0"/>
              </a:rPr>
              <a:t>Câu kể Ai thế nào? gồm mấy bộ phận?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0261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71CB5"/>
                </a:solidFill>
                <a:latin typeface="Tahoma" pitchFamily="34" charset="0"/>
              </a:rPr>
              <a:t>Hai bộ phận (Chủ ngữ - Vị ngữ)</a:t>
            </a:r>
            <a:endParaRPr lang="en-US" sz="2400" b="1">
              <a:solidFill>
                <a:srgbClr val="071CB5"/>
              </a:solidFill>
              <a:latin typeface=".VnTime" pitchFamily="34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219200" y="3840163"/>
            <a:ext cx="62484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(</a:t>
            </a:r>
            <a:r>
              <a:rPr lang="en-US" sz="2400" b="1" dirty="0" err="1" smtClean="0">
                <a:solidFill>
                  <a:srgbClr val="3333FF"/>
                </a:solidFill>
                <a:latin typeface="Tahoma" pitchFamily="34" charset="0"/>
              </a:rPr>
              <a:t>Chủ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) 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195388" y="4724400"/>
            <a:ext cx="62611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(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Vị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)</a:t>
            </a:r>
            <a:endParaRPr lang="en-US" sz="2400" b="1" dirty="0">
              <a:solidFill>
                <a:srgbClr val="3333FF"/>
              </a:solidFill>
              <a:latin typeface="Tahoma" pitchFamily="34" charset="0"/>
            </a:endParaRPr>
          </a:p>
        </p:txBody>
      </p:sp>
      <p:pic>
        <p:nvPicPr>
          <p:cNvPr id="7066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12553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97008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8130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365760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5021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165475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3:</a:t>
            </a:r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352425" y="47244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5627688" y="5562600"/>
            <a:ext cx="2362200" cy="1143000"/>
          </a:xfrm>
          <a:prstGeom prst="cloudCallout">
            <a:avLst>
              <a:gd name="adj1" fmla="val 78972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219200" y="2590800"/>
            <a:ext cx="63246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Hai bộ phận (Chủ ngữ -vị ngữ)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4" grpId="0" animBg="1"/>
      <p:bldP spid="70665" grpId="0" animBg="1"/>
      <p:bldP spid="70668" grpId="0" animBg="1"/>
      <p:bldP spid="70668" grpId="1" animBg="1"/>
      <p:bldP spid="70669" grpId="0" animBg="1"/>
      <p:bldP spid="70669" grpId="1" animBg="1"/>
      <p:bldP spid="70670" grpId="0" animBg="1"/>
      <p:bldP spid="70670" grpId="1" animBg="1"/>
      <p:bldP spid="70671" grpId="0" animBg="1"/>
      <p:bldP spid="70671" grpId="1" animBg="1"/>
      <p:bldP spid="70672" grpId="0" animBg="1"/>
      <p:bldP spid="70672" grpId="1" animBg="1"/>
      <p:bldP spid="70673" grpId="0"/>
      <p:bldP spid="70674" grpId="0" animBg="1"/>
      <p:bldP spid="70675" grpId="0" animBg="1"/>
      <p:bldP spid="70676" grpId="0" animBg="1"/>
      <p:bldP spid="70677" grpId="0" animBg="1"/>
      <p:bldP spid="70678" grpId="0" animBg="1"/>
      <p:bldP spid="706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44550" y="1219200"/>
            <a:ext cx="7772400" cy="8604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Ai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thế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?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307138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Thế nào?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266825" y="3886200"/>
            <a:ext cx="62293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Cái gì?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95388" y="4991100"/>
            <a:ext cx="644842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Ai (cái gì, con gì) ? 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7578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58775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4:</a:t>
            </a:r>
          </a:p>
        </p:txBody>
      </p:sp>
      <p:sp>
        <p:nvSpPr>
          <p:cNvPr id="7579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381000" y="3810000"/>
            <a:ext cx="685800" cy="6858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5796" name="Oval 20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556250" y="5562600"/>
            <a:ext cx="2362200" cy="1143000"/>
          </a:xfrm>
          <a:prstGeom prst="cloudCallout">
            <a:avLst>
              <a:gd name="adj1" fmla="val 81949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</a:t>
            </a:r>
          </a:p>
          <a:p>
            <a:pPr algn="ctr" eaLnBrk="1" hangingPunct="1"/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219200" y="5029200"/>
            <a:ext cx="63309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CC0000"/>
                </a:solidFill>
              </a:rPr>
              <a:t>Ai (cái gì, con gì) ?</a:t>
            </a:r>
          </a:p>
        </p:txBody>
      </p:sp>
      <p:sp>
        <p:nvSpPr>
          <p:cNvPr id="75799" name="Oval 23"/>
          <p:cNvSpPr>
            <a:spLocks noChangeArrowheads="1"/>
          </p:cNvSpPr>
          <p:nvPr/>
        </p:nvSpPr>
        <p:spPr bwMode="auto">
          <a:xfrm>
            <a:off x="407988" y="4953000"/>
            <a:ext cx="631825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2" grpId="0" animBg="1"/>
      <p:bldP spid="75784" grpId="0" animBg="1"/>
      <p:bldP spid="75785" grpId="0" animBg="1"/>
      <p:bldP spid="75788" grpId="0" animBg="1"/>
      <p:bldP spid="75788" grpId="1" animBg="1"/>
      <p:bldP spid="75789" grpId="0" animBg="1"/>
      <p:bldP spid="75789" grpId="1" animBg="1"/>
      <p:bldP spid="75790" grpId="0" animBg="1"/>
      <p:bldP spid="75790" grpId="1" animBg="1"/>
      <p:bldP spid="75791" grpId="0" animBg="1"/>
      <p:bldP spid="75791" grpId="1" animBg="1"/>
      <p:bldP spid="75792" grpId="0" animBg="1"/>
      <p:bldP spid="75792" grpId="1" animBg="1"/>
      <p:bldP spid="75793" grpId="0"/>
      <p:bldP spid="75794" grpId="0" animBg="1"/>
      <p:bldP spid="75795" grpId="0" animBg="1"/>
      <p:bldP spid="75796" grpId="0" animBg="1"/>
      <p:bldP spid="75796" grpId="1" animBg="1"/>
      <p:bldP spid="75797" grpId="0" animBg="1"/>
      <p:bldP spid="75798" grpId="0" animBg="1"/>
      <p:bldP spid="75799" grpId="0" animBg="1"/>
      <p:bldP spid="7579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055688" y="1219200"/>
            <a:ext cx="6329362" cy="100647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Vị ngữ trong câu kể Ai thế nào? trả lời cho câu hỏi nào 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25538" y="2590800"/>
            <a:ext cx="61023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Ai ?</a:t>
            </a:r>
            <a:r>
              <a:rPr lang="en-US" sz="3200" b="1">
                <a:solidFill>
                  <a:srgbClr val="0000FF"/>
                </a:solidFill>
                <a:latin typeface="Tahoma" pitchFamily="34" charset="0"/>
              </a:rPr>
              <a:t> </a:t>
            </a:r>
            <a:endParaRPr lang="en-US" sz="32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247775" y="3840163"/>
            <a:ext cx="58864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Thế nào?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219200" y="4983163"/>
            <a:ext cx="588486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Cái gì, con gì?</a:t>
            </a:r>
          </a:p>
        </p:txBody>
      </p:sp>
      <p:pic>
        <p:nvPicPr>
          <p:cNvPr id="76810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591175"/>
            <a:ext cx="1079500" cy="1266825"/>
          </a:xfrm>
          <a:prstGeom prst="rect">
            <a:avLst/>
          </a:prstGeom>
          <a:noFill/>
        </p:spPr>
      </p:pic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1219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2057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2895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3733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4572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200400" y="304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5: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817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1" name="AutoShape 21"/>
          <p:cNvSpPr>
            <a:spLocks noChangeArrowheads="1"/>
          </p:cNvSpPr>
          <p:nvPr/>
        </p:nvSpPr>
        <p:spPr bwMode="auto">
          <a:xfrm>
            <a:off x="6019800" y="5486400"/>
            <a:ext cx="2286000" cy="1143000"/>
          </a:xfrm>
          <a:prstGeom prst="cloudCallout">
            <a:avLst>
              <a:gd name="adj1" fmla="val 80417"/>
              <a:gd name="adj2" fmla="val 26111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 </a:t>
            </a:r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381000" y="3751263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219200" y="3886200"/>
            <a:ext cx="598011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8" grpId="0" animBg="1"/>
      <p:bldP spid="76809" grpId="0" animBg="1"/>
      <p:bldP spid="76811" grpId="0" animBg="1"/>
      <p:bldP spid="76811" grpId="1" animBg="1"/>
      <p:bldP spid="76812" grpId="0" animBg="1"/>
      <p:bldP spid="76812" grpId="1" animBg="1"/>
      <p:bldP spid="76813" grpId="0" animBg="1"/>
      <p:bldP spid="76813" grpId="1" animBg="1"/>
      <p:bldP spid="76814" grpId="0" animBg="1"/>
      <p:bldP spid="76814" grpId="1" animBg="1"/>
      <p:bldP spid="76815" grpId="0" animBg="1"/>
      <p:bldP spid="76815" grpId="1" animBg="1"/>
      <p:bldP spid="76816" grpId="0"/>
      <p:bldP spid="76817" grpId="0" animBg="1"/>
      <p:bldP spid="76818" grpId="0" animBg="1"/>
      <p:bldP spid="76819" grpId="0" animBg="1"/>
      <p:bldP spid="76821" grpId="0" animBg="1"/>
      <p:bldP spid="768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 smtClean="0">
                <a:solidFill>
                  <a:srgbClr val="FF0000"/>
                </a:solidFill>
                <a:latin typeface="Comic Sans MS" pitchFamily="66" charset="0"/>
              </a:rPr>
              <a:t>Ôn</a:t>
            </a:r>
            <a:r>
              <a:rPr lang="en-US" sz="7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Comic Sans MS" pitchFamily="66" charset="0"/>
              </a:rPr>
              <a:t>bài</a:t>
            </a:r>
            <a:r>
              <a:rPr lang="en-US" sz="7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cũ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830388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/>
              <a:t>1. </a:t>
            </a:r>
            <a:r>
              <a:rPr lang="en-US" sz="3600" b="1" dirty="0" err="1"/>
              <a:t>Câu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i="1" dirty="0"/>
              <a:t>Ai </a:t>
            </a:r>
            <a:r>
              <a:rPr lang="en-US" sz="3600" b="1" i="1" dirty="0" err="1"/>
              <a:t>làm</a:t>
            </a:r>
            <a:r>
              <a:rPr lang="en-US" sz="3600" b="1" i="1" dirty="0"/>
              <a:t> </a:t>
            </a:r>
            <a:r>
              <a:rPr lang="en-US" sz="3600" b="1" i="1" dirty="0" err="1"/>
              <a:t>gì</a:t>
            </a:r>
            <a:r>
              <a:rPr lang="en-US" sz="3600" b="1" i="1" dirty="0"/>
              <a:t>? </a:t>
            </a:r>
            <a:r>
              <a:rPr lang="en-US" sz="3600" b="1" i="1" dirty="0" err="1"/>
              <a:t>c</a:t>
            </a:r>
            <a:r>
              <a:rPr lang="en-US" sz="3600" b="1" dirty="0" err="1"/>
              <a:t>ó</a:t>
            </a:r>
            <a:r>
              <a:rPr lang="en-US" sz="3600" b="1" dirty="0"/>
              <a:t> </a:t>
            </a:r>
            <a:r>
              <a:rPr lang="en-US" sz="3600" b="1" dirty="0" err="1"/>
              <a:t>mấy</a:t>
            </a:r>
            <a:r>
              <a:rPr lang="en-US" sz="3600" b="1" dirty="0"/>
              <a:t> </a:t>
            </a:r>
            <a:r>
              <a:rPr lang="en-US" sz="3600" b="1" dirty="0" err="1"/>
              <a:t>bộ</a:t>
            </a:r>
            <a:r>
              <a:rPr lang="en-US" sz="3600" b="1" dirty="0"/>
              <a:t> </a:t>
            </a:r>
            <a:r>
              <a:rPr lang="en-US" sz="3600" b="1" dirty="0" err="1"/>
              <a:t>phận</a:t>
            </a:r>
            <a:r>
              <a:rPr lang="en-US" sz="3600" b="1" dirty="0" smtClean="0"/>
              <a:t>? </a:t>
            </a:r>
            <a:r>
              <a:rPr lang="en-US" sz="3600" b="1" dirty="0" err="1" smtClean="0"/>
              <a:t>Đó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những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bộ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phận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nào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3157478"/>
            <a:ext cx="830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50000"/>
              </a:spcBef>
            </a:pP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kể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Ai </a:t>
            </a:r>
            <a:r>
              <a:rPr lang="en-US" sz="3600" b="1" i="1" dirty="0" err="1">
                <a:solidFill>
                  <a:srgbClr val="0070C0"/>
                </a:solidFill>
              </a:rPr>
              <a:t>làm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gì</a:t>
            </a:r>
            <a:r>
              <a:rPr lang="en-US" sz="3600" b="1" i="1" dirty="0">
                <a:solidFill>
                  <a:srgbClr val="0070C0"/>
                </a:solidFill>
              </a:rPr>
              <a:t>? </a:t>
            </a:r>
            <a:r>
              <a:rPr lang="en-US" sz="3600" b="1" i="1" dirty="0" err="1">
                <a:solidFill>
                  <a:srgbClr val="0070C0"/>
                </a:solidFill>
              </a:rPr>
              <a:t>c</a:t>
            </a:r>
            <a:r>
              <a:rPr lang="en-US" sz="3600" b="1" dirty="0" err="1">
                <a:solidFill>
                  <a:srgbClr val="0070C0"/>
                </a:solidFill>
              </a:rPr>
              <a:t>ó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hai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bộ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phận</a:t>
            </a:r>
            <a:r>
              <a:rPr lang="en-US" sz="3600" b="1" dirty="0">
                <a:solidFill>
                  <a:srgbClr val="0070C0"/>
                </a:solidFill>
              </a:rPr>
              <a:t>: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Chủ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Ai (</a:t>
            </a:r>
            <a:r>
              <a:rPr lang="en-US" sz="3600" b="1" dirty="0" err="1">
                <a:solidFill>
                  <a:srgbClr val="0070C0"/>
                </a:solidFill>
              </a:rPr>
              <a:t>cái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, con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)?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Vị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</a:t>
            </a:r>
            <a:r>
              <a:rPr lang="en-US" sz="3600" b="1" dirty="0" err="1">
                <a:solidFill>
                  <a:srgbClr val="0070C0"/>
                </a:solidFill>
              </a:rPr>
              <a:t>Làm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6"/>
            <a:ext cx="9144000" cy="6861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15"/>
          <p:cNvSpPr txBox="1">
            <a:spLocks noChangeArrowheads="1"/>
          </p:cNvSpPr>
          <p:nvPr/>
        </p:nvSpPr>
        <p:spPr>
          <a:xfrm>
            <a:off x="0" y="838200"/>
            <a:ext cx="9144000" cy="3573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đường,cây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um.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cửa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thớt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dần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Đàn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bước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chậm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rãi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hiền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quản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tượng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ngồi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vắt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vẻo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trẻ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khoẻ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mạnh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Thỉnh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thoảng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cúi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xuống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gì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6294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2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0668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1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89300" y="20812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3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37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4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7244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5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29400" y="30480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6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670300" y="35290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7</a:t>
            </a:r>
            <a:endParaRPr lang="en-US" sz="2400" b="1" dirty="0">
              <a:latin typeface="VNI-Avo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57600" y="2362200"/>
            <a:ext cx="449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5400" y="2895600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3427412"/>
            <a:ext cx="5638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3886200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4419600"/>
            <a:ext cx="6705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-228600" y="5334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7413" name="Line 38"/>
          <p:cNvSpPr>
            <a:spLocks noChangeShapeType="1"/>
          </p:cNvSpPr>
          <p:nvPr/>
        </p:nvSpPr>
        <p:spPr bwMode="auto">
          <a:xfrm flipH="1">
            <a:off x="4419600" y="2057400"/>
            <a:ext cx="46038" cy="25717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495800" y="1905000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0" y="2362200"/>
            <a:ext cx="1143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600" y="3048000"/>
            <a:ext cx="1752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43000" y="4462463"/>
            <a:ext cx="304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633663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330575"/>
            <a:ext cx="3581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046538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thế nào</a:t>
            </a:r>
            <a:r>
              <a:rPr lang="en-US" sz="2600" b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81000" y="4876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981200" y="3776663"/>
            <a:ext cx="1295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79713" y="4495800"/>
            <a:ext cx="141128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i="1" dirty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572000" y="455612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8382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24600" y="455612"/>
            <a:ext cx="1447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48600" y="9144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1293812"/>
            <a:ext cx="1066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0247" grpId="0"/>
      <p:bldP spid="20" grpId="0"/>
      <p:bldP spid="21" grpId="0"/>
      <p:bldP spid="22" grpId="0"/>
      <p:bldP spid="23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-228600" y="6096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09600" y="228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b="1" i="1" dirty="0" smtClean="0">
                <a:solidFill>
                  <a:srgbClr val="FF0066"/>
                </a:solidFill>
                <a:latin typeface="Century Schoolbook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 smtClean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600" b="1" i="1" dirty="0" smtClean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Line 38"/>
          <p:cNvSpPr>
            <a:spLocks noChangeShapeType="1"/>
          </p:cNvSpPr>
          <p:nvPr/>
        </p:nvSpPr>
        <p:spPr bwMode="auto">
          <a:xfrm flipH="1">
            <a:off x="4341813" y="2209800"/>
            <a:ext cx="77787" cy="25463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572000" y="1984375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um?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2438400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400" y="3163888"/>
            <a:ext cx="1066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" y="3849688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45720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713038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409950"/>
            <a:ext cx="46148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125913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0" y="5105400"/>
            <a:ext cx="9144000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)?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191000" y="685800"/>
            <a:ext cx="13716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685800"/>
            <a:ext cx="1828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57200" y="990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553200" y="1219200"/>
            <a:ext cx="1981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389" grpId="0" animBg="1"/>
      <p:bldP spid="10247" grpId="0"/>
      <p:bldP spid="20" grpId="0"/>
      <p:bldP spid="21" grpId="0"/>
      <p:bldP spid="22" grpId="0"/>
      <p:bldP spid="23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52400" y="609600"/>
            <a:ext cx="899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0" y="1295400"/>
            <a:ext cx="28194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5482" y="1066800"/>
            <a:ext cx="43434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95482" y="4114800"/>
            <a:ext cx="4810318" cy="1981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>
            <a:off x="-685800" y="3124200"/>
            <a:ext cx="4038600" cy="10668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Left Arrow 9"/>
          <p:cNvSpPr/>
          <p:nvPr/>
        </p:nvSpPr>
        <p:spPr>
          <a:xfrm rot="12625578">
            <a:off x="2142629" y="4462847"/>
            <a:ext cx="1452349" cy="45878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Left Arrow 10"/>
          <p:cNvSpPr/>
          <p:nvPr/>
        </p:nvSpPr>
        <p:spPr>
          <a:xfrm rot="8453483">
            <a:off x="2020364" y="2507123"/>
            <a:ext cx="1626763" cy="460375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41"/>
          <p:cNvSpPr txBox="1">
            <a:spLocks noChangeArrowheads="1"/>
          </p:cNvSpPr>
          <p:nvPr/>
        </p:nvSpPr>
        <p:spPr bwMode="auto">
          <a:xfrm>
            <a:off x="0" y="3810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228600" y="9144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đĩnh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đạc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0" y="4051518"/>
            <a:ext cx="91185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AutoNum type="alphaLcParenR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endParaRPr lang="en-US" sz="32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8382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8382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2151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685800"/>
            <a:ext cx="975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4000" b="1" dirty="0" err="1">
                <a:latin typeface="Times New Roman" pitchFamily="18" charset="0"/>
              </a:rPr>
              <a:t>Rồi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người</a:t>
            </a:r>
            <a:r>
              <a:rPr lang="en-US" sz="4000" b="1" dirty="0">
                <a:latin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</a:rPr>
              <a:t>cũng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lớn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lần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lượt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đường</a:t>
            </a:r>
            <a:r>
              <a:rPr lang="en-US" sz="4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76200" y="23622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Căn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trống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vắng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76200" y="31242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4.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Khoa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hồn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nhiên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76200" y="3886200"/>
            <a:ext cx="6361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5.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Đức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lầm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lì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ít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nói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76200" y="4732338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6.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Còn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Tịnh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thì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đĩnh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đạc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đáo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371600" y="1293812"/>
            <a:ext cx="3581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8200" y="2970212"/>
            <a:ext cx="1447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2971800"/>
            <a:ext cx="2286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0" y="3048000"/>
            <a:ext cx="22105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732212"/>
            <a:ext cx="2209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3810000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76600" y="3732212"/>
            <a:ext cx="3810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" y="4494212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71800" y="4495800"/>
            <a:ext cx="2590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48000" y="4572000"/>
            <a:ext cx="2514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52600" y="5334000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0" y="54102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53340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05400" y="1371600"/>
            <a:ext cx="4038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81600" y="1295400"/>
            <a:ext cx="3962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800600" y="838200"/>
            <a:ext cx="6858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362994" y="2590006"/>
            <a:ext cx="608012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781300" y="33147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514600" y="40386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505200" y="49530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7200" y="19050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7200" y="19812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  <p:bldP spid="32801" grpId="0"/>
      <p:bldP spid="32802" grpId="0"/>
      <p:bldP spid="32803" grpId="0"/>
      <p:bldP spid="3280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310503"/>
  <p:tag name="VIOLETTITLE" val="Tuần 21. Câu kể Ai thế nào?"/>
  <p:tag name="VIOLETLESSON" val="39"/>
  <p:tag name="VIOLETCATID" val="7840645"/>
  <p:tag name="VIOLETSUBJECT" val="Luyện từ và câu 4"/>
  <p:tag name="VIOLETAUTHORID" val="8945874"/>
  <p:tag name="VIOLETAUTHORNAME" val="Đỗ Thị Thu Hằng"/>
  <p:tag name="VIOLETAUTHORAVATAR" val="no_avatarf.jpg"/>
  <p:tag name="VIOLETAUTHORADDRESS" val=" - "/>
  <p:tag name="VIOLETDATE" val="2018-03-18 15:51:55"/>
  <p:tag name="VIOLETHIT" val="220"/>
  <p:tag name="VIOLETLIKE" val="0"/>
  <p:tag name="MMPROD_NEXTUNIQUEID" val="10010"/>
  <p:tag name="MMPROD_UIDATA" val="&lt;database version=&quot;7.0&quot;&gt;&lt;object type=&quot;1&quot; unique_id=&quot;10001&quot;&gt;&lt;object type=&quot;2&quot; unique_id=&quot;10259&quot;&gt;&lt;object type=&quot;3&quot; unique_id=&quot;10260&quot;&gt;&lt;property id=&quot;20148&quot; value=&quot;5&quot;/&gt;&lt;property id=&quot;20300&quot; value=&quot;Slide 2&quot;/&gt;&lt;property id=&quot;20307&quot; value=&quot;258&quot;/&gt;&lt;/object&gt;&lt;object type=&quot;3&quot; unique_id=&quot;10261&quot;&gt;&lt;property id=&quot;20148&quot; value=&quot;5&quot;/&gt;&lt;property id=&quot;20300&quot; value=&quot;Slide 3&quot;/&gt;&lt;property id=&quot;20307&quot; value=&quot;259&quot;/&gt;&lt;/object&gt;&lt;object type=&quot;3&quot; unique_id=&quot;10262&quot;&gt;&lt;property id=&quot;20148&quot; value=&quot;5&quot;/&gt;&lt;property id=&quot;20300&quot; value=&quot;Slide 4&quot;/&gt;&lt;property id=&quot;20307&quot; value=&quot;260&quot;/&gt;&lt;/object&gt;&lt;object type=&quot;3&quot; unique_id=&quot;10263&quot;&gt;&lt;property id=&quot;20148&quot; value=&quot;5&quot;/&gt;&lt;property id=&quot;20300&quot; value=&quot;Slide 5&quot;/&gt;&lt;property id=&quot;20307&quot; value=&quot;261&quot;/&gt;&lt;/object&gt;&lt;object type=&quot;3&quot; unique_id=&quot;10264&quot;&gt;&lt;property id=&quot;20148&quot; value=&quot;5&quot;/&gt;&lt;property id=&quot;20300&quot; value=&quot;Slide 6&quot;/&gt;&lt;property id=&quot;20307&quot; value=&quot;262&quot;/&gt;&lt;/object&gt;&lt;object type=&quot;3&quot; unique_id=&quot;10265&quot;&gt;&lt;property id=&quot;20148&quot; value=&quot;5&quot;/&gt;&lt;property id=&quot;20300&quot; value=&quot;Slide 7&quot;/&gt;&lt;property id=&quot;20307&quot; value=&quot;263&quot;/&gt;&lt;/object&gt;&lt;object type=&quot;3&quot; unique_id=&quot;10266&quot;&gt;&lt;property id=&quot;20148&quot; value=&quot;5&quot;/&gt;&lt;property id=&quot;20300&quot; value=&quot;Slide 8&quot;/&gt;&lt;property id=&quot;20307&quot; value=&quot;264&quot;/&gt;&lt;/object&gt;&lt;object type=&quot;3&quot; unique_id=&quot;10267&quot;&gt;&lt;property id=&quot;20148&quot; value=&quot;5&quot;/&gt;&lt;property id=&quot;20300&quot; value=&quot;Slide 9&quot;/&gt;&lt;property id=&quot;20307&quot; value=&quot;266&quot;/&gt;&lt;/object&gt;&lt;object type=&quot;3&quot; unique_id=&quot;10268&quot;&gt;&lt;property id=&quot;20148&quot; value=&quot;5&quot;/&gt;&lt;property id=&quot;20300&quot; value=&quot;Slide 10&quot;/&gt;&lt;property id=&quot;20307&quot; value=&quot;267&quot;/&gt;&lt;/object&gt;&lt;object type=&quot;3&quot; unique_id=&quot;10269&quot;&gt;&lt;property id=&quot;20148&quot; value=&quot;5&quot;/&gt;&lt;property id=&quot;20300&quot; value=&quot;Slide 11&quot;/&gt;&lt;property id=&quot;20307&quot; value=&quot;268&quot;/&gt;&lt;/object&gt;&lt;object type=&quot;3&quot; unique_id=&quot;10270&quot;&gt;&lt;property id=&quot;20148&quot; value=&quot;5&quot;/&gt;&lt;property id=&quot;20300&quot; value=&quot;Slide 12&quot;/&gt;&lt;property id=&quot;20307&quot; value=&quot;269&quot;/&gt;&lt;/object&gt;&lt;object type=&quot;3&quot; unique_id=&quot;10271&quot;&gt;&lt;property id=&quot;20148&quot; value=&quot;5&quot;/&gt;&lt;property id=&quot;20300&quot; value=&quot;Slide 13&quot;/&gt;&lt;property id=&quot;20307&quot; value=&quot;270&quot;/&gt;&lt;/object&gt;&lt;object type=&quot;3&quot; unique_id=&quot;10272&quot;&gt;&lt;property id=&quot;20148&quot; value=&quot;5&quot;/&gt;&lt;property id=&quot;20300&quot; value=&quot;Slide 14&quot;/&gt;&lt;property id=&quot;20307&quot; value=&quot;271&quot;/&gt;&lt;/object&gt;&lt;object type=&quot;3&quot; unique_id=&quot;10273&quot;&gt;&lt;property id=&quot;20148&quot; value=&quot;5&quot;/&gt;&lt;property id=&quot;20300&quot; value=&quot;Slide 15&quot;/&gt;&lt;property id=&quot;20307&quot; value=&quot;272&quot;/&gt;&lt;/object&gt;&lt;object type=&quot;3&quot; unique_id=&quot;10274&quot;&gt;&lt;property id=&quot;20148&quot; value=&quot;5&quot;/&gt;&lt;property id=&quot;20300&quot; value=&quot;Slide 16&quot;/&gt;&lt;property id=&quot;20307&quot; value=&quot;273&quot;/&gt;&lt;/object&gt;&lt;object type=&quot;3&quot; unique_id=&quot;10309&quot;&gt;&lt;property id=&quot;20148&quot; value=&quot;5&quot;/&gt;&lt;property id=&quot;20300&quot; value=&quot;Slide 1&quot;/&gt;&lt;property id=&quot;20307&quot; value=&quot;274&quot;/&gt;&lt;/object&gt;&lt;/object&gt;&lt;object type=&quot;8&quot; unique_id=&quot;1029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947</Words>
  <Application>Microsoft Office PowerPoint</Application>
  <PresentationFormat>On-screen Show (4:3)</PresentationFormat>
  <Paragraphs>172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Thiên Phúc J.S.C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Tuấn</dc:creator>
  <cp:lastModifiedBy>AutoBVT</cp:lastModifiedBy>
  <cp:revision>49</cp:revision>
  <dcterms:created xsi:type="dcterms:W3CDTF">2018-01-17T15:09:57Z</dcterms:created>
  <dcterms:modified xsi:type="dcterms:W3CDTF">2019-01-16T05:22:51Z</dcterms:modified>
</cp:coreProperties>
</file>