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86972-263B-4D80-A905-0C49AF93A4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48B99-CC4F-4243-B277-50C8466289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11A35-04E8-491C-8B3E-328AA3D236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12B85-B91D-425C-9115-A0DD612B82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ACAA3-46D0-4B7B-93ED-07F4B10F9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9E50E-BD76-49D6-A555-3B715989D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15ACE-53CC-4A0E-9839-FD964D596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8344-8D0E-437F-BDCA-99C2DC7A8B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F69DF-1909-463F-8518-22230CE045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935CF-9F2E-4468-A0D9-AD28B3BCC1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98E58-DC51-4D46-9758-93093004F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728F55-0FC2-459B-B893-DF445E7E83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None/>
            </a:pP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+mj-lt"/>
                <a:cs typeface="Times New Roman"/>
              </a:rPr>
              <a:t>HÌNH </a:t>
            </a: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+mj-lt"/>
                <a:cs typeface="Times New Roman"/>
              </a:rPr>
              <a:t>VUÔNG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8100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gray">
          <a:xfrm>
            <a:off x="304800" y="1219200"/>
            <a:ext cx="27432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800" b="1" i="1" dirty="0" smtClean="0">
                <a:latin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</a:rPr>
              <a:t>bài</a:t>
            </a:r>
            <a:r>
              <a:rPr lang="en-US" sz="2800" b="1" i="1" dirty="0">
                <a:latin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</a:rPr>
              <a:t>cũ</a:t>
            </a:r>
            <a:endParaRPr lang="en-US" sz="2800" b="1" i="1" dirty="0">
              <a:latin typeface="Times New Roman" pitchFamily="18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38200" y="22098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Tính giá trị của biểu thức:</a:t>
            </a:r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457200" y="2895600"/>
            <a:ext cx="3200400" cy="595313"/>
            <a:chOff x="288" y="2208"/>
            <a:chExt cx="2016" cy="375"/>
          </a:xfrm>
        </p:grpSpPr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88" y="2256"/>
              <a:ext cx="20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accent2"/>
                  </a:solidFill>
                  <a:latin typeface="Times New Roman" pitchFamily="18" charset="0"/>
                </a:rPr>
                <a:t>     a) 564 – 10       4</a:t>
              </a: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1728" y="2208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3200" b="1">
                  <a:solidFill>
                    <a:schemeClr val="accent2"/>
                  </a:solidFill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 </a:t>
              </a:r>
            </a:p>
            <a:p>
              <a:endParaRPr lang="en-US" sz="2800" b="1">
                <a:latin typeface="Times New Roman" pitchFamily="18" charset="0"/>
              </a:endParaRPr>
            </a:p>
          </p:txBody>
        </p:sp>
      </p:grp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838200" y="3962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</a:rPr>
              <a:t>b) 201 + 39 : 3</a:t>
            </a:r>
          </a:p>
        </p:txBody>
      </p:sp>
      <p:sp>
        <p:nvSpPr>
          <p:cNvPr id="2" name="Round Same Side Corner Rectangle 43"/>
          <p:cNvSpPr>
            <a:spLocks noChangeArrowheads="1"/>
          </p:cNvSpPr>
          <p:nvPr/>
        </p:nvSpPr>
        <p:spPr bwMode="auto">
          <a:xfrm rot="10800000">
            <a:off x="0" y="6324600"/>
            <a:ext cx="9144000" cy="533400"/>
          </a:xfrm>
          <a:custGeom>
            <a:avLst/>
            <a:gdLst>
              <a:gd name="T0" fmla="*/ 9144000 w 9144000"/>
              <a:gd name="T1" fmla="*/ 533400 h 1066800"/>
              <a:gd name="T2" fmla="*/ 4572000 w 9144000"/>
              <a:gd name="T3" fmla="*/ 1066800 h 1066800"/>
              <a:gd name="T4" fmla="*/ 0 w 9144000"/>
              <a:gd name="T5" fmla="*/ 533400 h 1066800"/>
              <a:gd name="T6" fmla="*/ 4572000 w 9144000"/>
              <a:gd name="T7" fmla="*/ 0 h 1066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2077 w 9144000"/>
              <a:gd name="T13" fmla="*/ 52077 h 1066800"/>
              <a:gd name="T14" fmla="*/ 9091923 w 9144000"/>
              <a:gd name="T15" fmla="*/ 1066800 h 1066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0" h="1066800">
                <a:moveTo>
                  <a:pt x="177804" y="0"/>
                </a:moveTo>
                <a:lnTo>
                  <a:pt x="8966196" y="0"/>
                </a:lnTo>
                <a:lnTo>
                  <a:pt x="8966195" y="0"/>
                </a:lnTo>
                <a:cubicBezTo>
                  <a:pt x="9064394" y="0"/>
                  <a:pt x="9144000" y="79605"/>
                  <a:pt x="9144000" y="177804"/>
                </a:cubicBezTo>
                <a:lnTo>
                  <a:pt x="9144000" y="1066800"/>
                </a:lnTo>
                <a:lnTo>
                  <a:pt x="0" y="1066800"/>
                </a:lnTo>
                <a:lnTo>
                  <a:pt x="0" y="177804"/>
                </a:lnTo>
                <a:cubicBezTo>
                  <a:pt x="0" y="79605"/>
                  <a:pt x="79605" y="0"/>
                  <a:pt x="177803" y="0"/>
                </a:cubicBezTo>
                <a:close/>
              </a:path>
            </a:pathLst>
          </a:custGeom>
          <a:solidFill>
            <a:srgbClr val="953735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en-US" sz="2800" b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100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895600" y="1019175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  <a:latin typeface="Times New Roman" pitchFamily="18" charset="0"/>
              </a:rPr>
              <a:t>Hình chữ nhật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42925" y="2209800"/>
            <a:ext cx="2514600" cy="12874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61925" y="175736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981325" y="176847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61925" y="335756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914650" y="337185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3729038" y="15621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Hình chữ nhật ABCD có: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633788" y="1966913"/>
            <a:ext cx="5410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- 4 góc đỉnh A, B, C, D đều là các góc vuông.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505200" y="2895600"/>
            <a:ext cx="5410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- 4 cạnh gồm: 2 cạnh dài là AB và CD, 2 cạnh ngắn là AD và BC.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838200" y="38862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Hai cạnh dài có độ dài bằng nhau, viết là: AB = CD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528638" y="4343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Hai cạnh ngắn có độ dài bằng nhau, viết là: AD = BC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762000" y="4876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990000"/>
                </a:solidFill>
                <a:latin typeface="Times New Roman" pitchFamily="18" charset="0"/>
              </a:rPr>
              <a:t>* Hình chữ nhật có 4 góc vuông, có 2 cạnh dài bằng</a:t>
            </a:r>
          </a:p>
          <a:p>
            <a:r>
              <a:rPr lang="en-US" sz="2800" b="1" i="1">
                <a:solidFill>
                  <a:srgbClr val="990000"/>
                </a:solidFill>
                <a:latin typeface="Times New Roman" pitchFamily="18" charset="0"/>
              </a:rPr>
              <a:t>   nhau và 2 cạnh ngắn bằng nhau.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762000" y="5697538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* Độ dài cạnh dài gọi là chiều dài.</a:t>
            </a:r>
          </a:p>
          <a:p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* Độ dài cạnh ngắn gọi là chiều rộng.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6" grpId="0" animBg="1"/>
      <p:bldP spid="4107" grpId="0"/>
      <p:bldP spid="4108" grpId="0"/>
      <p:bldP spid="4109" grpId="0"/>
      <p:bldP spid="4110" grpId="0"/>
      <p:bldP spid="4118" grpId="0"/>
      <p:bldP spid="4119" grpId="0"/>
      <p:bldP spid="4120" grpId="0"/>
      <p:bldP spid="4121" grpId="0"/>
      <p:bldP spid="4122" grpId="0"/>
      <p:bldP spid="4123" grpId="0"/>
      <p:bldP spid="4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8100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895600" y="1019175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  <a:latin typeface="Times New Roman" pitchFamily="18" charset="0"/>
              </a:rPr>
              <a:t>Hình chữ nhật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28600" y="22098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1*Trong các hình dưới đây, hình nào là hình chữ nhật</a:t>
            </a:r>
            <a:r>
              <a:rPr lang="en-US" sz="2800" b="1">
                <a:latin typeface="Times New Roman" pitchFamily="18" charset="0"/>
              </a:rPr>
              <a:t>?</a:t>
            </a: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gray">
          <a:xfrm>
            <a:off x="228600" y="1404938"/>
            <a:ext cx="21336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Thực hành:</a:t>
            </a:r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>
            <a:off x="1828800" y="3962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96" name="Group 76"/>
          <p:cNvGrpSpPr>
            <a:grpSpLocks/>
          </p:cNvGrpSpPr>
          <p:nvPr/>
        </p:nvGrpSpPr>
        <p:grpSpPr bwMode="auto">
          <a:xfrm>
            <a:off x="-42863" y="3509963"/>
            <a:ext cx="2447926" cy="2095500"/>
            <a:chOff x="9" y="2259"/>
            <a:chExt cx="1542" cy="1320"/>
          </a:xfrm>
        </p:grpSpPr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27" y="2259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978" y="2274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9" y="3237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1215" y="3252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C</a:t>
              </a:r>
            </a:p>
          </p:txBody>
        </p:sp>
        <p:grpSp>
          <p:nvGrpSpPr>
            <p:cNvPr id="5182" name="Group 62"/>
            <p:cNvGrpSpPr>
              <a:grpSpLocks/>
            </p:cNvGrpSpPr>
            <p:nvPr/>
          </p:nvGrpSpPr>
          <p:grpSpPr bwMode="auto">
            <a:xfrm>
              <a:off x="192" y="2544"/>
              <a:ext cx="1200" cy="762"/>
              <a:chOff x="288" y="2496"/>
              <a:chExt cx="1200" cy="720"/>
            </a:xfrm>
          </p:grpSpPr>
          <p:sp>
            <p:nvSpPr>
              <p:cNvPr id="5160" name="Line 40"/>
              <p:cNvSpPr>
                <a:spLocks noChangeShapeType="1"/>
              </p:cNvSpPr>
              <p:nvPr/>
            </p:nvSpPr>
            <p:spPr bwMode="auto">
              <a:xfrm>
                <a:off x="288" y="2496"/>
                <a:ext cx="0" cy="72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1" name="Line 41"/>
              <p:cNvSpPr>
                <a:spLocks noChangeShapeType="1"/>
              </p:cNvSpPr>
              <p:nvPr/>
            </p:nvSpPr>
            <p:spPr bwMode="auto">
              <a:xfrm>
                <a:off x="288" y="2496"/>
                <a:ext cx="86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2" name="Line 42"/>
              <p:cNvSpPr>
                <a:spLocks noChangeShapeType="1"/>
              </p:cNvSpPr>
              <p:nvPr/>
            </p:nvSpPr>
            <p:spPr bwMode="auto">
              <a:xfrm>
                <a:off x="288" y="3216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336" cy="72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68" name="Line 48"/>
          <p:cNvSpPr>
            <a:spLocks noChangeShapeType="1"/>
          </p:cNvSpPr>
          <p:nvPr/>
        </p:nvSpPr>
        <p:spPr bwMode="auto">
          <a:xfrm>
            <a:off x="2286000" y="5105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70" name="Line 50"/>
          <p:cNvSpPr>
            <a:spLocks noChangeShapeType="1"/>
          </p:cNvSpPr>
          <p:nvPr/>
        </p:nvSpPr>
        <p:spPr bwMode="auto">
          <a:xfrm>
            <a:off x="2286000" y="5105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99" name="Group 79"/>
          <p:cNvGrpSpPr>
            <a:grpSpLocks/>
          </p:cNvGrpSpPr>
          <p:nvPr/>
        </p:nvGrpSpPr>
        <p:grpSpPr bwMode="auto">
          <a:xfrm>
            <a:off x="7462838" y="2847975"/>
            <a:ext cx="1681162" cy="3076575"/>
            <a:chOff x="4602" y="1794"/>
            <a:chExt cx="1059" cy="1938"/>
          </a:xfrm>
        </p:grpSpPr>
        <p:sp>
          <p:nvSpPr>
            <p:cNvPr id="5151" name="Rectangle 31"/>
            <p:cNvSpPr>
              <a:spLocks noChangeArrowheads="1"/>
            </p:cNvSpPr>
            <p:nvPr/>
          </p:nvSpPr>
          <p:spPr bwMode="auto">
            <a:xfrm>
              <a:off x="4743" y="2064"/>
              <a:ext cx="756" cy="13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5" name="Text Box 65"/>
            <p:cNvSpPr txBox="1">
              <a:spLocks noChangeArrowheads="1"/>
            </p:cNvSpPr>
            <p:nvPr/>
          </p:nvSpPr>
          <p:spPr bwMode="auto">
            <a:xfrm>
              <a:off x="5373" y="339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5186" name="Text Box 66"/>
            <p:cNvSpPr txBox="1">
              <a:spLocks noChangeArrowheads="1"/>
            </p:cNvSpPr>
            <p:nvPr/>
          </p:nvSpPr>
          <p:spPr bwMode="auto">
            <a:xfrm>
              <a:off x="4602" y="3405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U</a:t>
              </a:r>
            </a:p>
          </p:txBody>
        </p:sp>
        <p:sp>
          <p:nvSpPr>
            <p:cNvPr id="5187" name="Text Box 67"/>
            <p:cNvSpPr txBox="1">
              <a:spLocks noChangeArrowheads="1"/>
            </p:cNvSpPr>
            <p:nvPr/>
          </p:nvSpPr>
          <p:spPr bwMode="auto">
            <a:xfrm>
              <a:off x="5355" y="180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5188" name="Text Box 68"/>
            <p:cNvSpPr txBox="1">
              <a:spLocks noChangeArrowheads="1"/>
            </p:cNvSpPr>
            <p:nvPr/>
          </p:nvSpPr>
          <p:spPr bwMode="auto">
            <a:xfrm>
              <a:off x="4611" y="1794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R</a:t>
              </a:r>
            </a:p>
          </p:txBody>
        </p:sp>
      </p:grpSp>
      <p:grpSp>
        <p:nvGrpSpPr>
          <p:cNvPr id="5198" name="Group 78"/>
          <p:cNvGrpSpPr>
            <a:grpSpLocks/>
          </p:cNvGrpSpPr>
          <p:nvPr/>
        </p:nvGrpSpPr>
        <p:grpSpPr bwMode="auto">
          <a:xfrm>
            <a:off x="4814888" y="3529013"/>
            <a:ext cx="2728912" cy="2085975"/>
            <a:chOff x="2916" y="2223"/>
            <a:chExt cx="1719" cy="1314"/>
          </a:xfrm>
        </p:grpSpPr>
        <p:sp>
          <p:nvSpPr>
            <p:cNvPr id="5159" name="AutoShape 39"/>
            <p:cNvSpPr>
              <a:spLocks noChangeArrowheads="1"/>
            </p:cNvSpPr>
            <p:nvPr/>
          </p:nvSpPr>
          <p:spPr bwMode="auto">
            <a:xfrm>
              <a:off x="2988" y="2496"/>
              <a:ext cx="1536" cy="768"/>
            </a:xfrm>
            <a:prstGeom prst="parallelogram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4" name="Text Box 64"/>
            <p:cNvSpPr txBox="1">
              <a:spLocks noChangeArrowheads="1"/>
            </p:cNvSpPr>
            <p:nvPr/>
          </p:nvSpPr>
          <p:spPr bwMode="auto">
            <a:xfrm>
              <a:off x="3195" y="222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5191" name="Text Box 71"/>
            <p:cNvSpPr txBox="1">
              <a:spLocks noChangeArrowheads="1"/>
            </p:cNvSpPr>
            <p:nvPr/>
          </p:nvSpPr>
          <p:spPr bwMode="auto">
            <a:xfrm>
              <a:off x="2916" y="32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5192" name="Text Box 72"/>
            <p:cNvSpPr txBox="1">
              <a:spLocks noChangeArrowheads="1"/>
            </p:cNvSpPr>
            <p:nvPr/>
          </p:nvSpPr>
          <p:spPr bwMode="auto">
            <a:xfrm>
              <a:off x="4020" y="32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5193" name="Text Box 73"/>
            <p:cNvSpPr txBox="1">
              <a:spLocks noChangeArrowheads="1"/>
            </p:cNvSpPr>
            <p:nvPr/>
          </p:nvSpPr>
          <p:spPr bwMode="auto">
            <a:xfrm>
              <a:off x="4347" y="2232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G</a:t>
              </a:r>
            </a:p>
          </p:txBody>
        </p:sp>
      </p:grpSp>
      <p:grpSp>
        <p:nvGrpSpPr>
          <p:cNvPr id="5197" name="Group 77"/>
          <p:cNvGrpSpPr>
            <a:grpSpLocks/>
          </p:cNvGrpSpPr>
          <p:nvPr/>
        </p:nvGrpSpPr>
        <p:grpSpPr bwMode="auto">
          <a:xfrm>
            <a:off x="2328863" y="3495675"/>
            <a:ext cx="2614612" cy="2138363"/>
            <a:chOff x="1395" y="2256"/>
            <a:chExt cx="1647" cy="1347"/>
          </a:xfrm>
        </p:grpSpPr>
        <p:sp>
          <p:nvSpPr>
            <p:cNvPr id="5139" name="AutoShape 19"/>
            <p:cNvSpPr>
              <a:spLocks noChangeArrowheads="1"/>
            </p:cNvSpPr>
            <p:nvPr/>
          </p:nvSpPr>
          <p:spPr bwMode="auto">
            <a:xfrm>
              <a:off x="1542" y="2544"/>
              <a:ext cx="1296" cy="76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3" name="Text Box 63"/>
            <p:cNvSpPr txBox="1">
              <a:spLocks noChangeArrowheads="1"/>
            </p:cNvSpPr>
            <p:nvPr/>
          </p:nvSpPr>
          <p:spPr bwMode="auto">
            <a:xfrm>
              <a:off x="1395" y="2259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5189" name="Text Box 69"/>
            <p:cNvSpPr txBox="1">
              <a:spLocks noChangeArrowheads="1"/>
            </p:cNvSpPr>
            <p:nvPr/>
          </p:nvSpPr>
          <p:spPr bwMode="auto">
            <a:xfrm>
              <a:off x="1395" y="3264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5190" name="Text Box 70"/>
            <p:cNvSpPr txBox="1">
              <a:spLocks noChangeArrowheads="1"/>
            </p:cNvSpPr>
            <p:nvPr/>
          </p:nvSpPr>
          <p:spPr bwMode="auto">
            <a:xfrm>
              <a:off x="2706" y="2256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5195" name="Text Box 75"/>
            <p:cNvSpPr txBox="1">
              <a:spLocks noChangeArrowheads="1"/>
            </p:cNvSpPr>
            <p:nvPr/>
          </p:nvSpPr>
          <p:spPr bwMode="auto">
            <a:xfrm>
              <a:off x="2691" y="327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</a:rPr>
                <a:t>P</a:t>
              </a:r>
            </a:p>
          </p:txBody>
        </p:sp>
      </p:grpSp>
      <p:sp>
        <p:nvSpPr>
          <p:cNvPr id="2" name="Round Same Side Corner Rectangle 43"/>
          <p:cNvSpPr>
            <a:spLocks noChangeArrowheads="1"/>
          </p:cNvSpPr>
          <p:nvPr/>
        </p:nvSpPr>
        <p:spPr bwMode="auto">
          <a:xfrm rot="10800000">
            <a:off x="0" y="6324600"/>
            <a:ext cx="9144000" cy="533400"/>
          </a:xfrm>
          <a:custGeom>
            <a:avLst/>
            <a:gdLst>
              <a:gd name="T0" fmla="*/ 9144000 w 9144000"/>
              <a:gd name="T1" fmla="*/ 533400 h 1066800"/>
              <a:gd name="T2" fmla="*/ 4572000 w 9144000"/>
              <a:gd name="T3" fmla="*/ 1066800 h 1066800"/>
              <a:gd name="T4" fmla="*/ 0 w 9144000"/>
              <a:gd name="T5" fmla="*/ 533400 h 1066800"/>
              <a:gd name="T6" fmla="*/ 4572000 w 9144000"/>
              <a:gd name="T7" fmla="*/ 0 h 1066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2077 w 9144000"/>
              <a:gd name="T13" fmla="*/ 52077 h 1066800"/>
              <a:gd name="T14" fmla="*/ 9091923 w 9144000"/>
              <a:gd name="T15" fmla="*/ 1066800 h 1066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0" h="1066800">
                <a:moveTo>
                  <a:pt x="177804" y="0"/>
                </a:moveTo>
                <a:lnTo>
                  <a:pt x="8966196" y="0"/>
                </a:lnTo>
                <a:lnTo>
                  <a:pt x="8966195" y="0"/>
                </a:lnTo>
                <a:cubicBezTo>
                  <a:pt x="9064394" y="0"/>
                  <a:pt x="9144000" y="79605"/>
                  <a:pt x="9144000" y="177804"/>
                </a:cubicBezTo>
                <a:lnTo>
                  <a:pt x="9144000" y="1066800"/>
                </a:lnTo>
                <a:lnTo>
                  <a:pt x="0" y="1066800"/>
                </a:lnTo>
                <a:lnTo>
                  <a:pt x="0" y="177804"/>
                </a:lnTo>
                <a:cubicBezTo>
                  <a:pt x="0" y="79605"/>
                  <a:pt x="79605" y="0"/>
                  <a:pt x="177803" y="0"/>
                </a:cubicBezTo>
                <a:close/>
              </a:path>
            </a:pathLst>
          </a:custGeom>
          <a:solidFill>
            <a:srgbClr val="953735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en-US" sz="2800" b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/>
      <p:bldP spid="51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95600" y="1019175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  <a:latin typeface="Times New Roman" pitchFamily="18" charset="0"/>
              </a:rPr>
              <a:t>Hình chữ nhật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25908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2* Đo rồi cho biết độ dài các cạnh của mỗi hình chữ nhật (trong SGK) </a:t>
            </a:r>
            <a:r>
              <a:rPr lang="en-US" sz="2800" b="1">
                <a:latin typeface="Times New Roman" pitchFamily="18" charset="0"/>
              </a:rPr>
              <a:t>?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gray">
          <a:xfrm>
            <a:off x="228600" y="1676400"/>
            <a:ext cx="21336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Thực hành:</a:t>
            </a:r>
          </a:p>
        </p:txBody>
      </p:sp>
      <p:sp>
        <p:nvSpPr>
          <p:cNvPr id="2" name="Round Same Side Corner Rectangle 43"/>
          <p:cNvSpPr>
            <a:spLocks noChangeArrowheads="1"/>
          </p:cNvSpPr>
          <p:nvPr/>
        </p:nvSpPr>
        <p:spPr bwMode="auto">
          <a:xfrm rot="10800000">
            <a:off x="0" y="6324600"/>
            <a:ext cx="9144000" cy="533400"/>
          </a:xfrm>
          <a:custGeom>
            <a:avLst/>
            <a:gdLst>
              <a:gd name="T0" fmla="*/ 9144000 w 9144000"/>
              <a:gd name="T1" fmla="*/ 533400 h 1066800"/>
              <a:gd name="T2" fmla="*/ 4572000 w 9144000"/>
              <a:gd name="T3" fmla="*/ 1066800 h 1066800"/>
              <a:gd name="T4" fmla="*/ 0 w 9144000"/>
              <a:gd name="T5" fmla="*/ 533400 h 1066800"/>
              <a:gd name="T6" fmla="*/ 4572000 w 9144000"/>
              <a:gd name="T7" fmla="*/ 0 h 1066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2077 w 9144000"/>
              <a:gd name="T13" fmla="*/ 52077 h 1066800"/>
              <a:gd name="T14" fmla="*/ 9091923 w 9144000"/>
              <a:gd name="T15" fmla="*/ 1066800 h 1066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0" h="1066800">
                <a:moveTo>
                  <a:pt x="177804" y="0"/>
                </a:moveTo>
                <a:lnTo>
                  <a:pt x="8966196" y="0"/>
                </a:lnTo>
                <a:lnTo>
                  <a:pt x="8966195" y="0"/>
                </a:lnTo>
                <a:cubicBezTo>
                  <a:pt x="9064394" y="0"/>
                  <a:pt x="9144000" y="79605"/>
                  <a:pt x="9144000" y="177804"/>
                </a:cubicBezTo>
                <a:lnTo>
                  <a:pt x="9144000" y="1066800"/>
                </a:lnTo>
                <a:lnTo>
                  <a:pt x="0" y="1066800"/>
                </a:lnTo>
                <a:lnTo>
                  <a:pt x="0" y="177804"/>
                </a:lnTo>
                <a:cubicBezTo>
                  <a:pt x="0" y="79605"/>
                  <a:pt x="79605" y="0"/>
                  <a:pt x="177803" y="0"/>
                </a:cubicBezTo>
                <a:close/>
              </a:path>
            </a:pathLst>
          </a:custGeom>
          <a:solidFill>
            <a:srgbClr val="953735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en-US" sz="2800" b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895600" y="1019175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  <a:latin typeface="Times New Roman" pitchFamily="18" charset="0"/>
              </a:rPr>
              <a:t>Hình chữ nhật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868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 i="1">
                <a:latin typeface="Times New Roman" pitchFamily="18" charset="0"/>
              </a:rPr>
              <a:t>3* Tìm chiều dài, chiều rộng của mỗi hình chữ nhật có trong hình vẽ dưới (DC = 4cm, BN = 1cm, NC = 2cm)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gray">
          <a:xfrm>
            <a:off x="304800" y="1447800"/>
            <a:ext cx="21336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Thực hành:</a:t>
            </a:r>
          </a:p>
        </p:txBody>
      </p:sp>
      <p:grpSp>
        <p:nvGrpSpPr>
          <p:cNvPr id="8212" name="Group 20"/>
          <p:cNvGrpSpPr>
            <a:grpSpLocks/>
          </p:cNvGrpSpPr>
          <p:nvPr/>
        </p:nvGrpSpPr>
        <p:grpSpPr bwMode="auto">
          <a:xfrm>
            <a:off x="228600" y="3200400"/>
            <a:ext cx="4452938" cy="3265488"/>
            <a:chOff x="480" y="2112"/>
            <a:chExt cx="2805" cy="2057"/>
          </a:xfrm>
        </p:grpSpPr>
        <p:grpSp>
          <p:nvGrpSpPr>
            <p:cNvPr id="8208" name="Group 16"/>
            <p:cNvGrpSpPr>
              <a:grpSpLocks/>
            </p:cNvGrpSpPr>
            <p:nvPr/>
          </p:nvGrpSpPr>
          <p:grpSpPr bwMode="auto">
            <a:xfrm>
              <a:off x="480" y="2112"/>
              <a:ext cx="2526" cy="1970"/>
              <a:chOff x="624" y="2187"/>
              <a:chExt cx="2526" cy="1970"/>
            </a:xfrm>
          </p:grpSpPr>
          <p:grpSp>
            <p:nvGrpSpPr>
              <p:cNvPr id="8201" name="Group 9"/>
              <p:cNvGrpSpPr>
                <a:grpSpLocks/>
              </p:cNvGrpSpPr>
              <p:nvPr/>
            </p:nvGrpSpPr>
            <p:grpSpPr bwMode="auto">
              <a:xfrm>
                <a:off x="960" y="2496"/>
                <a:ext cx="1920" cy="1435"/>
                <a:chOff x="384" y="2496"/>
                <a:chExt cx="1920" cy="1435"/>
              </a:xfrm>
            </p:grpSpPr>
            <p:sp>
              <p:nvSpPr>
                <p:cNvPr id="8199" name="Rectangle 7"/>
                <p:cNvSpPr>
                  <a:spLocks noChangeArrowheads="1"/>
                </p:cNvSpPr>
                <p:nvPr/>
              </p:nvSpPr>
              <p:spPr bwMode="auto">
                <a:xfrm>
                  <a:off x="384" y="2496"/>
                  <a:ext cx="1920" cy="1435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0" name="Line 8"/>
                <p:cNvSpPr>
                  <a:spLocks noChangeShapeType="1"/>
                </p:cNvSpPr>
                <p:nvPr/>
              </p:nvSpPr>
              <p:spPr bwMode="auto">
                <a:xfrm>
                  <a:off x="384" y="2976"/>
                  <a:ext cx="1920" cy="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720" y="2208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990000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832" y="2187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990000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624" y="2781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990000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2862" y="2790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99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708" y="3783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990000"/>
                    </a:solidFill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2832" y="3792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990000"/>
                    </a:solidFill>
                    <a:latin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2709" y="3144"/>
              <a:ext cx="5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  <a:latin typeface="Times New Roman" pitchFamily="18" charset="0"/>
                </a:rPr>
                <a:t>2cm</a:t>
              </a:r>
            </a:p>
          </p:txBody>
        </p:sp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>
              <a:off x="2694" y="2454"/>
              <a:ext cx="5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  <a:latin typeface="Times New Roman" pitchFamily="18" charset="0"/>
                </a:rPr>
                <a:t>1cm</a:t>
              </a:r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1362" y="3804"/>
              <a:ext cx="5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  <a:latin typeface="Times New Roman" pitchFamily="18" charset="0"/>
                </a:rPr>
                <a:t>4cm</a:t>
              </a:r>
            </a:p>
          </p:txBody>
        </p:sp>
      </p:grp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800600" y="2971800"/>
            <a:ext cx="3810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Các hình chữ nhật ABNM, MNCD, ABCD.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800600" y="3733800"/>
            <a:ext cx="434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990000"/>
                </a:solidFill>
                <a:latin typeface="Times New Roman" pitchFamily="18" charset="0"/>
              </a:rPr>
              <a:t>*ABNM:</a:t>
            </a: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AB = MN = 4cm;</a:t>
            </a:r>
          </a:p>
          <a:p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AM = BN = 1cm.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4800600" y="4572000"/>
            <a:ext cx="373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990000"/>
                </a:solidFill>
                <a:latin typeface="Times New Roman" pitchFamily="18" charset="0"/>
              </a:rPr>
              <a:t>*MNCD:</a:t>
            </a: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MD = NC = 2cm; </a:t>
            </a:r>
          </a:p>
          <a:p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CD = MN = 4cm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4800600" y="5400675"/>
            <a:ext cx="4114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990000"/>
                </a:solidFill>
                <a:latin typeface="Times New Roman" pitchFamily="18" charset="0"/>
              </a:rPr>
              <a:t>*ABCD:</a:t>
            </a:r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AD = BC = 1cm + 2cm = 3cm;</a:t>
            </a:r>
          </a:p>
          <a:p>
            <a:r>
              <a:rPr lang="en-US" sz="2400" b="1" i="1">
                <a:solidFill>
                  <a:schemeClr val="accent2"/>
                </a:solidFill>
                <a:latin typeface="Times New Roman" pitchFamily="18" charset="0"/>
              </a:rPr>
              <a:t>AB = DC = 4cm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13" grpId="0"/>
      <p:bldP spid="8214" grpId="0"/>
      <p:bldP spid="8216" grpId="0"/>
      <p:bldP spid="82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8100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895600" y="1019175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  <a:latin typeface="Times New Roman" pitchFamily="18" charset="0"/>
              </a:rPr>
              <a:t>Hình chữ nhật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85800" y="20574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 i="1">
                <a:latin typeface="Times New Roman" pitchFamily="18" charset="0"/>
              </a:rPr>
              <a:t>4* Kẻ thêm một đoạn thẳng để được hình chữ nhật: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gray">
          <a:xfrm>
            <a:off x="457200" y="1447800"/>
            <a:ext cx="2133600" cy="533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</a:rPr>
              <a:t>Thực hành:</a:t>
            </a:r>
          </a:p>
        </p:txBody>
      </p:sp>
      <p:grpSp>
        <p:nvGrpSpPr>
          <p:cNvPr id="9251" name="Group 35"/>
          <p:cNvGrpSpPr>
            <a:grpSpLocks/>
          </p:cNvGrpSpPr>
          <p:nvPr/>
        </p:nvGrpSpPr>
        <p:grpSpPr bwMode="auto">
          <a:xfrm>
            <a:off x="4171950" y="2362200"/>
            <a:ext cx="2990850" cy="1685925"/>
            <a:chOff x="2628" y="2154"/>
            <a:chExt cx="1884" cy="1062"/>
          </a:xfrm>
        </p:grpSpPr>
        <p:sp>
          <p:nvSpPr>
            <p:cNvPr id="9237" name="AutoShape 21"/>
            <p:cNvSpPr>
              <a:spLocks noChangeArrowheads="1"/>
            </p:cNvSpPr>
            <p:nvPr/>
          </p:nvSpPr>
          <p:spPr bwMode="auto">
            <a:xfrm flipH="1">
              <a:off x="3072" y="2448"/>
              <a:ext cx="1440" cy="768"/>
            </a:xfrm>
            <a:prstGeom prst="homePlate">
              <a:avLst>
                <a:gd name="adj" fmla="val 46875"/>
              </a:avLst>
            </a:prstGeom>
            <a:solidFill>
              <a:schemeClr val="bg1"/>
            </a:solidFill>
            <a:ln w="2857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2628" y="2154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1">
                  <a:solidFill>
                    <a:schemeClr val="accent2"/>
                  </a:solidFill>
                  <a:latin typeface="Times New Roman" pitchFamily="18" charset="0"/>
                </a:rPr>
                <a:t>b)</a:t>
              </a:r>
            </a:p>
          </p:txBody>
        </p:sp>
      </p:grpSp>
      <p:grpSp>
        <p:nvGrpSpPr>
          <p:cNvPr id="9250" name="Group 34"/>
          <p:cNvGrpSpPr>
            <a:grpSpLocks/>
          </p:cNvGrpSpPr>
          <p:nvPr/>
        </p:nvGrpSpPr>
        <p:grpSpPr bwMode="auto">
          <a:xfrm>
            <a:off x="390525" y="2419350"/>
            <a:ext cx="3128963" cy="1743075"/>
            <a:chOff x="246" y="2190"/>
            <a:chExt cx="1971" cy="1098"/>
          </a:xfrm>
        </p:grpSpPr>
        <p:grpSp>
          <p:nvGrpSpPr>
            <p:cNvPr id="9243" name="Group 27"/>
            <p:cNvGrpSpPr>
              <a:grpSpLocks/>
            </p:cNvGrpSpPr>
            <p:nvPr/>
          </p:nvGrpSpPr>
          <p:grpSpPr bwMode="auto">
            <a:xfrm>
              <a:off x="768" y="2520"/>
              <a:ext cx="1449" cy="768"/>
              <a:chOff x="288" y="2496"/>
              <a:chExt cx="1200" cy="720"/>
            </a:xfrm>
          </p:grpSpPr>
          <p:sp>
            <p:nvSpPr>
              <p:cNvPr id="9244" name="Line 28"/>
              <p:cNvSpPr>
                <a:spLocks noChangeShapeType="1"/>
              </p:cNvSpPr>
              <p:nvPr/>
            </p:nvSpPr>
            <p:spPr bwMode="auto">
              <a:xfrm>
                <a:off x="288" y="2496"/>
                <a:ext cx="0" cy="72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Line 29"/>
              <p:cNvSpPr>
                <a:spLocks noChangeShapeType="1"/>
              </p:cNvSpPr>
              <p:nvPr/>
            </p:nvSpPr>
            <p:spPr bwMode="auto">
              <a:xfrm>
                <a:off x="288" y="2496"/>
                <a:ext cx="86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Line 30"/>
              <p:cNvSpPr>
                <a:spLocks noChangeShapeType="1"/>
              </p:cNvSpPr>
              <p:nvPr/>
            </p:nvSpPr>
            <p:spPr bwMode="auto">
              <a:xfrm>
                <a:off x="288" y="3216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7" name="Line 31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336" cy="72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9" name="Text Box 33"/>
            <p:cNvSpPr txBox="1">
              <a:spLocks noChangeArrowheads="1"/>
            </p:cNvSpPr>
            <p:nvPr/>
          </p:nvSpPr>
          <p:spPr bwMode="auto">
            <a:xfrm>
              <a:off x="246" y="2190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1">
                  <a:solidFill>
                    <a:schemeClr val="accent2"/>
                  </a:solidFill>
                  <a:latin typeface="Times New Roman" pitchFamily="18" charset="0"/>
                </a:rPr>
                <a:t>a)</a:t>
              </a:r>
            </a:p>
          </p:txBody>
        </p:sp>
      </p:grp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2895600" y="3962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2819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2819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>
            <a:off x="2819400" y="4953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2895600" y="4038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2895600" y="3962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83" name="Line 67"/>
          <p:cNvSpPr>
            <a:spLocks noChangeShapeType="1"/>
          </p:cNvSpPr>
          <p:nvPr/>
        </p:nvSpPr>
        <p:spPr bwMode="auto">
          <a:xfrm>
            <a:off x="5443538" y="2828925"/>
            <a:ext cx="28575" cy="12192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286" name="Group 70"/>
          <p:cNvGrpSpPr>
            <a:grpSpLocks/>
          </p:cNvGrpSpPr>
          <p:nvPr/>
        </p:nvGrpSpPr>
        <p:grpSpPr bwMode="auto">
          <a:xfrm>
            <a:off x="4214813" y="4638675"/>
            <a:ext cx="2990850" cy="1685925"/>
            <a:chOff x="2628" y="2154"/>
            <a:chExt cx="1884" cy="1062"/>
          </a:xfrm>
        </p:grpSpPr>
        <p:sp>
          <p:nvSpPr>
            <p:cNvPr id="9287" name="AutoShape 71"/>
            <p:cNvSpPr>
              <a:spLocks noChangeArrowheads="1"/>
            </p:cNvSpPr>
            <p:nvPr/>
          </p:nvSpPr>
          <p:spPr bwMode="auto">
            <a:xfrm flipH="1">
              <a:off x="3072" y="2448"/>
              <a:ext cx="1440" cy="768"/>
            </a:xfrm>
            <a:prstGeom prst="homePlate">
              <a:avLst>
                <a:gd name="adj" fmla="val 46875"/>
              </a:avLst>
            </a:prstGeom>
            <a:solidFill>
              <a:schemeClr val="bg1"/>
            </a:solidFill>
            <a:ln w="2857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8" name="Text Box 72"/>
            <p:cNvSpPr txBox="1">
              <a:spLocks noChangeArrowheads="1"/>
            </p:cNvSpPr>
            <p:nvPr/>
          </p:nvSpPr>
          <p:spPr bwMode="auto">
            <a:xfrm>
              <a:off x="2628" y="2154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1">
                  <a:solidFill>
                    <a:schemeClr val="accent2"/>
                  </a:solidFill>
                  <a:latin typeface="Times New Roman" pitchFamily="18" charset="0"/>
                </a:rPr>
                <a:t>b)</a:t>
              </a:r>
            </a:p>
          </p:txBody>
        </p:sp>
      </p:grpSp>
      <p:grpSp>
        <p:nvGrpSpPr>
          <p:cNvPr id="9289" name="Group 73"/>
          <p:cNvGrpSpPr>
            <a:grpSpLocks/>
          </p:cNvGrpSpPr>
          <p:nvPr/>
        </p:nvGrpSpPr>
        <p:grpSpPr bwMode="auto">
          <a:xfrm>
            <a:off x="433388" y="4695825"/>
            <a:ext cx="3128962" cy="1743075"/>
            <a:chOff x="246" y="2190"/>
            <a:chExt cx="1971" cy="1098"/>
          </a:xfrm>
        </p:grpSpPr>
        <p:grpSp>
          <p:nvGrpSpPr>
            <p:cNvPr id="9290" name="Group 74"/>
            <p:cNvGrpSpPr>
              <a:grpSpLocks/>
            </p:cNvGrpSpPr>
            <p:nvPr/>
          </p:nvGrpSpPr>
          <p:grpSpPr bwMode="auto">
            <a:xfrm>
              <a:off x="768" y="2520"/>
              <a:ext cx="1449" cy="768"/>
              <a:chOff x="288" y="2496"/>
              <a:chExt cx="1200" cy="720"/>
            </a:xfrm>
          </p:grpSpPr>
          <p:sp>
            <p:nvSpPr>
              <p:cNvPr id="9291" name="Line 75"/>
              <p:cNvSpPr>
                <a:spLocks noChangeShapeType="1"/>
              </p:cNvSpPr>
              <p:nvPr/>
            </p:nvSpPr>
            <p:spPr bwMode="auto">
              <a:xfrm>
                <a:off x="288" y="2496"/>
                <a:ext cx="0" cy="72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2" name="Line 76"/>
              <p:cNvSpPr>
                <a:spLocks noChangeShapeType="1"/>
              </p:cNvSpPr>
              <p:nvPr/>
            </p:nvSpPr>
            <p:spPr bwMode="auto">
              <a:xfrm>
                <a:off x="288" y="2496"/>
                <a:ext cx="864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3" name="Line 77"/>
              <p:cNvSpPr>
                <a:spLocks noChangeShapeType="1"/>
              </p:cNvSpPr>
              <p:nvPr/>
            </p:nvSpPr>
            <p:spPr bwMode="auto">
              <a:xfrm>
                <a:off x="288" y="3216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4" name="Line 78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336" cy="72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95" name="Text Box 79"/>
            <p:cNvSpPr txBox="1">
              <a:spLocks noChangeArrowheads="1"/>
            </p:cNvSpPr>
            <p:nvPr/>
          </p:nvSpPr>
          <p:spPr bwMode="auto">
            <a:xfrm>
              <a:off x="246" y="2190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1">
                  <a:solidFill>
                    <a:schemeClr val="accent2"/>
                  </a:solidFill>
                  <a:latin typeface="Times New Roman" pitchFamily="18" charset="0"/>
                </a:rPr>
                <a:t>a)</a:t>
              </a:r>
            </a:p>
          </p:txBody>
        </p:sp>
      </p:grpSp>
      <p:sp>
        <p:nvSpPr>
          <p:cNvPr id="9296" name="Line 80"/>
          <p:cNvSpPr>
            <a:spLocks noChangeShapeType="1"/>
          </p:cNvSpPr>
          <p:nvPr/>
        </p:nvSpPr>
        <p:spPr bwMode="auto">
          <a:xfrm>
            <a:off x="6311900" y="5105400"/>
            <a:ext cx="28575" cy="12192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97" name="Line 81"/>
          <p:cNvSpPr>
            <a:spLocks noChangeShapeType="1"/>
          </p:cNvSpPr>
          <p:nvPr/>
        </p:nvSpPr>
        <p:spPr bwMode="auto">
          <a:xfrm>
            <a:off x="2057400" y="5232400"/>
            <a:ext cx="0" cy="11938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98" name="Line 82"/>
          <p:cNvSpPr>
            <a:spLocks noChangeShapeType="1"/>
          </p:cNvSpPr>
          <p:nvPr/>
        </p:nvSpPr>
        <p:spPr bwMode="auto">
          <a:xfrm>
            <a:off x="2859088" y="2960688"/>
            <a:ext cx="0" cy="11938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83" grpId="0" animBg="1"/>
      <p:bldP spid="9296" grpId="0" animBg="1"/>
      <p:bldP spid="9297" grpId="0" animBg="1"/>
      <p:bldP spid="92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10000" y="5334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>
                <a:solidFill>
                  <a:srgbClr val="006600"/>
                </a:solidFill>
                <a:latin typeface="Times New Roman" pitchFamily="18" charset="0"/>
              </a:rPr>
              <a:t>Toán</a:t>
            </a:r>
            <a:endParaRPr lang="en-US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895600" y="1019175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Hình chữ nhật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95600" y="3962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819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2819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819400" y="4953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2895600" y="4038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2895600" y="3962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762000" y="16002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990000"/>
                </a:solidFill>
                <a:latin typeface="Times New Roman" pitchFamily="18" charset="0"/>
              </a:rPr>
              <a:t>* Hình chữ nhật có 4 góc vuông, có 2 cạnh dài bằng</a:t>
            </a:r>
          </a:p>
          <a:p>
            <a:r>
              <a:rPr lang="en-US" sz="2800" b="1" i="1">
                <a:solidFill>
                  <a:srgbClr val="990000"/>
                </a:solidFill>
                <a:latin typeface="Times New Roman" pitchFamily="18" charset="0"/>
              </a:rPr>
              <a:t>   nhau và 2 cạnh ngắn bằng nhau.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514600" y="2667000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Bài sau: hình vuông</a:t>
            </a: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1905000" y="3581400"/>
            <a:ext cx="533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Round Same Side Corner Rectangle 43"/>
          <p:cNvSpPr>
            <a:spLocks noChangeArrowheads="1"/>
          </p:cNvSpPr>
          <p:nvPr/>
        </p:nvSpPr>
        <p:spPr bwMode="auto">
          <a:xfrm rot="10800000">
            <a:off x="0" y="6324600"/>
            <a:ext cx="9144000" cy="533400"/>
          </a:xfrm>
          <a:custGeom>
            <a:avLst/>
            <a:gdLst>
              <a:gd name="T0" fmla="*/ 9144000 w 9144000"/>
              <a:gd name="T1" fmla="*/ 533400 h 1066800"/>
              <a:gd name="T2" fmla="*/ 4572000 w 9144000"/>
              <a:gd name="T3" fmla="*/ 1066800 h 1066800"/>
              <a:gd name="T4" fmla="*/ 0 w 9144000"/>
              <a:gd name="T5" fmla="*/ 533400 h 1066800"/>
              <a:gd name="T6" fmla="*/ 4572000 w 9144000"/>
              <a:gd name="T7" fmla="*/ 0 h 1066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2077 w 9144000"/>
              <a:gd name="T13" fmla="*/ 52077 h 1066800"/>
              <a:gd name="T14" fmla="*/ 9091923 w 9144000"/>
              <a:gd name="T15" fmla="*/ 1066800 h 1066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0" h="1066800">
                <a:moveTo>
                  <a:pt x="177804" y="0"/>
                </a:moveTo>
                <a:lnTo>
                  <a:pt x="8966196" y="0"/>
                </a:lnTo>
                <a:lnTo>
                  <a:pt x="8966195" y="0"/>
                </a:lnTo>
                <a:cubicBezTo>
                  <a:pt x="9064394" y="0"/>
                  <a:pt x="9144000" y="79605"/>
                  <a:pt x="9144000" y="177804"/>
                </a:cubicBezTo>
                <a:lnTo>
                  <a:pt x="9144000" y="1066800"/>
                </a:lnTo>
                <a:lnTo>
                  <a:pt x="0" y="1066800"/>
                </a:lnTo>
                <a:lnTo>
                  <a:pt x="0" y="177804"/>
                </a:lnTo>
                <a:cubicBezTo>
                  <a:pt x="0" y="79605"/>
                  <a:pt x="79605" y="0"/>
                  <a:pt x="177803" y="0"/>
                </a:cubicBezTo>
                <a:close/>
              </a:path>
            </a:pathLst>
          </a:custGeom>
          <a:solidFill>
            <a:srgbClr val="953735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en-US" sz="2800" b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roseb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381000" y="914400"/>
            <a:ext cx="8486775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72000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XIN CHÂN THÀNH CẢM ƠN QUÝ THẦY CÔ</a:t>
            </a:r>
          </a:p>
          <a:p>
            <a:pPr algn="ctr"/>
            <a:r>
              <a:rPr lang="vi-VN" sz="32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>
                    <a:alpha val="72000"/>
                  </a:srgbClr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CÙNG CÁC EM HỌC SINH</a:t>
            </a:r>
            <a:endParaRPr lang="en-US" sz="32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>
                  <a:alpha val="72000"/>
                </a:srgbClr>
              </a:solidFill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1371600" y="4800600"/>
            <a:ext cx="5943600" cy="12223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000" b="1" i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69" grpId="1" animBg="1"/>
      <p:bldP spid="1127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41930"/>
  <p:tag name="VIOLETTITLE" val="Toan 3-Hinh chu nhat"/>
  <p:tag name="VIOLETLESSON" val="49"/>
  <p:tag name="VIOLETCATID" val="8049774"/>
  <p:tag name="VIOLETSUBJECT" val="Toán học 3"/>
  <p:tag name="VIOLETAUTHORID" val="2123613"/>
  <p:tag name="VIOLETAUTHORNAME" val="Trần Thị Hai"/>
  <p:tag name="VIOLETAUTHORAVATAR" val="2/123/613/avatar.jpg"/>
  <p:tag name="VIOLETAUTHORADDRESS" val="Trường tiểu học Nguyễn Công Sáu - Quảng Nam"/>
  <p:tag name="VIOLETAUTHORHOMEPAGE" val="http://violet.vn/thihai57"/>
  <p:tag name="VIOLETDATE" val="2010-12-16 20:47:03"/>
  <p:tag name="VIOLETHIT" val="103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&quot;/&gt;&lt;property id=&quot;20307&quot; value=&quot;265&quot;/&gt;&lt;/object&gt;&lt;object type=&quot;3&quot; unique_id=&quot;10563&quot;&gt;&lt;property id=&quot;20148&quot; value=&quot;5&quot;/&gt;&lt;property id=&quot;20300&quot; value=&quot;Slide 1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415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lEt'sgO</dc:creator>
  <cp:lastModifiedBy>AutoBVT</cp:lastModifiedBy>
  <cp:revision>16</cp:revision>
  <dcterms:created xsi:type="dcterms:W3CDTF">2005-12-31T18:50:19Z</dcterms:created>
  <dcterms:modified xsi:type="dcterms:W3CDTF">2018-12-27T01:51:24Z</dcterms:modified>
</cp:coreProperties>
</file>