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6"/>
  </p:notesMasterIdLst>
  <p:handoutMasterIdLst>
    <p:handoutMasterId r:id="rId37"/>
  </p:handoutMasterIdLst>
  <p:sldIdLst>
    <p:sldId id="459" r:id="rId2"/>
    <p:sldId id="417" r:id="rId3"/>
    <p:sldId id="418" r:id="rId4"/>
    <p:sldId id="292" r:id="rId5"/>
    <p:sldId id="293" r:id="rId6"/>
    <p:sldId id="448" r:id="rId7"/>
    <p:sldId id="295" r:id="rId8"/>
    <p:sldId id="457" r:id="rId9"/>
    <p:sldId id="458" r:id="rId10"/>
    <p:sldId id="451" r:id="rId11"/>
    <p:sldId id="452" r:id="rId12"/>
    <p:sldId id="405" r:id="rId13"/>
    <p:sldId id="437" r:id="rId14"/>
    <p:sldId id="453" r:id="rId15"/>
    <p:sldId id="420" r:id="rId16"/>
    <p:sldId id="456" r:id="rId17"/>
    <p:sldId id="427" r:id="rId18"/>
    <p:sldId id="422" r:id="rId19"/>
    <p:sldId id="450" r:id="rId20"/>
    <p:sldId id="423" r:id="rId21"/>
    <p:sldId id="439" r:id="rId22"/>
    <p:sldId id="424" r:id="rId23"/>
    <p:sldId id="429" r:id="rId24"/>
    <p:sldId id="425" r:id="rId25"/>
    <p:sldId id="455" r:id="rId26"/>
    <p:sldId id="434" r:id="rId27"/>
    <p:sldId id="433" r:id="rId28"/>
    <p:sldId id="431" r:id="rId29"/>
    <p:sldId id="313" r:id="rId30"/>
    <p:sldId id="314" r:id="rId31"/>
    <p:sldId id="315" r:id="rId32"/>
    <p:sldId id="321" r:id="rId33"/>
    <p:sldId id="440" r:id="rId34"/>
    <p:sldId id="414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E701"/>
    <a:srgbClr val="000000"/>
    <a:srgbClr val="000066"/>
    <a:srgbClr val="FF9900"/>
    <a:srgbClr val="CC9900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xmlns="" id="{FA8F46D2-B7EE-4ABF-8B6C-BCAA4E4BD6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xmlns="" id="{0E4D72F4-1529-4030-A1B4-A9EEC33EF4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xmlns="" id="{13D230D3-1003-4272-BD4B-4A01B50771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xmlns="" id="{567682F7-D9CB-4727-BBA7-1D370CCC57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F217C69-D200-4353-8B50-6810CD7EC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FAC476DB-66C8-43F3-8D70-3D6ADCB226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AB488DE3-AA49-4D06-ACB5-01D8C6A89C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xmlns="" id="{B396DF3C-30D3-48E8-B3B2-B0328C3E88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xmlns="" id="{27A3B4A8-882E-4105-B077-DB64E0428C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xmlns="" id="{F83F2F3F-C7C7-4596-BB94-4DC4935E6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36547DE-80D4-42D0-A01B-E62B116EA3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D72A6-1F0F-4D9E-93EA-04C83E0F657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900" smtClean="0"/>
              <a:t>Copyright © 2005 Doan Van Hung - Khoa Lich Su - Dai hoc Quy Nhon 12/2005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6C18D-8463-48DE-8643-0DAFE4EB7048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E760FBB5-1287-4D43-9BEA-E0E6B349607B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3F19011-5575-4657-B374-CB9BD71CBAAE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xmlns="" id="{BF102EF2-B5B5-4D8E-BAD8-1750663C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xmlns="" id="{5F6AFD18-FE2F-4558-A681-61696C02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xmlns="" id="{A955673C-1E41-4139-92C9-DB2EE022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37E5-5718-43CD-B795-48F0A3497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xmlns="" id="{B2325E41-57B0-44BE-AFF7-30647F76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xmlns="" id="{B0D8B332-D098-4FEF-928E-4440C9DF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xmlns="" id="{9B1B70D8-7B4E-4CA1-94AA-5482AC88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12453-7C3E-4349-B95B-5E6D16CD13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xmlns="" id="{B2325E41-57B0-44BE-AFF7-30647F76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xmlns="" id="{B0D8B332-D098-4FEF-928E-4440C9DF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xmlns="" id="{9B1B70D8-7B4E-4CA1-94AA-5482AC88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8EABA-4761-40E5-AC56-311518138B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xmlns="" id="{B2325E41-57B0-44BE-AFF7-30647F76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xmlns="" id="{B0D8B332-D098-4FEF-928E-4440C9DF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xmlns="" id="{9B1B70D8-7B4E-4CA1-94AA-5482AC88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E7F0-CD9D-4268-B46D-DDF9963193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xmlns="" id="{B2325E41-57B0-44BE-AFF7-30647F76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xmlns="" id="{B0D8B332-D098-4FEF-928E-4440C9DF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xmlns="" id="{9B1B70D8-7B4E-4CA1-94AA-5482AC88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49796-2D94-4EAF-B78B-84BBAE3891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B8B916-2867-4541-A298-74153AA7F331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E44AF0-0D8B-497D-9D20-F3CEE141DCD5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61B61D8-D84C-41A5-BFC1-03593F9D386D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FEB4DE-5BC4-46A6-90DB-9FF86EF87270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0C214FF4-323A-488F-AF7D-43132317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0B8DD2FE-DBC5-4F25-AD51-372207E5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F03C501-C623-49CD-94D2-DCA3ECD0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CE05D-E03D-43B9-888F-05E06C5360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xmlns="" id="{B2325E41-57B0-44BE-AFF7-30647F76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xmlns="" id="{B0D8B332-D098-4FEF-928E-4440C9DF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xmlns="" id="{9B1B70D8-7B4E-4CA1-94AA-5482AC88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A22F2-E8C7-4A59-ADAC-DF0C85F8B8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4CF0A8-EC99-473A-B6B5-6AFDEF8A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DEFABF-D5E3-484D-BF74-BB3F1B63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D8A9F1-54B5-4F3D-9438-8639A091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521A-35F6-4694-87C6-6C677ABE95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xmlns="" id="{B2325E41-57B0-44BE-AFF7-30647F76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xmlns="" id="{B0D8B332-D098-4FEF-928E-4440C9DF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xmlns="" id="{9B1B70D8-7B4E-4CA1-94AA-5482AC88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EFBE9-F2E4-4A4E-922A-078617A8B5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F0AC4EE-CDA2-4020-85A7-1E2C2E0BC4C5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8C8495-B7CE-4806-BA41-8DBD84CB4BA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xmlns="" id="{8A1801FB-A61C-4A67-9D07-4A12C57F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1535B06E-4DEC-4C22-885C-D6817857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4B61E319-D170-4138-BCB9-CA34CB9F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7E52E-4F9A-4E01-B2C0-4D368B1ACA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4D866C-BAA1-4014-8268-580E755D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28B9AD-740D-43FD-9C17-EB509BEA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8CFDEA-ED28-40FC-8873-E237B6A4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5D999-E65B-4497-B474-9C1D08C595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5A62C5-CA11-412E-A915-082D40404FCA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xmlns="" id="{9972C6B1-6981-40AE-8790-BC3957EEF23C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xmlns="" id="{E5F3CB20-C57A-4B03-BEC6-847391701BE1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3ACE6B24-CFE3-448D-B784-37127783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ABBBB873-B614-4173-814D-6A10A6F7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CE631D4-EA3D-4A94-89CB-BD6EB90A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45D4-6CBD-4CF1-BCBD-480C030DEE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xmlns="" id="{F9B07D69-83E5-47F3-8F13-67826D7405E4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C8EA18-3157-4E9A-8F53-EAD1D27CE8F7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xmlns="" id="{5B7D6A41-9681-4452-B325-CCF104A123E8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6C20ED-A820-4924-9F24-CFE9BD21F219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xmlns="" id="{EE23B91E-D52C-4B19-AFCB-1D536519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xmlns="" id="{B2325E41-57B0-44BE-AFF7-30647F765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0D8B332-D098-4FEF-928E-4440C9DF4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9B1B70D8-7B4E-4CA1-94AA-5482AC88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201D1F35-FB4E-4218-AD6F-88B75713DD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BEB18B-6464-4E36-B7F8-947983DCA661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88" r:id="rId2"/>
    <p:sldLayoutId id="2147483995" r:id="rId3"/>
    <p:sldLayoutId id="2147483989" r:id="rId4"/>
    <p:sldLayoutId id="2147483996" r:id="rId5"/>
    <p:sldLayoutId id="2147483990" r:id="rId6"/>
    <p:sldLayoutId id="2147483997" r:id="rId7"/>
    <p:sldLayoutId id="2147483998" r:id="rId8"/>
    <p:sldLayoutId id="2147483999" r:id="rId9"/>
    <p:sldLayoutId id="2147483991" r:id="rId10"/>
    <p:sldLayoutId id="2147483992" r:id="rId11"/>
    <p:sldLayoutId id="214748399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gif"/><Relationship Id="rId7" Type="http://schemas.openxmlformats.org/officeDocument/2006/relationships/slide" Target="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10" Type="http://schemas.openxmlformats.org/officeDocument/2006/relationships/image" Target="../media/image45.jpeg"/><Relationship Id="rId4" Type="http://schemas.openxmlformats.org/officeDocument/2006/relationships/image" Target="../media/image41.gif"/><Relationship Id="rId9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huong%20Thuy\Desktop\THIET%20KE%20BAI%20GIANG\THAY%20DANG_%20Cdsp\Mo%20dau\caydaysinhvien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22  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0" y="60198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 Tử Giám ngày trước</a:t>
            </a:r>
          </a:p>
        </p:txBody>
      </p:sp>
      <p:pic>
        <p:nvPicPr>
          <p:cNvPr id="28676" name="Picture 4" descr="Bức ảnh chụp quốc tử giám ngày trước"/>
          <p:cNvPicPr>
            <a:picLocks noChangeAspect="1" noChangeArrowheads="1"/>
          </p:cNvPicPr>
          <p:nvPr/>
        </p:nvPicPr>
        <p:blipFill>
          <a:blip r:embed="rId2"/>
          <a:srcRect l="10938" t="15517" r="12500" b="12070"/>
          <a:stretch>
            <a:fillRect/>
          </a:stretch>
        </p:blipFill>
        <p:spPr bwMode="auto">
          <a:xfrm>
            <a:off x="457200" y="990600"/>
            <a:ext cx="8153400" cy="480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Quoc tu gi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8305800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057400" y="5943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 Tử Giám ngày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685800" y="4572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6073" name="Picture 9" descr="VVHTP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828800"/>
            <a:ext cx="6400800" cy="4419600"/>
          </a:xfrm>
          <a:noFill/>
        </p:spPr>
      </p:pic>
      <p:sp>
        <p:nvSpPr>
          <p:cNvPr id="216074" name="AutoShape 10" descr="hinh khong tu"/>
          <p:cNvSpPr>
            <a:spLocks noChangeArrowheads="1"/>
          </p:cNvSpPr>
          <p:nvPr/>
        </p:nvSpPr>
        <p:spPr bwMode="auto">
          <a:xfrm>
            <a:off x="0" y="1752600"/>
            <a:ext cx="3810000" cy="40386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1066800" y="5181600"/>
            <a:ext cx="1828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Khæng tö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533400" y="64008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Nho giáo ( còn gọi là Khổng giáo) do Khổng Tử sáng lập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4" grpId="0" animBg="1"/>
      <p:bldP spid="216075" grpId="0" animBg="1"/>
      <p:bldP spid="2160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Tổ chức lớp học thời Hậu Lê</a:t>
            </a:r>
          </a:p>
        </p:txBody>
      </p:sp>
      <p:pic>
        <p:nvPicPr>
          <p:cNvPr id="218120" name="Picture 8" descr="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21" name="Picture 9" descr="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152400" y="61722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Ở thời Hậu Lê, học sinh phải học thuộc những gì Nho giáo dạy...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838200" y="3352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Quốc Tử Giám ngày trước</a:t>
            </a:r>
          </a:p>
        </p:txBody>
      </p:sp>
      <p:pic>
        <p:nvPicPr>
          <p:cNvPr id="71690" name="Picture 10" descr="Bức ảnh chụp quốc tử giám ngày trước"/>
          <p:cNvPicPr>
            <a:picLocks noChangeAspect="1" noChangeArrowheads="1"/>
          </p:cNvPicPr>
          <p:nvPr/>
        </p:nvPicPr>
        <p:blipFill>
          <a:blip r:embed="rId2"/>
          <a:srcRect l="10938" t="15517" r="12500" b="12070"/>
          <a:stretch>
            <a:fillRect/>
          </a:stretch>
        </p:blipFill>
        <p:spPr bwMode="auto">
          <a:xfrm>
            <a:off x="990600" y="1066800"/>
            <a:ext cx="3810000" cy="236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691" name="Picture 11" descr="Quoc tu gi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4191000" cy="236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692" name="Picture 12" descr="Nha thai hoc trong Van Mi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733800"/>
            <a:ext cx="3810000" cy="2362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29200" y="3352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Quốc Tử Giám ngày nay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1295400" y="6096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Nhà Thái học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486400" y="6096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</a:rPr>
              <a:t>Văn Miếu</a:t>
            </a:r>
          </a:p>
        </p:txBody>
      </p:sp>
      <p:pic>
        <p:nvPicPr>
          <p:cNvPr id="71697" name="Picture 17" descr="Khue van cac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3150" y="3752850"/>
            <a:ext cx="4108450" cy="2365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6635" name="Line 19"/>
          <p:cNvSpPr>
            <a:spLocks noChangeShapeType="1"/>
          </p:cNvSpPr>
          <p:nvPr/>
        </p:nvSpPr>
        <p:spPr bwMode="auto">
          <a:xfrm flipH="1">
            <a:off x="914400" y="914400"/>
            <a:ext cx="0" cy="563880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3" grpId="0"/>
      <p:bldP spid="71695" grpId="0"/>
      <p:bldP spid="716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5953125" y="-46038"/>
            <a:ext cx="3235325" cy="2667001"/>
            <a:chOff x="3695" y="0"/>
            <a:chExt cx="2038" cy="1680"/>
          </a:xfrm>
        </p:grpSpPr>
        <p:pic>
          <p:nvPicPr>
            <p:cNvPr id="27655" name="Picture 3" descr="N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845" y="838"/>
              <a:ext cx="1680" cy="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4814" y="788"/>
              <a:ext cx="1610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5" descr="N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695" y="58"/>
              <a:ext cx="2011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806" y="92"/>
              <a:ext cx="19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1" name="Picture 7" descr="bellB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80975"/>
            <a:ext cx="746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04800" y="1524000"/>
            <a:ext cx="84582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1" u="sng">
                <a:solidFill>
                  <a:srgbClr val="0033CC"/>
                </a:solidFill>
                <a:latin typeface="Times New Roman" pitchFamily="18" charset="0"/>
              </a:rPr>
              <a:t>1.TỔ CHỨC GIÁO DỤC THỜI HẬU LÊ</a:t>
            </a:r>
            <a:r>
              <a:rPr lang="en-US" altLang="en-US" sz="2800" b="1" u="sng">
                <a:solidFill>
                  <a:srgbClr val="0033CC"/>
                </a:solidFill>
              </a:rPr>
              <a:t> </a:t>
            </a:r>
          </a:p>
          <a:p>
            <a:pPr algn="just" eaLnBrk="1" hangingPunct="1"/>
            <a:r>
              <a:rPr lang="en-US" altLang="en-US" sz="3000" b="1">
                <a:latin typeface="Times New Roman" pitchFamily="18" charset="0"/>
              </a:rPr>
              <a:t>Việc học dưới thời Hậu Lê được tổ chức:</a:t>
            </a:r>
          </a:p>
          <a:p>
            <a:pPr algn="just" eaLnBrk="1" hangingPunct="1"/>
            <a:r>
              <a:rPr lang="en-US" altLang="en-US" sz="3000" b="1"/>
              <a:t>- </a:t>
            </a:r>
            <a:r>
              <a:rPr lang="en-US" altLang="en-US" sz="3000" b="1">
                <a:latin typeface="Times New Roman" pitchFamily="18" charset="0"/>
              </a:rPr>
              <a:t>Dựng nhà Thái Học, dựng lại Quốc Tử Giám. </a:t>
            </a:r>
          </a:p>
          <a:p>
            <a:pPr algn="just" eaLnBrk="1" hangingPunct="1"/>
            <a:r>
              <a:rPr lang="en-US" altLang="en-US" sz="3000" b="1">
                <a:latin typeface="Times New Roman" pitchFamily="18" charset="0"/>
              </a:rPr>
              <a:t>- Trường có lớp học, có chỗ ở, có cả kho sách. </a:t>
            </a:r>
          </a:p>
          <a:p>
            <a:pPr algn="just" eaLnBrk="1" hangingPunct="1"/>
            <a:r>
              <a:rPr lang="en-US" altLang="en-US" sz="3000" b="1">
                <a:latin typeface="Times New Roman" pitchFamily="18" charset="0"/>
              </a:rPr>
              <a:t>- Trường thu nhận cả con em gia đình thường dân nếu học giỏi.</a:t>
            </a:r>
          </a:p>
          <a:p>
            <a:pPr algn="just" eaLnBrk="1" hangingPunct="1"/>
            <a:r>
              <a:rPr lang="en-US" altLang="en-US" sz="3000" b="1">
                <a:latin typeface="Times New Roman" pitchFamily="18" charset="0"/>
              </a:rPr>
              <a:t>-  Mở trường công bên cạnh các lớp học tư</a:t>
            </a:r>
            <a:r>
              <a:rPr lang="en-US" altLang="en-US" sz="3000" b="1"/>
              <a:t>.</a:t>
            </a:r>
            <a:endParaRPr lang="en-US" altLang="en-US" sz="3000" b="1">
              <a:solidFill>
                <a:srgbClr val="0000FF"/>
              </a:solidFill>
            </a:endParaRPr>
          </a:p>
          <a:p>
            <a:pPr algn="just" eaLnBrk="1" hangingPunct="1"/>
            <a:r>
              <a:rPr lang="en-US" altLang="en-US" sz="3000" b="1"/>
              <a:t> - </a:t>
            </a:r>
            <a:r>
              <a:rPr lang="en-US" altLang="en-US" sz="3000" b="1">
                <a:latin typeface="Times New Roman" pitchFamily="18" charset="0"/>
              </a:rPr>
              <a:t>Nội dung học tập thời Hậu Lê là Nho giáo.</a:t>
            </a: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5222875" y="838200"/>
            <a:ext cx="184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altLang="en-US" sz="2900">
              <a:solidFill>
                <a:srgbClr val="0000FF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5"/>
          <p:cNvSpPr txBox="1">
            <a:spLocks noChangeArrowheads="1"/>
          </p:cNvSpPr>
          <p:nvPr/>
        </p:nvSpPr>
        <p:spPr bwMode="auto">
          <a:xfrm>
            <a:off x="1219200" y="1143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1. Tổ chức giáo dục thời Hậu Lê</a:t>
            </a:r>
            <a:endParaRPr lang="en-US" altLang="en-US" sz="2000" b="1">
              <a:latin typeface="Times New Roman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144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Có nề nếp, qui củ.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14400" y="2209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Trường đào tạo những người có tài cho đất nước.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066800" y="2819400"/>
            <a:ext cx="7848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2. Nội dung thi cử và những biện pháp khuyến khích học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.VnTime" pitchFamily="34" charset="0"/>
              </a:rPr>
              <a:t>2. </a:t>
            </a:r>
            <a:r>
              <a:rPr lang="en-US" altLang="en-US" sz="2400" b="1" u="sng">
                <a:latin typeface="Times New Roman" pitchFamily="18" charset="0"/>
                <a:cs typeface="Times New Roman" pitchFamily="18" charset="0"/>
              </a:rPr>
              <a:t>Nội dung thi cử </a:t>
            </a:r>
            <a:r>
              <a:rPr lang="en-US" altLang="en-US" sz="2400" b="1" u="sng">
                <a:latin typeface=".VnTime" pitchFamily="34" charset="0"/>
              </a:rPr>
              <a:t>v</a:t>
            </a:r>
            <a:r>
              <a:rPr lang="en-US" altLang="en-US" sz="2400" b="1" u="sng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u="sng">
                <a:latin typeface=".VnTime" pitchFamily="34" charset="0"/>
              </a:rPr>
              <a:t> n</a:t>
            </a:r>
            <a:r>
              <a:rPr lang="en-US" altLang="en-US" sz="2400" b="1" u="sng">
                <a:latin typeface="Times New Roman" pitchFamily="18" charset="0"/>
                <a:cs typeface="Times New Roman" pitchFamily="18" charset="0"/>
              </a:rPr>
              <a:t>hững biện pháp khuyến khích học tập ở thời Hậu Lê: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609600" y="2971800"/>
            <a:ext cx="8305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§äc SGK ®o¹n “Cø ba n¨m….ng­êi cã tµi” vµ tr¶ lêi c©u hái: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Times New Roman" pitchFamily="18" charset="0"/>
              </a:rPr>
              <a:t>Câu 1</a:t>
            </a:r>
            <a:r>
              <a:rPr lang="en-US" altLang="en-US" sz="2400" b="1">
                <a:latin typeface="Times New Roman" pitchFamily="18" charset="0"/>
              </a:rPr>
              <a:t>: Chế độ thi cử nhà Hậu Lê như thế nào?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Times New Roman" pitchFamily="18" charset="0"/>
              </a:rPr>
              <a:t>Câu 2</a:t>
            </a:r>
            <a:r>
              <a:rPr lang="en-US" altLang="en-US" sz="2400" b="1">
                <a:latin typeface="Times New Roman" pitchFamily="18" charset="0"/>
              </a:rPr>
              <a:t>: Nhà Hậu Lê đã làm gì để khuyến  khích việc học?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/>
      <p:bldP spid="2201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9"/>
          <p:cNvGrpSpPr>
            <a:grpSpLocks/>
          </p:cNvGrpSpPr>
          <p:nvPr/>
        </p:nvGrpSpPr>
        <p:grpSpPr bwMode="auto">
          <a:xfrm>
            <a:off x="5921375" y="-15875"/>
            <a:ext cx="3235325" cy="2667000"/>
            <a:chOff x="3695" y="0"/>
            <a:chExt cx="2038" cy="1680"/>
          </a:xfrm>
        </p:grpSpPr>
        <p:pic>
          <p:nvPicPr>
            <p:cNvPr id="30725" name="Picture 10" descr="N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4845" y="838"/>
              <a:ext cx="1680" cy="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4814" y="788"/>
              <a:ext cx="1610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12" descr="N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695" y="58"/>
              <a:ext cx="2011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806" y="92"/>
              <a:ext cx="19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900" name="Text Box 36"/>
          <p:cNvSpPr txBox="1">
            <a:spLocks noChangeArrowheads="1"/>
          </p:cNvSpPr>
          <p:nvPr/>
        </p:nvSpPr>
        <p:spPr bwMode="auto">
          <a:xfrm>
            <a:off x="381000" y="1981200"/>
            <a:ext cx="8458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>
                <a:latin typeface="Times New Roman" pitchFamily="18" charset="0"/>
              </a:rPr>
              <a:t>Câu 1</a:t>
            </a:r>
            <a:r>
              <a:rPr lang="en-US" altLang="en-US" sz="3200" b="1">
                <a:latin typeface="Times New Roman" pitchFamily="18" charset="0"/>
              </a:rPr>
              <a:t>: Chế độ thi cử thời Hậu Lê: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- Cứ ba năm có một kì thi Hương ở các địa phương và thi Hội ở kinh thành để chọn tiến sĩ.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- Ai đỗ thi Hội được dự thi Đình để chọn làm trạng nguyên.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H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3600" y="5943600"/>
            <a:ext cx="62484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Kì thi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ở Nam Định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09600" y="1524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BÀI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33400" y="2909888"/>
            <a:ext cx="7239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Thời Hậu Lê, mọi quyền hành đều tập trung vào tay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Vua.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Vua và các quan lại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 Các quan lại.</a:t>
            </a:r>
            <a:endParaRPr lang="en-US" alt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228600" y="19812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Hãy ghi chữ cái đặt trước câu trả lời đúng vào bảng con:</a:t>
            </a:r>
          </a:p>
        </p:txBody>
      </p:sp>
      <p:sp>
        <p:nvSpPr>
          <p:cNvPr id="12293" name="Text Box 34"/>
          <p:cNvSpPr txBox="1">
            <a:spLocks noChangeArrowheads="1"/>
          </p:cNvSpPr>
          <p:nvPr/>
        </p:nvSpPr>
        <p:spPr bwMode="auto">
          <a:xfrm>
            <a:off x="1295400" y="304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 rot="-151013">
            <a:off x="6748463" y="2338388"/>
            <a:ext cx="2849562" cy="1485900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Bảng con</a:t>
            </a:r>
          </a:p>
        </p:txBody>
      </p:sp>
      <p:sp>
        <p:nvSpPr>
          <p:cNvPr id="12295" name="Text Box 20"/>
          <p:cNvSpPr txBox="1">
            <a:spLocks noChangeArrowheads="1"/>
          </p:cNvSpPr>
          <p:nvPr/>
        </p:nvSpPr>
        <p:spPr bwMode="auto">
          <a:xfrm>
            <a:off x="4114800" y="838200"/>
            <a:ext cx="144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8" grpId="0" build="allAtOnce"/>
      <p:bldP spid="5153" grpId="0"/>
      <p:bldP spid="51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15" name="Picture 23" descr="giam-kha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3429000" y="623411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Giám khảo</a:t>
            </a:r>
          </a:p>
        </p:txBody>
      </p:sp>
      <p:pic>
        <p:nvPicPr>
          <p:cNvPr id="161819" name="Picture 27" descr="hoi-dong- giam kh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20" name="Picture 28" descr="Canh_thi_18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21" name="Text Box 29"/>
          <p:cNvSpPr txBox="1">
            <a:spLocks noChangeArrowheads="1"/>
          </p:cNvSpPr>
          <p:nvPr/>
        </p:nvSpPr>
        <p:spPr bwMode="auto">
          <a:xfrm>
            <a:off x="2617788" y="62484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Hội đồng giám khảo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822" name="Text Box 30"/>
          <p:cNvSpPr txBox="1">
            <a:spLocks noChangeArrowheads="1"/>
          </p:cNvSpPr>
          <p:nvPr/>
        </p:nvSpPr>
        <p:spPr bwMode="auto">
          <a:xfrm>
            <a:off x="2209800" y="5257800"/>
            <a:ext cx="3106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Cảnh thi</a:t>
            </a:r>
          </a:p>
        </p:txBody>
      </p:sp>
      <p:pic>
        <p:nvPicPr>
          <p:cNvPr id="161825" name="Picture 33" descr="Leu_chong_di_t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9144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3048000" y="45720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Lều chõng đi thi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6" grpId="0"/>
      <p:bldP spid="161816" grpId="1"/>
      <p:bldP spid="161821" grpId="0"/>
      <p:bldP spid="161821" grpId="1"/>
      <p:bldP spid="161822" grpId="0"/>
      <p:bldP spid="161822" grpId="1"/>
      <p:bldP spid="161826" grpId="0"/>
      <p:bldP spid="16182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Hình ảnh tổ chức hội thi dưới thời Hậu Lê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1905000" y="6003925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Hội thi Đình ở thời Hậu Lê</a:t>
            </a:r>
          </a:p>
        </p:txBody>
      </p:sp>
      <p:pic>
        <p:nvPicPr>
          <p:cNvPr id="219149" name="Picture 1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63880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143000" y="2590800"/>
            <a:ext cx="6970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latin typeface="Times New Roman" pitchFamily="18" charset="0"/>
              </a:rPr>
              <a:t>Câu 2</a:t>
            </a:r>
            <a:r>
              <a:rPr lang="en-US" altLang="en-US" sz="3600" b="1">
                <a:latin typeface="Times New Roman" pitchFamily="18" charset="0"/>
              </a:rPr>
              <a:t>: Nhà Hậu Lê đã làm gì để khuyến khích việc học?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22275" y="346075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1" descr="bellBg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0" y="149225"/>
            <a:ext cx="746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26"/>
          <p:cNvSpPr txBox="1">
            <a:spLocks noChangeArrowheads="1"/>
          </p:cNvSpPr>
          <p:nvPr/>
        </p:nvSpPr>
        <p:spPr bwMode="auto">
          <a:xfrm>
            <a:off x="381000" y="3048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>
              <a:latin typeface=".VnTime" pitchFamily="34" charset="0"/>
            </a:endParaRP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304800" y="1752600"/>
            <a:ext cx="88392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>
                <a:latin typeface="Times New Roman" pitchFamily="18" charset="0"/>
              </a:rPr>
              <a:t>Câu 2:</a:t>
            </a:r>
            <a:r>
              <a:rPr lang="en-US" altLang="en-US" sz="3200" b="1">
                <a:latin typeface="Times New Roman" pitchFamily="18" charset="0"/>
              </a:rPr>
              <a:t> Những việc làm của nhà Hậu Lê nhằm khuyến khích việc học tập: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+ Đặt ra lễ xướng danh ( lễ đọc tên người đỗ ).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+ Đặt ra lễ vinh quy ( lễ đón rước người đỗ cao về làng ).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</a:rPr>
              <a:t>+ Khắc tên tuổi người đỗ cao vào bia đá dựng ở Văn Miếu.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58" name="Picture 30" descr="nghe-ket-qu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59" name="Picture 31" descr="bang-vang-ghi-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0" name="Picture 32" descr="ta-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1" name="Picture 33" descr="tan-khoa-dao-p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2" name="Picture 34" descr="Bia tien si o Van Mie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63" name="Picture 35" descr="Nha bia tien s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2286000" y="6081713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</a:rPr>
              <a:t>Lễ xướng danh</a:t>
            </a:r>
          </a:p>
        </p:txBody>
      </p:sp>
      <p:sp>
        <p:nvSpPr>
          <p:cNvPr id="124966" name="Text Box 38"/>
          <p:cNvSpPr txBox="1">
            <a:spLocks noChangeArrowheads="1"/>
          </p:cNvSpPr>
          <p:nvPr/>
        </p:nvSpPr>
        <p:spPr bwMode="auto">
          <a:xfrm>
            <a:off x="1600200" y="621665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</a:rPr>
              <a:t>Ghi tên bảng vàng</a:t>
            </a:r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1524000" y="6278563"/>
            <a:ext cx="426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Tạ lễ trước Văn Miếu</a:t>
            </a:r>
          </a:p>
        </p:txBody>
      </p:sp>
      <p:sp>
        <p:nvSpPr>
          <p:cNvPr id="124968" name="Text Box 40"/>
          <p:cNvSpPr txBox="1">
            <a:spLocks noChangeArrowheads="1"/>
          </p:cNvSpPr>
          <p:nvPr/>
        </p:nvSpPr>
        <p:spPr bwMode="auto">
          <a:xfrm>
            <a:off x="1524000" y="621665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</a:rPr>
              <a:t>Tân khoa dạo phố</a:t>
            </a:r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2286000" y="62166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</a:rPr>
              <a:t>Bia tiến sĩ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457200" y="621665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</a:rPr>
              <a:t>Các tân khoa được ban mũ, áo, hia.</a:t>
            </a:r>
          </a:p>
        </p:txBody>
      </p:sp>
      <p:sp>
        <p:nvSpPr>
          <p:cNvPr id="124971" name="Text Box 43"/>
          <p:cNvSpPr txBox="1">
            <a:spLocks noChangeArrowheads="1"/>
          </p:cNvSpPr>
          <p:nvPr/>
        </p:nvSpPr>
        <p:spPr bwMode="auto">
          <a:xfrm>
            <a:off x="990600" y="621665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</a:rPr>
              <a:t>Nhà bia tiến sĩ ở Văn Miếu</a:t>
            </a:r>
          </a:p>
        </p:txBody>
      </p:sp>
      <p:pic>
        <p:nvPicPr>
          <p:cNvPr id="124972" name="Picture 44" descr="thi-da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4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24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24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10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24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5" grpId="0"/>
      <p:bldP spid="124965" grpId="1"/>
      <p:bldP spid="124966" grpId="0"/>
      <p:bldP spid="124966" grpId="1"/>
      <p:bldP spid="124967" grpId="0"/>
      <p:bldP spid="124967" grpId="1"/>
      <p:bldP spid="124968" grpId="0"/>
      <p:bldP spid="124968" grpId="1"/>
      <p:bldP spid="124969" grpId="0"/>
      <p:bldP spid="124969" grpId="1"/>
      <p:bldP spid="124970" grpId="0"/>
      <p:bldP spid="124970" grpId="1"/>
      <p:bldP spid="124971" grpId="0"/>
      <p:bldP spid="12497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1143000" y="1143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1. Tổ chức giáo dục thời Hậu Lê</a:t>
            </a:r>
            <a:endParaRPr lang="en-US" altLang="en-U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Có nề nếp, qui củ.</a:t>
            </a: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914400" y="2209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- Trường đào tạo những người có tài cho đất nước.</a:t>
            </a: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066800" y="2819400"/>
            <a:ext cx="7848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. Nội dung thi cử và những biện pháp khuyến khích học tập</a:t>
            </a: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914400" y="3962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-Đặt ra lễ xướng danh ( Lễ đọc tên người đỗ ).</a:t>
            </a: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838200" y="4572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- Đặt ra lễ vinh quy ( Lễ đón rước người đỗ cao về làng ).</a:t>
            </a:r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914400" y="51054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</a:rPr>
              <a:t>- Khắc tên tuổi người đỗ cao vào bia đá dựng ở Văn Miếu để đề cao người có tài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381000" y="32004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bài học này em biết những gì về trường học ở thời Hậu Lê?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457200" y="1219200"/>
            <a:ext cx="84582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Giáo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dục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thời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Hậu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Lê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đã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nền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nếp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quy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củ</a:t>
            </a:r>
            <a:r>
              <a:rPr lang="en-US" altLang="en-US" sz="3200" b="1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Trường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học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thời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Hậu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Lê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nhằm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đào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tạo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những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trung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thành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chế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độ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phong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kiến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tài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cho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đất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nước</a:t>
            </a:r>
            <a:r>
              <a:rPr lang="en-US" altLang="en-US" sz="32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3" grpId="0"/>
      <p:bldP spid="16693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a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71438"/>
            <a:ext cx="990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6" name="WordArt 2"/>
          <p:cNvSpPr>
            <a:spLocks noChangeArrowheads="1" noChangeShapeType="1" noTextEdit="1"/>
          </p:cNvSpPr>
          <p:nvPr/>
        </p:nvSpPr>
        <p:spPr bwMode="auto">
          <a:xfrm>
            <a:off x="3033713" y="528638"/>
            <a:ext cx="5195887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Đố em biết  ?</a:t>
            </a:r>
          </a:p>
        </p:txBody>
      </p:sp>
      <p:pic>
        <p:nvPicPr>
          <p:cNvPr id="40964" name="Picture 6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206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5334000"/>
            <a:ext cx="127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856288"/>
            <a:ext cx="10668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6" name="WordArt 12"/>
          <p:cNvSpPr>
            <a:spLocks noChangeArrowheads="1" noChangeShapeType="1" noTextEdit="1"/>
          </p:cNvSpPr>
          <p:nvPr/>
        </p:nvSpPr>
        <p:spPr bwMode="auto">
          <a:xfrm>
            <a:off x="231775" y="914400"/>
            <a:ext cx="1905000" cy="533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</a:p>
        </p:txBody>
      </p:sp>
      <p:pic>
        <p:nvPicPr>
          <p:cNvPr id="40968" name="Picture 13" descr="sotcsw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04800"/>
            <a:ext cx="1190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8" name="Picture 14" descr="chuot mickey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1981200"/>
            <a:ext cx="3657600" cy="36576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90481" name="Picture 17" descr="9685125025714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981200"/>
            <a:ext cx="3276600" cy="35814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66" grpId="1" animBg="1"/>
      <p:bldP spid="190476" grpId="0" animBg="1"/>
      <p:bldP spid="19047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1.Nhà Hậu Lê tổ chức trường học như thế nào?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600200" y="3124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Chưa quy củ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752600" y="3962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 nhiều học sinh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752600" y="4953000"/>
            <a:ext cx="3581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 có nền nếp và quy củ</a:t>
            </a:r>
          </a:p>
        </p:txBody>
      </p:sp>
      <p:sp>
        <p:nvSpPr>
          <p:cNvPr id="41990" name="WordArt 9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7239000" cy="695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23308"/>
              </a:avLst>
            </a:prstTxWarp>
          </a:bodyPr>
          <a:lstStyle/>
          <a:p>
            <a:pPr algn="ctr"/>
            <a:r>
              <a:rPr lang="pt-BR" sz="44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 CHỌN ĐÁP ÁN NÀO?</a:t>
            </a:r>
            <a:endParaRPr lang="vi-VN" sz="44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5257800" y="4648200"/>
            <a:ext cx="3657600" cy="17526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r>
              <a:rPr lang="en-US" altLang="en-US" sz="2000">
                <a:solidFill>
                  <a:srgbClr val="FF0066"/>
                </a:solidFill>
                <a:latin typeface=".VnTifani HeavyH" pitchFamily="34" charset="0"/>
              </a:rPr>
              <a:t>: C</a:t>
            </a:r>
          </a:p>
        </p:txBody>
      </p:sp>
      <p:sp>
        <p:nvSpPr>
          <p:cNvPr id="41992" name="Rectangle 16"/>
          <p:cNvSpPr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2800">
              <a:latin typeface="Arial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609600" y="3810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609600" y="2895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09600" y="4724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609600" y="4724400"/>
            <a:ext cx="914400" cy="914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2" grpId="0"/>
      <p:bldP spid="63493" grpId="0" animBg="1"/>
      <p:bldP spid="63498" grpId="0" animBg="1"/>
      <p:bldP spid="63508" grpId="0"/>
      <p:bldP spid="63509" grpId="0"/>
      <p:bldP spid="63510" grpId="0"/>
      <p:bldP spid="635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0650" y="2892425"/>
            <a:ext cx="90233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Bảo vệ chủ quyền quốc gia.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Giữ gìn truyền thống tốt đẹp của dân tộc.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Bảo vệ một số quyền lợi của phụ nữ.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Tất cả các ý trên.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13716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allAtOnce"/>
      <p:bldP spid="41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556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 thời Hậu Lê, những ai được vào học trong Quốc Tử Giám?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57200" y="27432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A</a:t>
            </a:r>
            <a:r>
              <a:rPr lang="en-US" altLang="en-US" sz="3200">
                <a:solidFill>
                  <a:srgbClr val="0033CC"/>
                </a:solidFill>
                <a:latin typeface=".VnTime" pitchFamily="34" charset="0"/>
              </a:rPr>
              <a:t>  </a:t>
            </a:r>
            <a:r>
              <a:rPr lang="en-US" altLang="en-US">
                <a:solidFill>
                  <a:srgbClr val="0033CC"/>
                </a:solidFill>
              </a:rPr>
              <a:t>         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cháu vua quan và con dân thường nếu học giỏi</a:t>
            </a:r>
            <a:endParaRPr lang="en-US" altLang="en-US" sz="24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B</a:t>
            </a:r>
            <a:r>
              <a:rPr lang="en-US" altLang="en-US" sz="3200">
                <a:solidFill>
                  <a:srgbClr val="0033CC"/>
                </a:solidFill>
                <a:latin typeface=".VnTime" pitchFamily="34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Tất cả mọi người có tiền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754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C</a:t>
            </a:r>
            <a:r>
              <a:rPr lang="en-US" altLang="en-US" sz="3600" b="1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en-US" sz="3200">
                <a:solidFill>
                  <a:srgbClr val="0033CC"/>
                </a:solidFill>
                <a:latin typeface=".VnTime" pitchFamily="34" charset="0"/>
              </a:rPr>
              <a:t>      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Chỉ con cháu vua quan mới được học.</a:t>
            </a:r>
          </a:p>
        </p:txBody>
      </p:sp>
      <p:sp>
        <p:nvSpPr>
          <p:cNvPr id="43014" name="WordArt 9"/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4400550" cy="466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4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 CHỌN ĐÁP ÁN NÀO?</a:t>
            </a:r>
            <a:endParaRPr lang="vi-VN" sz="44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105400" y="4953000"/>
            <a:ext cx="4038600" cy="1905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r>
              <a:rPr lang="en-US" altLang="en-US" sz="3200" b="1">
                <a:solidFill>
                  <a:srgbClr val="FF0000"/>
                </a:solidFill>
                <a:latin typeface=".VnTifani HeavyH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.VnTifani HeavyH" pitchFamily="34" charset="0"/>
              </a:rPr>
              <a:t>: A</a:t>
            </a:r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228600" y="2590800"/>
            <a:ext cx="914400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6" grpId="0"/>
      <p:bldP spid="64516" grpId="1"/>
      <p:bldP spid="64517" grpId="0"/>
      <p:bldP spid="64517" grpId="1"/>
      <p:bldP spid="64522" grpId="0" animBg="1"/>
      <p:bldP spid="645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3.Có mấy kì thi lớn được tổ chức để chọn nhân tài?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90800" y="23622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A      </a:t>
            </a:r>
            <a:r>
              <a:rPr lang="en-US" alt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 kì thi</a:t>
            </a:r>
            <a:endParaRPr lang="en-US" altLang="en-US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438400" y="32766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.VnTime" pitchFamily="34" charset="0"/>
              </a:rPr>
              <a:t>  </a:t>
            </a: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B     </a:t>
            </a:r>
            <a:r>
              <a:rPr lang="en-US" alt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 kì thi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514600" y="41910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C      3</a:t>
            </a:r>
            <a:r>
              <a:rPr lang="en-US" alt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kì thi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44038" name="WordArt 9"/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400550" cy="466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4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 CHỌN ĐÁP ÁN NÀO?</a:t>
            </a:r>
            <a:endParaRPr lang="vi-VN" sz="44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3581400" y="4953000"/>
            <a:ext cx="5257800" cy="16764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r>
              <a:rPr lang="en-US" altLang="en-US" sz="2000">
                <a:solidFill>
                  <a:srgbClr val="FF0000"/>
                </a:solidFill>
                <a:latin typeface=".VnTifani HeavyH" pitchFamily="34" charset="0"/>
              </a:rPr>
              <a:t>: C</a:t>
            </a:r>
          </a:p>
        </p:txBody>
      </p:sp>
      <p:pic>
        <p:nvPicPr>
          <p:cNvPr id="65547" name="Xem 3039.WAV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Xem ket qua.WAV"/>
          </p:nvPr>
        </p:nvPicPr>
        <p:blipFill>
          <a:blip r:embed="rId4"/>
          <a:srcRect/>
          <a:stretch>
            <a:fillRect/>
          </a:stretch>
        </p:blipFill>
        <p:spPr>
          <a:xfrm>
            <a:off x="8305800" y="4876800"/>
            <a:ext cx="304800" cy="304800"/>
          </a:xfrm>
        </p:spPr>
      </p:pic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2438400" y="4038600"/>
            <a:ext cx="838200" cy="838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7"/>
                </p:tgtEl>
              </p:cMediaNode>
            </p:audio>
          </p:childTnLst>
        </p:cTn>
      </p:par>
    </p:tnLst>
    <p:bldLst>
      <p:bldP spid="65538" grpId="0"/>
      <p:bldP spid="65539" grpId="0"/>
      <p:bldP spid="65540" grpId="0"/>
      <p:bldP spid="65541" grpId="0"/>
      <p:bldP spid="65546" grpId="0" animBg="1"/>
      <p:bldP spid="655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Nhà Hậu Lê đã cho tổ chức các lễ nào để khuyến khích học tập?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676400" y="2362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A   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Lễ báo danh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676400" y="38862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C   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Lễ Vinh quy bái tổ</a:t>
            </a:r>
            <a:r>
              <a:rPr lang="en-US" altLang="en-US" sz="2400">
                <a:solidFill>
                  <a:srgbClr val="0033CC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CC"/>
                </a:solidFill>
                <a:latin typeface=".VnTime" pitchFamily="34" charset="0"/>
              </a:rPr>
              <a:t>        </a:t>
            </a:r>
            <a:r>
              <a:rPr lang="en-US" altLang="en-US" sz="3200" b="1">
                <a:solidFill>
                  <a:srgbClr val="0033CC"/>
                </a:solidFill>
                <a:latin typeface=".VnTime" pitchFamily="34" charset="0"/>
              </a:rPr>
              <a:t>B   </a:t>
            </a:r>
            <a:r>
              <a:rPr lang="en-US" altLang="en-US" sz="2400" b="1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en-US" sz="240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Lễ báo danh và lễ Vinh quy bái tổ</a:t>
            </a:r>
          </a:p>
        </p:txBody>
      </p:sp>
      <p:sp>
        <p:nvSpPr>
          <p:cNvPr id="45062" name="WordArt 9"/>
          <p:cNvSpPr>
            <a:spLocks noChangeArrowheads="1" noChangeShapeType="1" noTextEdit="1"/>
          </p:cNvSpPr>
          <p:nvPr/>
        </p:nvSpPr>
        <p:spPr bwMode="auto">
          <a:xfrm>
            <a:off x="2362200" y="981075"/>
            <a:ext cx="4400550" cy="466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4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 CHỌN ĐÁP ÁN NÀO?</a:t>
            </a:r>
            <a:endParaRPr lang="vi-VN" sz="4400" kern="1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3124200" y="4724400"/>
            <a:ext cx="5257800" cy="1524000"/>
          </a:xfrm>
          <a:prstGeom prst="irregularSeal2">
            <a:avLst/>
          </a:prstGeom>
          <a:solidFill>
            <a:srgbClr val="99FF99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r>
              <a:rPr lang="en-US" altLang="en-US" sz="2000">
                <a:solidFill>
                  <a:srgbClr val="FF0000"/>
                </a:solidFill>
                <a:latin typeface=".VnTifani HeavyH" pitchFamily="34" charset="0"/>
              </a:rPr>
              <a:t>: B</a:t>
            </a:r>
          </a:p>
        </p:txBody>
      </p:sp>
      <p:pic>
        <p:nvPicPr>
          <p:cNvPr id="71691" name="Xem 3039.WAV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Xem ket qua.WAV"/>
          </p:nvPr>
        </p:nvPicPr>
        <p:blipFill>
          <a:blip r:embed="rId4"/>
          <a:srcRect/>
          <a:stretch>
            <a:fillRect/>
          </a:stretch>
        </p:blipFill>
        <p:spPr>
          <a:xfrm>
            <a:off x="8077200" y="2362200"/>
            <a:ext cx="304800" cy="304800"/>
          </a:xfrm>
        </p:spPr>
      </p:pic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1371600" y="2971800"/>
            <a:ext cx="914400" cy="914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1"/>
                </p:tgtEl>
              </p:cMediaNode>
            </p:audio>
          </p:childTnLst>
        </p:cTn>
      </p:par>
    </p:tnLst>
    <p:bldLst>
      <p:bldP spid="71682" grpId="0"/>
      <p:bldP spid="71683" grpId="0"/>
      <p:bldP spid="71684" grpId="0"/>
      <p:bldP spid="71685" grpId="0"/>
      <p:bldP spid="71690" grpId="0" animBg="1"/>
      <p:bldP spid="716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Bouquet"/>
          <p:cNvSpPr>
            <a:spLocks noChangeArrowheads="1"/>
          </p:cNvSpPr>
          <p:nvPr/>
        </p:nvSpPr>
        <p:spPr bwMode="auto">
          <a:xfrm>
            <a:off x="228600" y="2133600"/>
            <a:ext cx="8915400" cy="43434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8458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Bài học: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</a:rPr>
              <a:t> Giáo dục thời Hậu Lê đã có nền nếp và quy củ.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</a:rPr>
              <a:t>Trường học thời Hậu Lê nhằm đào tạo những người trung thành với chế độ phong kiến và nhân tài cho đất nước.</a:t>
            </a:r>
          </a:p>
        </p:txBody>
      </p:sp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2133600" y="3810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</a:t>
            </a: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486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HỌC THỜI HẬU LÊ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tdongva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838200"/>
            <a:ext cx="57721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F5F5F"/>
            </a:outerShdw>
          </a:effectLst>
        </p:spPr>
      </p:pic>
      <p:sp>
        <p:nvSpPr>
          <p:cNvPr id="47107" name="WordArt 2"/>
          <p:cNvSpPr>
            <a:spLocks noChangeArrowheads="1" noChangeShapeType="1" noTextEdit="1"/>
          </p:cNvSpPr>
          <p:nvPr/>
        </p:nvSpPr>
        <p:spPr bwMode="auto">
          <a:xfrm>
            <a:off x="1143000" y="1184275"/>
            <a:ext cx="6934200" cy="1406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THẦY, QUÝ CÔ</a:t>
            </a:r>
          </a:p>
        </p:txBody>
      </p:sp>
      <p:sp>
        <p:nvSpPr>
          <p:cNvPr id="229379" name="WordArt 3"/>
          <p:cNvSpPr>
            <a:spLocks noChangeArrowheads="1" noChangeShapeType="1" noTextEdit="1"/>
          </p:cNvSpPr>
          <p:nvPr/>
        </p:nvSpPr>
        <p:spPr bwMode="auto">
          <a:xfrm>
            <a:off x="-11630025" y="4581525"/>
            <a:ext cx="11630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giáo, cô giáo sức khoẻ và hạnh phúc.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4191000"/>
            <a:ext cx="4267200" cy="2667000"/>
          </a:xfrm>
          <a:prstGeom prst="rect">
            <a:avLst/>
          </a:prstGeom>
          <a:solidFill>
            <a:srgbClr val="FFE701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.VnTime" pitchFamily="34" charset="0"/>
              </a:rPr>
              <a:t>§è c¸c em biÕt ®©y lµ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C00000"/>
                </a:solidFill>
                <a:latin typeface=".VnTime" pitchFamily="34" charset="0"/>
              </a:rPr>
              <a:t>¶nh chôp c¶nh g×?</a:t>
            </a:r>
          </a:p>
          <a:p>
            <a:pPr algn="ctr" eaLnBrk="1" hangingPunct="1"/>
            <a:endParaRPr lang="en-US" altLang="en-US" sz="2400" b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39949" name="Picture 13" descr="vmieu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Bia%20Tien%20Si%20SGK_tr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41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5BA9FC-6A53-46B2-8704-B3DB55934344}"/>
              </a:ext>
            </a:extLst>
          </p:cNvPr>
          <p:cNvSpPr/>
          <p:nvPr/>
        </p:nvSpPr>
        <p:spPr>
          <a:xfrm>
            <a:off x="4267200" y="4191000"/>
            <a:ext cx="4876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4233863" y="4419600"/>
            <a:ext cx="469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 là ảnh chụp cảnh Văn Miếu – </a:t>
            </a:r>
          </a:p>
          <a:p>
            <a:pPr eaLnBrk="1" hangingPunct="1"/>
            <a:r>
              <a:rPr lang="vi-VN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 Tử Giám ở Hà Nội. Đây được 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là trường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học đầu tiên của</a:t>
            </a:r>
          </a:p>
          <a:p>
            <a:pPr eaLnBrk="1" hangingPunct="1"/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ước ta. Vậy nó có từ thời kỳ nào?</a:t>
            </a:r>
          </a:p>
          <a:p>
            <a:pPr eaLnBrk="1" hangingPunct="1"/>
            <a:r>
              <a:rPr lang="vi-VN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học hôm nay các em sẽ được biết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9342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18900000" algn="ctr" rotWithShape="0">
              <a:schemeClr val="accent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HỌC THỜI HẬU LÊ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4000" b="1" u="sng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caydaysinhv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Picture 28" descr="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981200"/>
            <a:ext cx="44958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9" name="Picture 29" descr="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981200"/>
            <a:ext cx="4419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0" name="Picture 30" descr="9249_DOOL_CD_080318_K1_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4835525"/>
            <a:ext cx="2209800" cy="20224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1" name="Picture 31" descr="4521_DOOL_CD_080318_K1_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800600"/>
            <a:ext cx="2286000" cy="2057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2" name="Picture 32" descr="BIATIÉN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800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3" name="Picture 33" descr="8686_DOOL_CD_080318_K1_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4800600"/>
            <a:ext cx="2209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20"/>
          <p:cNvSpPr txBox="1">
            <a:spLocks noChangeArrowheads="1"/>
          </p:cNvSpPr>
          <p:nvPr/>
        </p:nvSpPr>
        <p:spPr bwMode="auto">
          <a:xfrm>
            <a:off x="3962400" y="609600"/>
            <a:ext cx="1446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audio>
          </p:childTnLst>
        </p:cTn>
      </p:par>
    </p:tnLst>
    <p:bldLst>
      <p:bldP spid="409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AutoShape 9">
            <a:extLst>
              <a:ext uri="{FF2B5EF4-FFF2-40B4-BE49-F238E27FC236}">
                <a16:creationId xmlns:a16="http://schemas.microsoft.com/office/drawing/2014/main" xmlns="" id="{88BFFA22-E8D8-4DF8-94C8-9C323FBE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2" y="2895600"/>
            <a:ext cx="3138488" cy="2133600"/>
          </a:xfrm>
          <a:prstGeom prst="cloudCallout">
            <a:avLst>
              <a:gd name="adj1" fmla="val -50306"/>
              <a:gd name="adj2" fmla="val 83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SGK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…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giáo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xmlns="" id="{68D68D10-10D5-499A-B981-6F2252AA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5907088"/>
            <a:ext cx="361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Nhà Thái Học</a:t>
            </a:r>
          </a:p>
        </p:txBody>
      </p:sp>
      <p:pic>
        <p:nvPicPr>
          <p:cNvPr id="12299" name="Picture 11" descr="Nha thai hoc trong Van Mi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914400"/>
            <a:ext cx="5638801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6A51AB99-9244-433D-999C-C8A7C28DC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4800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Tổ chức giáo dục thời Hậu Lê</a:t>
            </a:r>
          </a:p>
        </p:txBody>
      </p:sp>
      <p:graphicFrame>
        <p:nvGraphicFramePr>
          <p:cNvPr id="45124" name="Group 68">
            <a:extLst>
              <a:ext uri="{FF2B5EF4-FFF2-40B4-BE49-F238E27FC236}">
                <a16:creationId xmlns:a16="http://schemas.microsoft.com/office/drawing/2014/main" xmlns="" id="{8928DE82-2997-4B18-B2F1-36BF3703E19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3400" y="2514600"/>
          <a:ext cx="8382000" cy="39624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5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6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0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lvl="1"/>
            <a:r>
              <a:rPr lang="en-US" altLang="en-US" sz="2400">
                <a:latin typeface=".VnTime" pitchFamily="34" charset="0"/>
              </a:rPr>
              <a:t>- §äc thÇm s¸ch gi¸o khoa ®Ó tr¶ lêi vµo phiÕu häc tËp sau:</a:t>
            </a:r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685800" y="29718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121" name="Text Box 65"/>
          <p:cNvSpPr txBox="1">
            <a:spLocks noChangeArrowheads="1"/>
          </p:cNvSpPr>
          <p:nvPr/>
        </p:nvSpPr>
        <p:spPr bwMode="auto">
          <a:xfrm>
            <a:off x="4419600" y="3200400"/>
            <a:ext cx="4419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 lại Quốc Tử Giám, xây dựng nhà Thái học.Mở rộng trường công,.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Con cháu vua quan và con em thường dân học giỏi cũng được vào học</a:t>
            </a:r>
          </a:p>
        </p:txBody>
      </p:sp>
      <p:sp>
        <p:nvSpPr>
          <p:cNvPr id="45123" name="Text Box 67"/>
          <p:cNvSpPr txBox="1">
            <a:spLocks noChangeArrowheads="1"/>
          </p:cNvSpPr>
          <p:nvPr/>
        </p:nvSpPr>
        <p:spPr bwMode="auto">
          <a:xfrm>
            <a:off x="4343400" y="5181600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-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 giáo (Khổng Tử)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-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phải học thuộc lòng những điều Nho giáo dạy.</a:t>
            </a:r>
          </a:p>
        </p:txBody>
      </p:sp>
      <p:sp>
        <p:nvSpPr>
          <p:cNvPr id="45125" name="Text Box 69"/>
          <p:cNvSpPr txBox="1">
            <a:spLocks noChangeArrowheads="1"/>
          </p:cNvSpPr>
          <p:nvPr/>
        </p:nvSpPr>
        <p:spPr bwMode="auto">
          <a:xfrm>
            <a:off x="609600" y="3276600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1.Nhà Hậu Lê đã tổ chức trường học như thế nào?Những ai được vào học ở Quốc Tử Giám?</a:t>
            </a:r>
          </a:p>
        </p:txBody>
      </p:sp>
      <p:sp>
        <p:nvSpPr>
          <p:cNvPr id="45126" name="Text Box 70"/>
          <p:cNvSpPr txBox="1">
            <a:spLocks noChangeArrowheads="1"/>
          </p:cNvSpPr>
          <p:nvPr/>
        </p:nvSpPr>
        <p:spPr bwMode="auto">
          <a:xfrm>
            <a:off x="533400" y="5257800"/>
            <a:ext cx="378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2.Nội dung học tập để thi cử  ra sao?</a:t>
            </a:r>
          </a:p>
        </p:txBody>
      </p:sp>
      <p:sp>
        <p:nvSpPr>
          <p:cNvPr id="45128" name="Text Box 72"/>
          <p:cNvSpPr txBox="1">
            <a:spLocks noChangeArrowheads="1"/>
          </p:cNvSpPr>
          <p:nvPr/>
        </p:nvSpPr>
        <p:spPr bwMode="auto">
          <a:xfrm>
            <a:off x="685800" y="16764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Thảo luận theo nhóm: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Xem ket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2" grpId="0"/>
      <p:bldP spid="45121" grpId="0" autoUpdateAnimBg="0"/>
      <p:bldP spid="45123" grpId="0" autoUpdateAnimBg="0"/>
      <p:bldP spid="45125" grpId="0" autoUpdateAnimBg="0"/>
      <p:bldP spid="45126" grpId="0" autoUpdateAnimBg="0"/>
      <p:bldP spid="45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Van Mieu (Ha noi) 1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238250" y="768350"/>
            <a:ext cx="6446838" cy="357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48" name="Text Box 4">
            <a:extLst>
              <a:ext uri="{FF2B5EF4-FFF2-40B4-BE49-F238E27FC236}">
                <a16:creationId xmlns:a16="http://schemas.microsoft.com/office/drawing/2014/main" xmlns="" id="{34A9316D-A705-4FA8-8B09-6FAEA564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457700"/>
            <a:ext cx="80962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Văn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Miếu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xây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dựng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năm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1070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dưới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Lý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Thái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Tông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Khổng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72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hiền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đạo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Về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Văn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Miếu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cũng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Chu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Văn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An,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xuất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sắc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thời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Trần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nay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lịch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Văn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Miếu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vẫn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còn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thủ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Nội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3" name="Picture 7" descr="Van-Mieu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" y="990600"/>
            <a:ext cx="4808483" cy="4648200"/>
          </a:xfrm>
          <a:noFill/>
        </p:spPr>
      </p:pic>
      <p:pic>
        <p:nvPicPr>
          <p:cNvPr id="214024" name="Picture 8" descr="van mieu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066800"/>
            <a:ext cx="4267200" cy="4573458"/>
          </a:xfrm>
          <a:noFill/>
        </p:spPr>
      </p:pic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9144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>
                <a:latin typeface=".VnTime" pitchFamily="34" charset="0"/>
                <a:cs typeface="Arial" charset="0"/>
              </a:rPr>
              <a:t>Dùng nhµ Th¸i häc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5105400" y="6019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latin typeface=".VnTime" pitchFamily="34" charset="0"/>
                <a:cs typeface="Arial" charset="0"/>
              </a:rPr>
              <a:t>Dùng l¹i Quèc Tö Gi¸m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4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16&quot;/&gt;&lt;/object&gt;&lt;object type=&quot;3&quot; unique_id=&quot;10005&quot;&gt;&lt;property id=&quot;20148&quot; value=&quot;5&quot;/&gt;&lt;property id=&quot;20300&quot; value=&quot;Slide 2&quot;/&gt;&lt;property id=&quot;20307&quot; value=&quot;417&quot;/&gt;&lt;/object&gt;&lt;object type=&quot;3&quot; unique_id=&quot;10006&quot;&gt;&lt;property id=&quot;20148&quot; value=&quot;5&quot;/&gt;&lt;property id=&quot;20300&quot; value=&quot;Slide 3&quot;/&gt;&lt;property id=&quot;20307&quot; value=&quot;418&quot;/&gt;&lt;/object&gt;&lt;object type=&quot;3&quot; unique_id=&quot;10007&quot;&gt;&lt;property id=&quot;20148&quot; value=&quot;5&quot;/&gt;&lt;property id=&quot;20300&quot; value=&quot;Slide 4&quot;/&gt;&lt;property id=&quot;20307&quot; value=&quot;292&quot;/&gt;&lt;/object&gt;&lt;object type=&quot;3&quot; unique_id=&quot;10008&quot;&gt;&lt;property id=&quot;20148&quot; value=&quot;5&quot;/&gt;&lt;property id=&quot;20300&quot; value=&quot;Slide 5&quot;/&gt;&lt;property id=&quot;20307&quot; value=&quot;293&quot;/&gt;&lt;/object&gt;&lt;object type=&quot;3&quot; unique_id=&quot;10009&quot;&gt;&lt;property id=&quot;20148&quot; value=&quot;5&quot;/&gt;&lt;property id=&quot;20300&quot; value=&quot;Slide 6 - &amp;quot;LỊCH SỬ&amp;quot;&quot;/&gt;&lt;property id=&quot;20307&quot; value=&quot;448&quot;/&gt;&lt;/object&gt;&lt;object type=&quot;3&quot; unique_id=&quot;10010&quot;&gt;&lt;property id=&quot;20148&quot; value=&quot;5&quot;/&gt;&lt;property id=&quot;20300&quot; value=&quot;Slide 7 - &amp;quot;1. Tổ chức giáo dục thời Hậu Lê&amp;quot;&quot;/&gt;&lt;property id=&quot;20307&quot; value=&quot;295&quot;/&gt;&lt;/object&gt;&lt;object type=&quot;3&quot; unique_id=&quot;10011&quot;&gt;&lt;property id=&quot;20148&quot; value=&quot;5&quot;/&gt;&lt;property id=&quot;20300&quot; value=&quot;Slide 8&quot;/&gt;&lt;property id=&quot;20307&quot; value=&quot;457&quot;/&gt;&lt;/object&gt;&lt;object type=&quot;3&quot; unique_id=&quot;10012&quot;&gt;&lt;property id=&quot;20148&quot; value=&quot;5&quot;/&gt;&lt;property id=&quot;20300&quot; value=&quot;Slide 9&quot;/&gt;&lt;property id=&quot;20307&quot; value=&quot;458&quot;/&gt;&lt;/object&gt;&lt;object type=&quot;3&quot; unique_id=&quot;10013&quot;&gt;&lt;property id=&quot;20148&quot; value=&quot;5&quot;/&gt;&lt;property id=&quot;20300&quot; value=&quot;Slide 10&quot;/&gt;&lt;property id=&quot;20307&quot; value=&quot;451&quot;/&gt;&lt;/object&gt;&lt;object type=&quot;3&quot; unique_id=&quot;10014&quot;&gt;&lt;property id=&quot;20148&quot; value=&quot;5&quot;/&gt;&lt;property id=&quot;20300&quot; value=&quot;Slide 11&quot;/&gt;&lt;property id=&quot;20307&quot; value=&quot;452&quot;/&gt;&lt;/object&gt;&lt;object type=&quot;3&quot; unique_id=&quot;10015&quot;&gt;&lt;property id=&quot;20148&quot; value=&quot;5&quot;/&gt;&lt;property id=&quot;20300&quot; value=&quot;Slide 12&quot;/&gt;&lt;property id=&quot;20307&quot; value=&quot;405&quot;/&gt;&lt;/object&gt;&lt;object type=&quot;3&quot; unique_id=&quot;10016&quot;&gt;&lt;property id=&quot;20148&quot; value=&quot;5&quot;/&gt;&lt;property id=&quot;20300&quot; value=&quot;Slide 13&quot;/&gt;&lt;property id=&quot;20307&quot; value=&quot;437&quot;/&gt;&lt;/object&gt;&lt;object type=&quot;3&quot; unique_id=&quot;10017&quot;&gt;&lt;property id=&quot;20148&quot; value=&quot;5&quot;/&gt;&lt;property id=&quot;20300&quot; value=&quot;Slide 14&quot;/&gt;&lt;property id=&quot;20307&quot; value=&quot;453&quot;/&gt;&lt;/object&gt;&lt;object type=&quot;3&quot; unique_id=&quot;10018&quot;&gt;&lt;property id=&quot;20148&quot; value=&quot;5&quot;/&gt;&lt;property id=&quot;20300&quot; value=&quot;Slide 15&quot;/&gt;&lt;property id=&quot;20307&quot; value=&quot;420&quot;/&gt;&lt;/object&gt;&lt;object type=&quot;3&quot; unique_id=&quot;10019&quot;&gt;&lt;property id=&quot;20148&quot; value=&quot;5&quot;/&gt;&lt;property id=&quot;20300&quot; value=&quot;Slide 16&quot;/&gt;&lt;property id=&quot;20307&quot; value=&quot;456&quot;/&gt;&lt;/object&gt;&lt;object type=&quot;3&quot; unique_id=&quot;10020&quot;&gt;&lt;property id=&quot;20148&quot; value=&quot;5&quot;/&gt;&lt;property id=&quot;20300&quot; value=&quot;Slide 17&quot;/&gt;&lt;property id=&quot;20307&quot; value=&quot;427&quot;/&gt;&lt;/object&gt;&lt;object type=&quot;3&quot; unique_id=&quot;10021&quot;&gt;&lt;property id=&quot;20148&quot; value=&quot;5&quot;/&gt;&lt;property id=&quot;20300&quot; value=&quot;Slide 18&quot;/&gt;&lt;property id=&quot;20307&quot; value=&quot;422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23&quot;/&gt;&lt;/object&gt;&lt;object type=&quot;3&quot; unique_id=&quot;10024&quot;&gt;&lt;property id=&quot;20148&quot; value=&quot;5&quot;/&gt;&lt;property id=&quot;20300&quot; value=&quot;Slide 21&quot;/&gt;&lt;property id=&quot;20307&quot; value=&quot;439&quot;/&gt;&lt;/object&gt;&lt;object type=&quot;3&quot; unique_id=&quot;10025&quot;&gt;&lt;property id=&quot;20148&quot; value=&quot;5&quot;/&gt;&lt;property id=&quot;20300&quot; value=&quot;Slide 22&quot;/&gt;&lt;property id=&quot;20307&quot; value=&quot;424&quot;/&gt;&lt;/object&gt;&lt;object type=&quot;3&quot; unique_id=&quot;10026&quot;&gt;&lt;property id=&quot;20148&quot; value=&quot;5&quot;/&gt;&lt;property id=&quot;20300&quot; value=&quot;Slide 23&quot;/&gt;&lt;property id=&quot;20307&quot; value=&quot;429&quot;/&gt;&lt;/object&gt;&lt;object type=&quot;3&quot; unique_id=&quot;10027&quot;&gt;&lt;property id=&quot;20148&quot; value=&quot;5&quot;/&gt;&lt;property id=&quot;20300&quot; value=&quot;Slide 24&quot;/&gt;&lt;property id=&quot;20307&quot; value=&quot;425&quot;/&gt;&lt;/object&gt;&lt;object type=&quot;3&quot; unique_id=&quot;10028&quot;&gt;&lt;property id=&quot;20148&quot; value=&quot;5&quot;/&gt;&lt;property id=&quot;20300&quot; value=&quot;Slide 25&quot;/&gt;&lt;property id=&quot;20307&quot; value=&quot;455&quot;/&gt;&lt;/object&gt;&lt;object type=&quot;3&quot; unique_id=&quot;10029&quot;&gt;&lt;property id=&quot;20148&quot; value=&quot;5&quot;/&gt;&lt;property id=&quot;20300&quot; value=&quot;Slide 26 - &amp;quot;1. Tổ chức giáo dục thời Hậu Lê:&amp;quot;&quot;/&gt;&lt;property id=&quot;20307&quot; value=&quot;434&quot;/&gt;&lt;/object&gt;&lt;object type=&quot;3&quot; unique_id=&quot;10030&quot;&gt;&lt;property id=&quot;20148&quot; value=&quot;5&quot;/&gt;&lt;property id=&quot;20300&quot; value=&quot;Slide 27&quot;/&gt;&lt;property id=&quot;20307&quot; value=&quot;433&quot;/&gt;&lt;/object&gt;&lt;object type=&quot;3&quot; unique_id=&quot;10031&quot;&gt;&lt;property id=&quot;20148&quot; value=&quot;5&quot;/&gt;&lt;property id=&quot;20300&quot; value=&quot;Slide 28&quot;/&gt;&lt;property id=&quot;20307&quot; value=&quot;431&quot;/&gt;&lt;/object&gt;&lt;object type=&quot;3&quot; unique_id=&quot;10032&quot;&gt;&lt;property id=&quot;20148&quot; value=&quot;5&quot;/&gt;&lt;property id=&quot;20300&quot; value=&quot;Slide 29&quot;/&gt;&lt;property id=&quot;20307&quot; value=&quot;313&quot;/&gt;&lt;/object&gt;&lt;object type=&quot;3&quot; unique_id=&quot;10033&quot;&gt;&lt;property id=&quot;20148&quot; value=&quot;5&quot;/&gt;&lt;property id=&quot;20300&quot; value=&quot;Slide 30&quot;/&gt;&lt;property id=&quot;20307&quot; value=&quot;314&quot;/&gt;&lt;/object&gt;&lt;object type=&quot;3&quot; unique_id=&quot;10034&quot;&gt;&lt;property id=&quot;20148&quot; value=&quot;5&quot;/&gt;&lt;property id=&quot;20300&quot; value=&quot;Slide 31&quot;/&gt;&lt;property id=&quot;20307&quot; value=&quot;315&quot;/&gt;&lt;/object&gt;&lt;object type=&quot;3&quot; unique_id=&quot;10035&quot;&gt;&lt;property id=&quot;20148&quot; value=&quot;5&quot;/&gt;&lt;property id=&quot;20300&quot; value=&quot;Slide 32&quot;/&gt;&lt;property id=&quot;20307&quot; value=&quot;321&quot;/&gt;&lt;/object&gt;&lt;object type=&quot;3&quot; unique_id=&quot;10036&quot;&gt;&lt;property id=&quot;20148&quot; value=&quot;5&quot;/&gt;&lt;property id=&quot;20300&quot; value=&quot;Slide 33&quot;/&gt;&lt;property id=&quot;20307&quot; value=&quot;440&quot;/&gt;&lt;/object&gt;&lt;object type=&quot;3&quot; unique_id=&quot;10037&quot;&gt;&lt;property id=&quot;20148&quot; value=&quot;5&quot;/&gt;&lt;property id=&quot;20300&quot; value=&quot;Slide 34&quot;/&gt;&lt;property id=&quot;20307&quot; value=&quot;414&quot;/&gt;&lt;/object&gt;&lt;/object&gt;&lt;/object&gt;&lt;/database&gt;"/>
  <p:tag name="SECTOMILLISECCONVERTED" val="1"/>
  <p:tag name="ISPRING_RESOURCE_PATHS_HASH_PRESENTER" val="3a1648142283358fda29e9884a66cbe699bf86"/>
  <p:tag name="VIOLETID" val="12132622"/>
  <p:tag name="VIOLETTITLE" val="Bài 18. Trường học thời Hậu Lê"/>
  <p:tag name="VIOLETLESSON" val="18"/>
  <p:tag name="VIOLETCATID" val="2224"/>
  <p:tag name="VIOLETSUBJECT" val="Lịch sử 4"/>
  <p:tag name="VIOLETAUTHORID" val="2532853"/>
  <p:tag name="VIOLETAUTHORNAME" val="Nguyễn Trần Thanh Thuận"/>
  <p:tag name="VIOLETAUTHORAVATAR" val="no_avatarf.jpg"/>
  <p:tag name="VIOLETAUTHORADDRESS" val="trường sư phạm  - đà nẵng"/>
  <p:tag name="VIOLETDATE" val="2017-10-01 17:22:55"/>
  <p:tag name="VIOLETHIT" val="141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1312</Words>
  <Application>Microsoft Office PowerPoint</Application>
  <PresentationFormat>On-screen Show (4:3)</PresentationFormat>
  <Paragraphs>168</Paragraphs>
  <Slides>34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1. Tổ chức giáo dục thời Hậu Lê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Computer</cp:lastModifiedBy>
  <cp:revision>286</cp:revision>
  <dcterms:created xsi:type="dcterms:W3CDTF">2009-03-28T14:46:43Z</dcterms:created>
  <dcterms:modified xsi:type="dcterms:W3CDTF">2019-01-28T07:12:43Z</dcterms:modified>
</cp:coreProperties>
</file>