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8"/>
  </p:notesMasterIdLst>
  <p:sldIdLst>
    <p:sldId id="274" r:id="rId2"/>
    <p:sldId id="256" r:id="rId3"/>
    <p:sldId id="275" r:id="rId4"/>
    <p:sldId id="257" r:id="rId5"/>
    <p:sldId id="270" r:id="rId6"/>
    <p:sldId id="259" r:id="rId7"/>
    <p:sldId id="260" r:id="rId8"/>
    <p:sldId id="262" r:id="rId9"/>
    <p:sldId id="276" r:id="rId10"/>
    <p:sldId id="271" r:id="rId11"/>
    <p:sldId id="265" r:id="rId12"/>
    <p:sldId id="272" r:id="rId13"/>
    <p:sldId id="273" r:id="rId14"/>
    <p:sldId id="263" r:id="rId15"/>
    <p:sldId id="267" r:id="rId16"/>
    <p:sldId id="268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3366FF"/>
    <a:srgbClr val="FFFFCC"/>
    <a:srgbClr val="9933FF"/>
    <a:srgbClr val="99FFCC"/>
    <a:srgbClr val="CC6600"/>
    <a:srgbClr val="FF3300"/>
    <a:srgbClr val="0A2D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65" autoAdjust="0"/>
    <p:restoredTop sz="93761" autoAdjust="0"/>
  </p:normalViewPr>
  <p:slideViewPr>
    <p:cSldViewPr>
      <p:cViewPr varScale="1">
        <p:scale>
          <a:sx n="68" d="100"/>
          <a:sy n="68" d="100"/>
        </p:scale>
        <p:origin x="154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F477F263-C3A2-45C9-AAE9-1C65340CC4F8}" type="datetimeFigureOut">
              <a:rPr lang="en-US"/>
              <a:pPr/>
              <a:t>18/3/2019</a:t>
            </a:fld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C560B8CF-5695-4293-BC2F-36BE04B64B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12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A87AA-F0D2-4C13-B23E-EC9AA7B41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AF58C-F782-4327-924E-6CDFDE0B4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62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02831-E40B-46AF-9709-491098E14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8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37F01-4F4E-4207-93C1-40D1117B7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60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0B679-71C5-49C4-8F5D-78BC48981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84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9DB6B-C603-4526-9176-2C037D935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98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69AA3-5D6D-48F3-A104-067F8F529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0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AC518-20D1-4D89-916E-D21B7E13C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76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59308-9D93-4FF9-8264-BD931654D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5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F08A3-19F5-4EE9-9F53-F2BD11878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3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7978F-88EB-4BAB-B8D3-08A43BAB3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8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0C6889E-981A-4A5A-9992-C4849DF26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050223_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9906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>
                <a:solidFill>
                  <a:srgbClr val="FF3300"/>
                </a:solidFill>
              </a:rPr>
              <a:t>      TRƯỜNG TIỂU HỌC ÁI MỘ A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5791200"/>
            <a:ext cx="8915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3200" b="1" i="1" dirty="0">
              <a:solidFill>
                <a:srgbClr val="9933FF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752600" y="1295400"/>
            <a:ext cx="5715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i="1">
                <a:solidFill>
                  <a:srgbClr val="0000CC"/>
                </a:solidFill>
              </a:rPr>
              <a:t>THIẾT KẾ BÀI DẠY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1447800" y="2362200"/>
            <a:ext cx="6858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Đạo Đức</a:t>
            </a:r>
          </a:p>
          <a:p>
            <a:pPr algn="ctr"/>
            <a:r>
              <a:rPr lang="en-US" sz="4400" b="1" i="1">
                <a:solidFill>
                  <a:srgbClr val="99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Lớp Hai</a:t>
            </a:r>
            <a:r>
              <a:rPr lang="en-US" sz="60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2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30726" grpId="0"/>
      <p:bldP spid="307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en-US" sz="2800" b="1" i="1" u="sng">
                <a:solidFill>
                  <a:srgbClr val="0000FF"/>
                </a:solidFill>
              </a:rPr>
              <a:t>Hoạt động 3:</a:t>
            </a:r>
            <a:br>
              <a:rPr lang="en-US" sz="2800" b="1" i="1" u="sng">
                <a:solidFill>
                  <a:srgbClr val="0000FF"/>
                </a:solidFill>
              </a:rPr>
            </a:br>
            <a:r>
              <a:rPr lang="en-US" sz="3600" b="1">
                <a:solidFill>
                  <a:srgbClr val="0000FF"/>
                </a:solidFill>
              </a:rPr>
              <a:t>Thảo luận nhóm 6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66800"/>
            <a:ext cx="9144000" cy="990600"/>
          </a:xfrm>
          <a:solidFill>
            <a:srgbClr val="99FFCC"/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>
                <a:solidFill>
                  <a:srgbClr val="FF00FF"/>
                </a:solidFill>
              </a:rPr>
              <a:t>Nêu những việc nên làm và không nên làm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>
                <a:solidFill>
                  <a:srgbClr val="FF00FF"/>
                </a:solidFill>
              </a:rPr>
              <a:t> khi nhận và gọi điện thoại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nimBg="1"/>
      <p:bldP spid="6144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en-US" sz="2800" b="1" i="1" u="sng">
                <a:solidFill>
                  <a:srgbClr val="0000FF"/>
                </a:solidFill>
              </a:rPr>
              <a:t>Hoạt động 3:</a:t>
            </a:r>
            <a:br>
              <a:rPr lang="en-US" sz="2800" b="1" i="1" u="sng">
                <a:solidFill>
                  <a:srgbClr val="0000FF"/>
                </a:solidFill>
              </a:rPr>
            </a:br>
            <a:r>
              <a:rPr lang="en-US" sz="3600" b="1">
                <a:solidFill>
                  <a:srgbClr val="0000FF"/>
                </a:solidFill>
              </a:rPr>
              <a:t>Thảo luận nhóm 6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990600"/>
          </a:xfrm>
          <a:solidFill>
            <a:srgbClr val="99FFCC"/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>
                <a:solidFill>
                  <a:srgbClr val="FF00FF"/>
                </a:solidFill>
              </a:rPr>
              <a:t>Nêu những việc nên làm và không nên làm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>
                <a:solidFill>
                  <a:srgbClr val="FF00FF"/>
                </a:solidFill>
              </a:rPr>
              <a:t> khi nhận và gọi điện thoại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228600" y="2147888"/>
            <a:ext cx="4219575" cy="4572000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just"/>
            <a:r>
              <a:rPr lang="en-US" sz="2800" b="1">
                <a:solidFill>
                  <a:srgbClr val="FF0000"/>
                </a:solidFill>
              </a:rPr>
              <a:t>         </a:t>
            </a:r>
            <a:r>
              <a:rPr lang="en-US" sz="2800" b="1" u="sng">
                <a:solidFill>
                  <a:srgbClr val="00CC00"/>
                </a:solidFill>
              </a:rPr>
              <a:t>Việc nên làm:</a:t>
            </a:r>
          </a:p>
          <a:p>
            <a:pPr algn="just"/>
            <a:r>
              <a:rPr lang="en-US" sz="2800" b="1">
                <a:solidFill>
                  <a:srgbClr val="FF0000"/>
                </a:solidFill>
              </a:rPr>
              <a:t>  </a:t>
            </a:r>
          </a:p>
          <a:p>
            <a:pPr algn="just"/>
            <a:r>
              <a:rPr lang="en-US" sz="2800" b="1">
                <a:solidFill>
                  <a:srgbClr val="FF0000"/>
                </a:solidFill>
              </a:rPr>
              <a:t>  - </a:t>
            </a:r>
            <a:r>
              <a:rPr lang="en-US" sz="2800" b="1">
                <a:solidFill>
                  <a:srgbClr val="0000FF"/>
                </a:solidFill>
              </a:rPr>
              <a:t>Nhấc ống nghe </a:t>
            </a:r>
          </a:p>
          <a:p>
            <a:pPr algn="just"/>
            <a:r>
              <a:rPr lang="en-US" sz="2800" b="1">
                <a:solidFill>
                  <a:srgbClr val="0000FF"/>
                </a:solidFill>
              </a:rPr>
              <a:t> nhẹ nhàng.</a:t>
            </a:r>
          </a:p>
          <a:p>
            <a:pPr algn="just"/>
            <a:r>
              <a:rPr lang="en-US" sz="2800" b="1">
                <a:solidFill>
                  <a:srgbClr val="FF0000"/>
                </a:solidFill>
              </a:rPr>
              <a:t>  -</a:t>
            </a:r>
            <a:r>
              <a:rPr lang="en-US" sz="2800" b="1">
                <a:solidFill>
                  <a:srgbClr val="0000FF"/>
                </a:solidFill>
              </a:rPr>
              <a:t>Tự giới thiệu mình.</a:t>
            </a:r>
          </a:p>
          <a:p>
            <a:pPr algn="just"/>
            <a:r>
              <a:rPr lang="en-US" sz="2800" b="1">
                <a:solidFill>
                  <a:srgbClr val="FF0000"/>
                </a:solidFill>
              </a:rPr>
              <a:t>  - </a:t>
            </a:r>
            <a:r>
              <a:rPr lang="en-US" sz="2800" b="1">
                <a:solidFill>
                  <a:srgbClr val="0000FF"/>
                </a:solidFill>
              </a:rPr>
              <a:t>Nói năng nhẹ nhàng, </a:t>
            </a:r>
          </a:p>
          <a:p>
            <a:pPr algn="just"/>
            <a:r>
              <a:rPr lang="en-US" sz="2800" b="1">
                <a:solidFill>
                  <a:srgbClr val="0000FF"/>
                </a:solidFill>
              </a:rPr>
              <a:t> từ tốn, rõ ràng.</a:t>
            </a:r>
          </a:p>
          <a:p>
            <a:pPr algn="just"/>
            <a:r>
              <a:rPr lang="en-US" sz="2800" b="1">
                <a:solidFill>
                  <a:srgbClr val="FF0000"/>
                </a:solidFill>
              </a:rPr>
              <a:t>  -</a:t>
            </a:r>
            <a:r>
              <a:rPr lang="en-US" sz="2800" b="1">
                <a:solidFill>
                  <a:srgbClr val="0000FF"/>
                </a:solidFill>
              </a:rPr>
              <a:t> Đặt ống nghe </a:t>
            </a:r>
          </a:p>
          <a:p>
            <a:pPr algn="just"/>
            <a:r>
              <a:rPr lang="en-US" sz="2800" b="1">
                <a:solidFill>
                  <a:srgbClr val="0000FF"/>
                </a:solidFill>
              </a:rPr>
              <a:t> nhẹ nhàng.</a:t>
            </a: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4633913" y="2147888"/>
            <a:ext cx="4343400" cy="4572000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just"/>
            <a:r>
              <a:rPr lang="en-US" sz="2800" b="1">
                <a:solidFill>
                  <a:srgbClr val="0000FF"/>
                </a:solidFill>
              </a:rPr>
              <a:t>   </a:t>
            </a:r>
            <a:r>
              <a:rPr lang="en-US" sz="2800" b="1" u="sng">
                <a:solidFill>
                  <a:srgbClr val="33CC33"/>
                </a:solidFill>
              </a:rPr>
              <a:t>Việc không nên làm:</a:t>
            </a:r>
          </a:p>
          <a:p>
            <a:pPr algn="just"/>
            <a:r>
              <a:rPr lang="en-US" sz="2800" b="1">
                <a:solidFill>
                  <a:srgbClr val="0000FF"/>
                </a:solidFill>
              </a:rPr>
              <a:t> </a:t>
            </a:r>
          </a:p>
          <a:p>
            <a:pPr algn="just"/>
            <a:r>
              <a:rPr lang="en-US" sz="2800" b="1">
                <a:solidFill>
                  <a:srgbClr val="0000FF"/>
                </a:solidFill>
              </a:rPr>
              <a:t> </a:t>
            </a:r>
            <a:r>
              <a:rPr lang="en-US" sz="2800" b="1">
                <a:solidFill>
                  <a:srgbClr val="FF3300"/>
                </a:solidFill>
              </a:rPr>
              <a:t>-</a:t>
            </a:r>
            <a:r>
              <a:rPr lang="en-US" sz="2800" b="1">
                <a:solidFill>
                  <a:srgbClr val="0000FF"/>
                </a:solidFill>
              </a:rPr>
              <a:t> Đặt ống nghe </a:t>
            </a:r>
          </a:p>
          <a:p>
            <a:pPr algn="just"/>
            <a:r>
              <a:rPr lang="en-US" sz="2800" b="1">
                <a:solidFill>
                  <a:srgbClr val="0000FF"/>
                </a:solidFill>
              </a:rPr>
              <a:t>phát ra tiếng động lớn.</a:t>
            </a:r>
          </a:p>
          <a:p>
            <a:pPr algn="just"/>
            <a:r>
              <a:rPr lang="en-US" sz="2800" b="1">
                <a:solidFill>
                  <a:srgbClr val="0000FF"/>
                </a:solidFill>
              </a:rPr>
              <a:t> </a:t>
            </a:r>
            <a:r>
              <a:rPr lang="en-US" sz="2800" b="1">
                <a:solidFill>
                  <a:srgbClr val="FF3300"/>
                </a:solidFill>
              </a:rPr>
              <a:t>-</a:t>
            </a:r>
            <a:r>
              <a:rPr lang="en-US" sz="2800" b="1">
                <a:solidFill>
                  <a:srgbClr val="0000FF"/>
                </a:solidFill>
              </a:rPr>
              <a:t> Nói trống không.</a:t>
            </a:r>
          </a:p>
          <a:p>
            <a:pPr algn="just"/>
            <a:r>
              <a:rPr lang="en-US" sz="2800" b="1">
                <a:solidFill>
                  <a:srgbClr val="0000FF"/>
                </a:solidFill>
              </a:rPr>
              <a:t> </a:t>
            </a:r>
            <a:r>
              <a:rPr lang="en-US" sz="2800" b="1">
                <a:solidFill>
                  <a:srgbClr val="FF3300"/>
                </a:solidFill>
              </a:rPr>
              <a:t>- </a:t>
            </a:r>
            <a:r>
              <a:rPr lang="en-US" sz="2800" b="1">
                <a:solidFill>
                  <a:srgbClr val="0000FF"/>
                </a:solidFill>
              </a:rPr>
              <a:t>Nói quá bé.</a:t>
            </a:r>
          </a:p>
          <a:p>
            <a:pPr algn="just"/>
            <a:r>
              <a:rPr lang="en-US" sz="2800" b="1">
                <a:solidFill>
                  <a:srgbClr val="0000FF"/>
                </a:solidFill>
              </a:rPr>
              <a:t> </a:t>
            </a:r>
            <a:r>
              <a:rPr lang="en-US" sz="2800" b="1">
                <a:solidFill>
                  <a:srgbClr val="FF3300"/>
                </a:solidFill>
              </a:rPr>
              <a:t>-</a:t>
            </a:r>
            <a:r>
              <a:rPr lang="en-US" sz="2800" b="1">
                <a:solidFill>
                  <a:srgbClr val="0000FF"/>
                </a:solidFill>
              </a:rPr>
              <a:t> Nói quá to.</a:t>
            </a:r>
          </a:p>
          <a:p>
            <a:pPr algn="just"/>
            <a:r>
              <a:rPr lang="en-US" sz="2800" b="1">
                <a:solidFill>
                  <a:srgbClr val="0000FF"/>
                </a:solidFill>
              </a:rPr>
              <a:t> </a:t>
            </a:r>
            <a:r>
              <a:rPr lang="en-US" sz="2800" b="1">
                <a:solidFill>
                  <a:srgbClr val="FF3300"/>
                </a:solidFill>
              </a:rPr>
              <a:t>-</a:t>
            </a:r>
            <a:r>
              <a:rPr lang="en-US" sz="2800" b="1">
                <a:solidFill>
                  <a:srgbClr val="0000FF"/>
                </a:solidFill>
              </a:rPr>
              <a:t> Nói quá nhanh.</a:t>
            </a:r>
          </a:p>
          <a:p>
            <a:pPr algn="just"/>
            <a:r>
              <a:rPr lang="en-US" sz="2800" b="1">
                <a:solidFill>
                  <a:srgbClr val="0000FF"/>
                </a:solidFill>
              </a:rPr>
              <a:t> </a:t>
            </a:r>
            <a:r>
              <a:rPr lang="en-US" sz="2800" b="1">
                <a:solidFill>
                  <a:srgbClr val="FF3300"/>
                </a:solidFill>
              </a:rPr>
              <a:t>- </a:t>
            </a:r>
            <a:r>
              <a:rPr lang="en-US" sz="2800" b="1">
                <a:solidFill>
                  <a:srgbClr val="0000FF"/>
                </a:solidFill>
              </a:rPr>
              <a:t>Nói không rõ ràng.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animBg="1"/>
      <p:bldP spid="614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vi-VN" sz="1600"/>
          </a:p>
        </p:txBody>
      </p:sp>
      <p:pic>
        <p:nvPicPr>
          <p:cNvPr id="55302" name="Picture 6" descr="Lich su khi nhan va goi dien tho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6553200"/>
          </a:xfrm>
          <a:prstGeom prst="rect">
            <a:avLst/>
          </a:prstGeom>
          <a:solidFill>
            <a:srgbClr val="993300"/>
          </a:solidFill>
          <a:ln w="57150">
            <a:solidFill>
              <a:srgbClr val="00CCFF"/>
            </a:solidFill>
            <a:miter lim="800000"/>
            <a:headEnd/>
            <a:tailEnd/>
          </a:ln>
        </p:spPr>
      </p:pic>
      <p:sp>
        <p:nvSpPr>
          <p:cNvPr id="12292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0" y="1371600"/>
            <a:ext cx="4324350" cy="51816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1800" b="1">
              <a:solidFill>
                <a:srgbClr val="FF33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2800">
              <a:solidFill>
                <a:srgbClr val="9933FF"/>
              </a:solidFill>
            </a:endParaRP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4572000" y="228600"/>
            <a:ext cx="4324350" cy="6629400"/>
          </a:xfrm>
          <a:prstGeom prst="rect">
            <a:avLst/>
          </a:prstGeom>
          <a:noFill/>
          <a:ln w="76200" cmpd="tri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</a:pPr>
            <a:endParaRPr lang="en-US" sz="1600" b="1">
              <a:solidFill>
                <a:srgbClr val="FF3300"/>
              </a:solidFill>
            </a:endParaRPr>
          </a:p>
          <a:p>
            <a:pPr marL="342900" indent="-342900" algn="ctr">
              <a:lnSpc>
                <a:spcPct val="80000"/>
              </a:lnSpc>
            </a:pPr>
            <a:endParaRPr lang="en-US" sz="2400">
              <a:solidFill>
                <a:srgbClr val="9933FF"/>
              </a:solidFill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4648200" y="685800"/>
            <a:ext cx="403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</a:rPr>
              <a:t>- Em cần làm gì</a:t>
            </a:r>
            <a:r>
              <a:rPr lang="en-US" sz="2400" b="1">
                <a:solidFill>
                  <a:schemeClr val="tx2"/>
                </a:solidFill>
              </a:rPr>
              <a:t> </a:t>
            </a:r>
            <a:r>
              <a:rPr lang="en-US" sz="2400" b="1">
                <a:solidFill>
                  <a:srgbClr val="0000FF"/>
                </a:solidFill>
              </a:rPr>
              <a:t>khi nhận và gọi điện thoại?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4572000" y="3657600"/>
            <a:ext cx="4191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</a:rPr>
              <a:t>- Lịch</a:t>
            </a:r>
            <a:r>
              <a:rPr lang="en-US" sz="1800" b="1">
                <a:solidFill>
                  <a:srgbClr val="0000FF"/>
                </a:solidFill>
              </a:rPr>
              <a:t> </a:t>
            </a:r>
            <a:r>
              <a:rPr lang="en-US" sz="2400" b="1">
                <a:solidFill>
                  <a:srgbClr val="0000FF"/>
                </a:solidFill>
              </a:rPr>
              <a:t>sự khi nhận và gọi điện thoại thể hiện điều gì?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4724400" y="1752600"/>
            <a:ext cx="4038600" cy="1628775"/>
          </a:xfrm>
          <a:prstGeom prst="rect">
            <a:avLst/>
          </a:prstGeom>
          <a:noFill/>
          <a:ln w="76200" cmpd="tri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+</a:t>
            </a:r>
            <a:r>
              <a:rPr lang="en-US" sz="2400">
                <a:solidFill>
                  <a:schemeClr val="tx2"/>
                </a:solidFill>
              </a:rPr>
              <a:t>Em cần chào hỏi lễ phép, nói năng rõ ràng, từ tốn nhấc và đặt máy nhẹ nhàng. 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4724400" y="4953000"/>
            <a:ext cx="396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4724400" y="4572000"/>
            <a:ext cx="4191000" cy="1876425"/>
          </a:xfrm>
          <a:prstGeom prst="rect">
            <a:avLst/>
          </a:prstGeom>
          <a:noFill/>
          <a:ln w="76200" cmpd="tri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</a:rPr>
              <a:t>+Lịch sự khi nhận và gọi điện thoại thể hiện sự tôn trọng người khác và tôn trọng chính mình.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9" grpId="0" animBg="1"/>
      <p:bldP spid="30727" grpId="0"/>
      <p:bldP spid="30728" grpId="0"/>
      <p:bldP spid="12298" grpId="0" animBg="1"/>
      <p:bldP spid="1230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2743200" y="1371600"/>
            <a:ext cx="3657600" cy="1219200"/>
          </a:xfrm>
          <a:prstGeom prst="downArrowCallout">
            <a:avLst>
              <a:gd name="adj1" fmla="val 75000"/>
              <a:gd name="adj2" fmla="val 75000"/>
              <a:gd name="adj3" fmla="val 16667"/>
              <a:gd name="adj4" fmla="val 66667"/>
            </a:avLst>
          </a:prstGeom>
          <a:solidFill>
            <a:srgbClr val="FF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solidFill>
                <a:srgbClr val="0000FF"/>
              </a:solidFill>
            </a:endParaRPr>
          </a:p>
          <a:p>
            <a:pPr algn="ctr"/>
            <a:r>
              <a:rPr lang="en-US" sz="3600" b="1">
                <a:solidFill>
                  <a:srgbClr val="0000FF"/>
                </a:solidFill>
              </a:rPr>
              <a:t>Kết luận:</a:t>
            </a:r>
          </a:p>
          <a:p>
            <a:pPr algn="ctr"/>
            <a:endParaRPr lang="en-US" sz="3600"/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685800" y="2133600"/>
            <a:ext cx="769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1800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457200" y="2590800"/>
            <a:ext cx="8153400" cy="39465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         </a:t>
            </a:r>
            <a:r>
              <a:rPr lang="en-US" sz="2800" b="1">
                <a:solidFill>
                  <a:srgbClr val="0033CC"/>
                </a:solidFill>
              </a:rPr>
              <a:t>Khi nhận và gọi điện thoại cần </a:t>
            </a:r>
            <a:r>
              <a:rPr lang="en-US" sz="2800" b="1">
                <a:solidFill>
                  <a:srgbClr val="FF66FF"/>
                </a:solidFill>
              </a:rPr>
              <a:t>chào hỏi lễ phép, nói năng rõ ràng, ngắn gọn;</a:t>
            </a:r>
            <a:r>
              <a:rPr lang="en-US" sz="2800" b="1">
                <a:solidFill>
                  <a:srgbClr val="0033CC"/>
                </a:solidFill>
              </a:rPr>
              <a:t> </a:t>
            </a:r>
            <a:r>
              <a:rPr lang="en-US" sz="2800" b="1">
                <a:solidFill>
                  <a:srgbClr val="3366FF"/>
                </a:solidFill>
              </a:rPr>
              <a:t>nhấc và đặt máy nhẹ nhàng; không nói quá to, nói trống không.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33CC"/>
                </a:solidFill>
              </a:rPr>
              <a:t>     </a:t>
            </a:r>
            <a:r>
              <a:rPr lang="en-US" sz="2800" b="1">
                <a:solidFill>
                  <a:srgbClr val="FF66FF"/>
                </a:solidFill>
              </a:rPr>
              <a:t>Lịch sự</a:t>
            </a:r>
            <a:r>
              <a:rPr lang="en-US" sz="2800" b="1">
                <a:solidFill>
                  <a:srgbClr val="0033CC"/>
                </a:solidFill>
              </a:rPr>
              <a:t> khi nhận và gọi điện thoại là thể hiện sự </a:t>
            </a:r>
            <a:r>
              <a:rPr lang="en-US" sz="2800" b="1">
                <a:solidFill>
                  <a:srgbClr val="FF66FF"/>
                </a:solidFill>
              </a:rPr>
              <a:t>tôn trọng người khác và tôn trọng chính mình</a:t>
            </a:r>
            <a:r>
              <a:rPr lang="en-US" sz="2800">
                <a:solidFill>
                  <a:srgbClr val="FF66FF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sz="2800">
              <a:solidFill>
                <a:srgbClr val="0033CC"/>
              </a:solidFill>
            </a:endParaRPr>
          </a:p>
        </p:txBody>
      </p:sp>
      <p:sp>
        <p:nvSpPr>
          <p:cNvPr id="13317" name="WordArt 4"/>
          <p:cNvSpPr>
            <a:spLocks noChangeArrowheads="1" noChangeShapeType="1" noTextEdit="1"/>
          </p:cNvSpPr>
          <p:nvPr/>
        </p:nvSpPr>
        <p:spPr bwMode="auto">
          <a:xfrm>
            <a:off x="838200" y="228600"/>
            <a:ext cx="7696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Lịch sự khi nhận và gọi điện thoại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CC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2" name="Picture 10" descr="j04098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1963"/>
            <a:ext cx="4876800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WordArt 4"/>
          <p:cNvSpPr>
            <a:spLocks noChangeArrowheads="1" noChangeShapeType="1" noTextEdit="1"/>
          </p:cNvSpPr>
          <p:nvPr/>
        </p:nvSpPr>
        <p:spPr bwMode="auto">
          <a:xfrm>
            <a:off x="1828800" y="1295400"/>
            <a:ext cx="5095875" cy="1524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7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Sắm Vai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228600"/>
            <a:ext cx="228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</a:t>
            </a:r>
            <a:r>
              <a:rPr lang="en-US" sz="3600" u="sng">
                <a:solidFill>
                  <a:srgbClr val="0000FF"/>
                </a:solidFill>
              </a:rPr>
              <a:t>Trò chơi: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181600" y="3352800"/>
            <a:ext cx="3733800" cy="2365375"/>
          </a:xfrm>
          <a:prstGeom prst="rect">
            <a:avLst/>
          </a:prstGeom>
          <a:noFill/>
          <a:ln w="76200" cmpd="tri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u="sng">
                <a:solidFill>
                  <a:srgbClr val="FF3300"/>
                </a:solidFill>
              </a:rPr>
              <a:t>Cách chơi</a:t>
            </a:r>
            <a:r>
              <a:rPr lang="en-US" sz="3600">
                <a:solidFill>
                  <a:srgbClr val="FF3300"/>
                </a:solidFill>
              </a:rPr>
              <a:t> : Mời một số em đóng vai người nhận và gọi điện thoại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0" grpId="0"/>
      <p:bldP spid="143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590800"/>
            <a:ext cx="8229600" cy="1600200"/>
          </a:xfrm>
        </p:spPr>
        <p:txBody>
          <a:bodyPr/>
          <a:lstStyle/>
          <a:p>
            <a:pPr algn="ctr" eaLnBrk="1" hangingPunct="1">
              <a:buFontTx/>
              <a:buChar char="-"/>
            </a:pPr>
            <a:r>
              <a:rPr lang="en-US" sz="3600" b="1">
                <a:solidFill>
                  <a:srgbClr val="CC6600"/>
                </a:solidFill>
              </a:rPr>
              <a:t>Khi gọi và nhận điện thoại, </a:t>
            </a:r>
          </a:p>
          <a:p>
            <a:pPr algn="ctr" eaLnBrk="1" hangingPunct="1">
              <a:buFontTx/>
              <a:buNone/>
            </a:pPr>
            <a:r>
              <a:rPr lang="en-US" sz="3600" b="1">
                <a:solidFill>
                  <a:srgbClr val="CC6600"/>
                </a:solidFill>
              </a:rPr>
              <a:t>em cần có thái độ như thế nào?</a:t>
            </a:r>
          </a:p>
        </p:txBody>
      </p:sp>
      <p:sp>
        <p:nvSpPr>
          <p:cNvPr id="53252" name="WordArt 4"/>
          <p:cNvSpPr>
            <a:spLocks noChangeArrowheads="1" noChangeShapeType="1" noTextEdit="1"/>
          </p:cNvSpPr>
          <p:nvPr/>
        </p:nvSpPr>
        <p:spPr bwMode="auto">
          <a:xfrm>
            <a:off x="685800" y="762000"/>
            <a:ext cx="7696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Lịch sự khi nhận và gọi điện thoại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  <p:bldP spid="532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1" name="Picture 5" descr="images1029201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WordArt 4"/>
          <p:cNvSpPr>
            <a:spLocks noChangeArrowheads="1" noChangeShapeType="1" noTextEdit="1"/>
          </p:cNvSpPr>
          <p:nvPr/>
        </p:nvSpPr>
        <p:spPr bwMode="auto">
          <a:xfrm>
            <a:off x="1371600" y="228600"/>
            <a:ext cx="7391400" cy="3733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Kính chúc thầy cô sức khỏe</a:t>
            </a:r>
          </a:p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Các em học sinh học giỏi!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66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2514600" y="4724400"/>
            <a:ext cx="3962400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CHÀO QUÍ THẦY CÔ GIÁO</a:t>
            </a:r>
          </a:p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CÁC EM HỌC SINH!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AutoShape 4"/>
          <p:cNvSpPr>
            <a:spLocks noChangeArrowheads="1"/>
          </p:cNvSpPr>
          <p:nvPr/>
        </p:nvSpPr>
        <p:spPr bwMode="auto">
          <a:xfrm>
            <a:off x="1828800" y="1143000"/>
            <a:ext cx="4648200" cy="6858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2590800" y="1143000"/>
            <a:ext cx="274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   </a:t>
            </a:r>
            <a:r>
              <a:rPr lang="en-US" sz="3600">
                <a:solidFill>
                  <a:schemeClr val="accent2"/>
                </a:solidFill>
              </a:rPr>
              <a:t>Trò chơi</a:t>
            </a: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3070225" y="250666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86028" name="AutoShape 12"/>
          <p:cNvSpPr>
            <a:spLocks noChangeArrowheads="1"/>
          </p:cNvSpPr>
          <p:nvPr/>
        </p:nvSpPr>
        <p:spPr bwMode="auto">
          <a:xfrm>
            <a:off x="1676400" y="2590800"/>
            <a:ext cx="5334000" cy="990600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1752600" y="2667000"/>
            <a:ext cx="495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    </a:t>
            </a:r>
            <a:r>
              <a:rPr lang="en-US" sz="3600"/>
              <a:t>Làm người lịch sự</a:t>
            </a:r>
          </a:p>
        </p:txBody>
      </p:sp>
      <p:sp>
        <p:nvSpPr>
          <p:cNvPr id="86032" name="Text Box 16"/>
          <p:cNvSpPr txBox="1">
            <a:spLocks noChangeArrowheads="1"/>
          </p:cNvSpPr>
          <p:nvPr/>
        </p:nvSpPr>
        <p:spPr bwMode="auto">
          <a:xfrm>
            <a:off x="1447800" y="4495800"/>
            <a:ext cx="5638800" cy="2098675"/>
          </a:xfrm>
          <a:prstGeom prst="rect">
            <a:avLst/>
          </a:prstGeom>
          <a:noFill/>
          <a:ln w="57150" cmpd="thinThick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3366FF"/>
                </a:solidFill>
              </a:rPr>
              <a:t>Cả lớp làm theo lệnh của lớp trưởng- Nếu ai sai sẽ bị phạt đọc thuộc ghi nhớ của bài đạo đức tuần trước.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8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nimBg="1"/>
      <p:bldP spid="86021" grpId="0"/>
      <p:bldP spid="86028" grpId="0" animBg="1"/>
      <p:bldP spid="86029" grpId="0"/>
      <p:bldP spid="860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304800"/>
            <a:ext cx="3581400" cy="808038"/>
          </a:xfrm>
        </p:spPr>
        <p:txBody>
          <a:bodyPr/>
          <a:lstStyle/>
          <a:p>
            <a:pPr eaLnBrk="1" hangingPunct="1"/>
            <a:r>
              <a:rPr lang="en-US" sz="3600" b="1" u="sng">
                <a:solidFill>
                  <a:srgbClr val="9933FF"/>
                </a:solidFill>
              </a:rPr>
              <a:t>ĐẠO ĐỨC</a:t>
            </a:r>
            <a:endParaRPr lang="en-US" sz="3600">
              <a:solidFill>
                <a:srgbClr val="9933FF"/>
              </a:solidFill>
            </a:endParaRPr>
          </a:p>
        </p:txBody>
      </p:sp>
      <p:sp>
        <p:nvSpPr>
          <p:cNvPr id="53252" name="WordArt 4"/>
          <p:cNvSpPr>
            <a:spLocks noChangeArrowheads="1" noChangeShapeType="1" noTextEdit="1"/>
          </p:cNvSpPr>
          <p:nvPr/>
        </p:nvSpPr>
        <p:spPr bwMode="auto">
          <a:xfrm>
            <a:off x="1143000" y="1981200"/>
            <a:ext cx="7162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Lịch sự khi nhận và gọi điện thoại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3276600" y="1143000"/>
            <a:ext cx="2133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u="sng">
                <a:solidFill>
                  <a:srgbClr val="9933FF"/>
                </a:solidFill>
              </a:rPr>
              <a:t>BÀI 11</a:t>
            </a:r>
            <a:endParaRPr lang="en-US" sz="3200" b="1">
              <a:solidFill>
                <a:srgbClr val="9933FF"/>
              </a:solidFill>
            </a:endParaRPr>
          </a:p>
        </p:txBody>
      </p:sp>
      <p:pic>
        <p:nvPicPr>
          <p:cNvPr id="53254" name="Picture 6" descr="Lich su khi nhan va goi dien tho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3214688"/>
            <a:ext cx="5181600" cy="3338512"/>
          </a:xfrm>
          <a:prstGeom prst="rect">
            <a:avLst/>
          </a:prstGeom>
          <a:solidFill>
            <a:srgbClr val="993300"/>
          </a:solidFill>
          <a:ln w="57150">
            <a:solidFill>
              <a:srgbClr val="00CC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2" grpId="0" animBg="1"/>
      <p:bldP spid="532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en-US" sz="2400" b="1" i="1" u="sng">
                <a:solidFill>
                  <a:srgbClr val="0000FF"/>
                </a:solidFill>
              </a:rPr>
              <a:t>Hoạt động 1:</a:t>
            </a:r>
            <a:br>
              <a:rPr lang="en-US" sz="2400" b="1" i="1" u="sng">
                <a:solidFill>
                  <a:srgbClr val="0000FF"/>
                </a:solidFill>
              </a:rPr>
            </a:br>
            <a:r>
              <a:rPr lang="en-US" sz="3600" b="1">
                <a:solidFill>
                  <a:srgbClr val="0000FF"/>
                </a:solidFill>
              </a:rPr>
              <a:t>Quan sát hành vi - Thảo luận nh</a:t>
            </a:r>
            <a:r>
              <a:rPr lang="en-US" sz="4000" b="1">
                <a:solidFill>
                  <a:srgbClr val="3366FF"/>
                </a:solidFill>
              </a:rPr>
              <a:t>óm đôi</a:t>
            </a:r>
          </a:p>
        </p:txBody>
      </p:sp>
      <p:sp>
        <p:nvSpPr>
          <p:cNvPr id="6147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vi-VN" sz="1600"/>
          </a:p>
        </p:txBody>
      </p:sp>
      <p:pic>
        <p:nvPicPr>
          <p:cNvPr id="55302" name="Picture 6" descr="Lich su khi nhan va goi dien tho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371600"/>
            <a:ext cx="8629650" cy="5181600"/>
          </a:xfrm>
          <a:prstGeom prst="rect">
            <a:avLst/>
          </a:prstGeom>
          <a:solidFill>
            <a:srgbClr val="993300"/>
          </a:solidFill>
          <a:ln w="57150">
            <a:solidFill>
              <a:srgbClr val="00CCFF"/>
            </a:solidFill>
            <a:miter lim="800000"/>
            <a:headEnd/>
            <a:tailEnd/>
          </a:ln>
        </p:spPr>
      </p:pic>
      <p:pic>
        <p:nvPicPr>
          <p:cNvPr id="28681" name="Reco391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ecorded Sound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6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5008" fill="hold"/>
                                        <p:tgtEl>
                                          <p:spTgt spid="286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1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81"/>
                </p:tgtEl>
              </p:cMediaNode>
            </p:audio>
          </p:childTnLst>
        </p:cTn>
      </p:par>
    </p:tnLst>
    <p:bldLst>
      <p:bldP spid="552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en-US" sz="2400" b="1" i="1" u="sng">
                <a:solidFill>
                  <a:srgbClr val="0000FF"/>
                </a:solidFill>
              </a:rPr>
              <a:t>Hoạt động 1:</a:t>
            </a:r>
            <a:br>
              <a:rPr lang="en-US" sz="2400" b="1" i="1" u="sng">
                <a:solidFill>
                  <a:srgbClr val="0000FF"/>
                </a:solidFill>
              </a:rPr>
            </a:br>
            <a:r>
              <a:rPr lang="en-US" sz="3600" b="1">
                <a:solidFill>
                  <a:srgbClr val="0000FF"/>
                </a:solidFill>
              </a:rPr>
              <a:t>Quan sát hành vi - Thảo luận nh</a:t>
            </a:r>
            <a:r>
              <a:rPr lang="en-US" sz="4000" b="1">
                <a:solidFill>
                  <a:srgbClr val="3366FF"/>
                </a:solidFill>
              </a:rPr>
              <a:t>óm</a:t>
            </a:r>
            <a:r>
              <a:rPr lang="en-US" sz="4000" b="1"/>
              <a:t> </a:t>
            </a:r>
            <a:r>
              <a:rPr lang="en-US" sz="4000" b="1">
                <a:solidFill>
                  <a:srgbClr val="3366FF"/>
                </a:solidFill>
              </a:rPr>
              <a:t>đôi</a:t>
            </a:r>
          </a:p>
        </p:txBody>
      </p:sp>
      <p:sp>
        <p:nvSpPr>
          <p:cNvPr id="7171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vi-VN" sz="1600"/>
          </a:p>
        </p:txBody>
      </p:sp>
      <p:pic>
        <p:nvPicPr>
          <p:cNvPr id="55302" name="Picture 6" descr="Lich su khi nhan va goi dien tho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371600"/>
            <a:ext cx="4210050" cy="5181600"/>
          </a:xfrm>
          <a:prstGeom prst="rect">
            <a:avLst/>
          </a:prstGeom>
          <a:solidFill>
            <a:srgbClr val="993300"/>
          </a:solidFill>
          <a:ln w="57150">
            <a:solidFill>
              <a:srgbClr val="00CCFF"/>
            </a:solidFill>
            <a:miter lim="800000"/>
            <a:headEnd/>
            <a:tailEnd/>
          </a:ln>
        </p:spPr>
      </p:pic>
      <p:sp>
        <p:nvSpPr>
          <p:cNvPr id="7184" name="AutoShape 16"/>
          <p:cNvSpPr>
            <a:spLocks noChangeArrowheads="1"/>
          </p:cNvSpPr>
          <p:nvPr/>
        </p:nvSpPr>
        <p:spPr bwMode="auto">
          <a:xfrm>
            <a:off x="4572000" y="1219200"/>
            <a:ext cx="4572000" cy="56388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4724400" y="1524000"/>
            <a:ext cx="441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-Khi điện thoại reo ,bạn Vinh làm gì và nói gì ?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4724400" y="2209800"/>
            <a:ext cx="4419600" cy="777875"/>
          </a:xfrm>
          <a:prstGeom prst="rect">
            <a:avLst/>
          </a:prstGeom>
          <a:noFill/>
          <a:ln w="76200" cmpd="tri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+ Nhấc máy,a lô,giới thiệu tên mình, chào bạn và cảm ơn bạn.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4648200" y="3048000"/>
            <a:ext cx="449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-Bạn Nam hỏi thăm Vinh qua điện thoại như thế nào ?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4648200" y="3886200"/>
            <a:ext cx="4114800" cy="777875"/>
          </a:xfrm>
          <a:prstGeom prst="rect">
            <a:avLst/>
          </a:prstGeom>
          <a:noFill/>
          <a:ln w="76200" cmpd="tri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+Hỏi thăm sức khỏe,chúc mừng và hẹn gặp lại.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4724400" y="4800600"/>
            <a:ext cx="441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-Em thích cách nói chuyện của hai bạn qua điện thoại không ?Vì sao ?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4800600" y="5638800"/>
            <a:ext cx="403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 Em học được điều gì qua hội thoại trên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1"/>
      <p:bldP spid="7184" grpId="0" animBg="1"/>
      <p:bldP spid="7185" grpId="0"/>
      <p:bldP spid="7186" grpId="0" animBg="1"/>
      <p:bldP spid="7187" grpId="0"/>
      <p:bldP spid="7188" grpId="0" animBg="1"/>
      <p:bldP spid="7189" grpId="0"/>
      <p:bldP spid="71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AutoShape 4"/>
          <p:cNvSpPr>
            <a:spLocks noChangeArrowheads="1"/>
          </p:cNvSpPr>
          <p:nvPr/>
        </p:nvSpPr>
        <p:spPr bwMode="auto">
          <a:xfrm>
            <a:off x="2743200" y="1981200"/>
            <a:ext cx="3657600" cy="1219200"/>
          </a:xfrm>
          <a:prstGeom prst="downArrowCallout">
            <a:avLst>
              <a:gd name="adj1" fmla="val 75000"/>
              <a:gd name="adj2" fmla="val 75000"/>
              <a:gd name="adj3" fmla="val 16667"/>
              <a:gd name="adj4" fmla="val 66667"/>
            </a:avLst>
          </a:prstGeom>
          <a:solidFill>
            <a:srgbClr val="FF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solidFill>
                <a:srgbClr val="0000FF"/>
              </a:solidFill>
            </a:endParaRPr>
          </a:p>
          <a:p>
            <a:pPr algn="ctr"/>
            <a:r>
              <a:rPr lang="en-US" sz="3600" b="1">
                <a:solidFill>
                  <a:srgbClr val="0000FF"/>
                </a:solidFill>
              </a:rPr>
              <a:t>Kết luận:</a:t>
            </a:r>
          </a:p>
          <a:p>
            <a:pPr algn="ctr"/>
            <a:endParaRPr lang="en-US" sz="3600"/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609600" y="3352800"/>
            <a:ext cx="7924800" cy="24384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00FF"/>
                </a:solidFill>
              </a:rPr>
              <a:t>Khi nhận và gọi điện thoại,</a:t>
            </a:r>
          </a:p>
          <a:p>
            <a:pPr algn="ctr"/>
            <a:r>
              <a:rPr lang="en-US" sz="3600" b="1">
                <a:solidFill>
                  <a:srgbClr val="FF0000"/>
                </a:solidFill>
              </a:rPr>
              <a:t> </a:t>
            </a:r>
            <a:r>
              <a:rPr lang="en-US" sz="3600" b="1">
                <a:solidFill>
                  <a:srgbClr val="0000FF"/>
                </a:solidFill>
              </a:rPr>
              <a:t>em cần có</a:t>
            </a:r>
            <a:r>
              <a:rPr lang="en-US" sz="3600" b="1">
                <a:solidFill>
                  <a:srgbClr val="FF0000"/>
                </a:solidFill>
              </a:rPr>
              <a:t> thái độ lịch sự, </a:t>
            </a:r>
          </a:p>
          <a:p>
            <a:pPr algn="ctr"/>
            <a:r>
              <a:rPr lang="en-US" sz="3600" b="1">
                <a:solidFill>
                  <a:srgbClr val="FF0000"/>
                </a:solidFill>
              </a:rPr>
              <a:t>nói năng rõ ràng, từ tốn</a:t>
            </a:r>
            <a:r>
              <a:rPr lang="en-US" sz="3600" b="1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53252" name="WordArt 4"/>
          <p:cNvSpPr>
            <a:spLocks noChangeArrowheads="1" noChangeShapeType="1" noTextEdit="1"/>
          </p:cNvSpPr>
          <p:nvPr/>
        </p:nvSpPr>
        <p:spPr bwMode="auto">
          <a:xfrm>
            <a:off x="1066800" y="304800"/>
            <a:ext cx="7162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Lịch sự khi nhận và gọi điện thoại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animBg="1"/>
      <p:bldP spid="56329" grpId="0" animBg="1"/>
      <p:bldP spid="532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en-US" sz="2400" b="1" i="1" u="sng" dirty="0" err="1">
                <a:solidFill>
                  <a:srgbClr val="0000FF"/>
                </a:solidFill>
              </a:rPr>
              <a:t>Hoạt</a:t>
            </a:r>
            <a:r>
              <a:rPr lang="en-US" sz="2400" b="1" i="1" u="sng" dirty="0">
                <a:solidFill>
                  <a:srgbClr val="0000FF"/>
                </a:solidFill>
              </a:rPr>
              <a:t> </a:t>
            </a:r>
            <a:r>
              <a:rPr lang="en-US" sz="2400" b="1" i="1" u="sng" dirty="0" err="1">
                <a:solidFill>
                  <a:srgbClr val="0000FF"/>
                </a:solidFill>
              </a:rPr>
              <a:t>động</a:t>
            </a:r>
            <a:r>
              <a:rPr lang="en-US" sz="2400" b="1" i="1" u="sng" dirty="0">
                <a:solidFill>
                  <a:srgbClr val="0000FF"/>
                </a:solidFill>
              </a:rPr>
              <a:t> 2:</a:t>
            </a:r>
            <a:br>
              <a:rPr lang="en-US" sz="2400" b="1" i="1" u="sng" dirty="0">
                <a:solidFill>
                  <a:srgbClr val="0000FF"/>
                </a:solidFill>
              </a:rPr>
            </a:br>
            <a:r>
              <a:rPr lang="en-US" sz="2400" b="1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br>
              <a:rPr lang="en-US" sz="2400" b="1" i="1" u="sng" dirty="0">
                <a:solidFill>
                  <a:srgbClr val="0000FF"/>
                </a:solidFill>
              </a:rPr>
            </a:br>
            <a:r>
              <a:rPr lang="en-US" sz="3600" b="1" i="1" dirty="0" err="1">
                <a:solidFill>
                  <a:srgbClr val="0000FF"/>
                </a:solidFill>
              </a:rPr>
              <a:t>Sắp</a:t>
            </a:r>
            <a:r>
              <a:rPr lang="en-US" sz="3600" b="1" i="1" dirty="0">
                <a:solidFill>
                  <a:srgbClr val="0000FF"/>
                </a:solidFill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</a:rPr>
              <a:t>xếp</a:t>
            </a:r>
            <a:r>
              <a:rPr lang="en-US" sz="3600" b="1" i="1" dirty="0">
                <a:solidFill>
                  <a:srgbClr val="0000FF"/>
                </a:solidFill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</a:rPr>
              <a:t>câu</a:t>
            </a:r>
            <a:r>
              <a:rPr lang="en-US" sz="3600" b="1" i="1" dirty="0">
                <a:solidFill>
                  <a:srgbClr val="0000FF"/>
                </a:solidFill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</a:rPr>
              <a:t>thành</a:t>
            </a:r>
            <a:r>
              <a:rPr lang="en-US" sz="3600" b="1" i="1" dirty="0">
                <a:solidFill>
                  <a:srgbClr val="0000FF"/>
                </a:solidFill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</a:rPr>
              <a:t>đoạn</a:t>
            </a:r>
            <a:r>
              <a:rPr lang="en-US" sz="3600" b="1" i="1" dirty="0">
                <a:solidFill>
                  <a:srgbClr val="0000FF"/>
                </a:solidFill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</a:rPr>
              <a:t>hội</a:t>
            </a:r>
            <a:r>
              <a:rPr lang="en-US" sz="3600" b="1" i="1" dirty="0">
                <a:solidFill>
                  <a:srgbClr val="0000FF"/>
                </a:solidFill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</a:rPr>
              <a:t>thoại</a:t>
            </a:r>
            <a:endParaRPr lang="en-US" sz="3600" b="1" i="1" dirty="0">
              <a:solidFill>
                <a:srgbClr val="0000FF"/>
              </a:solidFill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685800" y="2438400"/>
            <a:ext cx="457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- A </a:t>
            </a:r>
            <a:r>
              <a:rPr lang="en-US" sz="2800" b="1" dirty="0" err="1">
                <a:solidFill>
                  <a:schemeClr val="accent2"/>
                </a:solidFill>
              </a:rPr>
              <a:t>lô</a:t>
            </a:r>
            <a:r>
              <a:rPr lang="en-US" sz="2800" b="1" dirty="0">
                <a:solidFill>
                  <a:schemeClr val="accent2"/>
                </a:solidFill>
              </a:rPr>
              <a:t>, </a:t>
            </a:r>
            <a:r>
              <a:rPr lang="en-US" sz="2800" b="1" dirty="0" err="1">
                <a:solidFill>
                  <a:schemeClr val="accent2"/>
                </a:solidFill>
              </a:rPr>
              <a:t>tôi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xin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nghe</a:t>
            </a:r>
            <a:r>
              <a:rPr lang="en-US" sz="2800" b="1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-533400" y="304800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 sz="2800" b="1">
              <a:solidFill>
                <a:srgbClr val="0000FF"/>
              </a:solidFill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304800" y="4876800"/>
            <a:ext cx="800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vi-VN" sz="2800" b="1">
              <a:solidFill>
                <a:srgbClr val="0000FF"/>
              </a:solidFill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228600" y="3810000"/>
            <a:ext cx="6096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- </a:t>
            </a:r>
            <a:r>
              <a:rPr lang="en-US" sz="2800" b="1" dirty="0" err="1">
                <a:solidFill>
                  <a:schemeClr val="accent2"/>
                </a:solidFill>
              </a:rPr>
              <a:t>Dạ</a:t>
            </a:r>
            <a:r>
              <a:rPr lang="en-US" sz="2800" b="1" dirty="0">
                <a:solidFill>
                  <a:schemeClr val="accent2"/>
                </a:solidFill>
              </a:rPr>
              <a:t>, </a:t>
            </a:r>
            <a:r>
              <a:rPr lang="en-US" sz="2800" b="1" dirty="0" err="1">
                <a:solidFill>
                  <a:schemeClr val="accent2"/>
                </a:solidFill>
              </a:rPr>
              <a:t>cháu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cảm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ơn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bác</a:t>
            </a:r>
            <a:r>
              <a:rPr lang="en-US" sz="2800" b="1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295400" y="3352800"/>
            <a:ext cx="6858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2"/>
                </a:solidFill>
              </a:rPr>
              <a:t>- </a:t>
            </a:r>
            <a:r>
              <a:rPr lang="en-US" sz="2800" b="1" dirty="0" err="1">
                <a:solidFill>
                  <a:schemeClr val="accent2"/>
                </a:solidFill>
              </a:rPr>
              <a:t>Cháu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cầm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máy</a:t>
            </a:r>
            <a:r>
              <a:rPr lang="en-US" sz="2800" b="1" dirty="0">
                <a:solidFill>
                  <a:schemeClr val="accent2"/>
                </a:solidFill>
              </a:rPr>
              <a:t>, </a:t>
            </a:r>
            <a:r>
              <a:rPr lang="en-US" sz="2800" b="1" dirty="0" err="1">
                <a:solidFill>
                  <a:schemeClr val="accent2"/>
                </a:solidFill>
              </a:rPr>
              <a:t>chờ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một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lát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nhé</a:t>
            </a:r>
            <a:r>
              <a:rPr lang="en-US" sz="2800" b="1" dirty="0">
                <a:solidFill>
                  <a:schemeClr val="accent2"/>
                </a:solidFill>
              </a:rPr>
              <a:t> Ị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762000" y="4648200"/>
            <a:ext cx="7696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    </a:t>
            </a:r>
            <a:r>
              <a:rPr lang="en-US" sz="2800" b="1" dirty="0">
                <a:solidFill>
                  <a:schemeClr val="accent2"/>
                </a:solidFill>
              </a:rPr>
              <a:t>- </a:t>
            </a:r>
            <a:r>
              <a:rPr lang="en-US" sz="2800" b="1" dirty="0" err="1">
                <a:solidFill>
                  <a:schemeClr val="accent2"/>
                </a:solidFill>
              </a:rPr>
              <a:t>Cháu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chào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bác</a:t>
            </a:r>
            <a:r>
              <a:rPr lang="en-US" sz="2800" b="1" dirty="0">
                <a:solidFill>
                  <a:schemeClr val="accent2"/>
                </a:solidFill>
              </a:rPr>
              <a:t> ạ . </a:t>
            </a:r>
            <a:r>
              <a:rPr lang="en-US" sz="2800" b="1" dirty="0" err="1">
                <a:solidFill>
                  <a:schemeClr val="accent2"/>
                </a:solidFill>
              </a:rPr>
              <a:t>Cháu</a:t>
            </a:r>
            <a:r>
              <a:rPr lang="en-US" sz="2800" b="1" dirty="0">
                <a:solidFill>
                  <a:schemeClr val="accent2"/>
                </a:solidFill>
              </a:rPr>
              <a:t> là Mai . </a:t>
            </a:r>
            <a:r>
              <a:rPr lang="en-US" sz="2800" b="1" dirty="0" err="1">
                <a:solidFill>
                  <a:schemeClr val="accent2"/>
                </a:solidFill>
              </a:rPr>
              <a:t>Cháu</a:t>
            </a:r>
            <a:r>
              <a:rPr lang="en-US" sz="2800" b="1" dirty="0">
                <a:solidFill>
                  <a:schemeClr val="accent2"/>
                </a:solidFill>
              </a:rPr>
              <a:t>  </a:t>
            </a:r>
            <a:r>
              <a:rPr lang="en-US" sz="2800" b="1" dirty="0" err="1">
                <a:solidFill>
                  <a:schemeClr val="accent2"/>
                </a:solidFill>
              </a:rPr>
              <a:t>xin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phép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được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nói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chuyện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với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bạn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Ngọc</a:t>
            </a:r>
            <a:r>
              <a:rPr lang="en-US" sz="2800" b="1" dirty="0">
                <a:solidFill>
                  <a:schemeClr val="accent2"/>
                </a:solidFill>
              </a:rPr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nimBg="1"/>
      <p:bldP spid="58372" grpId="0"/>
      <p:bldP spid="58373" grpId="0"/>
      <p:bldP spid="58374" grpId="0"/>
      <p:bldP spid="58375" grpId="0"/>
      <p:bldP spid="9224" grpId="0"/>
      <p:bldP spid="92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AutoShape 4"/>
          <p:cNvSpPr>
            <a:spLocks noChangeArrowheads="1"/>
          </p:cNvSpPr>
          <p:nvPr/>
        </p:nvSpPr>
        <p:spPr bwMode="auto">
          <a:xfrm>
            <a:off x="914400" y="152400"/>
            <a:ext cx="6172200" cy="990600"/>
          </a:xfrm>
          <a:prstGeom prst="wedgeRoundRectCallout">
            <a:avLst>
              <a:gd name="adj1" fmla="val -27778"/>
              <a:gd name="adj2" fmla="val 14505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vi-VN"/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1143000" y="4572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 sz="3200"/>
              <a:t>Thứ tự câu hội thoại hợp lý</a:t>
            </a:r>
          </a:p>
        </p:txBody>
      </p:sp>
      <p:sp>
        <p:nvSpPr>
          <p:cNvPr id="87050" name="AutoShape 10"/>
          <p:cNvSpPr>
            <a:spLocks noChangeArrowheads="1"/>
          </p:cNvSpPr>
          <p:nvPr/>
        </p:nvSpPr>
        <p:spPr bwMode="auto">
          <a:xfrm>
            <a:off x="1066800" y="1371600"/>
            <a:ext cx="7696200" cy="5486400"/>
          </a:xfrm>
          <a:prstGeom prst="horizontalScroll">
            <a:avLst>
              <a:gd name="adj" fmla="val 12500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2209800" y="2362200"/>
            <a:ext cx="6019800" cy="329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 </a:t>
            </a:r>
            <a:r>
              <a:rPr lang="en-US" sz="28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-A </a:t>
            </a:r>
            <a:r>
              <a:rPr lang="en-US" sz="2800" b="1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lô</a:t>
            </a:r>
            <a:r>
              <a:rPr lang="en-US" sz="28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, </a:t>
            </a:r>
            <a:r>
              <a:rPr lang="en-US" sz="2800" b="1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tôi</a:t>
            </a:r>
            <a:r>
              <a:rPr lang="en-US" sz="28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xin</a:t>
            </a:r>
            <a:r>
              <a:rPr lang="en-US" sz="28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nghe</a:t>
            </a:r>
            <a:r>
              <a:rPr lang="en-US" sz="28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 - </a:t>
            </a:r>
            <a:r>
              <a:rPr lang="en-US" sz="2800" b="1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Cháu</a:t>
            </a:r>
            <a:r>
              <a:rPr lang="en-US" sz="28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chào</a:t>
            </a:r>
            <a:r>
              <a:rPr lang="en-US" sz="28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bác</a:t>
            </a:r>
            <a:r>
              <a:rPr lang="en-US" sz="28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ạ .</a:t>
            </a:r>
            <a:r>
              <a:rPr lang="en-US" sz="2800" b="1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Cháu</a:t>
            </a:r>
            <a:r>
              <a:rPr lang="en-US" sz="28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là Mai. </a:t>
            </a:r>
            <a:r>
              <a:rPr lang="en-US" sz="2800" b="1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Cháu</a:t>
            </a:r>
            <a:r>
              <a:rPr lang="en-US" sz="28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xin</a:t>
            </a:r>
            <a:r>
              <a:rPr lang="en-US" sz="28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phép</a:t>
            </a:r>
            <a:r>
              <a:rPr lang="en-US" sz="28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được</a:t>
            </a:r>
            <a:r>
              <a:rPr lang="en-US" sz="28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nói</a:t>
            </a:r>
            <a:r>
              <a:rPr lang="en-US" sz="28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   </a:t>
            </a:r>
            <a:r>
              <a:rPr lang="en-US" sz="2800" b="1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chuyện</a:t>
            </a:r>
            <a:r>
              <a:rPr lang="en-US" sz="28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với</a:t>
            </a:r>
            <a:r>
              <a:rPr lang="en-US" sz="28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bạn</a:t>
            </a:r>
            <a:r>
              <a:rPr lang="en-US" sz="28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Ngọc</a:t>
            </a:r>
            <a:r>
              <a:rPr lang="en-US" sz="28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.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-</a:t>
            </a:r>
            <a:r>
              <a:rPr lang="en-US" sz="2800" b="1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Cháu</a:t>
            </a:r>
            <a:r>
              <a:rPr lang="en-US" sz="28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cầm</a:t>
            </a:r>
            <a:r>
              <a:rPr lang="en-US" sz="28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máy</a:t>
            </a:r>
            <a:r>
              <a:rPr lang="en-US" sz="28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chờ</a:t>
            </a:r>
            <a:r>
              <a:rPr lang="en-US" sz="28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một</a:t>
            </a:r>
            <a:r>
              <a:rPr lang="en-US" sz="28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lát</a:t>
            </a:r>
            <a:r>
              <a:rPr lang="en-US" sz="28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nhé</a:t>
            </a:r>
            <a:r>
              <a:rPr lang="en-US" sz="28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Ị           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-</a:t>
            </a:r>
            <a:r>
              <a:rPr lang="en-US" sz="2800" b="1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Dạ</a:t>
            </a:r>
            <a:r>
              <a:rPr lang="en-US" sz="28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, </a:t>
            </a:r>
            <a:r>
              <a:rPr lang="en-US" sz="2800" b="1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cháu</a:t>
            </a:r>
            <a:r>
              <a:rPr lang="en-US" sz="28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cảm</a:t>
            </a:r>
            <a:r>
              <a:rPr lang="en-US" sz="28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ơn</a:t>
            </a:r>
            <a:r>
              <a:rPr lang="en-US" sz="28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bác</a:t>
            </a:r>
            <a:r>
              <a:rPr lang="en-US" sz="28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 animBg="1"/>
      <p:bldP spid="87045" grpId="0"/>
      <p:bldP spid="87050" grpId="0" animBg="1"/>
      <p:bldP spid="8704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274624"/>
  <p:tag name="VIOLETTITLE" val="Đạo đức 2- Bài 11- Lịch sự khi nhân và gọi điện thoại."/>
  <p:tag name="VIOLETLESSON" val="11"/>
  <p:tag name="VIOLETCATID" val="8048897"/>
  <p:tag name="VIOLETSUBJECT" val="Đạo đức 2"/>
  <p:tag name="VIOLETSOURCE" val="Dong Nghiep"/>
  <p:tag name="VIOLETAUTHORID" val="3599053"/>
  <p:tag name="VIOLETAUTHORNAME" val="Nguyễn Thơ Văn"/>
  <p:tag name="VIOLETAUTHORAVATAR" val="3/599/53/avatar.jpg"/>
  <p:tag name="VIOLETAUTHORADDRESS" val="Trường Tiểu học Phú Thọ B - Đồng Tháp"/>
  <p:tag name="VIOLETAUTHORHOMEPAGE" val="https://nguyenthovanptb.violet.vn"/>
  <p:tag name="VIOLETDATE" val="2013-12-07 12:30:41"/>
  <p:tag name="VIOLETHIT" val="454"/>
  <p:tag name="VIOLETLIKE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814</TotalTime>
  <Words>636</Words>
  <Application>Microsoft Office PowerPoint</Application>
  <PresentationFormat>On-screen Show (4:3)</PresentationFormat>
  <Paragraphs>77</Paragraphs>
  <Slides>16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ĐẠO ĐỨC</vt:lpstr>
      <vt:lpstr>Hoạt động 1: Quan sát hành vi - Thảo luận nhóm đôi</vt:lpstr>
      <vt:lpstr>Hoạt động 1: Quan sát hành vi - Thảo luận nhóm đôi</vt:lpstr>
      <vt:lpstr>PowerPoint Presentation</vt:lpstr>
      <vt:lpstr>Hoạt động 2: Thảo luận nhóm 4 Sắp xếp câu thành đoạn hội thoại</vt:lpstr>
      <vt:lpstr>PowerPoint Presentation</vt:lpstr>
      <vt:lpstr>Hoạt động 3: Thảo luận nhóm 6</vt:lpstr>
      <vt:lpstr>Hoạt động 3: Thảo luận nhóm 6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Administrator</cp:lastModifiedBy>
  <cp:revision>59</cp:revision>
  <dcterms:created xsi:type="dcterms:W3CDTF">2008-02-13T13:10:15Z</dcterms:created>
  <dcterms:modified xsi:type="dcterms:W3CDTF">2019-03-18T08:06:56Z</dcterms:modified>
</cp:coreProperties>
</file>