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4" r:id="rId2"/>
    <p:sldId id="257" r:id="rId3"/>
    <p:sldId id="314" r:id="rId4"/>
    <p:sldId id="319" r:id="rId5"/>
    <p:sldId id="341" r:id="rId6"/>
    <p:sldId id="321" r:id="rId7"/>
    <p:sldId id="337" r:id="rId8"/>
    <p:sldId id="338" r:id="rId9"/>
    <p:sldId id="339" r:id="rId10"/>
    <p:sldId id="320" r:id="rId11"/>
    <p:sldId id="340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CC"/>
    <a:srgbClr val="000066"/>
    <a:srgbClr val="3333CC"/>
    <a:srgbClr val="FFFF99"/>
    <a:srgbClr val="006600"/>
    <a:srgbClr val="00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54" autoAdjust="0"/>
    <p:restoredTop sz="94660"/>
  </p:normalViewPr>
  <p:slideViewPr>
    <p:cSldViewPr>
      <p:cViewPr varScale="1">
        <p:scale>
          <a:sx n="68" d="100"/>
          <a:sy n="68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FF324BF-E3A5-4EF9-833B-8C0213CF09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7EC40-20A5-4575-8ADA-89EE7EC5B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B30AD-E022-46C2-8AF6-0D49AF70A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455F-F1F3-456F-8C8C-5A4778C8F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92345-D355-400A-AC6A-600AD9025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A880D-6278-4FD1-BE15-3061C6B455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670E5-BAE7-44BE-B7C3-F923B7B25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69-B234-4F02-9D1C-AFABC2974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AA8C9-948C-48CD-846B-525BF19D7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BDD62-3499-4172-A1A5-78F3AFD9EF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C71FD-BF80-4419-A537-9605F442D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AB598-26C5-48C9-9A0F-ADF6315BDF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25C6EBC-5F76-4C89-82F3-71C21BA1F6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1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Kĩ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thuật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30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30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       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LẮP RÔ – BỐT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-4191000" y="26670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b="1"/>
          </a:p>
        </p:txBody>
      </p:sp>
      <p:pic>
        <p:nvPicPr>
          <p:cNvPr id="97320" name="Picture 40" descr="Re-exposure of DSC05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838200"/>
            <a:ext cx="1611312" cy="1905000"/>
          </a:xfrm>
          <a:prstGeom prst="rect">
            <a:avLst/>
          </a:prstGeom>
          <a:noFill/>
        </p:spPr>
      </p:pic>
      <p:sp>
        <p:nvSpPr>
          <p:cNvPr id="97313" name="Rectangle 33"/>
          <p:cNvSpPr>
            <a:spLocks noChangeArrowheads="1"/>
          </p:cNvSpPr>
          <p:nvPr/>
        </p:nvSpPr>
        <p:spPr bwMode="auto">
          <a:xfrm>
            <a:off x="457200" y="2362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a)</a:t>
            </a:r>
          </a:p>
        </p:txBody>
      </p:sp>
      <p:pic>
        <p:nvPicPr>
          <p:cNvPr id="97321" name="Picture 41" descr="Re-exposure of Rotation of DSC050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85800"/>
            <a:ext cx="1752600" cy="2438400"/>
          </a:xfrm>
          <a:prstGeom prst="rect">
            <a:avLst/>
          </a:prstGeom>
          <a:noFill/>
        </p:spPr>
      </p:pic>
      <p:sp>
        <p:nvSpPr>
          <p:cNvPr id="97314" name="Rectangle 34"/>
          <p:cNvSpPr>
            <a:spLocks noChangeArrowheads="1"/>
          </p:cNvSpPr>
          <p:nvPr/>
        </p:nvSpPr>
        <p:spPr bwMode="auto">
          <a:xfrm>
            <a:off x="3429000" y="2667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b)</a:t>
            </a:r>
          </a:p>
        </p:txBody>
      </p:sp>
      <p:pic>
        <p:nvPicPr>
          <p:cNvPr id="97323" name="Picture 43" descr="Re-exposure of DSC05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657600"/>
            <a:ext cx="1905000" cy="2590800"/>
          </a:xfrm>
          <a:prstGeom prst="rect">
            <a:avLst/>
          </a:prstGeom>
          <a:noFill/>
        </p:spPr>
      </p:pic>
      <p:pic>
        <p:nvPicPr>
          <p:cNvPr id="97324" name="Picture 44" descr="Re-exposure of DSC05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657600"/>
            <a:ext cx="1955800" cy="2590800"/>
          </a:xfrm>
          <a:prstGeom prst="rect">
            <a:avLst/>
          </a:prstGeom>
          <a:noFill/>
        </p:spPr>
      </p:pic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3886200" y="4800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50B0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D01906"/>
              </a:solidFill>
            </a:endParaRPr>
          </a:p>
        </p:txBody>
      </p:sp>
      <p:pic>
        <p:nvPicPr>
          <p:cNvPr id="97326" name="Picture 46" descr="Re-exposure of DSC05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685800"/>
            <a:ext cx="2209800" cy="2514600"/>
          </a:xfrm>
          <a:prstGeom prst="rect">
            <a:avLst/>
          </a:prstGeom>
          <a:noFill/>
        </p:spPr>
      </p:pic>
      <p:sp>
        <p:nvSpPr>
          <p:cNvPr id="97315" name="Rectangle 35"/>
          <p:cNvSpPr>
            <a:spLocks noChangeArrowheads="1"/>
          </p:cNvSpPr>
          <p:nvPr/>
        </p:nvSpPr>
        <p:spPr bwMode="auto">
          <a:xfrm>
            <a:off x="7239000" y="2819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c)</a:t>
            </a:r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762000" y="4800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50B0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D01906"/>
              </a:solidFill>
            </a:endParaRPr>
          </a:p>
        </p:txBody>
      </p:sp>
      <p:sp>
        <p:nvSpPr>
          <p:cNvPr id="97328" name="AutoShape 48"/>
          <p:cNvSpPr>
            <a:spLocks noChangeArrowheads="1"/>
          </p:cNvSpPr>
          <p:nvPr/>
        </p:nvSpPr>
        <p:spPr bwMode="auto">
          <a:xfrm>
            <a:off x="2286000" y="1676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50B0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D01906"/>
              </a:solidFill>
            </a:endParaRPr>
          </a:p>
        </p:txBody>
      </p:sp>
      <p:sp>
        <p:nvSpPr>
          <p:cNvPr id="97329" name="AutoShape 49"/>
          <p:cNvSpPr>
            <a:spLocks noChangeArrowheads="1"/>
          </p:cNvSpPr>
          <p:nvPr/>
        </p:nvSpPr>
        <p:spPr bwMode="auto">
          <a:xfrm>
            <a:off x="5715000" y="1600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50B0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D01906"/>
              </a:solidFill>
            </a:endParaRPr>
          </a:p>
        </p:txBody>
      </p:sp>
      <p:sp>
        <p:nvSpPr>
          <p:cNvPr id="97330" name="Rectangle 50"/>
          <p:cNvSpPr>
            <a:spLocks noChangeArrowheads="1"/>
          </p:cNvSpPr>
          <p:nvPr/>
        </p:nvSpPr>
        <p:spPr bwMode="auto">
          <a:xfrm>
            <a:off x="1219200" y="5791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 d)</a:t>
            </a:r>
          </a:p>
        </p:txBody>
      </p:sp>
      <p:sp>
        <p:nvSpPr>
          <p:cNvPr id="97331" name="Rectangle 51"/>
          <p:cNvSpPr>
            <a:spLocks noChangeArrowheads="1"/>
          </p:cNvSpPr>
          <p:nvPr/>
        </p:nvSpPr>
        <p:spPr bwMode="auto">
          <a:xfrm>
            <a:off x="5638800" y="5791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 e)</a:t>
            </a:r>
          </a:p>
        </p:txBody>
      </p:sp>
      <p:sp>
        <p:nvSpPr>
          <p:cNvPr id="97332" name="Text Box 52"/>
          <p:cNvSpPr txBox="1">
            <a:spLocks noChangeArrowheads="1"/>
          </p:cNvSpPr>
          <p:nvPr/>
        </p:nvSpPr>
        <p:spPr bwMode="auto">
          <a:xfrm>
            <a:off x="76200" y="2895600"/>
            <a:ext cx="1905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Lắp đầu rô- bốt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   vào thân</a:t>
            </a:r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3352800" y="32004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   Lắp thân rô- bốt  vào  thanh đỡ cùng với hai tấm tam giác</a:t>
            </a:r>
          </a:p>
        </p:txBody>
      </p:sp>
      <p:sp>
        <p:nvSpPr>
          <p:cNvPr id="97334" name="Text Box 54"/>
          <p:cNvSpPr txBox="1">
            <a:spLocks noChangeArrowheads="1"/>
          </p:cNvSpPr>
          <p:nvPr/>
        </p:nvSpPr>
        <p:spPr bwMode="auto">
          <a:xfrm>
            <a:off x="6400800" y="32004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 Lắp ăng – ten vào thân rô- bốt </a:t>
            </a:r>
          </a:p>
        </p:txBody>
      </p:sp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1524000" y="6184900"/>
            <a:ext cx="2057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   Lắp hai tay vào khớp vai rô- bốt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   </a:t>
            </a:r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5943600" y="621665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CC"/>
                </a:solidFill>
                <a:latin typeface="Times New Roman" pitchFamily="18" charset="0"/>
              </a:rPr>
              <a:t>   Lắp các trục bánh xe vào tấm đỡ rô- bốt </a:t>
            </a:r>
          </a:p>
        </p:txBody>
      </p:sp>
      <p:sp>
        <p:nvSpPr>
          <p:cNvPr id="97338" name="Text Box 58"/>
          <p:cNvSpPr txBox="1">
            <a:spLocks noChangeArrowheads="1"/>
          </p:cNvSpPr>
          <p:nvPr/>
        </p:nvSpPr>
        <p:spPr bwMode="auto">
          <a:xfrm>
            <a:off x="2971800" y="3190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0066"/>
                </a:solidFill>
                <a:latin typeface="Times New Roman" pitchFamily="18" charset="0"/>
              </a:rPr>
              <a:t>LẮP THÂN RÔ - BỐT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9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9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9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9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3" grpId="0"/>
      <p:bldP spid="97314" grpId="0"/>
      <p:bldP spid="97325" grpId="0" animBg="1"/>
      <p:bldP spid="97315" grpId="0"/>
      <p:bldP spid="97327" grpId="0" animBg="1"/>
      <p:bldP spid="97328" grpId="0" animBg="1"/>
      <p:bldP spid="97329" grpId="0" animBg="1"/>
      <p:bldP spid="97330" grpId="0"/>
      <p:bldP spid="97331" grpId="0"/>
      <p:bldP spid="97332" grpId="0"/>
      <p:bldP spid="97333" grpId="0"/>
      <p:bldP spid="97334" grpId="0"/>
      <p:bldP spid="97335" grpId="0"/>
      <p:bldP spid="973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6" name="Text Box 18"/>
          <p:cNvSpPr txBox="1">
            <a:spLocks noChangeArrowheads="1"/>
          </p:cNvSpPr>
          <p:nvPr/>
        </p:nvSpPr>
        <p:spPr bwMode="auto">
          <a:xfrm>
            <a:off x="3429000" y="1081088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66"/>
                </a:solidFill>
                <a:latin typeface="Times New Roman" pitchFamily="18" charset="0"/>
              </a:rPr>
              <a:t>Ghi nhớ :</a:t>
            </a:r>
          </a:p>
        </p:txBody>
      </p:sp>
      <p:sp>
        <p:nvSpPr>
          <p:cNvPr id="124947" name="Text Box 19"/>
          <p:cNvSpPr txBox="1">
            <a:spLocks noChangeArrowheads="1"/>
          </p:cNvSpPr>
          <p:nvPr/>
        </p:nvSpPr>
        <p:spPr bwMode="auto">
          <a:xfrm>
            <a:off x="1981200" y="19954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Rô – bốt được lắp theo các bước :</a:t>
            </a:r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609600" y="2743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CC"/>
                </a:solidFill>
                <a:latin typeface="Times New Roman" pitchFamily="18" charset="0"/>
              </a:rPr>
              <a:t>     - Lắp các bộ phận của rô- bốt ( đầu, thân, tay, chân )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609600" y="3276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33CC"/>
                </a:solidFill>
                <a:latin typeface="Times New Roman" pitchFamily="18" charset="0"/>
              </a:rPr>
              <a:t>     -  Lắp các bộ phận với nhau để được rô-bốt hoàn chỉnh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6" name="Picture 42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93" name="Picture 29" descr="Re-exposure of DSC05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3962400" cy="5334000"/>
          </a:xfrm>
          <a:prstGeom prst="rect">
            <a:avLst/>
          </a:prstGeom>
          <a:noFill/>
        </p:spPr>
      </p:pic>
      <p:pic>
        <p:nvPicPr>
          <p:cNvPr id="11296" name="Picture 32" descr="Re-exposure of DSC050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762000"/>
            <a:ext cx="4495800" cy="5422900"/>
          </a:xfrm>
          <a:prstGeom prst="rect">
            <a:avLst/>
          </a:prstGeom>
          <a:noFill/>
        </p:spPr>
      </p:pic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2667000" y="6400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 HÌNH 1 : RÔ- BỐT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81000" y="6096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 a/ Mặt trước rô-bốt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334000" y="6172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 b/ Mặt sau sau rô-bốt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1143000" y="457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Times New Roman" pitchFamily="18" charset="0"/>
              </a:rPr>
              <a:t>Kĩ thuật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 :</a:t>
            </a:r>
            <a:endParaRPr lang="en-US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200400" y="457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LẮP RÔ - BỐT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9" grpId="0"/>
      <p:bldP spid="11300" grpId="0"/>
      <p:bldP spid="11301" grpId="0"/>
      <p:bldP spid="113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37" name="Picture 177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92164" name="Picture 4" descr="rgb-on-white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8610600" cy="647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0" y="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4" name="Text Box 154"/>
          <p:cNvSpPr txBox="1">
            <a:spLocks noChangeArrowheads="1"/>
          </p:cNvSpPr>
          <p:nvPr/>
        </p:nvSpPr>
        <p:spPr bwMode="auto">
          <a:xfrm>
            <a:off x="2514600" y="376238"/>
            <a:ext cx="4343400" cy="538162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CHI TIẾT VÀ DỤNG CỤ</a:t>
            </a:r>
          </a:p>
        </p:txBody>
      </p:sp>
      <p:graphicFrame>
        <p:nvGraphicFramePr>
          <p:cNvPr id="92315" name="Group 155"/>
          <p:cNvGraphicFramePr>
            <a:graphicFrameLocks noGrp="1"/>
          </p:cNvGraphicFramePr>
          <p:nvPr/>
        </p:nvGraphicFramePr>
        <p:xfrm>
          <a:off x="609600" y="1047750"/>
          <a:ext cx="3962400" cy="5669280"/>
        </p:xfrm>
        <a:graphic>
          <a:graphicData uri="http://schemas.openxmlformats.org/drawingml/2006/table">
            <a:tbl>
              <a:tblPr/>
              <a:tblGrid>
                <a:gridCol w="2819400"/>
                <a:gridCol w="1143000"/>
              </a:tblGrid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Tên gọi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Số lượng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Tấm nhỏ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Tấn hai lỗ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Tấm tamgiác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 thẳng 9 lỗ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 thẳng 5 lỗ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 thẳng 3 lỗ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 thẳng 2 lỗ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 chữ u dài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 chữ u ngắn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 chữ L dài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326" name="Group 166"/>
          <p:cNvGraphicFramePr>
            <a:graphicFrameLocks noGrp="1"/>
          </p:cNvGraphicFramePr>
          <p:nvPr/>
        </p:nvGraphicFramePr>
        <p:xfrm>
          <a:off x="4953000" y="1066800"/>
          <a:ext cx="3962400" cy="5638801"/>
        </p:xfrm>
        <a:graphic>
          <a:graphicData uri="http://schemas.openxmlformats.org/drawingml/2006/table">
            <a:tbl>
              <a:tblPr/>
              <a:tblGrid>
                <a:gridCol w="2819400"/>
                <a:gridCol w="1143000"/>
              </a:tblGrid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Tên gọi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Số lượng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4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Thanh chữ L ngắn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Bánh đai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Trục dài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Bánh xe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Vòng hãm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Ốc và vít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Ốc và vít dài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Cờ – lê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Tua-vít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38 bộ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 bộ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6286" name="Picture 30" descr="Re-exposure of DSC04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2438400" cy="2514600"/>
          </a:xfrm>
          <a:prstGeom prst="rect">
            <a:avLst/>
          </a:prstGeom>
          <a:noFill/>
        </p:spPr>
      </p:pic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990600" y="22733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a)</a:t>
            </a:r>
          </a:p>
        </p:txBody>
      </p:sp>
      <p:sp>
        <p:nvSpPr>
          <p:cNvPr id="96280" name="AutoShape 24"/>
          <p:cNvSpPr>
            <a:spLocks noChangeArrowheads="1"/>
          </p:cNvSpPr>
          <p:nvPr/>
        </p:nvSpPr>
        <p:spPr bwMode="auto">
          <a:xfrm rot="9287497" flipV="1">
            <a:off x="-9525" y="960438"/>
            <a:ext cx="684213" cy="457200"/>
          </a:xfrm>
          <a:prstGeom prst="leftArrow">
            <a:avLst>
              <a:gd name="adj1" fmla="val 50000"/>
              <a:gd name="adj2" fmla="val 37413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6287" name="Picture 31" descr="Re-exposure of DSC049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133600" cy="2438400"/>
          </a:xfrm>
          <a:prstGeom prst="rect">
            <a:avLst/>
          </a:prstGeom>
          <a:noFill/>
        </p:spPr>
      </p:pic>
      <p:sp>
        <p:nvSpPr>
          <p:cNvPr id="96285" name="AutoShape 29"/>
          <p:cNvSpPr>
            <a:spLocks noChangeArrowheads="1"/>
          </p:cNvSpPr>
          <p:nvPr/>
        </p:nvSpPr>
        <p:spPr bwMode="auto">
          <a:xfrm rot="1958991" flipV="1">
            <a:off x="4953000" y="28956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6288" name="Picture 32" descr="Re-exposure of DSC050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04800"/>
            <a:ext cx="2692400" cy="2286000"/>
          </a:xfrm>
          <a:prstGeom prst="rect">
            <a:avLst/>
          </a:prstGeom>
          <a:noFill/>
        </p:spPr>
      </p:pic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6172200" y="213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b)</a:t>
            </a:r>
          </a:p>
        </p:txBody>
      </p:sp>
      <p:pic>
        <p:nvPicPr>
          <p:cNvPr id="96289" name="Picture 33" descr="Re-exposure of DSC050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71800"/>
            <a:ext cx="2514600" cy="2743200"/>
          </a:xfrm>
          <a:prstGeom prst="rect">
            <a:avLst/>
          </a:prstGeom>
          <a:noFill/>
        </p:spPr>
      </p:pic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-25400" y="5334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c)</a:t>
            </a:r>
          </a:p>
        </p:txBody>
      </p:sp>
      <p:pic>
        <p:nvPicPr>
          <p:cNvPr id="96291" name="Picture 35" descr="Re-exposure of DSC050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7300" y="2882900"/>
            <a:ext cx="2705100" cy="2895600"/>
          </a:xfrm>
          <a:prstGeom prst="rect">
            <a:avLst/>
          </a:prstGeom>
          <a:noFill/>
        </p:spPr>
      </p:pic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6172200" y="5384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d)</a:t>
            </a:r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2590800" y="304800"/>
            <a:ext cx="4038600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LẮP RÁP TỪNG BỘ PHẬN</a:t>
            </a:r>
          </a:p>
        </p:txBody>
      </p:sp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1295400" y="6034088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Hình 2</a:t>
            </a:r>
            <a:r>
              <a:rPr lang="en-US" sz="2800" b="1">
                <a:latin typeface="Times New Roman" pitchFamily="18" charset="0"/>
              </a:rPr>
              <a:t> : Lắp chân và thanh đỡ thân rô-bốt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6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1"/>
      <p:bldP spid="96280" grpId="0" animBg="1"/>
      <p:bldP spid="96280" grpId="1" animBg="1"/>
      <p:bldP spid="96285" grpId="0" animBg="1"/>
      <p:bldP spid="96285" grpId="1" animBg="1"/>
      <p:bldP spid="96284" grpId="0"/>
      <p:bldP spid="96283" grpId="0"/>
      <p:bldP spid="96282" grpId="0"/>
      <p:bldP spid="962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5955" name="Picture 3" descr="Re-exposure of DSC04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2438400" cy="2514600"/>
          </a:xfrm>
          <a:prstGeom prst="rect">
            <a:avLst/>
          </a:prstGeom>
          <a:noFill/>
        </p:spPr>
      </p:pic>
      <p:sp>
        <p:nvSpPr>
          <p:cNvPr id="125957" name="AutoShape 5"/>
          <p:cNvSpPr>
            <a:spLocks noChangeArrowheads="1"/>
          </p:cNvSpPr>
          <p:nvPr/>
        </p:nvSpPr>
        <p:spPr bwMode="auto">
          <a:xfrm rot="9287497" flipV="1">
            <a:off x="-9525" y="960438"/>
            <a:ext cx="684213" cy="457200"/>
          </a:xfrm>
          <a:prstGeom prst="leftArrow">
            <a:avLst>
              <a:gd name="adj1" fmla="val 50000"/>
              <a:gd name="adj2" fmla="val 37413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5958" name="Picture 6" descr="Re-exposure of DSC049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2133600" cy="2438400"/>
          </a:xfrm>
          <a:prstGeom prst="rect">
            <a:avLst/>
          </a:prstGeom>
          <a:noFill/>
        </p:spPr>
      </p:pic>
      <p:sp>
        <p:nvSpPr>
          <p:cNvPr id="125959" name="AutoShape 7"/>
          <p:cNvSpPr>
            <a:spLocks noChangeArrowheads="1"/>
          </p:cNvSpPr>
          <p:nvPr/>
        </p:nvSpPr>
        <p:spPr bwMode="auto">
          <a:xfrm rot="1958991" flipV="1">
            <a:off x="4953000" y="28956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5960" name="Picture 8" descr="Re-exposure of DSC050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04800"/>
            <a:ext cx="2692400" cy="2286000"/>
          </a:xfrm>
          <a:prstGeom prst="rect">
            <a:avLst/>
          </a:prstGeom>
          <a:noFill/>
        </p:spPr>
      </p:pic>
      <p:pic>
        <p:nvPicPr>
          <p:cNvPr id="125963" name="Picture 11" descr="Re-exposure of DSC050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022600"/>
            <a:ext cx="2514600" cy="2743200"/>
          </a:xfrm>
          <a:prstGeom prst="rect">
            <a:avLst/>
          </a:prstGeom>
          <a:noFill/>
        </p:spPr>
      </p:pic>
      <p:pic>
        <p:nvPicPr>
          <p:cNvPr id="125965" name="Picture 13" descr="Re-exposure of DSC050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7300" y="2882900"/>
            <a:ext cx="2705100" cy="28956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25968" name="AutoShape 16"/>
          <p:cNvSpPr>
            <a:spLocks noChangeArrowheads="1"/>
          </p:cNvSpPr>
          <p:nvPr/>
        </p:nvSpPr>
        <p:spPr bwMode="auto">
          <a:xfrm rot="1958991" flipV="1">
            <a:off x="8229600" y="4343400"/>
            <a:ext cx="1143000" cy="304800"/>
          </a:xfrm>
          <a:prstGeom prst="leftArrow">
            <a:avLst>
              <a:gd name="adj1" fmla="val 50000"/>
              <a:gd name="adj2" fmla="val 93750"/>
            </a:avLst>
          </a:prstGeom>
          <a:solidFill>
            <a:srgbClr val="3333CC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AutoShape 17"/>
          <p:cNvSpPr>
            <a:spLocks noChangeArrowheads="1"/>
          </p:cNvSpPr>
          <p:nvPr/>
        </p:nvSpPr>
        <p:spPr bwMode="auto">
          <a:xfrm rot="1958991" flipV="1">
            <a:off x="8305800" y="5105400"/>
            <a:ext cx="1143000" cy="304800"/>
          </a:xfrm>
          <a:prstGeom prst="leftArrow">
            <a:avLst>
              <a:gd name="adj1" fmla="val 50000"/>
              <a:gd name="adj2" fmla="val 93750"/>
            </a:avLst>
          </a:prstGeom>
          <a:solidFill>
            <a:srgbClr val="3333CC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AutoShape 18"/>
          <p:cNvSpPr>
            <a:spLocks noChangeArrowheads="1"/>
          </p:cNvSpPr>
          <p:nvPr/>
        </p:nvSpPr>
        <p:spPr bwMode="auto">
          <a:xfrm rot="1958991" flipV="1">
            <a:off x="8229600" y="3429000"/>
            <a:ext cx="1143000" cy="304800"/>
          </a:xfrm>
          <a:prstGeom prst="leftArrow">
            <a:avLst>
              <a:gd name="adj1" fmla="val 50000"/>
              <a:gd name="adj2" fmla="val 9375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2590800" y="304800"/>
            <a:ext cx="4038600" cy="466725"/>
          </a:xfrm>
          <a:prstGeom prst="rect">
            <a:avLst/>
          </a:prstGeom>
          <a:solidFill>
            <a:srgbClr val="FFFF66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LẮP RÁP TỪNG BỘ PHẬN</a:t>
            </a:r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1295400" y="6338888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Times New Roman" pitchFamily="18" charset="0"/>
              </a:rPr>
              <a:t>Hình 2</a:t>
            </a:r>
            <a:r>
              <a:rPr lang="en-US" sz="2800" b="1">
                <a:latin typeface="Times New Roman" pitchFamily="18" charset="0"/>
              </a:rPr>
              <a:t> : Lắp chân và thanh đỡ thân rô-bốt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304800" y="2057400"/>
            <a:ext cx="2971800" cy="1016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a/ Dùng 2 tấm tam giác và 2 thanh thẳng 2 lỗ lắp vào 4 thanh chữ u</a:t>
            </a:r>
          </a:p>
        </p:txBody>
      </p:sp>
      <p:sp>
        <p:nvSpPr>
          <p:cNvPr id="125974" name="Text Box 22"/>
          <p:cNvSpPr txBox="1">
            <a:spLocks noChangeArrowheads="1"/>
          </p:cNvSpPr>
          <p:nvPr/>
        </p:nvSpPr>
        <p:spPr bwMode="auto">
          <a:xfrm>
            <a:off x="6096000" y="2438400"/>
            <a:ext cx="3048000" cy="7112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 b/Lắp 4 thanh thẳng 3 lỗ vào mặt trên của tấm nhỏ</a:t>
            </a:r>
          </a:p>
        </p:txBody>
      </p:sp>
      <p:sp>
        <p:nvSpPr>
          <p:cNvPr id="125975" name="Text Box 23"/>
          <p:cNvSpPr txBox="1">
            <a:spLocks noChangeArrowheads="1"/>
          </p:cNvSpPr>
          <p:nvPr/>
        </p:nvSpPr>
        <p:spPr bwMode="auto">
          <a:xfrm>
            <a:off x="381000" y="5334000"/>
            <a:ext cx="3200400" cy="1016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 c/ Lắp 2 chân vào 4 thanh thẳng 3 lỗ tại mặt trên của tấm nhỏ</a:t>
            </a:r>
          </a:p>
        </p:txBody>
      </p:sp>
      <p:sp>
        <p:nvSpPr>
          <p:cNvPr id="125976" name="Text Box 24"/>
          <p:cNvSpPr txBox="1">
            <a:spLocks noChangeArrowheads="1"/>
          </p:cNvSpPr>
          <p:nvPr/>
        </p:nvSpPr>
        <p:spPr bwMode="auto">
          <a:xfrm>
            <a:off x="5791200" y="5410200"/>
            <a:ext cx="3200400" cy="1016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 d/ Lắp thanh chữ U dài vào 2 chân rô-bốt để làm thanh đỡ thân rô- bốt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 animBg="1"/>
      <p:bldP spid="125957" grpId="1" animBg="1"/>
      <p:bldP spid="125959" grpId="0" animBg="1"/>
      <p:bldP spid="125959" grpId="1" animBg="1"/>
      <p:bldP spid="125968" grpId="0" animBg="1"/>
      <p:bldP spid="125969" grpId="0" animBg="1"/>
      <p:bldP spid="125970" grpId="0" animBg="1"/>
      <p:bldP spid="125970" grpId="1" animBg="1"/>
      <p:bldP spid="125972" grpId="0"/>
      <p:bldP spid="125973" grpId="0" animBg="1"/>
      <p:bldP spid="125974" grpId="0" animBg="1"/>
      <p:bldP spid="125975" grpId="0" animBg="1"/>
      <p:bldP spid="1259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22" name="Picture 18" descr="OTTPbln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0"/>
            <a:ext cx="1666875" cy="800100"/>
          </a:xfrm>
          <a:prstGeom prst="rect">
            <a:avLst/>
          </a:prstGeom>
          <a:noFill/>
        </p:spPr>
      </p:pic>
      <p:pic>
        <p:nvPicPr>
          <p:cNvPr id="98323" name="Picture 19" descr="OTTPbln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2883">
            <a:off x="762000" y="6019800"/>
            <a:ext cx="1666875" cy="838200"/>
          </a:xfrm>
          <a:prstGeom prst="rect">
            <a:avLst/>
          </a:prstGeom>
          <a:noFill/>
        </p:spPr>
      </p:pic>
      <p:pic>
        <p:nvPicPr>
          <p:cNvPr id="98328" name="Picture 24" descr="OTTPbln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381000"/>
            <a:ext cx="800100" cy="1666875"/>
          </a:xfrm>
          <a:prstGeom prst="rect">
            <a:avLst/>
          </a:prstGeom>
          <a:noFill/>
        </p:spPr>
      </p:pic>
      <p:pic>
        <p:nvPicPr>
          <p:cNvPr id="98335" name="Picture 31" descr="OTTPbln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8698">
            <a:off x="8343900" y="4572000"/>
            <a:ext cx="800100" cy="1666875"/>
          </a:xfrm>
          <a:prstGeom prst="rect">
            <a:avLst/>
          </a:prstGeom>
          <a:noFill/>
        </p:spPr>
      </p:pic>
      <p:grpSp>
        <p:nvGrpSpPr>
          <p:cNvPr id="98349" name="Group 45"/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0"/>
            <a:chExt cx="5760" cy="4416"/>
          </a:xfrm>
        </p:grpSpPr>
        <p:pic>
          <p:nvPicPr>
            <p:cNvPr id="98348" name="Picture 44" descr="Picture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416"/>
            </a:xfrm>
            <a:prstGeom prst="rect">
              <a:avLst/>
            </a:prstGeom>
            <a:noFill/>
          </p:spPr>
        </p:pic>
        <p:pic>
          <p:nvPicPr>
            <p:cNvPr id="98306" name="Picture 2" descr="rgb-on-white-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" y="336"/>
              <a:ext cx="5328" cy="38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8346" name="Picture 42" descr="Re-exposure of DSC049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524000"/>
            <a:ext cx="3810000" cy="2667000"/>
          </a:xfrm>
          <a:prstGeom prst="rect">
            <a:avLst/>
          </a:prstGeom>
          <a:noFill/>
        </p:spPr>
      </p:pic>
      <p:sp>
        <p:nvSpPr>
          <p:cNvPr id="98347" name="Text Box 43"/>
          <p:cNvSpPr txBox="1">
            <a:spLocks noChangeArrowheads="1"/>
          </p:cNvSpPr>
          <p:nvPr/>
        </p:nvSpPr>
        <p:spPr bwMode="auto">
          <a:xfrm>
            <a:off x="2819400" y="47244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Hình 3 :Thân rô - bốt</a:t>
            </a:r>
          </a:p>
        </p:txBody>
      </p:sp>
      <p:sp>
        <p:nvSpPr>
          <p:cNvPr id="98351" name="Text Box 47"/>
          <p:cNvSpPr txBox="1">
            <a:spLocks noChangeArrowheads="1"/>
          </p:cNvSpPr>
          <p:nvPr/>
        </p:nvSpPr>
        <p:spPr bwMode="auto">
          <a:xfrm>
            <a:off x="1600200" y="83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Times New Roman" pitchFamily="18" charset="0"/>
              </a:rPr>
              <a:t>Kĩ thuật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 :</a:t>
            </a:r>
            <a:endParaRPr lang="en-US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98352" name="Text Box 48"/>
          <p:cNvSpPr txBox="1">
            <a:spLocks noChangeArrowheads="1"/>
          </p:cNvSpPr>
          <p:nvPr/>
        </p:nvSpPr>
        <p:spPr bwMode="auto">
          <a:xfrm>
            <a:off x="3657600" y="838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LẮP RÔ - BỐT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0" name="Picture 14" descr="Re-exposure of DSC04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2698750" cy="3429000"/>
          </a:xfrm>
          <a:prstGeom prst="rect">
            <a:avLst/>
          </a:prstGeom>
          <a:noFill/>
        </p:spPr>
      </p:pic>
      <p:pic>
        <p:nvPicPr>
          <p:cNvPr id="121871" name="Picture 15" descr="Re-exposure of DSC04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838200"/>
            <a:ext cx="2914650" cy="3886200"/>
          </a:xfrm>
          <a:prstGeom prst="rect">
            <a:avLst/>
          </a:prstGeom>
          <a:noFill/>
        </p:spPr>
      </p:pic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2819400" y="5576888"/>
            <a:ext cx="3657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Hình 4 : Đầu rô - bốt</a:t>
            </a:r>
          </a:p>
        </p:txBody>
      </p:sp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1447800" y="4800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a/ Mặt trước</a:t>
            </a:r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5562600" y="48006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b/ Mặt sau</a:t>
            </a:r>
          </a:p>
        </p:txBody>
      </p:sp>
      <p:sp>
        <p:nvSpPr>
          <p:cNvPr id="121878" name="Text Box 22"/>
          <p:cNvSpPr txBox="1">
            <a:spLocks noChangeArrowheads="1"/>
          </p:cNvSpPr>
          <p:nvPr/>
        </p:nvSpPr>
        <p:spPr bwMode="auto">
          <a:xfrm>
            <a:off x="1447800" y="83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rgbClr val="0000CC"/>
                </a:solidFill>
                <a:latin typeface="Times New Roman" pitchFamily="18" charset="0"/>
              </a:rPr>
              <a:t>Kĩ thuật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</a:rPr>
              <a:t> :</a:t>
            </a:r>
            <a:endParaRPr lang="en-US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1879" name="Text Box 23"/>
          <p:cNvSpPr txBox="1">
            <a:spLocks noChangeArrowheads="1"/>
          </p:cNvSpPr>
          <p:nvPr/>
        </p:nvSpPr>
        <p:spPr bwMode="auto">
          <a:xfrm>
            <a:off x="3505200" y="8382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Times New Roman" pitchFamily="18" charset="0"/>
              </a:rPr>
              <a:t>LẮP RÔ - BỐT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7" name="Picture 17" descr="Re-exposure of DSC05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"/>
            <a:ext cx="3886200" cy="4648200"/>
          </a:xfrm>
          <a:prstGeom prst="rect">
            <a:avLst/>
          </a:prstGeom>
          <a:noFill/>
        </p:spPr>
      </p:pic>
      <p:sp>
        <p:nvSpPr>
          <p:cNvPr id="122898" name="AutoShape 18"/>
          <p:cNvSpPr>
            <a:spLocks noChangeArrowheads="1"/>
          </p:cNvSpPr>
          <p:nvPr/>
        </p:nvSpPr>
        <p:spPr bwMode="auto">
          <a:xfrm rot="14239067" flipV="1">
            <a:off x="2858293" y="3847307"/>
            <a:ext cx="684213" cy="457200"/>
          </a:xfrm>
          <a:prstGeom prst="leftArrow">
            <a:avLst>
              <a:gd name="adj1" fmla="val 50000"/>
              <a:gd name="adj2" fmla="val 37413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9" name="AutoShape 19"/>
          <p:cNvSpPr>
            <a:spLocks noChangeArrowheads="1"/>
          </p:cNvSpPr>
          <p:nvPr/>
        </p:nvSpPr>
        <p:spPr bwMode="auto">
          <a:xfrm rot="2269907" flipV="1">
            <a:off x="5105400" y="4648200"/>
            <a:ext cx="684213" cy="457200"/>
          </a:xfrm>
          <a:prstGeom prst="leftArrow">
            <a:avLst>
              <a:gd name="adj1" fmla="val 50000"/>
              <a:gd name="adj2" fmla="val 37413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2438400" y="54864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 Hình 5 : Hai tay rô - bốt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8" grpId="0" animBg="1"/>
      <p:bldP spid="122898" grpId="1" animBg="1"/>
      <p:bldP spid="122899" grpId="0" animBg="1"/>
      <p:bldP spid="12289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37" name="Picture 33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</p:spPr>
      </p:pic>
      <p:pic>
        <p:nvPicPr>
          <p:cNvPr id="123906" name="Picture 2" descr="rgb-on-white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"/>
            <a:ext cx="8839200" cy="662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3917" name="Picture 13" descr="Re-exposure of DSC05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143000"/>
            <a:ext cx="2971800" cy="3810000"/>
          </a:xfrm>
          <a:prstGeom prst="rect">
            <a:avLst/>
          </a:prstGeom>
          <a:noFill/>
        </p:spPr>
      </p:pic>
      <p:pic>
        <p:nvPicPr>
          <p:cNvPr id="123920" name="Picture 16" descr="Re-exposure of DSC049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48000" cy="2514600"/>
          </a:xfrm>
          <a:prstGeom prst="rect">
            <a:avLst/>
          </a:prstGeom>
          <a:noFill/>
        </p:spPr>
      </p:pic>
      <p:pic>
        <p:nvPicPr>
          <p:cNvPr id="123921" name="Picture 17" descr="Re-exposure of DSC049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0"/>
            <a:ext cx="2667000" cy="2514600"/>
          </a:xfrm>
          <a:prstGeom prst="rect">
            <a:avLst/>
          </a:prstGeom>
          <a:noFill/>
        </p:spPr>
      </p:pic>
      <p:pic>
        <p:nvPicPr>
          <p:cNvPr id="123930" name="Picture 26" descr="Re-exposure of DSC049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429000"/>
            <a:ext cx="2971800" cy="2228850"/>
          </a:xfrm>
          <a:prstGeom prst="rect">
            <a:avLst/>
          </a:prstGeom>
          <a:noFill/>
        </p:spPr>
      </p:pic>
      <p:pic>
        <p:nvPicPr>
          <p:cNvPr id="123931" name="Picture 27" descr="Re-exposure of DSC049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2971800"/>
            <a:ext cx="2571750" cy="3429000"/>
          </a:xfrm>
          <a:prstGeom prst="rect">
            <a:avLst/>
          </a:prstGeom>
          <a:noFill/>
        </p:spPr>
      </p:pic>
      <p:sp>
        <p:nvSpPr>
          <p:cNvPr id="123932" name="Text Box 28"/>
          <p:cNvSpPr txBox="1">
            <a:spLocks noChangeArrowheads="1"/>
          </p:cNvSpPr>
          <p:nvPr/>
        </p:nvSpPr>
        <p:spPr bwMode="auto">
          <a:xfrm>
            <a:off x="685800" y="2667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 a/Thân rô - bốt</a:t>
            </a:r>
          </a:p>
        </p:txBody>
      </p:sp>
      <p:sp>
        <p:nvSpPr>
          <p:cNvPr id="123933" name="Text Box 29"/>
          <p:cNvSpPr txBox="1">
            <a:spLocks noChangeArrowheads="1"/>
          </p:cNvSpPr>
          <p:nvPr/>
        </p:nvSpPr>
        <p:spPr bwMode="auto">
          <a:xfrm>
            <a:off x="3505200" y="2590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 b/ Đầu rô - bốt</a:t>
            </a:r>
          </a:p>
        </p:txBody>
      </p:sp>
      <p:sp>
        <p:nvSpPr>
          <p:cNvPr id="123934" name="Text Box 30"/>
          <p:cNvSpPr txBox="1">
            <a:spLocks noChangeArrowheads="1"/>
          </p:cNvSpPr>
          <p:nvPr/>
        </p:nvSpPr>
        <p:spPr bwMode="auto">
          <a:xfrm>
            <a:off x="6477000" y="4953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 c/ Tay  rô - bốt</a:t>
            </a:r>
          </a:p>
        </p:txBody>
      </p:sp>
      <p:sp>
        <p:nvSpPr>
          <p:cNvPr id="123935" name="Text Box 31"/>
          <p:cNvSpPr txBox="1">
            <a:spLocks noChangeArrowheads="1"/>
          </p:cNvSpPr>
          <p:nvPr/>
        </p:nvSpPr>
        <p:spPr bwMode="auto">
          <a:xfrm>
            <a:off x="762000" y="60039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 d/ Trục bánh xe</a:t>
            </a:r>
          </a:p>
        </p:txBody>
      </p:sp>
      <p:sp>
        <p:nvSpPr>
          <p:cNvPr id="123936" name="Text Box 32"/>
          <p:cNvSpPr txBox="1">
            <a:spLocks noChangeArrowheads="1"/>
          </p:cNvSpPr>
          <p:nvPr/>
        </p:nvSpPr>
        <p:spPr bwMode="auto">
          <a:xfrm>
            <a:off x="3962400" y="63087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Times New Roman" pitchFamily="18" charset="0"/>
              </a:rPr>
              <a:t> e/ Ăng - 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9508"/>
  <p:tag name="VIOLETTITLE" val="Bài 19. Lắp rô-bốt"/>
  <p:tag name="VIOLETLESSON" val="19"/>
  <p:tag name="VIOLETCATID" val="8048939"/>
  <p:tag name="VIOLETSUBJECT" val="Kỹ thuật 5"/>
  <p:tag name="VIOLETAUTHORID" val="8276681"/>
  <p:tag name="VIOLETAUTHORNAME" val="Võ Thị Ngân"/>
  <p:tag name="VIOLETAUTHORAVATAR" val="8276681.jpg"/>
  <p:tag name="VIOLETAUTHORADDRESS" val="trường tiểu học trương hoành - quảng nam"/>
  <p:tag name="VIOLETDATE" val="2015-03-31 11:21:01"/>
  <p:tag name="VIOLETHIT" val="203"/>
  <p:tag name="VIOLETLIKE" val="0"/>
  <p:tag name="MMPROD_NEXTUNIQUEID" val="10011"/>
  <p:tag name="MMPROD_UIDATA" val="&lt;database version=&quot;7.0&quot;&gt;&lt;object type=&quot;1&quot; unique_id=&quot;10001&quot;&gt;&lt;object type=&quot;2&quot; unique_id=&quot;11345&quot;&gt;&lt;object type=&quot;3&quot; unique_id=&quot;11346&quot;&gt;&lt;property id=&quot;20148&quot; value=&quot;5&quot;/&gt;&lt;property id=&quot;20300&quot; value=&quot;Slide 1&quot;/&gt;&lt;property id=&quot;20307&quot; value=&quot;344&quot;/&gt;&lt;/object&gt;&lt;object type=&quot;3&quot; unique_id=&quot;11347&quot;&gt;&lt;property id=&quot;20148&quot; value=&quot;5&quot;/&gt;&lt;property id=&quot;20300&quot; value=&quot;Slide 2&quot;/&gt;&lt;property id=&quot;20307&quot; value=&quot;257&quot;/&gt;&lt;/object&gt;&lt;object type=&quot;3&quot; unique_id=&quot;11348&quot;&gt;&lt;property id=&quot;20148&quot; value=&quot;5&quot;/&gt;&lt;property id=&quot;20300&quot; value=&quot;Slide 3&quot;/&gt;&lt;property id=&quot;20307&quot; value=&quot;314&quot;/&gt;&lt;/object&gt;&lt;object type=&quot;3&quot; unique_id=&quot;11349&quot;&gt;&lt;property id=&quot;20148&quot; value=&quot;5&quot;/&gt;&lt;property id=&quot;20300&quot; value=&quot;Slide 4&quot;/&gt;&lt;property id=&quot;20307&quot; value=&quot;319&quot;/&gt;&lt;/object&gt;&lt;object type=&quot;3&quot; unique_id=&quot;11350&quot;&gt;&lt;property id=&quot;20148&quot; value=&quot;5&quot;/&gt;&lt;property id=&quot;20300&quot; value=&quot;Slide 5&quot;/&gt;&lt;property id=&quot;20307&quot; value=&quot;341&quot;/&gt;&lt;/object&gt;&lt;object type=&quot;3&quot; unique_id=&quot;11351&quot;&gt;&lt;property id=&quot;20148&quot; value=&quot;5&quot;/&gt;&lt;property id=&quot;20300&quot; value=&quot;Slide 6&quot;/&gt;&lt;property id=&quot;20307&quot; value=&quot;321&quot;/&gt;&lt;/object&gt;&lt;object type=&quot;3&quot; unique_id=&quot;11352&quot;&gt;&lt;property id=&quot;20148&quot; value=&quot;5&quot;/&gt;&lt;property id=&quot;20300&quot; value=&quot;Slide 7&quot;/&gt;&lt;property id=&quot;20307&quot; value=&quot;337&quot;/&gt;&lt;/object&gt;&lt;object type=&quot;3&quot; unique_id=&quot;11353&quot;&gt;&lt;property id=&quot;20148&quot; value=&quot;5&quot;/&gt;&lt;property id=&quot;20300&quot; value=&quot;Slide 8&quot;/&gt;&lt;property id=&quot;20307&quot; value=&quot;338&quot;/&gt;&lt;/object&gt;&lt;object type=&quot;3&quot; unique_id=&quot;11354&quot;&gt;&lt;property id=&quot;20148&quot; value=&quot;5&quot;/&gt;&lt;property id=&quot;20300&quot; value=&quot;Slide 9&quot;/&gt;&lt;property id=&quot;20307&quot; value=&quot;339&quot;/&gt;&lt;/object&gt;&lt;object type=&quot;3&quot; unique_id=&quot;11355&quot;&gt;&lt;property id=&quot;20148&quot; value=&quot;5&quot;/&gt;&lt;property id=&quot;20300&quot; value=&quot;Slide 10&quot;/&gt;&lt;property id=&quot;20307&quot; value=&quot;320&quot;/&gt;&lt;/object&gt;&lt;object type=&quot;3&quot; unique_id=&quot;11356&quot;&gt;&lt;property id=&quot;20148&quot; value=&quot;5&quot;/&gt;&lt;property id=&quot;20300&quot; value=&quot;Slide 11&quot;/&gt;&lt;property id=&quot;20307&quot; value=&quot;340&quot;/&gt;&lt;/object&gt;&lt;/object&gt;&lt;object type=&quot;8&quot; unique_id=&quot;113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479</Words>
  <Application>Microsoft Office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.VnArial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PHANTHICUC</dc:creator>
  <cp:lastModifiedBy>AutoBVT</cp:lastModifiedBy>
  <cp:revision>178</cp:revision>
  <dcterms:created xsi:type="dcterms:W3CDTF">2007-01-04T10:58:48Z</dcterms:created>
  <dcterms:modified xsi:type="dcterms:W3CDTF">2016-04-26T04:32:49Z</dcterms:modified>
</cp:coreProperties>
</file>