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6" r:id="rId2"/>
    <p:sldMasterId id="2147483768" r:id="rId3"/>
    <p:sldMasterId id="2147483780" r:id="rId4"/>
  </p:sldMasterIdLst>
  <p:sldIdLst>
    <p:sldId id="306" r:id="rId5"/>
    <p:sldId id="308" r:id="rId6"/>
    <p:sldId id="307" r:id="rId7"/>
    <p:sldId id="259" r:id="rId8"/>
    <p:sldId id="288" r:id="rId9"/>
    <p:sldId id="304" r:id="rId10"/>
    <p:sldId id="305" r:id="rId11"/>
    <p:sldId id="289" r:id="rId12"/>
    <p:sldId id="294" r:id="rId13"/>
    <p:sldId id="267" r:id="rId14"/>
    <p:sldId id="295" r:id="rId15"/>
    <p:sldId id="297" r:id="rId16"/>
    <p:sldId id="272" r:id="rId17"/>
    <p:sldId id="273" r:id="rId18"/>
    <p:sldId id="299" r:id="rId19"/>
    <p:sldId id="275" r:id="rId20"/>
    <p:sldId id="300" r:id="rId21"/>
    <p:sldId id="277" r:id="rId22"/>
    <p:sldId id="293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A50021"/>
    <a:srgbClr val="FF99FF"/>
    <a:srgbClr val="FF3300"/>
    <a:srgbClr val="FFCC99"/>
    <a:srgbClr val="FFCCCC"/>
    <a:srgbClr val="66FFFF"/>
    <a:srgbClr val="22C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48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BD8CED4-B13A-400D-9674-A23139117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11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39AA-151F-40F4-9CF0-F61DEB094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8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11B5-929C-4BE0-BBBA-83414351B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8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370EE-2E14-402B-8EF1-539E76D41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91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A3285-720D-4AE7-AF6E-F695BEC6A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92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82F4-96D8-4602-9B79-644DA29C5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14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A6E7-2804-4DAE-98C5-59D816600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6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D141-223B-437D-BF57-709342042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48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C971-F9F4-43BE-81F5-FEDAF5EB3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15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C40BA-E335-4953-BB6D-32EF7332C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07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E5B4B-C976-4A3B-A769-285BC43F4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5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87CC-2F79-4CD8-BBFC-65428B011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70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0D661-495C-4191-8EA2-89B1771C5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78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41318-C21D-4696-A5CD-4BB61DB9D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94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8DFDD-CA65-4739-AAAA-90CD4B4B6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59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AB311-2B95-422F-A8EA-68F2CC4FD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7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7774-5187-4A90-9E01-F84E8DFDC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11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D61B-04DA-4D06-A754-A27B447B2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47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5FDAF-1E70-4660-90DC-C63C15A8F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68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6DC1-7C88-4258-902C-B2BD62C55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64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5406-66BA-4FD4-82B3-0D3BFBFCD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5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77D63-CB3E-40B7-A66A-F4494062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1E66825-AA3F-43D1-9245-0E77166A7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44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88D6-FAD3-4686-A414-A7040A6A8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78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D43C8-80D4-46D8-8AAB-C4ACD30F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9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B6BDF-DD1E-4CD8-99CA-E4C90B14D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57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CE9DC-19FE-4FBD-BCD8-81D4A1BAA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74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66D8-0BB7-45B0-B4FC-56373E898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7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D7C8D-1849-479B-ADA8-773F78B21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2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1701-3A7C-42FC-AFDF-9DC53038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7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96A7-BAE6-4D5A-9741-6B4E01D41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96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EBAF-34F2-413D-A16C-17C2FC252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6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D0CE-CBAD-413B-9AB4-E6F20CB05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3169-4EB4-468F-8080-BC9ED50F1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4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52A4-FD60-4EB9-9E6F-E8DE92A27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1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4A84-8699-41BF-B115-96D9B95E5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79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F6A97-E8DC-405D-BB20-EC1226F08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23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BCAF5-849F-4845-A258-A693F627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4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A5B7-1548-488E-BA8F-A142AD1A1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1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3657A-B848-41A7-A0C0-DB375B969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8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03CEA-1477-45B6-9C23-5473D9A9B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8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B871-61F5-4974-875C-B3EF75452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499A-0237-4C9D-A98F-39306E7E3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5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87145501-2C56-46D3-A1EA-1DA6D7AE0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15" r:id="rId2"/>
    <p:sldLayoutId id="2147484451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52" r:id="rId9"/>
    <p:sldLayoutId id="2147484421" r:id="rId10"/>
    <p:sldLayoutId id="21474844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56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58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5E24D7-B20A-4868-9E59-FBA824757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23" r:id="rId3"/>
    <p:sldLayoutId id="2147484424" r:id="rId4"/>
    <p:sldLayoutId id="2147484455" r:id="rId5"/>
    <p:sldLayoutId id="2147484425" r:id="rId6"/>
    <p:sldLayoutId id="2147484456" r:id="rId7"/>
    <p:sldLayoutId id="2147484457" r:id="rId8"/>
    <p:sldLayoutId id="2147484426" r:id="rId9"/>
    <p:sldLayoutId id="214748442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48F67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CCEBD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0F8CEFF-922C-4E7B-A37A-EDA849245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3A9C12B-8698-4EDE-8DC5-8F9BAD469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697538"/>
            <a:ext cx="9144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4992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7372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372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4992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2612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2612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2612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itle 1"/>
          <p:cNvSpPr txBox="1">
            <a:spLocks/>
          </p:cNvSpPr>
          <p:nvPr/>
        </p:nvSpPr>
        <p:spPr bwMode="auto">
          <a:xfrm>
            <a:off x="423863" y="381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2302EC"/>
                </a:solidFill>
                <a:cs typeface="Times New Roman" pitchFamily="18" charset="0"/>
              </a:rPr>
              <a:t>TRƯỜNG </a:t>
            </a:r>
            <a:r>
              <a:rPr lang="en-US" sz="3200" b="1" dirty="0">
                <a:solidFill>
                  <a:srgbClr val="2302EC"/>
                </a:solidFill>
                <a:cs typeface="Times New Roman" pitchFamily="18" charset="0"/>
              </a:rPr>
              <a:t>TIỂU HỌC </a:t>
            </a:r>
            <a:r>
              <a:rPr lang="en-US" sz="3200" b="1" dirty="0" smtClean="0">
                <a:solidFill>
                  <a:srgbClr val="2302EC"/>
                </a:solidFill>
                <a:cs typeface="Times New Roman" pitchFamily="18" charset="0"/>
              </a:rPr>
              <a:t>ÁI MỘ A</a:t>
            </a:r>
          </a:p>
        </p:txBody>
      </p:sp>
      <p:sp>
        <p:nvSpPr>
          <p:cNvPr id="13324" name="WordArt 13"/>
          <p:cNvSpPr>
            <a:spLocks noChangeArrowheads="1" noChangeShapeType="1" noTextEdit="1"/>
          </p:cNvSpPr>
          <p:nvPr/>
        </p:nvSpPr>
        <p:spPr bwMode="auto">
          <a:xfrm>
            <a:off x="1181100" y="2667001"/>
            <a:ext cx="7124700" cy="609599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765386"/>
              </a:avLst>
            </a:prstTxWarp>
          </a:bodyPr>
          <a:lstStyle/>
          <a:p>
            <a:pPr algn="ctr">
              <a:defRPr/>
            </a:pPr>
            <a:r>
              <a:rPr lang="en-US" sz="5588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 ÁN THỦ CÔNG 2</a:t>
            </a:r>
          </a:p>
          <a:p>
            <a:pPr algn="ctr">
              <a:defRPr/>
            </a:pPr>
            <a:r>
              <a:rPr lang="en-US" sz="32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LÀM CON BƯỚM</a:t>
            </a:r>
          </a:p>
        </p:txBody>
      </p:sp>
      <p:pic>
        <p:nvPicPr>
          <p:cNvPr id="133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2800350"/>
            <a:ext cx="37242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576263" y="5562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2302EC"/>
                </a:solidFill>
                <a:cs typeface="Times New Roman" pitchFamily="18" charset="0"/>
              </a:rPr>
              <a:t>TUẦN 31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219200" y="1981200"/>
            <a:ext cx="6781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4000" b="1" u="sng">
                <a:solidFill>
                  <a:srgbClr val="0066FF"/>
                </a:solidFill>
              </a:rPr>
              <a:t>Bước 2:</a:t>
            </a:r>
            <a:r>
              <a:rPr lang="en-US" sz="4000"/>
              <a:t> </a:t>
            </a:r>
          </a:p>
          <a:p>
            <a:pPr algn="ctr" eaLnBrk="1" hangingPunct="1"/>
            <a:r>
              <a:rPr lang="en-US" sz="4000">
                <a:solidFill>
                  <a:srgbClr val="FF0000"/>
                </a:solidFill>
              </a:rPr>
              <a:t>Gấp cánh bướm.</a:t>
            </a:r>
          </a:p>
          <a:p>
            <a:pPr eaLnBrk="1" hangingPunct="1"/>
            <a:r>
              <a:rPr lang="en-US" sz="4000"/>
              <a:t>  </a:t>
            </a:r>
            <a:endParaRPr lang="en-US" sz="4000" b="1"/>
          </a:p>
          <a:p>
            <a:pPr eaLnBrk="1" hangingPunct="1"/>
            <a:r>
              <a:rPr lang="en-US" sz="4000" b="1"/>
              <a:t>- Tạo các đường nếp gấp.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9200" y="0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/>
            </a:r>
            <a:b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</a:b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      </a:t>
            </a:r>
            <a:r>
              <a:rPr lang="en-US" sz="3200" b="1">
                <a:solidFill>
                  <a:srgbClr val="000000"/>
                </a:solidFill>
                <a:latin typeface="Arial" charset="0"/>
              </a:rPr>
              <a:t>+ Gấp đôi tờ giấy hình vuông 14 ô theo đường chéo như hình 1 được hình 2.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3505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1828800" y="3352800"/>
            <a:ext cx="609600" cy="762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4343400" y="38100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066800" y="5638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</a:rPr>
              <a:t>HÌNH 1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334000" y="5791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6600"/>
                </a:solidFill>
              </a:rPr>
              <a:t>HÌNH 2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655" grpId="0" animBg="1"/>
      <p:bldP spid="2765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686800" cy="990600"/>
          </a:xfrm>
        </p:spPr>
        <p:txBody>
          <a:bodyPr rtlCol="0">
            <a:normAutofit fontScale="90000"/>
          </a:bodyPr>
          <a:lstStyle/>
          <a:p>
            <a:pPr marL="342900" indent="-342900" algn="l" eaLnBrk="1" hangingPunct="1">
              <a:spcBef>
                <a:spcPct val="20000"/>
              </a:spcBef>
              <a:defRPr/>
            </a:pPr>
            <a:r>
              <a:rPr lang="en-US" sz="3600" b="1" kern="0" dirty="0" smtClean="0">
                <a:solidFill>
                  <a:srgbClr val="00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600" b="1" kern="0" dirty="0" smtClean="0">
                <a:solidFill>
                  <a:srgbClr val="0066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4000" dirty="0" smtClean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 b="1">
                <a:solidFill>
                  <a:srgbClr val="9900FF"/>
                </a:solidFill>
                <a:cs typeface="Times New Roman" pitchFamily="18" charset="0"/>
              </a:rPr>
              <a:t>Gấp liên tiếp 3 lần nữa theo đường dấu gấp ở hình 2, 3, 4 sao cho các nếp gấp cách đều , ta được hình 5 (chú ý miết kĩ các nếp gấp)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236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762000" y="4876800"/>
            <a:ext cx="30480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228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0" y="5791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9900FF"/>
                </a:solidFill>
              </a:rPr>
              <a:t>HÌNH 2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2667000" y="5791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9900FF"/>
                </a:solidFill>
              </a:rPr>
              <a:t>HÌNH 3</a:t>
            </a:r>
          </a:p>
        </p:txBody>
      </p:sp>
      <p:sp>
        <p:nvSpPr>
          <p:cNvPr id="28685" name="Line 8"/>
          <p:cNvSpPr>
            <a:spLocks noChangeShapeType="1"/>
          </p:cNvSpPr>
          <p:nvPr/>
        </p:nvSpPr>
        <p:spPr bwMode="auto">
          <a:xfrm>
            <a:off x="457200" y="4495800"/>
            <a:ext cx="1066800" cy="12954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3429000" y="4648200"/>
            <a:ext cx="381000" cy="381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869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21193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24200"/>
            <a:ext cx="1828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2" name="Line 8"/>
          <p:cNvSpPr>
            <a:spLocks noChangeShapeType="1"/>
          </p:cNvSpPr>
          <p:nvPr/>
        </p:nvSpPr>
        <p:spPr bwMode="auto">
          <a:xfrm>
            <a:off x="3124200" y="4191000"/>
            <a:ext cx="1219200" cy="16002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93" name="Line 8"/>
          <p:cNvSpPr>
            <a:spLocks noChangeShapeType="1"/>
          </p:cNvSpPr>
          <p:nvPr/>
        </p:nvSpPr>
        <p:spPr bwMode="auto">
          <a:xfrm>
            <a:off x="5334000" y="3886200"/>
            <a:ext cx="1295400" cy="17526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 flipV="1">
            <a:off x="5715000" y="4419600"/>
            <a:ext cx="2286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68" name="Text Box 10"/>
          <p:cNvSpPr txBox="1">
            <a:spLocks noChangeArrowheads="1"/>
          </p:cNvSpPr>
          <p:nvPr/>
        </p:nvSpPr>
        <p:spPr bwMode="auto">
          <a:xfrm>
            <a:off x="5257800" y="5791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9900FF"/>
                </a:solidFill>
              </a:rPr>
              <a:t>HÌNH 4</a:t>
            </a:r>
          </a:p>
        </p:txBody>
      </p:sp>
      <p:sp>
        <p:nvSpPr>
          <p:cNvPr id="23569" name="Text Box 10"/>
          <p:cNvSpPr txBox="1">
            <a:spLocks noChangeArrowheads="1"/>
          </p:cNvSpPr>
          <p:nvPr/>
        </p:nvSpPr>
        <p:spPr bwMode="auto">
          <a:xfrm>
            <a:off x="7391400" y="5791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9900FF"/>
                </a:solidFill>
              </a:rPr>
              <a:t>HÌNH 5</a:t>
            </a:r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1905000" y="4495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4419600" y="4495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6781800" y="4495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559" grpId="0"/>
      <p:bldP spid="23560" grpId="0"/>
      <p:bldP spid="28685" grpId="0" animBg="1"/>
      <p:bldP spid="13" grpId="0" animBg="1"/>
      <p:bldP spid="28692" grpId="0" animBg="1"/>
      <p:bldP spid="28693" grpId="0" animBg="1"/>
      <p:bldP spid="28694" grpId="0" animBg="1"/>
      <p:bldP spid="23568" grpId="0"/>
      <p:bldP spid="23569" grpId="0"/>
      <p:bldP spid="28697" grpId="0" animBg="1"/>
      <p:bldP spid="28698" grpId="0" animBg="1"/>
      <p:bldP spid="286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4000" cy="304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-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(H.6),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6650"/>
            <a:ext cx="37338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267200" y="4495800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685800" y="6400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sz="2400" b="1">
              <a:solidFill>
                <a:srgbClr val="FF3399"/>
              </a:solidFill>
            </a:endParaRP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6629400" y="6278563"/>
            <a:ext cx="251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3399"/>
                </a:solidFill>
              </a:rPr>
              <a:t>Hình 6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371600" y="6430963"/>
            <a:ext cx="251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3399"/>
                </a:solidFill>
              </a:rPr>
              <a:t>Hình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194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1524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sldjump" tooltip="CÁC BƯỚC THỰC HIỆN"/>
              </a:rPr>
              <a:t>Gấp tờ giấy hình vuông cạnh 10 ô giống như đã gấp tờ giấy hình vuông cạnh 14 ô, ta được đôi cánh bướm thứ 2</a:t>
            </a:r>
            <a:endParaRPr lang="en-US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6172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191000" y="6278563"/>
            <a:ext cx="251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3399"/>
                </a:solidFill>
              </a:rPr>
              <a:t>Hình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camper_up_tree_bear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0"/>
            <a:ext cx="1706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38175" y="1066800"/>
            <a:ext cx="6251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4400" b="1">
                <a:solidFill>
                  <a:srgbClr val="CC00CC"/>
                </a:solidFill>
                <a:cs typeface="Times New Roman" pitchFamily="18" charset="0"/>
              </a:rPr>
              <a:t>Bước 3: Buộc thân bướm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81000" y="1600200"/>
            <a:ext cx="8229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000000"/>
                </a:solidFill>
              </a:rPr>
              <a:t>   </a:t>
            </a:r>
          </a:p>
          <a:p>
            <a:pPr eaLnBrk="1" hangingPunct="1"/>
            <a:r>
              <a:rPr lang="en-US" sz="3600" b="1">
                <a:solidFill>
                  <a:srgbClr val="000000"/>
                </a:solidFill>
              </a:rPr>
              <a:t>Dùng chỉ buộc chặt 2 đôi cánh bướm ở nếp gấp dấu giữa sao cho 2 cánh bướm mở theo 2 hướng ngược chiều nhau </a:t>
            </a:r>
          </a:p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(CHÚ Ý: sau khi buộc, mở rộng các nếp gấp của cánh bướm cho đẹp)</a:t>
            </a:r>
          </a:p>
        </p:txBody>
      </p:sp>
      <p:pic>
        <p:nvPicPr>
          <p:cNvPr id="27654" name="Picture 7" descr="50e4eb424fb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46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50e4eb424fb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38800"/>
            <a:ext cx="160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7" descr="50e4eb424fb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295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34963"/>
            <a:ext cx="9296400" cy="7192963"/>
          </a:xfrm>
          <a:noFill/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733800" y="50292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3399"/>
                </a:solidFill>
              </a:rPr>
              <a:t>Hình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2819400" y="10668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2590800" y="9144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1143000" y="1066800"/>
            <a:ext cx="525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600" b="1">
                <a:solidFill>
                  <a:srgbClr val="CC3399"/>
                </a:solidFill>
                <a:cs typeface="Times New Roman" pitchFamily="18" charset="0"/>
              </a:rPr>
              <a:t>Bước 4: Làm râu bướm</a:t>
            </a:r>
          </a:p>
        </p:txBody>
      </p:sp>
      <p:sp>
        <p:nvSpPr>
          <p:cNvPr id="34822" name="Rectangle 12"/>
          <p:cNvSpPr>
            <a:spLocks noChangeArrowheads="1"/>
          </p:cNvSpPr>
          <p:nvPr/>
        </p:nvSpPr>
        <p:spPr bwMode="auto">
          <a:xfrm>
            <a:off x="1066800" y="1219200"/>
            <a:ext cx="77724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4000" b="1">
              <a:solidFill>
                <a:srgbClr val="000000"/>
              </a:solidFill>
            </a:endParaRPr>
          </a:p>
          <a:p>
            <a:pPr eaLnBrk="1" hangingPunct="1"/>
            <a:r>
              <a:rPr lang="en-US" sz="4000" b="1">
                <a:solidFill>
                  <a:srgbClr val="000000"/>
                </a:solidFill>
              </a:rPr>
              <a:t>- </a:t>
            </a:r>
            <a:r>
              <a:rPr lang="en-US" sz="3600" b="1">
                <a:solidFill>
                  <a:srgbClr val="000000"/>
                </a:solidFill>
              </a:rPr>
              <a:t>Gấp đôi nan giấy làm râu bướm, mặt kẻ ô ra ngoài, dùng thân bút chì hoặc mũi kéo vuốt cong mặt kẻ ô của 2 đầu nan râu bướm.</a:t>
            </a:r>
          </a:p>
          <a:p>
            <a:pPr eaLnBrk="1" hangingPunct="1"/>
            <a:r>
              <a:rPr lang="en-US" sz="3600" b="1">
                <a:solidFill>
                  <a:srgbClr val="000000"/>
                </a:solidFill>
              </a:rPr>
              <a:t>- Dán râu vào thân bướm ta được con bướm hoàn chỉnh (H.9)</a:t>
            </a:r>
          </a:p>
        </p:txBody>
      </p:sp>
      <p:pic>
        <p:nvPicPr>
          <p:cNvPr id="29702" name="Picture 7" descr="50e4eb424fb6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052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50e4eb424fb6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0969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7" descr="50e4eb424fb6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4953000"/>
            <a:ext cx="993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7" descr="50e4eb424fb6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61025"/>
            <a:ext cx="152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10000" y="57150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3399"/>
                </a:solidFill>
              </a:rPr>
              <a:t>Hình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9200" y="0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/>
            </a:r>
            <a:b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</a:br>
            <a:endParaRPr lang="en-US" dirty="0"/>
          </a:p>
        </p:txBody>
      </p:sp>
      <p:pic>
        <p:nvPicPr>
          <p:cNvPr id="31747" name="Picture 2" descr="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8" descr="m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667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m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7000" y="0"/>
            <a:ext cx="2667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1" descr="kiu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0875" y="4657725"/>
            <a:ext cx="21431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WordArt 12"/>
          <p:cNvSpPr>
            <a:spLocks noChangeArrowheads="1" noChangeShapeType="1" noTextEdit="1"/>
          </p:cNvSpPr>
          <p:nvPr/>
        </p:nvSpPr>
        <p:spPr bwMode="auto">
          <a:xfrm>
            <a:off x="1143000" y="2133600"/>
            <a:ext cx="6786563" cy="201453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THẦY CÔ VÀ CÁC EM </a:t>
            </a: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LUÔN MẠNH KHỎE</a:t>
            </a:r>
          </a:p>
        </p:txBody>
      </p:sp>
      <p:pic>
        <p:nvPicPr>
          <p:cNvPr id="31752" name="Picture 7" descr="50e4eb424fb6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715000"/>
            <a:ext cx="1033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7" descr="50e4eb424fb6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7" descr="50e4eb424fb6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7" descr="50e4eb424fb6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7" descr="50e4eb424fb6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7" descr="50e4eb424fb6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648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05075" y="1222375"/>
            <a:ext cx="6019800" cy="990600"/>
          </a:xfrm>
          <a:ln>
            <a:miter lim="800000"/>
            <a:headEnd/>
            <a:tailEnd/>
          </a:ln>
          <a:extLst/>
        </p:spPr>
        <p:txBody>
          <a:bodyPr l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057400" y="2286000"/>
            <a:ext cx="5638800" cy="3124200"/>
          </a:xfrm>
          <a:prstGeom prst="cloudCallout">
            <a:avLst>
              <a:gd name="adj1" fmla="val -60087"/>
              <a:gd name="adj2" fmla="val 87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40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5" descr="HPT3G6CA37KOZ6CA30UO79CAE79XT7CAM609XWCAGQ0TS3CAJGL01ACAVRMI89CATU95MOCA5R7W50CAR79YP0CA03EKNTCANIH1H2CA40AKCQCAIDXUQNCA77Q1EACA8XP931CA6MDE51CA8LJF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4550"/>
            <a:ext cx="1238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HPT3G6CA37KOZ6CA30UO79CAE79XT7CAM609XWCAGQ0TS3CAJGL01ACAVRMI89CATU95MOCA5R7W50CAR79YP0CA03EKNTCANIH1H2CA40AKCQCAIDXUQNCA77Q1EACA8XP931CA6MDE51CA8LJF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HPT3G6CA37KOZ6CA30UO79CAE79XT7CAM609XWCAGQ0TS3CAJGL01ACAVRMI89CATU95MOCA5R7W50CAR79YP0CA03EKNTCANIH1H2CA40AKCQCAIDXUQNCA77Q1EACA8XP931CA6MDE51CA8LJF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0"/>
            <a:ext cx="1238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HPT3G6CA37KOZ6CA30UO79CAE79XT7CAM609XWCAGQ0TS3CAJGL01ACAVRMI89CATU95MOCA5R7W50CAR79YP0CA03EKNTCANIH1H2CA40AKCQCAIDXUQNCA77Q1EACA8XP931CA6MDE51CA8LJF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924550"/>
            <a:ext cx="1238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 descr="2VHLUBCAI9DL98CA003MVACAXG68IUCATM5T10CAJU18L6CAK1D68ICA3MZNZGCAAKH7C1CAU7TCD3CAEYSXCICA2ME7K6CAWJ16F4CAUIDYLECAGMTVHVCAXWC5CICA5HZ0E2CA8M0FGACAX166Z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1181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2VHLUBCAI9DL98CA003MVACAXG68IUCATM5T10CAJU18L6CAK1D68ICA3MZNZGCAAKH7C1CAU7TCD3CAEYSXCICA2ME7K6CAWJ16F4CAUIDYLECAGMTVHVCAXWC5CICA5HZ0E2CA8M0FGACAX166Z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2743200"/>
            <a:ext cx="1181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3352800" y="28956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2667000" y="2895600"/>
            <a:ext cx="3581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Nêu các bước làm vòng đeo tay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hoangvy\gdthk 10b\tai lieu hoc tap\THCB - Thay Quang\ppt\ppt\HINH NEN\New folder\SLGG_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33460" y="1752600"/>
            <a:ext cx="6174254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LÀM CON BƯỚM</a:t>
            </a:r>
            <a:endParaRPr lang="en-US" sz="40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19600" cy="3482975"/>
          </a:xfrm>
          <a:noFill/>
        </p:spPr>
      </p:pic>
      <p:pic>
        <p:nvPicPr>
          <p:cNvPr id="5126" name="Picture 6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6463"/>
            <a:ext cx="441960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724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447800"/>
            <a:ext cx="3810000" cy="4343400"/>
          </a:xfr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04800" y="1371600"/>
            <a:ext cx="45720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1.Con bướm được làm bằng gì?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/>
              <a:t>Giấy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2.Có những bộ phận nào?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/>
              <a:t>Gồm có 3 bộ phận. Là cánh, thân và râu bướm.</a:t>
            </a:r>
          </a:p>
        </p:txBody>
      </p:sp>
      <p:sp>
        <p:nvSpPr>
          <p:cNvPr id="6" name="Oval 5"/>
          <p:cNvSpPr/>
          <p:nvPr/>
        </p:nvSpPr>
        <p:spPr>
          <a:xfrm>
            <a:off x="6705600" y="609600"/>
            <a:ext cx="1371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6858000" y="6858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Râu</a:t>
            </a:r>
            <a:endParaRPr lang="vi-VN" sz="3200" b="1"/>
          </a:p>
        </p:txBody>
      </p:sp>
      <p:sp>
        <p:nvSpPr>
          <p:cNvPr id="9" name="Oval 8"/>
          <p:cNvSpPr/>
          <p:nvPr/>
        </p:nvSpPr>
        <p:spPr>
          <a:xfrm>
            <a:off x="3657600" y="1905000"/>
            <a:ext cx="1371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3810000" y="19812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Cánh</a:t>
            </a:r>
            <a:endParaRPr lang="vi-VN" sz="3200" b="1"/>
          </a:p>
        </p:txBody>
      </p:sp>
      <p:sp>
        <p:nvSpPr>
          <p:cNvPr id="11" name="Oval 10"/>
          <p:cNvSpPr/>
          <p:nvPr/>
        </p:nvSpPr>
        <p:spPr>
          <a:xfrm>
            <a:off x="3962400" y="3810000"/>
            <a:ext cx="1371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4114800" y="38862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Thân</a:t>
            </a:r>
            <a:endParaRPr lang="vi-VN" sz="3200" b="1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6781800" y="18288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6"/>
          </p:cNvCxnSpPr>
          <p:nvPr/>
        </p:nvCxnSpPr>
        <p:spPr>
          <a:xfrm>
            <a:off x="5029200" y="2324100"/>
            <a:ext cx="1295400" cy="26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6"/>
          </p:cNvCxnSpPr>
          <p:nvPr/>
        </p:nvCxnSpPr>
        <p:spPr>
          <a:xfrm flipV="1">
            <a:off x="5334000" y="3657600"/>
            <a:ext cx="2057400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389" grpId="0"/>
      <p:bldP spid="9" grpId="0" animBg="1"/>
      <p:bldP spid="16391" grpId="0"/>
      <p:bldP spid="11" grpId="0" animBg="1"/>
      <p:bldP spid="163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1752600" cy="1752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13652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"/>
            <a:ext cx="2794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447800" y="1600200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14 ô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572000" y="1600200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10 ô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7924800" y="685800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12 ô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7924800" y="1371600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Rộng nửa ô</a:t>
            </a:r>
            <a:endParaRPr lang="vi-VN" sz="2400" b="1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048000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914400" y="3581400"/>
            <a:ext cx="225425" cy="37306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13779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3005138"/>
            <a:ext cx="1312862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123666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05400"/>
            <a:ext cx="2085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18288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3200400" y="3657600"/>
            <a:ext cx="609600" cy="7620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4968875" y="3352800"/>
            <a:ext cx="685800" cy="9906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6781800" y="3276600"/>
            <a:ext cx="762000" cy="11430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3276600" y="3886200"/>
            <a:ext cx="384175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5121275" y="3810000"/>
            <a:ext cx="384175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V="1">
            <a:off x="6781800" y="3810000"/>
            <a:ext cx="384175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flipV="1">
            <a:off x="8153400" y="3810000"/>
            <a:ext cx="384175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38200" y="4495800"/>
            <a:ext cx="73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H.1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276600" y="4419600"/>
            <a:ext cx="73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H.2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257800" y="4343400"/>
            <a:ext cx="73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H.3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086600" y="4419600"/>
            <a:ext cx="73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H.4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410575" y="4343400"/>
            <a:ext cx="73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H.5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981200" y="6334125"/>
            <a:ext cx="73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H.6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876800" y="6334125"/>
            <a:ext cx="73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H.7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0" y="0"/>
            <a:ext cx="3997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/>
              <a:t>Bước 1 : Cắt giấy</a:t>
            </a:r>
            <a:endParaRPr lang="vi-VN" sz="4000" b="1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0" y="2286000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/>
              <a:t>Bước 2 : Gấp cánh bướm</a:t>
            </a:r>
            <a:endParaRPr lang="vi-VN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  <p:bldP spid="24" grpId="0" animBg="1"/>
      <p:bldP spid="25" grpId="0" animBg="1"/>
      <p:bldP spid="26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1982788" y="1660525"/>
            <a:ext cx="84137" cy="900113"/>
          </a:xfrm>
          <a:custGeom>
            <a:avLst/>
            <a:gdLst>
              <a:gd name="connsiteX0" fmla="*/ 0 w 83579"/>
              <a:gd name="connsiteY0" fmla="*/ 0 h 900332"/>
              <a:gd name="connsiteX1" fmla="*/ 14067 w 83579"/>
              <a:gd name="connsiteY1" fmla="*/ 42203 h 900332"/>
              <a:gd name="connsiteX2" fmla="*/ 42203 w 83579"/>
              <a:gd name="connsiteY2" fmla="*/ 168812 h 900332"/>
              <a:gd name="connsiteX3" fmla="*/ 56270 w 83579"/>
              <a:gd name="connsiteY3" fmla="*/ 253218 h 900332"/>
              <a:gd name="connsiteX4" fmla="*/ 70338 w 83579"/>
              <a:gd name="connsiteY4" fmla="*/ 900332 h 90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79" h="900332">
                <a:moveTo>
                  <a:pt x="0" y="0"/>
                </a:moveTo>
                <a:cubicBezTo>
                  <a:pt x="4689" y="14068"/>
                  <a:pt x="9993" y="27945"/>
                  <a:pt x="14067" y="42203"/>
                </a:cubicBezTo>
                <a:cubicBezTo>
                  <a:pt x="25357" y="81718"/>
                  <a:pt x="34951" y="128924"/>
                  <a:pt x="42203" y="168812"/>
                </a:cubicBezTo>
                <a:cubicBezTo>
                  <a:pt x="47305" y="196875"/>
                  <a:pt x="53120" y="224869"/>
                  <a:pt x="56270" y="253218"/>
                </a:cubicBezTo>
                <a:cubicBezTo>
                  <a:pt x="83579" y="498998"/>
                  <a:pt x="70338" y="596856"/>
                  <a:pt x="70338" y="900332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143000"/>
            <a:ext cx="2698750" cy="2087563"/>
          </a:xfr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57688"/>
            <a:ext cx="3810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G201603202024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G2016032020245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48200"/>
            <a:ext cx="10779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10200" y="327660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H.8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34200" y="6324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H.9</a:t>
            </a:r>
            <a:endParaRPr lang="vi-VN" sz="2800" b="1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9000" y="22860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19200" y="5562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52800" y="5638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05400" y="5638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0"/>
            <a:ext cx="5829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/>
              <a:t>Bước 3 : Buộc thân bướm</a:t>
            </a:r>
            <a:endParaRPr lang="vi-VN" sz="4000" b="1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3581400"/>
            <a:ext cx="551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/>
              <a:t>Bước 4 : Làm râu bướm</a:t>
            </a:r>
            <a:endParaRPr lang="vi-VN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533400" y="1600200"/>
            <a:ext cx="7620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  </a:t>
            </a:r>
            <a:r>
              <a:rPr lang="en-US" sz="3200" b="1">
                <a:solidFill>
                  <a:srgbClr val="0000FF"/>
                </a:solidFill>
              </a:rPr>
              <a:t>Các bước thực hiện: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   Bước 1:</a:t>
            </a:r>
            <a:r>
              <a:rPr lang="en-US" sz="3200" b="1"/>
              <a:t> Cắt giấy.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   Bước 2:</a:t>
            </a:r>
            <a:r>
              <a:rPr lang="en-US" sz="3200" b="1"/>
              <a:t> Gấp cánh bướm.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   Bước 3:</a:t>
            </a:r>
            <a:r>
              <a:rPr lang="en-US" sz="3200" b="1"/>
              <a:t> Buộc thân bướm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   Bước 4:</a:t>
            </a:r>
            <a:r>
              <a:rPr lang="en-US" sz="3200" b="1"/>
              <a:t> Làm  râu bướm</a:t>
            </a:r>
            <a:r>
              <a:rPr lang="en-US" b="1"/>
              <a:t> </a:t>
            </a:r>
          </a:p>
        </p:txBody>
      </p:sp>
      <p:pic>
        <p:nvPicPr>
          <p:cNvPr id="20483" name="Picture 7" descr="50e4eb424fb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7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50e4eb424fb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757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50e4eb424fb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19800"/>
            <a:ext cx="757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50e4eb424fb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757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0800" y="-571500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/>
            </a:r>
            <a:b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</a:br>
            <a:endParaRPr lang="en-US" dirty="0"/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457200" y="381000"/>
            <a:ext cx="373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sz="4400" b="1" u="sng">
              <a:solidFill>
                <a:srgbClr val="FF0066"/>
              </a:solidFill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4400" b="1" u="sng">
              <a:solidFill>
                <a:srgbClr val="FF0066"/>
              </a:solidFill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4400" b="1" u="sng">
              <a:solidFill>
                <a:srgbClr val="FF0066"/>
              </a:solidFill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4400" b="1" u="sng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063625"/>
            <a:ext cx="9144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err="1">
                <a:solidFill>
                  <a:sysClr val="windowText" lastClr="000000"/>
                </a:solidFill>
              </a:rPr>
              <a:t>Cắt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tờ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giấy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hình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vuông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có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cạnh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14 ô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ysClr val="windowText" lastClr="000000"/>
                </a:solidFill>
              </a:rPr>
              <a:t>_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Cắt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một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tờ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giấy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hình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vuông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có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cạnh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10 ô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ysClr val="windowText" lastClr="000000"/>
                </a:solidFill>
              </a:rPr>
              <a:t>_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Cắt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một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nan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giấy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hình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chữ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nhật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khác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màu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dài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12 ô,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rộng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gần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nửa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ô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để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làm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râu</a:t>
            </a:r>
            <a:r>
              <a:rPr lang="en-US" sz="3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600" b="1" kern="0" dirty="0" err="1">
                <a:solidFill>
                  <a:sysClr val="windowText" lastClr="000000"/>
                </a:solidFill>
              </a:rPr>
              <a:t>bướm</a:t>
            </a:r>
            <a:endParaRPr lang="en-US" sz="36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460625" cy="2460625"/>
          </a:xfrm>
          <a:prstGeom prst="rect">
            <a:avLst/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57600"/>
            <a:ext cx="22098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86200"/>
            <a:ext cx="3698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685800" y="6096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14 ô</a:t>
            </a:r>
          </a:p>
        </p:txBody>
      </p:sp>
      <p:sp>
        <p:nvSpPr>
          <p:cNvPr id="25611" name="Text Box 9"/>
          <p:cNvSpPr txBox="1">
            <a:spLocks noChangeArrowheads="1"/>
          </p:cNvSpPr>
          <p:nvPr/>
        </p:nvSpPr>
        <p:spPr bwMode="auto">
          <a:xfrm>
            <a:off x="38862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10 ô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924800" y="45720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3300"/>
                </a:solidFill>
              </a:rPr>
              <a:t>12 ô</a:t>
            </a:r>
          </a:p>
        </p:txBody>
      </p:sp>
      <p:sp>
        <p:nvSpPr>
          <p:cNvPr id="25613" name="Text Box 11"/>
          <p:cNvSpPr txBox="1">
            <a:spLocks noChangeArrowheads="1"/>
          </p:cNvSpPr>
          <p:nvPr/>
        </p:nvSpPr>
        <p:spPr bwMode="auto">
          <a:xfrm>
            <a:off x="6934200" y="6096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Nửa ô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609" grpId="0"/>
      <p:bldP spid="25611" grpId="0"/>
      <p:bldP spid="16" grpId="0"/>
      <p:bldP spid="256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413474"/>
  <p:tag name="VIOLETTITLE" val="Bài 16. Làm con bướm"/>
  <p:tag name="VIOLETLESSON" val="16"/>
  <p:tag name="VIOLETCATID" val="7880539"/>
  <p:tag name="VIOLETSUBJECT" val="Thủ công 2"/>
  <p:tag name="VIOLETAUTHORID" val="12083463"/>
  <p:tag name="VIOLETAUTHORNAME" val="nguyễn Thị Minh Tiến"/>
  <p:tag name="VIOLETAUTHORAVATAR" val="no_avatarf.jpg"/>
  <p:tag name="VIOLETAUTHORADDRESS" val="trường tiểu học daktaley - gia lai"/>
  <p:tag name="VIOLETDATE" val="2018-09-12 19:53:35"/>
  <p:tag name="VIOLETHIT" val="215"/>
  <p:tag name="VIOLETLIKE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475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Times New Roman</vt:lpstr>
      <vt:lpstr>Arial</vt:lpstr>
      <vt:lpstr>Calibri</vt:lpstr>
      <vt:lpstr>Constantia</vt:lpstr>
      <vt:lpstr>Wingdings 2</vt:lpstr>
      <vt:lpstr>Century Schoolbook</vt:lpstr>
      <vt:lpstr>Wingdings</vt:lpstr>
      <vt:lpstr>Flow</vt:lpstr>
      <vt:lpstr>Oriel</vt:lpstr>
      <vt:lpstr>Office Theme</vt:lpstr>
      <vt:lpstr>1_Office Theme</vt:lpstr>
      <vt:lpstr>PowerPoint Presentation</vt:lpstr>
      <vt:lpstr>Ôn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PC_ASUS</cp:lastModifiedBy>
  <cp:revision>110</cp:revision>
  <dcterms:created xsi:type="dcterms:W3CDTF">2004-06-15T22:01:09Z</dcterms:created>
  <dcterms:modified xsi:type="dcterms:W3CDTF">2019-04-15T08:34:35Z</dcterms:modified>
</cp:coreProperties>
</file>