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sldIdLst>
    <p:sldId id="274" r:id="rId2"/>
    <p:sldId id="275" r:id="rId3"/>
    <p:sldId id="259" r:id="rId4"/>
    <p:sldId id="271" r:id="rId5"/>
    <p:sldId id="268" r:id="rId6"/>
    <p:sldId id="263" r:id="rId7"/>
    <p:sldId id="272" r:id="rId8"/>
    <p:sldId id="262" r:id="rId9"/>
    <p:sldId id="270" r:id="rId10"/>
    <p:sldId id="278" r:id="rId11"/>
  </p:sldIdLst>
  <p:sldSz cx="9144000" cy="6858000" type="screen4x3"/>
  <p:notesSz cx="6858000" cy="9144000"/>
  <p:custDataLst>
    <p:tags r:id="rId1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22" autoAdjust="0"/>
  </p:normalViewPr>
  <p:slideViewPr>
    <p:cSldViewPr>
      <p:cViewPr>
        <p:scale>
          <a:sx n="77" d="100"/>
          <a:sy n="77" d="100"/>
        </p:scale>
        <p:origin x="-12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0747C-A3C7-47D7-8E8B-21F28F7C74A9}" type="slidenum">
              <a:rPr lang="en-US"/>
              <a:pPr>
                <a:defRPr/>
              </a:pPr>
              <a:t>‹#›</a:t>
            </a:fld>
            <a:endParaRPr lang="en-US"/>
          </a:p>
        </p:txBody>
      </p:sp>
    </p:spTree>
    <p:extLst>
      <p:ext uri="{BB962C8B-B14F-4D97-AF65-F5344CB8AC3E}">
        <p14:creationId xmlns:p14="http://schemas.microsoft.com/office/powerpoint/2010/main" val="163365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032B12-5CD2-4138-B288-1E2559526C06}" type="slidenum">
              <a:rPr lang="en-US"/>
              <a:pPr>
                <a:defRPr/>
              </a:pPr>
              <a:t>‹#›</a:t>
            </a:fld>
            <a:endParaRPr lang="en-US"/>
          </a:p>
        </p:txBody>
      </p:sp>
    </p:spTree>
    <p:extLst>
      <p:ext uri="{BB962C8B-B14F-4D97-AF65-F5344CB8AC3E}">
        <p14:creationId xmlns:p14="http://schemas.microsoft.com/office/powerpoint/2010/main" val="392416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8FFFC2-5DA5-4749-89F4-B504530232B8}" type="slidenum">
              <a:rPr lang="en-US"/>
              <a:pPr>
                <a:defRPr/>
              </a:pPr>
              <a:t>‹#›</a:t>
            </a:fld>
            <a:endParaRPr lang="en-US"/>
          </a:p>
        </p:txBody>
      </p:sp>
    </p:spTree>
    <p:extLst>
      <p:ext uri="{BB962C8B-B14F-4D97-AF65-F5344CB8AC3E}">
        <p14:creationId xmlns:p14="http://schemas.microsoft.com/office/powerpoint/2010/main" val="409985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5E875-F1A5-4DB4-8D4A-FB20494A5CB0}" type="slidenum">
              <a:rPr lang="en-US"/>
              <a:pPr>
                <a:defRPr/>
              </a:pPr>
              <a:t>‹#›</a:t>
            </a:fld>
            <a:endParaRPr lang="en-US"/>
          </a:p>
        </p:txBody>
      </p:sp>
    </p:spTree>
    <p:extLst>
      <p:ext uri="{BB962C8B-B14F-4D97-AF65-F5344CB8AC3E}">
        <p14:creationId xmlns:p14="http://schemas.microsoft.com/office/powerpoint/2010/main" val="237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5CDAB8-2466-4FB4-BD95-3A8A3F64E2E1}" type="slidenum">
              <a:rPr lang="en-US"/>
              <a:pPr>
                <a:defRPr/>
              </a:pPr>
              <a:t>‹#›</a:t>
            </a:fld>
            <a:endParaRPr lang="en-US"/>
          </a:p>
        </p:txBody>
      </p:sp>
    </p:spTree>
    <p:extLst>
      <p:ext uri="{BB962C8B-B14F-4D97-AF65-F5344CB8AC3E}">
        <p14:creationId xmlns:p14="http://schemas.microsoft.com/office/powerpoint/2010/main" val="309101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544C53-37E6-45B6-B5B3-D4B181FB63A7}" type="slidenum">
              <a:rPr lang="en-US"/>
              <a:pPr>
                <a:defRPr/>
              </a:pPr>
              <a:t>‹#›</a:t>
            </a:fld>
            <a:endParaRPr lang="en-US"/>
          </a:p>
        </p:txBody>
      </p:sp>
    </p:spTree>
    <p:extLst>
      <p:ext uri="{BB962C8B-B14F-4D97-AF65-F5344CB8AC3E}">
        <p14:creationId xmlns:p14="http://schemas.microsoft.com/office/powerpoint/2010/main" val="401371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866D47-6553-4B32-9583-46DF067173EC}" type="slidenum">
              <a:rPr lang="en-US"/>
              <a:pPr>
                <a:defRPr/>
              </a:pPr>
              <a:t>‹#›</a:t>
            </a:fld>
            <a:endParaRPr lang="en-US"/>
          </a:p>
        </p:txBody>
      </p:sp>
    </p:spTree>
    <p:extLst>
      <p:ext uri="{BB962C8B-B14F-4D97-AF65-F5344CB8AC3E}">
        <p14:creationId xmlns:p14="http://schemas.microsoft.com/office/powerpoint/2010/main" val="314849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E609E5-162A-44F1-8AE0-B7F3BF04079C}" type="slidenum">
              <a:rPr lang="en-US"/>
              <a:pPr>
                <a:defRPr/>
              </a:pPr>
              <a:t>‹#›</a:t>
            </a:fld>
            <a:endParaRPr lang="en-US"/>
          </a:p>
        </p:txBody>
      </p:sp>
    </p:spTree>
    <p:extLst>
      <p:ext uri="{BB962C8B-B14F-4D97-AF65-F5344CB8AC3E}">
        <p14:creationId xmlns:p14="http://schemas.microsoft.com/office/powerpoint/2010/main" val="416113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BE8641-57ED-4995-A562-3A909A00ACAC}" type="slidenum">
              <a:rPr lang="en-US"/>
              <a:pPr>
                <a:defRPr/>
              </a:pPr>
              <a:t>‹#›</a:t>
            </a:fld>
            <a:endParaRPr lang="en-US"/>
          </a:p>
        </p:txBody>
      </p:sp>
    </p:spTree>
    <p:extLst>
      <p:ext uri="{BB962C8B-B14F-4D97-AF65-F5344CB8AC3E}">
        <p14:creationId xmlns:p14="http://schemas.microsoft.com/office/powerpoint/2010/main" val="60108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62FEFB-8025-4503-B4B6-459F6A32C131}" type="slidenum">
              <a:rPr lang="en-US"/>
              <a:pPr>
                <a:defRPr/>
              </a:pPr>
              <a:t>‹#›</a:t>
            </a:fld>
            <a:endParaRPr lang="en-US"/>
          </a:p>
        </p:txBody>
      </p:sp>
    </p:spTree>
    <p:extLst>
      <p:ext uri="{BB962C8B-B14F-4D97-AF65-F5344CB8AC3E}">
        <p14:creationId xmlns:p14="http://schemas.microsoft.com/office/powerpoint/2010/main" val="401341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806FC1-0FAA-4A06-820C-08FA09774A9F}" type="slidenum">
              <a:rPr lang="en-US"/>
              <a:pPr>
                <a:defRPr/>
              </a:pPr>
              <a:t>‹#›</a:t>
            </a:fld>
            <a:endParaRPr lang="en-US"/>
          </a:p>
        </p:txBody>
      </p:sp>
    </p:spTree>
    <p:extLst>
      <p:ext uri="{BB962C8B-B14F-4D97-AF65-F5344CB8AC3E}">
        <p14:creationId xmlns:p14="http://schemas.microsoft.com/office/powerpoint/2010/main" val="351898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AB177C7-B965-4F56-B337-05FFDBB79F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5"/>
          <p:cNvSpPr>
            <a:spLocks noChangeArrowheads="1" noChangeShapeType="1" noTextEdit="1"/>
          </p:cNvSpPr>
          <p:nvPr/>
        </p:nvSpPr>
        <p:spPr bwMode="auto">
          <a:xfrm>
            <a:off x="762000" y="152400"/>
            <a:ext cx="7772400" cy="1066800"/>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00FF00"/>
                  </a:solidFill>
                  <a:round/>
                  <a:headEnd/>
                  <a:tailEnd/>
                </a:ln>
                <a:solidFill>
                  <a:srgbClr val="FF0000"/>
                </a:solidFill>
                <a:latin typeface="Times New Roman"/>
                <a:cs typeface="Times New Roman"/>
              </a:rPr>
              <a:t>TRƯỜNG TIỂU HỌC ÁI MỘ A</a:t>
            </a:r>
            <a:endParaRPr lang="vi-VN" sz="3600" b="1" kern="10" dirty="0">
              <a:ln w="9525">
                <a:solidFill>
                  <a:srgbClr val="00FF00"/>
                </a:solidFill>
                <a:round/>
                <a:headEnd/>
                <a:tailEnd/>
              </a:ln>
              <a:solidFill>
                <a:srgbClr val="FF0000"/>
              </a:solidFill>
              <a:latin typeface="Times New Roman"/>
              <a:cs typeface="Times New Roman"/>
            </a:endParaRPr>
          </a:p>
        </p:txBody>
      </p:sp>
      <p:sp>
        <p:nvSpPr>
          <p:cNvPr id="3075" name="WordArt 7" descr="60%"/>
          <p:cNvSpPr>
            <a:spLocks noChangeArrowheads="1" noChangeShapeType="1" noTextEdit="1"/>
          </p:cNvSpPr>
          <p:nvPr/>
        </p:nvSpPr>
        <p:spPr bwMode="auto">
          <a:xfrm>
            <a:off x="685800" y="1600200"/>
            <a:ext cx="7543800" cy="2971800"/>
          </a:xfrm>
          <a:prstGeom prst="rect">
            <a:avLst/>
          </a:prstGeom>
        </p:spPr>
        <p:txBody>
          <a:bodyPr wrap="none" fromWordArt="1">
            <a:prstTxWarp prst="textPlain">
              <a:avLst>
                <a:gd name="adj" fmla="val 50000"/>
              </a:avLst>
            </a:prstTxWarp>
          </a:bodyPr>
          <a:lstStyle/>
          <a:p>
            <a:pPr algn="ctr"/>
            <a:r>
              <a:rPr lang="vi-VN" sz="5400" b="1" i="1" kern="10" dirty="0">
                <a:ln w="9525">
                  <a:solidFill>
                    <a:srgbClr val="FFFF00"/>
                  </a:solidFill>
                  <a:round/>
                  <a:headEnd/>
                  <a:tailEnd/>
                </a:ln>
                <a:solidFill>
                  <a:srgbClr val="0070C0"/>
                </a:solidFill>
                <a:effectLst>
                  <a:outerShdw dist="35921" dir="2700000" algn="ctr" rotWithShape="0">
                    <a:srgbClr val="808080">
                      <a:alpha val="79999"/>
                    </a:srgbClr>
                  </a:outerShdw>
                </a:effectLst>
                <a:latin typeface="Times New Roman"/>
                <a:cs typeface="Times New Roman"/>
              </a:rPr>
              <a:t>KỂ CHUYỆN - LỚP 2</a:t>
            </a:r>
          </a:p>
          <a:p>
            <a:pPr algn="ctr"/>
            <a:r>
              <a:rPr lang="vi-VN" sz="5400" b="1" i="1" kern="10" dirty="0">
                <a:ln w="9525">
                  <a:solidFill>
                    <a:srgbClr val="FFFF00"/>
                  </a:solidFill>
                  <a:round/>
                  <a:headEnd/>
                  <a:tailEnd/>
                </a:ln>
                <a:solidFill>
                  <a:srgbClr val="0070C0"/>
                </a:solidFill>
                <a:effectLst>
                  <a:outerShdw dist="35921" dir="2700000" algn="ctr" rotWithShape="0">
                    <a:srgbClr val="808080">
                      <a:alpha val="79999"/>
                    </a:srgbClr>
                  </a:outerShdw>
                </a:effectLst>
                <a:latin typeface="Times New Roman"/>
                <a:cs typeface="Times New Roman"/>
              </a:rPr>
              <a:t>CHUYỆN QUẢ BẦU </a:t>
            </a:r>
          </a:p>
        </p:txBody>
      </p:sp>
      <p:pic>
        <p:nvPicPr>
          <p:cNvPr id="3076"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029200"/>
            <a:ext cx="952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5029200"/>
            <a:ext cx="952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410200"/>
            <a:ext cx="952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ownloads\Downloads\LINH TINH\hoa bình\16798009_653533788175706_7399634256944737170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3429000"/>
            <a:ext cx="11782426"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êu đề 1"/>
          <p:cNvSpPr>
            <a:spLocks noGrp="1"/>
          </p:cNvSpPr>
          <p:nvPr>
            <p:ph type="ctrTitle"/>
          </p:nvPr>
        </p:nvSpPr>
        <p:spPr/>
        <p:txBody>
          <a:bodyPr/>
          <a:lstStyle/>
          <a:p>
            <a:endParaRPr lang="vi-VN" smtClean="0"/>
          </a:p>
        </p:txBody>
      </p:sp>
      <p:sp>
        <p:nvSpPr>
          <p:cNvPr id="2051" name="Tiêu đề phụ 2"/>
          <p:cNvSpPr>
            <a:spLocks noGrp="1"/>
          </p:cNvSpPr>
          <p:nvPr>
            <p:ph type="subTitle" idx="1"/>
          </p:nvPr>
        </p:nvSpPr>
        <p:spPr/>
        <p:txBody>
          <a:bodyPr/>
          <a:lstStyle/>
          <a:p>
            <a:endParaRPr lang="vi-VN" smtClean="0"/>
          </a:p>
        </p:txBody>
      </p:sp>
      <p:pic>
        <p:nvPicPr>
          <p:cNvPr id="2052" name="Picture 4" descr="bau"/>
          <p:cNvPicPr>
            <a:picLocks noChangeAspect="1" noChangeArrowheads="1"/>
          </p:cNvPicPr>
          <p:nvPr/>
        </p:nvPicPr>
        <p:blipFill>
          <a:blip r:embed="rId2">
            <a:extLst>
              <a:ext uri="{28A0092B-C50C-407E-A947-70E740481C1C}">
                <a14:useLocalDpi xmlns:a14="http://schemas.microsoft.com/office/drawing/2010/main" val="0"/>
              </a:ext>
            </a:extLst>
          </a:blip>
          <a:srcRect t="14999" r="26666"/>
          <a:stretch>
            <a:fillRect/>
          </a:stretch>
        </p:blipFill>
        <p:spPr bwMode="auto">
          <a:xfrm>
            <a:off x="0" y="-152400"/>
            <a:ext cx="9067800" cy="70104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910281" y="774357"/>
            <a:ext cx="8305800" cy="1107996"/>
          </a:xfrm>
          <a:prstGeom prst="rect">
            <a:avLst/>
          </a:prstGeom>
          <a:noFill/>
          <a:ln w="9525">
            <a:noFill/>
            <a:miter lim="800000"/>
            <a:headEnd/>
            <a:tailEnd/>
          </a:ln>
          <a:effectLst/>
        </p:spPr>
        <p:txBody>
          <a:bodyPr>
            <a:spAutoFit/>
          </a:bodyPr>
          <a:lstStyle/>
          <a:p>
            <a:pPr algn="ctr" eaLnBrk="0" hangingPunct="0">
              <a:spcBef>
                <a:spcPct val="50000"/>
              </a:spcBef>
              <a:defRPr/>
            </a:pPr>
            <a:r>
              <a:rPr lang="vi-VN" sz="6600" b="1" u="sng" dirty="0" smtClean="0">
                <a:ln>
                  <a:solidFill>
                    <a:schemeClr val="tx1"/>
                  </a:solidFill>
                </a:ln>
                <a:solidFill>
                  <a:srgbClr val="0000FF"/>
                </a:solidFill>
                <a:latin typeface="Times New Roman" pitchFamily="18" charset="0"/>
              </a:rPr>
              <a:t>Ôn </a:t>
            </a:r>
            <a:r>
              <a:rPr lang="nl-NL" sz="6600" b="1" u="sng" dirty="0" smtClean="0">
                <a:ln>
                  <a:solidFill>
                    <a:schemeClr val="tx1"/>
                  </a:solidFill>
                </a:ln>
                <a:solidFill>
                  <a:srgbClr val="0000FF"/>
                </a:solidFill>
                <a:latin typeface="Times New Roman" pitchFamily="18" charset="0"/>
              </a:rPr>
              <a:t>bài cũ</a:t>
            </a:r>
            <a:endParaRPr lang="nl-NL" sz="6600" dirty="0">
              <a:ln>
                <a:solidFill>
                  <a:schemeClr val="tx1"/>
                </a:solidFill>
              </a:ln>
              <a:latin typeface="Times New Roman" pitchFamily="18" charset="0"/>
            </a:endParaRPr>
          </a:p>
        </p:txBody>
      </p:sp>
      <p:sp>
        <p:nvSpPr>
          <p:cNvPr id="7" name="Rectangle 6"/>
          <p:cNvSpPr/>
          <p:nvPr/>
        </p:nvSpPr>
        <p:spPr>
          <a:xfrm>
            <a:off x="6629400" y="6477000"/>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13" descr="sun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343400"/>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6"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562600"/>
            <a:ext cx="952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6"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562600"/>
            <a:ext cx="952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amond(in)">
                                      <p:cBhvr>
                                        <p:cTn id="7" dur="2000"/>
                                        <p:tgtEl>
                                          <p:spTgt spid="7170"/>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u="sng">
                <a:latin typeface="Times New Roman" pitchFamily="18" charset="0"/>
              </a:rPr>
              <a:t>Kể chuyện:</a:t>
            </a:r>
          </a:p>
        </p:txBody>
      </p:sp>
      <p:sp>
        <p:nvSpPr>
          <p:cNvPr id="5123" name="WordArt 3"/>
          <p:cNvSpPr>
            <a:spLocks noChangeArrowheads="1" noChangeShapeType="1" noTextEdit="1"/>
          </p:cNvSpPr>
          <p:nvPr/>
        </p:nvSpPr>
        <p:spPr bwMode="auto">
          <a:xfrm>
            <a:off x="1600200" y="609600"/>
            <a:ext cx="6096000" cy="685800"/>
          </a:xfrm>
          <a:prstGeom prst="rect">
            <a:avLst/>
          </a:prstGeom>
        </p:spPr>
        <p:txBody>
          <a:bodyPr wrap="none" fromWordArt="1">
            <a:prstTxWarp prst="textPlain">
              <a:avLst>
                <a:gd name="adj" fmla="val 50000"/>
              </a:avLst>
            </a:prstTxWarp>
          </a:bodyPr>
          <a:lstStyle/>
          <a:p>
            <a:pPr algn="ctr"/>
            <a:r>
              <a:rPr lang="vi-VN" sz="3600" kern="10">
                <a:ln w="12700">
                  <a:solidFill>
                    <a:srgbClr val="FFCC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Chuyện quả bầu</a:t>
            </a:r>
          </a:p>
        </p:txBody>
      </p:sp>
      <p:pic>
        <p:nvPicPr>
          <p:cNvPr id="29702" name="Picture 6" descr="0_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3048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0_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00200"/>
            <a:ext cx="2971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76400"/>
            <a:ext cx="2971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p:cTn id="7" dur="1000" fill="hold"/>
                                        <p:tgtEl>
                                          <p:spTgt spid="29702"/>
                                        </p:tgtEl>
                                        <p:attrNameLst>
                                          <p:attrName>ppt_w</p:attrName>
                                        </p:attrNameLst>
                                      </p:cBhvr>
                                      <p:tavLst>
                                        <p:tav tm="0">
                                          <p:val>
                                            <p:strVal val="#ppt_w*0.70"/>
                                          </p:val>
                                        </p:tav>
                                        <p:tav tm="100000">
                                          <p:val>
                                            <p:strVal val="#ppt_w"/>
                                          </p:val>
                                        </p:tav>
                                      </p:tavLst>
                                    </p:anim>
                                    <p:anim calcmode="lin" valueType="num">
                                      <p:cBhvr>
                                        <p:cTn id="8" dur="1000" fill="hold"/>
                                        <p:tgtEl>
                                          <p:spTgt spid="29702"/>
                                        </p:tgtEl>
                                        <p:attrNameLst>
                                          <p:attrName>ppt_h</p:attrName>
                                        </p:attrNameLst>
                                      </p:cBhvr>
                                      <p:tavLst>
                                        <p:tav tm="0">
                                          <p:val>
                                            <p:strVal val="#ppt_h"/>
                                          </p:val>
                                        </p:tav>
                                        <p:tav tm="100000">
                                          <p:val>
                                            <p:strVal val="#ppt_h"/>
                                          </p:val>
                                        </p:tav>
                                      </p:tavLst>
                                    </p:anim>
                                    <p:animEffect transition="in" filter="fade">
                                      <p:cBhvr>
                                        <p:cTn id="9" dur="1000"/>
                                        <p:tgtEl>
                                          <p:spTgt spid="297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9703"/>
                                        </p:tgtEl>
                                        <p:attrNameLst>
                                          <p:attrName>style.visibility</p:attrName>
                                        </p:attrNameLst>
                                      </p:cBhvr>
                                      <p:to>
                                        <p:strVal val="visible"/>
                                      </p:to>
                                    </p:set>
                                    <p:anim calcmode="lin" valueType="num">
                                      <p:cBhvr>
                                        <p:cTn id="14" dur="1000" fill="hold"/>
                                        <p:tgtEl>
                                          <p:spTgt spid="29703"/>
                                        </p:tgtEl>
                                        <p:attrNameLst>
                                          <p:attrName>ppt_x</p:attrName>
                                        </p:attrNameLst>
                                      </p:cBhvr>
                                      <p:tavLst>
                                        <p:tav tm="0">
                                          <p:val>
                                            <p:strVal val="#ppt_x-.2"/>
                                          </p:val>
                                        </p:tav>
                                        <p:tav tm="100000">
                                          <p:val>
                                            <p:strVal val="#ppt_x"/>
                                          </p:val>
                                        </p:tav>
                                      </p:tavLst>
                                    </p:anim>
                                    <p:anim calcmode="lin" valueType="num">
                                      <p:cBhvr>
                                        <p:cTn id="15" dur="1000" fill="hold"/>
                                        <p:tgtEl>
                                          <p:spTgt spid="2970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600" b="1" u="sng">
                <a:latin typeface="Times New Roman" pitchFamily="18" charset="0"/>
              </a:rPr>
              <a:t>Kể chuyện:</a:t>
            </a:r>
          </a:p>
        </p:txBody>
      </p:sp>
      <p:sp>
        <p:nvSpPr>
          <p:cNvPr id="6147" name="WordArt 3"/>
          <p:cNvSpPr>
            <a:spLocks noChangeArrowheads="1" noChangeShapeType="1" noTextEdit="1"/>
          </p:cNvSpPr>
          <p:nvPr/>
        </p:nvSpPr>
        <p:spPr bwMode="auto">
          <a:xfrm>
            <a:off x="2667000" y="990600"/>
            <a:ext cx="3581400" cy="600075"/>
          </a:xfrm>
          <a:prstGeom prst="rect">
            <a:avLst/>
          </a:prstGeom>
        </p:spPr>
        <p:txBody>
          <a:bodyPr wrap="none" fromWordArt="1">
            <a:prstTxWarp prst="textPlain">
              <a:avLst>
                <a:gd name="adj" fmla="val 50000"/>
              </a:avLst>
            </a:prstTxWarp>
          </a:bodyPr>
          <a:lstStyle/>
          <a:p>
            <a:pPr algn="ctr"/>
            <a:r>
              <a:rPr lang="vi-VN" sz="3600" kern="10">
                <a:ln w="12700">
                  <a:solidFill>
                    <a:srgbClr val="FFCC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Chuyện quả bầu</a:t>
            </a:r>
          </a:p>
        </p:txBody>
      </p:sp>
      <p:pic>
        <p:nvPicPr>
          <p:cNvPr id="16389" name="Picture 5" descr="0_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449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0_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19400"/>
            <a:ext cx="457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Grp="1" noChangeArrowheads="1"/>
          </p:cNvSpPr>
          <p:nvPr>
            <p:ph type="ctrTitle"/>
          </p:nvPr>
        </p:nvSpPr>
        <p:spPr>
          <a:xfrm>
            <a:off x="228600" y="1676400"/>
            <a:ext cx="8915400" cy="990600"/>
          </a:xfrm>
        </p:spPr>
        <p:txBody>
          <a:bodyPr/>
          <a:lstStyle/>
          <a:p>
            <a:pPr eaLnBrk="1" hangingPunct="1"/>
            <a:r>
              <a:rPr lang="en-US" sz="2800" smtClean="0"/>
              <a:t>Bài 1. Dựa theo các tranh sau, kể lại đoạn 1 và 2 của </a:t>
            </a:r>
            <a:r>
              <a:rPr lang="en-US" sz="2800" b="1" i="1" smtClean="0">
                <a:solidFill>
                  <a:schemeClr val="accent2"/>
                </a:solidFill>
              </a:rPr>
              <a:t>Chuyện quả bầu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1000" fill="hold"/>
                                        <p:tgtEl>
                                          <p:spTgt spid="16389"/>
                                        </p:tgtEl>
                                        <p:attrNameLst>
                                          <p:attrName>ppt_w</p:attrName>
                                        </p:attrNameLst>
                                      </p:cBhvr>
                                      <p:tavLst>
                                        <p:tav tm="0">
                                          <p:val>
                                            <p:strVal val="#ppt_w*0.70"/>
                                          </p:val>
                                        </p:tav>
                                        <p:tav tm="100000">
                                          <p:val>
                                            <p:strVal val="#ppt_w"/>
                                          </p:val>
                                        </p:tav>
                                      </p:tavLst>
                                    </p:anim>
                                    <p:anim calcmode="lin" valueType="num">
                                      <p:cBhvr>
                                        <p:cTn id="8" dur="1000" fill="hold"/>
                                        <p:tgtEl>
                                          <p:spTgt spid="16389"/>
                                        </p:tgtEl>
                                        <p:attrNameLst>
                                          <p:attrName>ppt_h</p:attrName>
                                        </p:attrNameLst>
                                      </p:cBhvr>
                                      <p:tavLst>
                                        <p:tav tm="0">
                                          <p:val>
                                            <p:strVal val="#ppt_h"/>
                                          </p:val>
                                        </p:tav>
                                        <p:tav tm="100000">
                                          <p:val>
                                            <p:strVal val="#ppt_h"/>
                                          </p:val>
                                        </p:tav>
                                      </p:tavLst>
                                    </p:anim>
                                    <p:animEffect transition="in" filter="fade">
                                      <p:cBhvr>
                                        <p:cTn id="9" dur="1000"/>
                                        <p:tgtEl>
                                          <p:spTgt spid="163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6390"/>
                                        </p:tgtEl>
                                        <p:attrNameLst>
                                          <p:attrName>style.visibility</p:attrName>
                                        </p:attrNameLst>
                                      </p:cBhvr>
                                      <p:to>
                                        <p:strVal val="visible"/>
                                      </p:to>
                                    </p:set>
                                    <p:anim calcmode="lin" valueType="num">
                                      <p:cBhvr>
                                        <p:cTn id="14" dur="1000" fill="hold"/>
                                        <p:tgtEl>
                                          <p:spTgt spid="16390"/>
                                        </p:tgtEl>
                                        <p:attrNameLst>
                                          <p:attrName>ppt_x</p:attrName>
                                        </p:attrNameLst>
                                      </p:cBhvr>
                                      <p:tavLst>
                                        <p:tav tm="0">
                                          <p:val>
                                            <p:strVal val="#ppt_x-.2"/>
                                          </p:val>
                                        </p:tav>
                                        <p:tav tm="100000">
                                          <p:val>
                                            <p:strVal val="#ppt_x"/>
                                          </p:val>
                                        </p:tav>
                                      </p:tavLst>
                                    </p:anim>
                                    <p:anim calcmode="lin" valueType="num">
                                      <p:cBhvr>
                                        <p:cTn id="15" dur="1000" fill="hold"/>
                                        <p:tgtEl>
                                          <p:spTgt spid="1639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600" b="1" u="sng">
                <a:latin typeface="Times New Roman" pitchFamily="18" charset="0"/>
              </a:rPr>
              <a:t>Kể chuyện:</a:t>
            </a:r>
          </a:p>
        </p:txBody>
      </p:sp>
      <p:sp>
        <p:nvSpPr>
          <p:cNvPr id="7171" name="WordArt 3"/>
          <p:cNvSpPr>
            <a:spLocks noChangeArrowheads="1" noChangeShapeType="1" noTextEdit="1"/>
          </p:cNvSpPr>
          <p:nvPr/>
        </p:nvSpPr>
        <p:spPr bwMode="auto">
          <a:xfrm>
            <a:off x="2667000" y="990600"/>
            <a:ext cx="3581400" cy="600075"/>
          </a:xfrm>
          <a:prstGeom prst="rect">
            <a:avLst/>
          </a:prstGeom>
        </p:spPr>
        <p:txBody>
          <a:bodyPr wrap="none" fromWordArt="1">
            <a:prstTxWarp prst="textPlain">
              <a:avLst>
                <a:gd name="adj" fmla="val 50000"/>
              </a:avLst>
            </a:prstTxWarp>
          </a:bodyPr>
          <a:lstStyle/>
          <a:p>
            <a:pPr algn="ctr"/>
            <a:r>
              <a:rPr lang="vi-VN" sz="3600" kern="10">
                <a:ln w="12700">
                  <a:solidFill>
                    <a:srgbClr val="FFCC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Chuyện quả bầu</a:t>
            </a:r>
          </a:p>
        </p:txBody>
      </p:sp>
      <p:sp>
        <p:nvSpPr>
          <p:cNvPr id="7172" name="Rectangle 16"/>
          <p:cNvSpPr>
            <a:spLocks noChangeArrowheads="1"/>
          </p:cNvSpPr>
          <p:nvPr/>
        </p:nvSpPr>
        <p:spPr bwMode="auto">
          <a:xfrm>
            <a:off x="228600" y="2667000"/>
            <a:ext cx="891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err="1">
                <a:solidFill>
                  <a:srgbClr val="FF0000"/>
                </a:solidFill>
              </a:rPr>
              <a:t>Bài</a:t>
            </a:r>
            <a:r>
              <a:rPr lang="en-US" sz="3600" dirty="0">
                <a:solidFill>
                  <a:srgbClr val="FF0000"/>
                </a:solidFill>
              </a:rPr>
              <a:t> </a:t>
            </a:r>
            <a:r>
              <a:rPr lang="en-US" sz="3600" dirty="0" smtClean="0">
                <a:solidFill>
                  <a:srgbClr val="FF0000"/>
                </a:solidFill>
              </a:rPr>
              <a:t>2: </a:t>
            </a:r>
            <a:r>
              <a:rPr lang="en-US" sz="3600" dirty="0" err="1" smtClean="0">
                <a:solidFill>
                  <a:srgbClr val="FF0000"/>
                </a:solidFill>
              </a:rPr>
              <a:t>Kể</a:t>
            </a:r>
            <a:r>
              <a:rPr lang="en-US" sz="3600" dirty="0" smtClean="0">
                <a:solidFill>
                  <a:srgbClr val="FF0000"/>
                </a:solidFill>
              </a:rPr>
              <a:t> </a:t>
            </a:r>
            <a:r>
              <a:rPr lang="en-US" sz="3600" dirty="0" err="1">
                <a:solidFill>
                  <a:srgbClr val="FF0000"/>
                </a:solidFill>
              </a:rPr>
              <a:t>lại</a:t>
            </a:r>
            <a:r>
              <a:rPr lang="en-US" sz="3600" dirty="0">
                <a:solidFill>
                  <a:srgbClr val="FF0000"/>
                </a:solidFill>
              </a:rPr>
              <a:t> </a:t>
            </a:r>
            <a:r>
              <a:rPr lang="en-US" sz="3600" dirty="0" err="1">
                <a:solidFill>
                  <a:srgbClr val="FF0000"/>
                </a:solidFill>
              </a:rPr>
              <a:t>đoạn</a:t>
            </a:r>
            <a:r>
              <a:rPr lang="en-US" sz="3600" dirty="0">
                <a:solidFill>
                  <a:srgbClr val="FF0000"/>
                </a:solidFill>
              </a:rPr>
              <a:t> </a:t>
            </a:r>
            <a:r>
              <a:rPr lang="en-US" sz="3600" dirty="0" smtClean="0">
                <a:solidFill>
                  <a:srgbClr val="FF0000"/>
                </a:solidFill>
              </a:rPr>
              <a:t>3</a:t>
            </a:r>
            <a:r>
              <a:rPr lang="en-US" sz="3600" dirty="0">
                <a:solidFill>
                  <a:schemeClr val="tx2"/>
                </a:solidFill>
              </a:rPr>
              <a:t/>
            </a:r>
            <a:br>
              <a:rPr lang="en-US" sz="3600" dirty="0">
                <a:solidFill>
                  <a:schemeClr val="tx2"/>
                </a:solidFill>
              </a:rPr>
            </a:br>
            <a:r>
              <a:rPr lang="en-US" sz="3600" dirty="0" err="1">
                <a:solidFill>
                  <a:schemeClr val="tx2"/>
                </a:solidFill>
              </a:rPr>
              <a:t>Gợi</a:t>
            </a:r>
            <a:r>
              <a:rPr lang="en-US" sz="3600" dirty="0">
                <a:solidFill>
                  <a:schemeClr val="tx2"/>
                </a:solidFill>
              </a:rPr>
              <a:t> ý:</a:t>
            </a:r>
            <a:br>
              <a:rPr lang="en-US" sz="3600" dirty="0">
                <a:solidFill>
                  <a:schemeClr val="tx2"/>
                </a:solidFill>
              </a:rPr>
            </a:br>
            <a:r>
              <a:rPr lang="en-US" sz="3600" dirty="0" smtClean="0">
                <a:solidFill>
                  <a:schemeClr val="tx2"/>
                </a:solidFill>
              </a:rPr>
              <a:t>- </a:t>
            </a:r>
            <a:r>
              <a:rPr lang="en-US" sz="3600" dirty="0" err="1" smtClean="0">
                <a:solidFill>
                  <a:schemeClr val="tx2"/>
                </a:solidFill>
              </a:rPr>
              <a:t>Người</a:t>
            </a:r>
            <a:r>
              <a:rPr lang="en-US" sz="3600" dirty="0" smtClean="0">
                <a:solidFill>
                  <a:schemeClr val="tx2"/>
                </a:solidFill>
              </a:rPr>
              <a:t> </a:t>
            </a:r>
            <a:r>
              <a:rPr lang="en-US" sz="3600" dirty="0" err="1">
                <a:solidFill>
                  <a:schemeClr val="tx2"/>
                </a:solidFill>
              </a:rPr>
              <a:t>vợ</a:t>
            </a:r>
            <a:r>
              <a:rPr lang="en-US" sz="3600" dirty="0">
                <a:solidFill>
                  <a:schemeClr val="tx2"/>
                </a:solidFill>
              </a:rPr>
              <a:t> </a:t>
            </a:r>
            <a:r>
              <a:rPr lang="en-US" sz="3600" dirty="0" err="1">
                <a:solidFill>
                  <a:schemeClr val="tx2"/>
                </a:solidFill>
              </a:rPr>
              <a:t>sinh</a:t>
            </a:r>
            <a:r>
              <a:rPr lang="en-US" sz="3600" dirty="0">
                <a:solidFill>
                  <a:schemeClr val="tx2"/>
                </a:solidFill>
              </a:rPr>
              <a:t> </a:t>
            </a:r>
            <a:r>
              <a:rPr lang="en-US" sz="3600" dirty="0" err="1">
                <a:solidFill>
                  <a:schemeClr val="tx2"/>
                </a:solidFill>
              </a:rPr>
              <a:t>ra</a:t>
            </a:r>
            <a:r>
              <a:rPr lang="en-US" sz="3600" dirty="0">
                <a:solidFill>
                  <a:schemeClr val="tx2"/>
                </a:solidFill>
              </a:rPr>
              <a:t> </a:t>
            </a:r>
            <a:r>
              <a:rPr lang="en-US" sz="3600" dirty="0" err="1">
                <a:solidFill>
                  <a:schemeClr val="tx2"/>
                </a:solidFill>
              </a:rPr>
              <a:t>quả</a:t>
            </a:r>
            <a:r>
              <a:rPr lang="en-US" sz="3600" dirty="0">
                <a:solidFill>
                  <a:schemeClr val="tx2"/>
                </a:solidFill>
              </a:rPr>
              <a:t> </a:t>
            </a:r>
            <a:r>
              <a:rPr lang="en-US" sz="3600" dirty="0" err="1">
                <a:solidFill>
                  <a:schemeClr val="tx2"/>
                </a:solidFill>
              </a:rPr>
              <a:t>gì</a:t>
            </a:r>
            <a:r>
              <a:rPr lang="en-US" sz="3600" dirty="0">
                <a:solidFill>
                  <a:schemeClr val="tx2"/>
                </a:solidFill>
              </a:rPr>
              <a:t>?</a:t>
            </a:r>
            <a:br>
              <a:rPr lang="en-US" sz="3600" dirty="0">
                <a:solidFill>
                  <a:schemeClr val="tx2"/>
                </a:solidFill>
              </a:rPr>
            </a:br>
            <a:r>
              <a:rPr lang="en-US" sz="3600" dirty="0" smtClean="0">
                <a:solidFill>
                  <a:schemeClr val="tx2"/>
                </a:solidFill>
              </a:rPr>
              <a:t>- </a:t>
            </a:r>
            <a:r>
              <a:rPr lang="en-US" sz="3600" dirty="0" err="1" smtClean="0">
                <a:solidFill>
                  <a:schemeClr val="tx2"/>
                </a:solidFill>
              </a:rPr>
              <a:t>Hai</a:t>
            </a:r>
            <a:r>
              <a:rPr lang="en-US" sz="3600" dirty="0" smtClean="0">
                <a:solidFill>
                  <a:schemeClr val="tx2"/>
                </a:solidFill>
              </a:rPr>
              <a:t> </a:t>
            </a:r>
            <a:r>
              <a:rPr lang="en-US" sz="3600" dirty="0" err="1">
                <a:solidFill>
                  <a:schemeClr val="tx2"/>
                </a:solidFill>
              </a:rPr>
              <a:t>người</a:t>
            </a:r>
            <a:r>
              <a:rPr lang="en-US" sz="3600" dirty="0">
                <a:solidFill>
                  <a:schemeClr val="tx2"/>
                </a:solidFill>
              </a:rPr>
              <a:t> </a:t>
            </a:r>
            <a:r>
              <a:rPr lang="en-US" sz="3600" dirty="0" err="1">
                <a:solidFill>
                  <a:schemeClr val="tx2"/>
                </a:solidFill>
              </a:rPr>
              <a:t>thấy</a:t>
            </a:r>
            <a:r>
              <a:rPr lang="en-US" sz="3600" dirty="0">
                <a:solidFill>
                  <a:schemeClr val="tx2"/>
                </a:solidFill>
              </a:rPr>
              <a:t> </a:t>
            </a:r>
            <a:r>
              <a:rPr lang="en-US" sz="3600" dirty="0" err="1">
                <a:solidFill>
                  <a:schemeClr val="tx2"/>
                </a:solidFill>
              </a:rPr>
              <a:t>có</a:t>
            </a:r>
            <a:r>
              <a:rPr lang="en-US" sz="3600" dirty="0">
                <a:solidFill>
                  <a:schemeClr val="tx2"/>
                </a:solidFill>
              </a:rPr>
              <a:t> </a:t>
            </a:r>
            <a:r>
              <a:rPr lang="en-US" sz="3600" dirty="0" err="1">
                <a:solidFill>
                  <a:schemeClr val="tx2"/>
                </a:solidFill>
              </a:rPr>
              <a:t>tiếng</a:t>
            </a:r>
            <a:r>
              <a:rPr lang="en-US" sz="3600" dirty="0">
                <a:solidFill>
                  <a:schemeClr val="tx2"/>
                </a:solidFill>
              </a:rPr>
              <a:t> </a:t>
            </a:r>
            <a:r>
              <a:rPr lang="en-US" sz="3600" dirty="0" err="1">
                <a:solidFill>
                  <a:schemeClr val="tx2"/>
                </a:solidFill>
              </a:rPr>
              <a:t>lao</a:t>
            </a:r>
            <a:r>
              <a:rPr lang="en-US" sz="3600" dirty="0">
                <a:solidFill>
                  <a:schemeClr val="tx2"/>
                </a:solidFill>
              </a:rPr>
              <a:t> </a:t>
            </a:r>
            <a:r>
              <a:rPr lang="en-US" sz="3600" dirty="0" err="1" smtClean="0">
                <a:solidFill>
                  <a:schemeClr val="tx2"/>
                </a:solidFill>
              </a:rPr>
              <a:t>xao</a:t>
            </a:r>
            <a:r>
              <a:rPr lang="en-US" sz="3600" dirty="0" smtClean="0">
                <a:solidFill>
                  <a:schemeClr val="tx2"/>
                </a:solidFill>
              </a:rPr>
              <a:t> </a:t>
            </a:r>
            <a:r>
              <a:rPr lang="en-US" sz="3600" dirty="0" err="1">
                <a:solidFill>
                  <a:schemeClr val="tx2"/>
                </a:solidFill>
              </a:rPr>
              <a:t>trong</a:t>
            </a:r>
            <a:r>
              <a:rPr lang="en-US" sz="3600" dirty="0">
                <a:solidFill>
                  <a:schemeClr val="tx2"/>
                </a:solidFill>
              </a:rPr>
              <a:t> </a:t>
            </a:r>
            <a:r>
              <a:rPr lang="en-US" sz="3600" dirty="0" err="1">
                <a:solidFill>
                  <a:schemeClr val="tx2"/>
                </a:solidFill>
              </a:rPr>
              <a:t>quả</a:t>
            </a:r>
            <a:r>
              <a:rPr lang="en-US" sz="3600" dirty="0">
                <a:solidFill>
                  <a:schemeClr val="tx2"/>
                </a:solidFill>
              </a:rPr>
              <a:t> </a:t>
            </a:r>
            <a:r>
              <a:rPr lang="en-US" sz="3600" dirty="0" err="1">
                <a:solidFill>
                  <a:schemeClr val="tx2"/>
                </a:solidFill>
              </a:rPr>
              <a:t>bầu</a:t>
            </a:r>
            <a:r>
              <a:rPr lang="en-US" sz="3600" dirty="0">
                <a:solidFill>
                  <a:schemeClr val="tx2"/>
                </a:solidFill>
              </a:rPr>
              <a:t>.</a:t>
            </a:r>
            <a:br>
              <a:rPr lang="en-US" sz="3600" dirty="0">
                <a:solidFill>
                  <a:schemeClr val="tx2"/>
                </a:solidFill>
              </a:rPr>
            </a:br>
            <a:r>
              <a:rPr lang="en-US" sz="3600" dirty="0" smtClean="0">
                <a:solidFill>
                  <a:schemeClr val="tx2"/>
                </a:solidFill>
              </a:rPr>
              <a:t>- </a:t>
            </a:r>
            <a:r>
              <a:rPr lang="en-US" sz="3600" dirty="0" err="1" smtClean="0">
                <a:solidFill>
                  <a:schemeClr val="tx2"/>
                </a:solidFill>
              </a:rPr>
              <a:t>Những</a:t>
            </a:r>
            <a:r>
              <a:rPr lang="en-US" sz="3600" dirty="0" smtClean="0">
                <a:solidFill>
                  <a:schemeClr val="tx2"/>
                </a:solidFill>
              </a:rPr>
              <a:t> </a:t>
            </a:r>
            <a:r>
              <a:rPr lang="en-US" sz="3600" dirty="0">
                <a:solidFill>
                  <a:schemeClr val="tx2"/>
                </a:solidFill>
              </a:rPr>
              <a:t>con </a:t>
            </a:r>
            <a:r>
              <a:rPr lang="en-US" sz="3600" dirty="0" err="1">
                <a:solidFill>
                  <a:schemeClr val="tx2"/>
                </a:solidFill>
              </a:rPr>
              <a:t>người</a:t>
            </a:r>
            <a:r>
              <a:rPr lang="en-US" sz="3600" dirty="0">
                <a:solidFill>
                  <a:schemeClr val="tx2"/>
                </a:solidFill>
              </a:rPr>
              <a:t> </a:t>
            </a:r>
            <a:r>
              <a:rPr lang="en-US" sz="3600" dirty="0" err="1">
                <a:solidFill>
                  <a:schemeClr val="tx2"/>
                </a:solidFill>
              </a:rPr>
              <a:t>bé</a:t>
            </a:r>
            <a:r>
              <a:rPr lang="en-US" sz="3600" dirty="0">
                <a:solidFill>
                  <a:schemeClr val="tx2"/>
                </a:solidFill>
              </a:rPr>
              <a:t> </a:t>
            </a:r>
            <a:r>
              <a:rPr lang="en-US" sz="3600" dirty="0" err="1">
                <a:solidFill>
                  <a:schemeClr val="tx2"/>
                </a:solidFill>
              </a:rPr>
              <a:t>nhỏ</a:t>
            </a:r>
            <a:r>
              <a:rPr lang="en-US" sz="3600" dirty="0">
                <a:solidFill>
                  <a:schemeClr val="tx2"/>
                </a:solidFill>
              </a:rPr>
              <a:t> </a:t>
            </a:r>
            <a:r>
              <a:rPr lang="en-US" sz="3600" dirty="0" err="1">
                <a:solidFill>
                  <a:schemeClr val="tx2"/>
                </a:solidFill>
              </a:rPr>
              <a:t>sinh</a:t>
            </a:r>
            <a:r>
              <a:rPr lang="en-US" sz="3600" dirty="0">
                <a:solidFill>
                  <a:schemeClr val="tx2"/>
                </a:solidFill>
              </a:rPr>
              <a:t> </a:t>
            </a:r>
            <a:r>
              <a:rPr lang="en-US" sz="3600" dirty="0" err="1">
                <a:solidFill>
                  <a:schemeClr val="tx2"/>
                </a:solidFill>
              </a:rPr>
              <a:t>ra</a:t>
            </a:r>
            <a:r>
              <a:rPr lang="en-US" sz="3600" dirty="0">
                <a:solidFill>
                  <a:schemeClr val="tx2"/>
                </a:solidFill>
              </a:rPr>
              <a:t> </a:t>
            </a:r>
            <a:r>
              <a:rPr lang="en-US" sz="3600" dirty="0" err="1">
                <a:solidFill>
                  <a:schemeClr val="tx2"/>
                </a:solidFill>
              </a:rPr>
              <a:t>từ</a:t>
            </a:r>
            <a:r>
              <a:rPr lang="en-US" sz="3600" dirty="0">
                <a:solidFill>
                  <a:schemeClr val="tx2"/>
                </a:solidFill>
              </a:rPr>
              <a:t> </a:t>
            </a:r>
            <a:r>
              <a:rPr lang="en-US" sz="3600" dirty="0" err="1">
                <a:solidFill>
                  <a:schemeClr val="tx2"/>
                </a:solidFill>
              </a:rPr>
              <a:t>quả</a:t>
            </a:r>
            <a:r>
              <a:rPr lang="en-US" sz="3600" dirty="0">
                <a:solidFill>
                  <a:schemeClr val="tx2"/>
                </a:solidFill>
              </a:rPr>
              <a:t> </a:t>
            </a:r>
            <a:r>
              <a:rPr lang="en-US" sz="3600" dirty="0" err="1">
                <a:solidFill>
                  <a:schemeClr val="tx2"/>
                </a:solidFill>
              </a:rPr>
              <a:t>bầu</a:t>
            </a:r>
            <a:r>
              <a:rPr lang="en-US" sz="3600" dirty="0">
                <a:solidFill>
                  <a:schemeClr val="tx2"/>
                </a:solidFill>
              </a:rPr>
              <a:t>.</a:t>
            </a:r>
            <a:br>
              <a:rPr lang="en-US" sz="3600" dirty="0">
                <a:solidFill>
                  <a:schemeClr val="tx2"/>
                </a:solidFill>
              </a:rPr>
            </a:br>
            <a:endParaRPr lang="en-US" sz="3600" b="1" i="1"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600" b="1" u="sng">
                <a:latin typeface="Times New Roman" pitchFamily="18" charset="0"/>
              </a:rPr>
              <a:t>Kể chuyện:</a:t>
            </a:r>
          </a:p>
        </p:txBody>
      </p:sp>
      <p:sp>
        <p:nvSpPr>
          <p:cNvPr id="8195" name="WordArt 3"/>
          <p:cNvSpPr>
            <a:spLocks noChangeArrowheads="1" noChangeShapeType="1" noTextEdit="1"/>
          </p:cNvSpPr>
          <p:nvPr/>
        </p:nvSpPr>
        <p:spPr bwMode="auto">
          <a:xfrm>
            <a:off x="2667000" y="695325"/>
            <a:ext cx="3581400" cy="600075"/>
          </a:xfrm>
          <a:prstGeom prst="rect">
            <a:avLst/>
          </a:prstGeom>
        </p:spPr>
        <p:txBody>
          <a:bodyPr wrap="none" fromWordArt="1">
            <a:prstTxWarp prst="textPlain">
              <a:avLst>
                <a:gd name="adj" fmla="val 50000"/>
              </a:avLst>
            </a:prstTxWarp>
          </a:bodyPr>
          <a:lstStyle/>
          <a:p>
            <a:pPr algn="ctr"/>
            <a:r>
              <a:rPr lang="vi-VN" sz="3600" kern="10" dirty="0">
                <a:ln w="12700">
                  <a:solidFill>
                    <a:srgbClr val="FFCC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Chuyện quả bầu</a:t>
            </a:r>
          </a:p>
        </p:txBody>
      </p:sp>
      <p:sp>
        <p:nvSpPr>
          <p:cNvPr id="8196" name="Text Box 4"/>
          <p:cNvSpPr txBox="1">
            <a:spLocks noChangeArrowheads="1"/>
          </p:cNvSpPr>
          <p:nvPr/>
        </p:nvSpPr>
        <p:spPr bwMode="auto">
          <a:xfrm>
            <a:off x="0" y="1695450"/>
            <a:ext cx="8915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000" b="1" dirty="0" err="1">
                <a:solidFill>
                  <a:schemeClr val="accent2"/>
                </a:solidFill>
                <a:latin typeface="Times New Roman" pitchFamily="18" charset="0"/>
                <a:cs typeface="Times New Roman" pitchFamily="18" charset="0"/>
              </a:rPr>
              <a:t>Bài</a:t>
            </a:r>
            <a:r>
              <a:rPr lang="en-US" sz="4000" b="1" dirty="0">
                <a:solidFill>
                  <a:schemeClr val="accent2"/>
                </a:solidFill>
                <a:latin typeface="Times New Roman" pitchFamily="18" charset="0"/>
                <a:cs typeface="Times New Roman" pitchFamily="18" charset="0"/>
              </a:rPr>
              <a:t> </a:t>
            </a:r>
            <a:r>
              <a:rPr lang="en-US" sz="4000" b="1" dirty="0" smtClean="0">
                <a:solidFill>
                  <a:schemeClr val="accent2"/>
                </a:solidFill>
                <a:latin typeface="Times New Roman" pitchFamily="18" charset="0"/>
                <a:cs typeface="Times New Roman" pitchFamily="18" charset="0"/>
              </a:rPr>
              <a:t>3: </a:t>
            </a:r>
            <a:r>
              <a:rPr lang="en-US" sz="4000" b="1" dirty="0" err="1" smtClean="0">
                <a:solidFill>
                  <a:schemeClr val="accent2"/>
                </a:solidFill>
                <a:latin typeface="Times New Roman" pitchFamily="18" charset="0"/>
                <a:cs typeface="Times New Roman" pitchFamily="18" charset="0"/>
              </a:rPr>
              <a:t>Kể</a:t>
            </a:r>
            <a:r>
              <a:rPr lang="en-US" sz="4000" b="1" dirty="0" smtClean="0">
                <a:solidFill>
                  <a:schemeClr val="accent2"/>
                </a:solidFill>
                <a:latin typeface="Times New Roman" pitchFamily="18" charset="0"/>
                <a:cs typeface="Times New Roman" pitchFamily="18" charset="0"/>
              </a:rPr>
              <a:t> </a:t>
            </a:r>
            <a:r>
              <a:rPr lang="en-US" sz="4000" b="1" dirty="0" err="1">
                <a:solidFill>
                  <a:schemeClr val="accent2"/>
                </a:solidFill>
                <a:latin typeface="Times New Roman" pitchFamily="18" charset="0"/>
                <a:cs typeface="Times New Roman" pitchFamily="18" charset="0"/>
              </a:rPr>
              <a:t>lại</a:t>
            </a:r>
            <a:r>
              <a:rPr lang="nl-NL" sz="4000" b="1" dirty="0">
                <a:solidFill>
                  <a:schemeClr val="accent2"/>
                </a:solidFill>
                <a:latin typeface="Times New Roman" pitchFamily="18" charset="0"/>
                <a:cs typeface="Times New Roman" pitchFamily="18" charset="0"/>
              </a:rPr>
              <a:t> toàn bộ câu chuyện theo cách mở bài dưới đây:</a:t>
            </a:r>
          </a:p>
          <a:p>
            <a:pPr algn="just" eaLnBrk="1" hangingPunct="1"/>
            <a:r>
              <a:rPr lang="nl-NL" sz="4000" dirty="0">
                <a:latin typeface="Times New Roman" pitchFamily="18" charset="0"/>
              </a:rPr>
              <a:t>	Đất nước ta có 54 dân tộc anh em. Mỗi dân tộc đều có tiếng nói riêng, có cách ăn mặc riêng. Nhưng tất cả các dân tộc ấy đều sinh ra từ một mẹ. Chuyện kể rằng....</a:t>
            </a:r>
            <a:endParaRPr lang="en-US" sz="4000" dirty="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0"/>
            <a:ext cx="7924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600" b="1" u="sng">
                <a:latin typeface="Times New Roman" pitchFamily="18" charset="0"/>
              </a:rPr>
              <a:t>Kể chuyện:</a:t>
            </a:r>
          </a:p>
          <a:p>
            <a:endParaRPr lang="en-US" sz="3200" b="1" u="sng">
              <a:latin typeface="Times New Roman" pitchFamily="18" charset="0"/>
            </a:endParaRPr>
          </a:p>
        </p:txBody>
      </p:sp>
      <p:sp>
        <p:nvSpPr>
          <p:cNvPr id="9219" name="WordArt 3"/>
          <p:cNvSpPr>
            <a:spLocks noChangeArrowheads="1" noChangeShapeType="1" noTextEdit="1"/>
          </p:cNvSpPr>
          <p:nvPr/>
        </p:nvSpPr>
        <p:spPr bwMode="auto">
          <a:xfrm>
            <a:off x="2667000" y="990600"/>
            <a:ext cx="3581400" cy="600075"/>
          </a:xfrm>
          <a:prstGeom prst="rect">
            <a:avLst/>
          </a:prstGeom>
        </p:spPr>
        <p:txBody>
          <a:bodyPr wrap="none" fromWordArt="1">
            <a:prstTxWarp prst="textPlain">
              <a:avLst>
                <a:gd name="adj" fmla="val 50000"/>
              </a:avLst>
            </a:prstTxWarp>
          </a:bodyPr>
          <a:lstStyle/>
          <a:p>
            <a:pPr algn="ctr"/>
            <a:r>
              <a:rPr lang="vi-VN" sz="3600" kern="10">
                <a:ln w="12700">
                  <a:solidFill>
                    <a:srgbClr val="FFCC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Chuyện quả bầu</a:t>
            </a:r>
          </a:p>
        </p:txBody>
      </p:sp>
      <p:sp>
        <p:nvSpPr>
          <p:cNvPr id="10244" name="Text Box 4"/>
          <p:cNvSpPr txBox="1">
            <a:spLocks noChangeArrowheads="1"/>
          </p:cNvSpPr>
          <p:nvPr/>
        </p:nvSpPr>
        <p:spPr bwMode="auto">
          <a:xfrm>
            <a:off x="609600" y="2133600"/>
            <a:ext cx="792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4000" dirty="0">
                <a:latin typeface="Times New Roman" pitchFamily="18" charset="0"/>
              </a:rPr>
              <a:t>* </a:t>
            </a:r>
            <a:r>
              <a:rPr lang="en-US" sz="4000" dirty="0" err="1">
                <a:latin typeface="Times New Roman" pitchFamily="18" charset="0"/>
              </a:rPr>
              <a:t>Em</a:t>
            </a:r>
            <a:r>
              <a:rPr lang="en-US" sz="4000" dirty="0">
                <a:latin typeface="Times New Roman" pitchFamily="18" charset="0"/>
              </a:rPr>
              <a:t> </a:t>
            </a:r>
            <a:r>
              <a:rPr lang="en-US" sz="4000" dirty="0" err="1">
                <a:latin typeface="Times New Roman" pitchFamily="18" charset="0"/>
              </a:rPr>
              <a:t>hiểu</a:t>
            </a:r>
            <a:r>
              <a:rPr lang="en-US" sz="4000" dirty="0">
                <a:latin typeface="Times New Roman" pitchFamily="18" charset="0"/>
              </a:rPr>
              <a:t> </a:t>
            </a:r>
            <a:r>
              <a:rPr lang="en-US" sz="4000" dirty="0" err="1">
                <a:latin typeface="Times New Roman" pitchFamily="18" charset="0"/>
              </a:rPr>
              <a:t>nội</a:t>
            </a:r>
            <a:r>
              <a:rPr lang="en-US" sz="4000" dirty="0">
                <a:latin typeface="Times New Roman" pitchFamily="18" charset="0"/>
              </a:rPr>
              <a:t> dung </a:t>
            </a:r>
            <a:r>
              <a:rPr lang="en-US" sz="4000" dirty="0" err="1">
                <a:latin typeface="Times New Roman" pitchFamily="18" charset="0"/>
              </a:rPr>
              <a:t>câu</a:t>
            </a:r>
            <a:r>
              <a:rPr lang="en-US" sz="4000" dirty="0">
                <a:latin typeface="Times New Roman" pitchFamily="18" charset="0"/>
              </a:rPr>
              <a:t> </a:t>
            </a:r>
            <a:r>
              <a:rPr lang="en-US" sz="4000" dirty="0" err="1">
                <a:latin typeface="Times New Roman" pitchFamily="18" charset="0"/>
              </a:rPr>
              <a:t>chuyện</a:t>
            </a:r>
            <a:r>
              <a:rPr lang="en-US" sz="4000" dirty="0">
                <a:latin typeface="Times New Roman" pitchFamily="18" charset="0"/>
              </a:rPr>
              <a:t> </a:t>
            </a:r>
            <a:r>
              <a:rPr lang="en-US" sz="4000" dirty="0" err="1">
                <a:latin typeface="Times New Roman" pitchFamily="18" charset="0"/>
              </a:rPr>
              <a:t>như</a:t>
            </a:r>
            <a:r>
              <a:rPr lang="en-US" sz="4000" dirty="0">
                <a:latin typeface="Times New Roman" pitchFamily="18" charset="0"/>
              </a:rPr>
              <a:t> </a:t>
            </a:r>
            <a:r>
              <a:rPr lang="en-US" sz="4000" dirty="0" err="1">
                <a:latin typeface="Times New Roman" pitchFamily="18" charset="0"/>
              </a:rPr>
              <a:t>thế</a:t>
            </a:r>
            <a:r>
              <a:rPr lang="en-US" sz="4000" dirty="0">
                <a:latin typeface="Times New Roman" pitchFamily="18" charset="0"/>
              </a:rPr>
              <a:t> </a:t>
            </a:r>
            <a:r>
              <a:rPr lang="en-US" sz="4000" dirty="0" err="1">
                <a:latin typeface="Times New Roman" pitchFamily="18" charset="0"/>
              </a:rPr>
              <a:t>nào</a:t>
            </a:r>
            <a:r>
              <a:rPr lang="en-US" sz="4000" dirty="0">
                <a:latin typeface="Times New Roman" pitchFamily="18" charset="0"/>
              </a:rPr>
              <a:t>? </a:t>
            </a:r>
          </a:p>
        </p:txBody>
      </p:sp>
      <p:pic>
        <p:nvPicPr>
          <p:cNvPr id="9221"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800600"/>
            <a:ext cx="952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962400"/>
            <a:ext cx="952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429000"/>
            <a:ext cx="1295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562600"/>
            <a:ext cx="952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257800"/>
            <a:ext cx="952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9461" name="WordArt 5"/>
          <p:cNvSpPr>
            <a:spLocks noChangeArrowheads="1" noChangeShapeType="1" noTextEdit="1"/>
          </p:cNvSpPr>
          <p:nvPr/>
        </p:nvSpPr>
        <p:spPr bwMode="auto">
          <a:xfrm>
            <a:off x="457200" y="-304800"/>
            <a:ext cx="8534400" cy="7162800"/>
          </a:xfrm>
          <a:prstGeom prst="rect">
            <a:avLst/>
          </a:prstGeom>
        </p:spPr>
        <p:txBody>
          <a:bodyPr wrap="none" fromWordArt="1">
            <a:prstTxWarp prst="textSlantUp">
              <a:avLst>
                <a:gd name="adj" fmla="val 58597"/>
              </a:avLst>
            </a:prstTxWarp>
          </a:bodyPr>
          <a:lstStyle/>
          <a:p>
            <a:pPr algn="ctr"/>
            <a:r>
              <a:rPr lang="vi-VN" sz="3600" b="1" kern="10">
                <a:ln w="12700">
                  <a:pattFill prst="lgCheck">
                    <a:fgClr>
                      <a:schemeClr val="folHlink"/>
                    </a:fgClr>
                    <a:bgClr>
                      <a:srgbClr val="FFFFFF"/>
                    </a:bgClr>
                  </a:pattFill>
                  <a:round/>
                  <a:headEnd/>
                  <a:tailEnd/>
                </a:ln>
                <a:solidFill>
                  <a:srgbClr val="002060"/>
                </a:solidFill>
                <a:effectLst>
                  <a:outerShdw dist="35921" dir="2700000" sy="50000" rotWithShape="0">
                    <a:srgbClr val="875B0D">
                      <a:alpha val="70000"/>
                    </a:srgbClr>
                  </a:outerShdw>
                </a:effectLst>
                <a:latin typeface="Times New Roman"/>
                <a:cs typeface="Times New Roman"/>
              </a:rPr>
              <a:t>Chúc các em chăm ngoan </a:t>
            </a:r>
          </a:p>
          <a:p>
            <a:pPr algn="ctr"/>
            <a:r>
              <a:rPr lang="vi-VN" sz="3600" b="1" kern="10">
                <a:ln w="12700">
                  <a:pattFill prst="lgCheck">
                    <a:fgClr>
                      <a:schemeClr val="folHlink"/>
                    </a:fgClr>
                    <a:bgClr>
                      <a:srgbClr val="FFFFFF"/>
                    </a:bgClr>
                  </a:pattFill>
                  <a:round/>
                  <a:headEnd/>
                  <a:tailEnd/>
                </a:ln>
                <a:solidFill>
                  <a:srgbClr val="002060"/>
                </a:solidFill>
                <a:effectLst>
                  <a:outerShdw dist="35921" dir="2700000" sy="50000" rotWithShape="0">
                    <a:srgbClr val="875B0D">
                      <a:alpha val="70000"/>
                    </a:srgbClr>
                  </a:outerShdw>
                </a:effectLst>
                <a:latin typeface="Times New Roman"/>
                <a:cs typeface="Times New Roman"/>
              </a:rPr>
              <a:t>Học tốt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1000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2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036469"/>
  <p:tag name="VIOLETTITLE" val="Tuần 32. Chuyện quả bầu"/>
  <p:tag name="VIOLETLESSON" val="32"/>
  <p:tag name="VIOLETCATID" val="2198"/>
  <p:tag name="VIOLETSUBJECT" val="Kể chuyện 2"/>
  <p:tag name="VIOLETAUTHORID" val="42861"/>
  <p:tag name="VIOLETAUTHORNAME" val="Phạm Thị Thanh Tú"/>
  <p:tag name="VIOLETAUTHORAVATAR" val="no_avatarf.jpg"/>
  <p:tag name="VIOLETAUTHORADDRESS" val="Báo Diễn đàn Doanh nghiệp - Hà Nội"/>
  <p:tag name="VIOLETDATE" val="2017-04-24 21:15:44"/>
  <p:tag name="VIOLETHIT" val="183"/>
  <p:tag name="VIOLETLIKE"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328</TotalTime>
  <Words>108</Words>
  <Application>Microsoft Office PowerPoint</Application>
  <PresentationFormat>On-screen Show (4:3)</PresentationFormat>
  <Paragraphs>21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Default Design</vt:lpstr>
      <vt:lpstr>PowerPoint Presentation</vt:lpstr>
      <vt:lpstr>PowerPoint Presentation</vt:lpstr>
      <vt:lpstr>PowerPoint Presentation</vt:lpstr>
      <vt:lpstr>PowerPoint Presentation</vt:lpstr>
      <vt:lpstr>Bài 1. Dựa theo các tranh sau, kể lại đoạn 1 và 2 của Chuyện quả bầu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bbc</dc:creator>
  <cp:lastModifiedBy>PC_ASUS</cp:lastModifiedBy>
  <cp:revision>52</cp:revision>
  <cp:lastPrinted>1601-01-01T00:00:00Z</cp:lastPrinted>
  <dcterms:created xsi:type="dcterms:W3CDTF">1601-01-01T00:00:00Z</dcterms:created>
  <dcterms:modified xsi:type="dcterms:W3CDTF">2019-04-15T16:44:10Z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