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9" r:id="rId4"/>
    <p:sldId id="262" r:id="rId5"/>
    <p:sldId id="260" r:id="rId6"/>
    <p:sldId id="280" r:id="rId7"/>
    <p:sldId id="263" r:id="rId8"/>
    <p:sldId id="265" r:id="rId9"/>
    <p:sldId id="270" r:id="rId10"/>
    <p:sldId id="275" r:id="rId11"/>
    <p:sldId id="272" r:id="rId12"/>
    <p:sldId id="277" r:id="rId13"/>
    <p:sldId id="273" r:id="rId14"/>
    <p:sldId id="274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5" autoAdjust="0"/>
    <p:restoredTop sz="94647" autoAdjust="0"/>
  </p:normalViewPr>
  <p:slideViewPr>
    <p:cSldViewPr>
      <p:cViewPr>
        <p:scale>
          <a:sx n="77" d="100"/>
          <a:sy n="77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329865-9B0D-4F5C-87EE-4172A9D456E6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4AE90D-E845-40AA-A495-02843D55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27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71AD6B-A3B2-4AE0-9E5A-876F829564B2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EC4EFA-FD3B-4A35-9677-2F58E88F8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061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4D35-2342-4952-B6FB-8CE00366E88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9BB0-6E8D-4214-9C58-84331D1AE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7C62B-9C72-44FC-BD0C-834401AD5B03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58AF-1376-4716-A7A9-7FB71F067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E32A-1F30-40D6-AD5D-35C8E6AC7E12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F8ED-8C76-4F63-944C-F4557AF4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BA81-5BB2-49E2-9A3B-4DE9F3EF8524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E052-B973-4BB1-BA25-5B845C0D5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8EF1-8AAE-4793-8576-24F3EB04A8FC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B7D5-1366-4AE4-B14B-73D7B52DD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F78C-6207-45D4-8E23-EC74F5B4FFEC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E8EC-6172-4A06-9F46-5EDAEFD1A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9995-98EA-44C7-9005-EA061F9577A3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13DF-E526-4F5F-A362-7E2C82CDB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920F-8D9D-4A45-B444-9708346E717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ED03-8F32-4DC7-BB0F-79E16B089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5771-92DC-41FE-93D2-53878580579F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4040-9671-4867-B7F1-A0A55F7D4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4B23-7E1E-4449-AD9D-84A983B1E7FC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4C8A-F17A-4DE7-99D8-0974A69C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62F0-1B7D-4E5D-A068-3A07A7DB7DCD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1BBB-9347-436C-8BC5-5C044F38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628572-9325-45AE-9C9A-9444AA87ACE5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5A4D20-CB44-4466-9CDD-E15253DD2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535"/>
          </a:xfrm>
        </p:spPr>
      </p:pic>
      <p:sp>
        <p:nvSpPr>
          <p:cNvPr id="4" name="TextBox 3"/>
          <p:cNvSpPr txBox="1"/>
          <p:nvPr/>
        </p:nvSpPr>
        <p:spPr>
          <a:xfrm>
            <a:off x="1868488" y="1066800"/>
            <a:ext cx="55626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ĐẠO ĐỨC LỚP 2</a:t>
            </a:r>
          </a:p>
          <a:p>
            <a:pPr algn="ctr"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 26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76200"/>
            <a:ext cx="8458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066871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BÀI 12: LỊCH SỰ KHI  ĐẾN NHÀ </a:t>
            </a:r>
          </a:p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NGƯỜI KHÁC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905000"/>
            <a:ext cx="7315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vi-VN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7288" y="1179513"/>
            <a:ext cx="7608887" cy="560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Em hãy ghi vào ô trống chữ Đ trước những hành vi đúng, chữ S trước những hành vi sai khi đến nhà người 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lphaLcPeriod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Hẹn hoặc gọi bấm chuông trước khi đến chơi. </a:t>
            </a:r>
          </a:p>
          <a:p>
            <a:pPr marL="457200" indent="-457200" algn="just">
              <a:buFontTx/>
              <a:buAutoNum type="alphaLcPeriod" startAt="2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Ra về nhà không chào hỏi.</a:t>
            </a:r>
          </a:p>
          <a:p>
            <a:pPr marL="457200" indent="-457200" algn="just">
              <a:buFontTx/>
              <a:buAutoNum type="alphaLcPeriod" startAt="2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Lễ phép chào hỏi mọi người trong nhà. </a:t>
            </a:r>
          </a:p>
          <a:p>
            <a:pPr algn="just"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đ. Tự mở cửa vào 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just">
              <a:buFontTx/>
              <a:buAutoNum type="alphaLcPeriod" startAt="5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Nói năng rõ ràng, lễ phép.</a:t>
            </a:r>
          </a:p>
          <a:p>
            <a:pPr marL="514350" indent="-514350" algn="just">
              <a:buFontTx/>
              <a:buAutoNum type="alphaLcPeriod" startAt="5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Cười nói, đùa nghịch làm ồn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AutoNum type="alphaLcPeriod" startAt="5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Gõ cửa hoặc bấm chuông trước khi vào nhà.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lấy xem hoặc sử dụng các đồ vật trong nhà </a:t>
            </a:r>
          </a:p>
          <a:p>
            <a:pPr marL="457200" indent="-457200" algn="just">
              <a:buFontTx/>
              <a:buAutoNum type="alphaLcPeriod" startAt="2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938" y="2759075"/>
            <a:ext cx="457200" cy="3873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515938" y="3254375"/>
            <a:ext cx="430212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515938" y="3692525"/>
            <a:ext cx="436562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542925" y="4114800"/>
            <a:ext cx="409575" cy="311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554038" y="4492625"/>
            <a:ext cx="398462" cy="3746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542925" y="4937125"/>
            <a:ext cx="409575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68325" y="5380038"/>
            <a:ext cx="398463" cy="4111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568325" y="5943600"/>
            <a:ext cx="398463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8325" y="2759075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Đ</a:t>
            </a:r>
            <a:endParaRPr lang="vi-VN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2925" y="3254375"/>
            <a:ext cx="430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endParaRPr lang="vi-VN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4038" y="3679825"/>
            <a:ext cx="346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Đ</a:t>
            </a:r>
            <a:endParaRPr lang="vi-VN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4038" y="4114800"/>
            <a:ext cx="34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endParaRPr lang="vi-VN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4038" y="4492625"/>
            <a:ext cx="3460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Đ</a:t>
            </a:r>
            <a:endParaRPr lang="vi-VN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8325" y="4937125"/>
            <a:ext cx="384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endParaRPr lang="vi-VN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8325" y="5380038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Đ</a:t>
            </a:r>
            <a:endParaRPr lang="vi-VN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8325" y="5943600"/>
            <a:ext cx="398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609600" y="2286000"/>
            <a:ext cx="7924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09800" y="457200"/>
            <a:ext cx="662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+mj-lt"/>
              </a:rPr>
              <a:t>Hoạt động 3: Bày tỏ ý kiến</a:t>
            </a:r>
            <a:endParaRPr lang="vi-VN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24050"/>
            <a:ext cx="7924800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i="1" dirty="0">
                <a:latin typeface="+mj-lt"/>
              </a:rPr>
              <a:t>Các em hãy giơ tay với ý mà em tán thành,không giơ tay  với ý mà em không tán thành.</a:t>
            </a:r>
          </a:p>
          <a:p>
            <a:pPr>
              <a:defRPr/>
            </a:pPr>
            <a:r>
              <a:rPr lang="vi-VN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73914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vi-VN" dirty="0"/>
          </a:p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endParaRPr lang="vi-VN" dirty="0"/>
          </a:p>
        </p:txBody>
      </p:sp>
      <p:sp>
        <p:nvSpPr>
          <p:cNvPr id="2" name="Rectangle 1"/>
          <p:cNvSpPr/>
          <p:nvPr/>
        </p:nvSpPr>
        <p:spPr>
          <a:xfrm>
            <a:off x="381000" y="2971800"/>
            <a:ext cx="8458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2400" dirty="0">
                <a:latin typeface="+mj-lt"/>
              </a:rPr>
              <a:t>a.Sang chơi nhà Minh, Trang chào hỏi người lớn trong nhà một cách lễ phép.</a:t>
            </a:r>
          </a:p>
          <a:p>
            <a:pPr>
              <a:defRPr/>
            </a:pPr>
            <a:r>
              <a:rPr lang="vi-VN" sz="2400" dirty="0">
                <a:latin typeface="+mj-lt"/>
              </a:rPr>
              <a:t> b.Sang nhà Mai, thấy trong vườn có nhiều hoa, Lan tự ý hái mấy bông đem về cắm cho đẹp</a:t>
            </a:r>
          </a:p>
          <a:p>
            <a:pPr>
              <a:defRPr/>
            </a:pPr>
            <a:r>
              <a:rPr lang="vi-VN" sz="2400" dirty="0">
                <a:latin typeface="+mj-lt"/>
              </a:rPr>
              <a:t> c.Hưng gọi điện thoại hẹn trước khi sang nhà Việt chơi.</a:t>
            </a:r>
          </a:p>
          <a:p>
            <a:pPr>
              <a:defRPr/>
            </a:pPr>
            <a:r>
              <a:rPr lang="vi-VN" sz="2400" dirty="0">
                <a:latin typeface="+mj-lt"/>
              </a:rPr>
              <a:t> d.Đang chơi nhà Hoa, chợt mẹ gọi về ăn cơm, Dung vội vàng chạy về quên cả chào hỏi.</a:t>
            </a:r>
          </a:p>
          <a:p>
            <a:pPr>
              <a:defRPr/>
            </a:pPr>
            <a:r>
              <a:rPr lang="vi-VN" sz="2400" dirty="0">
                <a:latin typeface="+mj-lt"/>
              </a:rPr>
              <a:t> đ.Sang nhà Nam, Hoàng tự ý bật mấy vi tính  của nhà bạn để chơi điện tử.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981200"/>
            <a:ext cx="8229600" cy="2667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thể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371600" y="51054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chăm ngoan học giỏi.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032" y="1066800"/>
            <a:ext cx="8918018" cy="120032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0" y="631825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u="sng" dirty="0">
                <a:solidFill>
                  <a:srgbClr val="0070C0"/>
                </a:solidFill>
                <a:latin typeface="+mj-lt"/>
              </a:rPr>
              <a:t>Đạo đức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0300" y="1600200"/>
            <a:ext cx="7315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j-lt"/>
              </a:rPr>
              <a:t>1.Em sẽ làm gì trong các tình huống sau ?</a:t>
            </a:r>
          </a:p>
          <a:p>
            <a:pPr>
              <a:defRPr/>
            </a:pPr>
            <a:endParaRPr lang="vi-VN" sz="2800" dirty="0">
              <a:latin typeface="+mj-lt"/>
            </a:endParaRPr>
          </a:p>
          <a:p>
            <a:pPr>
              <a:defRPr/>
            </a:pPr>
            <a:r>
              <a:rPr lang="en-US" sz="2800" dirty="0">
                <a:latin typeface="+mj-lt"/>
              </a:rPr>
              <a:t>•Có điện thoại gọi cho mẹ khi mẹ vắng nhà.</a:t>
            </a:r>
            <a:endParaRPr lang="vi-VN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0300" y="3581400"/>
            <a:ext cx="6858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latin typeface="+mj-lt"/>
              </a:rPr>
              <a:t>2.Tại sao cần phải lịch sự khi nhận và nghe điện thoại?</a:t>
            </a:r>
            <a:endParaRPr lang="vi-VN" sz="28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8586" y="2547074"/>
            <a:ext cx="8534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Bài12: Lịch sự khi đến nhà người khác (Tiết 1)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482600"/>
            <a:ext cx="1600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200" u="sng" dirty="0">
                <a:solidFill>
                  <a:srgbClr val="0070C0"/>
                </a:solidFill>
                <a:latin typeface="+mj-lt"/>
              </a:rPr>
              <a:t>Đạo đức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105025" y="2286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952500" y="186055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059113"/>
            <a:ext cx="678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dirty="0">
                <a:latin typeface="+mj-lt"/>
              </a:rPr>
              <a:t>Đọc truyện </a:t>
            </a:r>
            <a:r>
              <a:rPr lang="vi-VN" sz="3200" dirty="0" smtClean="0">
                <a:latin typeface="+mj-lt"/>
              </a:rPr>
              <a:t>«Đến </a:t>
            </a:r>
            <a:r>
              <a:rPr lang="vi-VN" sz="3200" dirty="0">
                <a:latin typeface="+mj-lt"/>
              </a:rPr>
              <a:t>chơi nhà bạn»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xplosion 1 4"/>
          <p:cNvSpPr/>
          <p:nvPr/>
        </p:nvSpPr>
        <p:spPr>
          <a:xfrm>
            <a:off x="361950" y="1295400"/>
            <a:ext cx="8610600" cy="339725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Dũng</a:t>
            </a:r>
            <a:r>
              <a:rPr lang="en-US" sz="3200" dirty="0"/>
              <a:t> </a:t>
            </a:r>
            <a:r>
              <a:rPr lang="en-US" sz="3200" dirty="0" err="1"/>
              <a:t>cư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vậy</a:t>
            </a:r>
            <a:r>
              <a:rPr lang="en-US" sz="3200" dirty="0"/>
              <a:t>,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nhắc</a:t>
            </a:r>
            <a:r>
              <a:rPr lang="en-US" sz="3200" dirty="0"/>
              <a:t> </a:t>
            </a:r>
            <a:r>
              <a:rPr lang="en-US" sz="3200" dirty="0" err="1"/>
              <a:t>nhở</a:t>
            </a:r>
            <a:r>
              <a:rPr lang="en-US" sz="3200" dirty="0"/>
              <a:t> </a:t>
            </a:r>
            <a:r>
              <a:rPr lang="en-US" sz="3200" dirty="0" err="1"/>
              <a:t>Dũng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50292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Khi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đến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nhà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phải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gõ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cửa</a:t>
            </a:r>
            <a:r>
              <a:rPr lang="en-US" sz="3200" b="1" dirty="0">
                <a:solidFill>
                  <a:srgbClr val="00B0F0"/>
                </a:solidFill>
              </a:rPr>
              <a:t>, </a:t>
            </a:r>
            <a:r>
              <a:rPr lang="en-US" sz="3200" b="1" dirty="0" err="1">
                <a:solidFill>
                  <a:srgbClr val="00B0F0"/>
                </a:solidFill>
              </a:rPr>
              <a:t>bấm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chuông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và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chào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hỏi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người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lớn</a:t>
            </a:r>
            <a:r>
              <a:rPr lang="en-US" sz="3200" b="1" dirty="0">
                <a:solidFill>
                  <a:srgbClr val="00B0F0"/>
                </a:solidFill>
              </a:rPr>
              <a:t>.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62000" y="5029200"/>
            <a:ext cx="1828800" cy="10779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" y="1600200"/>
            <a:ext cx="3429000" cy="1816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Sau khi được mẹ Toàn nhắc nhở, bạn Dũng đã có thái độ, cử chỉ như thế nào?</a:t>
            </a:r>
            <a:endParaRPr lang="vi-VN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25" y="4154487"/>
            <a:ext cx="34798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Ngượng ngùng, nhận lỗi, vui chơi, cất đồ đạc gọn gàng vào tủ và không quên chào mẹ toàn trước khi ra về. 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55563" y="3471862"/>
            <a:ext cx="701675" cy="8763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188" y="1828800"/>
            <a:ext cx="55435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2286000" y="1828800"/>
            <a:ext cx="5029199" cy="2514600"/>
          </a:xfrm>
          <a:prstGeom prst="cloudCallout">
            <a:avLst>
              <a:gd name="adj1" fmla="val -29166"/>
              <a:gd name="adj2" fmla="val 678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câu chuyện trên, khi đến nhà người khác các em cần phải làm gì? </a:t>
            </a:r>
          </a:p>
          <a:p>
            <a:pPr algn="ctr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81000" y="4892299"/>
            <a:ext cx="1524000" cy="381000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7" name="TextBox 7"/>
          <p:cNvSpPr txBox="1">
            <a:spLocks noChangeArrowheads="1"/>
          </p:cNvSpPr>
          <p:nvPr/>
        </p:nvSpPr>
        <p:spPr bwMode="auto">
          <a:xfrm>
            <a:off x="1916113" y="4762500"/>
            <a:ext cx="693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 nhà người khác phải lịch sự: Gõ cửa  bấm chuông và chào hỏi người lớn,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-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1592263" y="2286000"/>
            <a:ext cx="6408737" cy="1905000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807" y="4718447"/>
            <a:ext cx="7231593" cy="123110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ight Arrow 1"/>
          <p:cNvSpPr/>
          <p:nvPr/>
        </p:nvSpPr>
        <p:spPr>
          <a:xfrm flipV="1">
            <a:off x="288925" y="4960938"/>
            <a:ext cx="1303338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1550988" y="22860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5-6)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668883"/>
  <p:tag name="VIOLETTITLE" val="Bài 12. Lịch sự khi đến nhà người khác"/>
  <p:tag name="VIOLETLESSON" val="12"/>
  <p:tag name="VIOLETCATID" val="2218"/>
  <p:tag name="VIOLETSUBJECT" val="Đạo đức 2"/>
  <p:tag name="VIOLETAUTHORID" val="10463271"/>
  <p:tag name="VIOLETAUTHORNAME" val="võ thành tâm"/>
  <p:tag name="VIOLETAUTHORAVATAR" val="no_avatar.jpg"/>
  <p:tag name="VIOLETAUTHORADDRESS" val="trường đại học quảng nam - bình định"/>
  <p:tag name="VIOLETDATE" val="2016-05-25 14:00:03"/>
  <p:tag name="VIOLETHIT" val="283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79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8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5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77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588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PC_ASUS</cp:lastModifiedBy>
  <cp:revision>164</cp:revision>
  <dcterms:created xsi:type="dcterms:W3CDTF">2015-09-07T05:03:53Z</dcterms:created>
  <dcterms:modified xsi:type="dcterms:W3CDTF">2019-03-27T16:18:44Z</dcterms:modified>
</cp:coreProperties>
</file>