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316" r:id="rId3"/>
    <p:sldId id="323" r:id="rId4"/>
    <p:sldId id="339" r:id="rId5"/>
    <p:sldId id="317" r:id="rId6"/>
    <p:sldId id="324" r:id="rId7"/>
    <p:sldId id="318" r:id="rId8"/>
    <p:sldId id="335" r:id="rId9"/>
    <p:sldId id="336" r:id="rId10"/>
    <p:sldId id="337" r:id="rId11"/>
    <p:sldId id="333" r:id="rId12"/>
    <p:sldId id="325" r:id="rId13"/>
    <p:sldId id="338" r:id="rId14"/>
    <p:sldId id="341" r:id="rId15"/>
    <p:sldId id="287" r:id="rId16"/>
  </p:sldIdLst>
  <p:sldSz cx="9144000" cy="6858000" type="screen4x3"/>
  <p:notesSz cx="6858000" cy="9144000"/>
  <p:custDataLst>
    <p:tags r:id="rId18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NI-Avo" pitchFamily="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0000CC"/>
    <a:srgbClr val="F3F3F3"/>
    <a:srgbClr val="EAEAEA"/>
    <a:srgbClr val="DDDDDD"/>
    <a:srgbClr val="000000"/>
    <a:srgbClr val="CC33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476" autoAdjust="0"/>
    <p:restoredTop sz="94660"/>
  </p:normalViewPr>
  <p:slideViewPr>
    <p:cSldViewPr snapToGrid="0">
      <p:cViewPr varScale="1">
        <p:scale>
          <a:sx n="68" d="100"/>
          <a:sy n="68" d="100"/>
        </p:scale>
        <p:origin x="-4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C4F23B7-5CE2-426E-9BA6-EF78D585B5C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NI-Avo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12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Freeform 34"/>
          <p:cNvSpPr>
            <a:spLocks/>
          </p:cNvSpPr>
          <p:nvPr/>
        </p:nvSpPr>
        <p:spPr bwMode="gray">
          <a:xfrm>
            <a:off x="6153150" y="369888"/>
            <a:ext cx="2730500" cy="1808162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7" name="Freeform 35"/>
          <p:cNvSpPr>
            <a:spLocks/>
          </p:cNvSpPr>
          <p:nvPr/>
        </p:nvSpPr>
        <p:spPr bwMode="gray">
          <a:xfrm>
            <a:off x="6151563" y="365125"/>
            <a:ext cx="2732087" cy="18224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8" name="Freeform 36" descr="1"/>
          <p:cNvSpPr>
            <a:spLocks/>
          </p:cNvSpPr>
          <p:nvPr/>
        </p:nvSpPr>
        <p:spPr bwMode="gray">
          <a:xfrm>
            <a:off x="3244850" y="2398713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9" name="Freeform 37" descr="6"/>
          <p:cNvSpPr>
            <a:spLocks/>
          </p:cNvSpPr>
          <p:nvPr/>
        </p:nvSpPr>
        <p:spPr bwMode="gray">
          <a:xfrm>
            <a:off x="323850" y="377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0" name="Freeform 38" descr="4"/>
          <p:cNvSpPr>
            <a:spLocks/>
          </p:cNvSpPr>
          <p:nvPr/>
        </p:nvSpPr>
        <p:spPr bwMode="gray">
          <a:xfrm>
            <a:off x="323850" y="4441825"/>
            <a:ext cx="2717800" cy="18002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1" name="Freeform 39"/>
          <p:cNvSpPr>
            <a:spLocks/>
          </p:cNvSpPr>
          <p:nvPr/>
        </p:nvSpPr>
        <p:spPr bwMode="gray">
          <a:xfrm>
            <a:off x="3236913" y="2393950"/>
            <a:ext cx="2725737" cy="181133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2" name="Freeform 40"/>
          <p:cNvSpPr>
            <a:spLocks/>
          </p:cNvSpPr>
          <p:nvPr/>
        </p:nvSpPr>
        <p:spPr bwMode="gray">
          <a:xfrm>
            <a:off x="320675" y="4437063"/>
            <a:ext cx="2733675" cy="1811337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314325" y="373063"/>
            <a:ext cx="2732088" cy="1809750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3276600" y="381000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6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6156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7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16" name="Freeform 44" descr="3"/>
          <p:cNvSpPr>
            <a:spLocks/>
          </p:cNvSpPr>
          <p:nvPr/>
        </p:nvSpPr>
        <p:spPr bwMode="gray">
          <a:xfrm>
            <a:off x="314325" y="2398713"/>
            <a:ext cx="2727325" cy="1800225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8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104" name="Rectangle 32"/>
          <p:cNvSpPr>
            <a:spLocks noChangeArrowheads="1"/>
          </p:cNvSpPr>
          <p:nvPr/>
        </p:nvSpPr>
        <p:spPr bwMode="gray">
          <a:xfrm>
            <a:off x="0" y="6629400"/>
            <a:ext cx="9144000" cy="228600"/>
          </a:xfrm>
          <a:prstGeom prst="rect">
            <a:avLst/>
          </a:prstGeom>
          <a:solidFill>
            <a:srgbClr val="E4E4E4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3117" name="Picture 45" descr="OPENAS_31874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287838"/>
            <a:ext cx="4267200" cy="2817812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29200" y="5867400"/>
            <a:ext cx="3733800" cy="533400"/>
          </a:xfrm>
        </p:spPr>
        <p:txBody>
          <a:bodyPr/>
          <a:lstStyle>
            <a:lvl1pPr marL="0" indent="0" algn="dist">
              <a:buFontTx/>
              <a:buNone/>
              <a:defRPr sz="1500" i="1"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308725"/>
            <a:ext cx="2895600" cy="2571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308725"/>
            <a:ext cx="2133600" cy="257175"/>
          </a:xfrm>
        </p:spPr>
        <p:txBody>
          <a:bodyPr/>
          <a:lstStyle>
            <a:lvl1pPr>
              <a:defRPr/>
            </a:lvl1pPr>
          </a:lstStyle>
          <a:p>
            <a:fld id="{E9A538BC-BC3D-4936-959A-3154AE06F902}" type="slidenum">
              <a:rPr lang="en-US"/>
              <a:pPr/>
              <a:t>‹#›</a:t>
            </a:fld>
            <a:endParaRPr lang="en-US"/>
          </a:p>
        </p:txBody>
      </p:sp>
      <p:pic>
        <p:nvPicPr>
          <p:cNvPr id="3118" name="Picture 46" descr="be lam thu cong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76600" y="381000"/>
            <a:ext cx="2736850" cy="1828800"/>
          </a:xfrm>
          <a:prstGeom prst="rect">
            <a:avLst/>
          </a:prstGeom>
          <a:noFill/>
        </p:spPr>
      </p:pic>
      <p:pic>
        <p:nvPicPr>
          <p:cNvPr id="3119" name="Picture 47" descr="chai keo"/>
          <p:cNvPicPr>
            <a:picLocks noChangeAspect="1" noChangeArrowheads="1"/>
          </p:cNvPicPr>
          <p:nvPr userDrawn="1"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400800" y="533400"/>
            <a:ext cx="2341563" cy="1463675"/>
          </a:xfrm>
          <a:prstGeom prst="rect">
            <a:avLst/>
          </a:prstGeom>
          <a:noFill/>
        </p:spPr>
      </p:pic>
      <p:pic>
        <p:nvPicPr>
          <p:cNvPr id="3120" name="Picture 48" descr="keo"/>
          <p:cNvPicPr>
            <a:picLocks noChangeAspect="1" noChangeArrowheads="1"/>
          </p:cNvPicPr>
          <p:nvPr userDrawn="1"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85800" y="457200"/>
            <a:ext cx="2133600" cy="1628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500"/>
                            </p:stCondLst>
                            <p:childTnLst>
                              <p:par>
                                <p:cTn id="47" presetID="19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49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1000" fill="hold"/>
                                        <p:tgtEl>
                                          <p:spTgt spid="31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9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1000"/>
                                        <p:tgtEl>
                                          <p:spTgt spid="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4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6" grpId="0" animBg="1"/>
      <p:bldP spid="3107" grpId="0" animBg="1"/>
      <p:bldP spid="3107" grpId="1" animBg="1"/>
      <p:bldP spid="3108" grpId="0" animBg="1"/>
      <p:bldP spid="3109" grpId="0" animBg="1"/>
      <p:bldP spid="3110" grpId="0" animBg="1"/>
      <p:bldP spid="3111" grpId="0" animBg="1"/>
      <p:bldP spid="3111" grpId="1" animBg="1"/>
      <p:bldP spid="3112" grpId="0" animBg="1"/>
      <p:bldP spid="3112" grpId="1" animBg="1"/>
      <p:bldP spid="3113" grpId="0" animBg="1"/>
      <p:bldP spid="3113" grpId="1" animBg="1"/>
      <p:bldP spid="3114" grpId="0" animBg="1"/>
      <p:bldP spid="3115" grpId="0" animBg="1"/>
      <p:bldP spid="3116" grpId="0" animBg="1"/>
      <p:bldP spid="3075" grpId="0" build="p">
        <p:tmplLst>
          <p:tmpl lvl="1">
            <p:tnLst>
              <p:par>
                <p:cTn presetID="37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075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07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900" decel="100000" fill="hold"/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1"/>
                          </p:val>
                        </p:tav>
                        <p:tav tm="100000">
                          <p:val>
                            <p:strVal val="#ppt_y-.03"/>
                          </p:val>
                        </p:tav>
                      </p:tavLst>
                    </p:anim>
                    <p:anim calcmode="lin" valueType="num">
                      <p:cBhvr>
                        <p:cTn dur="100" accel="100000" fill="hold">
                          <p:stCondLst>
                            <p:cond delay="900"/>
                          </p:stCondLst>
                        </p:cTn>
                        <p:tgtEl>
                          <p:spTgt spid="307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03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35312-09EE-4559-87C9-77A93C80C2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3050" y="284163"/>
            <a:ext cx="2063750" cy="584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8625" y="284163"/>
            <a:ext cx="6042025" cy="5842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8B46E-C72E-47D1-848B-AAAA54F7EF4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EE57C-B2F9-4698-8AA1-78FDA43855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9AD1C-314F-468E-A891-B1B3A2D663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8017FA-A968-4246-88E6-39102FD1B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AA0F59-655A-4C59-BE47-8D4C28AFE7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45B94C-ECE4-40C4-990B-2F6D8417208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7DB78-D32F-42EC-B18C-C8F6E41D25F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2D9B4-C40D-4122-8359-67FA5D8C800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6764AB-D107-4E60-8291-560253DE97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295275" y="342900"/>
            <a:ext cx="8848725" cy="6515100"/>
          </a:xfrm>
          <a:custGeom>
            <a:avLst/>
            <a:gdLst/>
            <a:ahLst/>
            <a:cxnLst>
              <a:cxn ang="0">
                <a:pos x="5574" y="4104"/>
              </a:cxn>
              <a:cxn ang="0">
                <a:pos x="5574" y="24"/>
              </a:cxn>
              <a:cxn ang="0">
                <a:pos x="4194" y="24"/>
              </a:cxn>
              <a:cxn ang="0">
                <a:pos x="2310" y="24"/>
              </a:cxn>
              <a:cxn ang="0">
                <a:pos x="144" y="42"/>
              </a:cxn>
              <a:cxn ang="0">
                <a:pos x="16" y="202"/>
              </a:cxn>
              <a:cxn ang="0">
                <a:pos x="16" y="835"/>
              </a:cxn>
              <a:cxn ang="0">
                <a:pos x="12" y="2700"/>
              </a:cxn>
              <a:cxn ang="0">
                <a:pos x="6" y="4104"/>
              </a:cxn>
              <a:cxn ang="0">
                <a:pos x="5574" y="4104"/>
              </a:cxn>
            </a:cxnLst>
            <a:rect l="0" t="0" r="r" b="b"/>
            <a:pathLst>
              <a:path w="5574" h="4104">
                <a:moveTo>
                  <a:pt x="5574" y="4104"/>
                </a:moveTo>
                <a:lnTo>
                  <a:pt x="5574" y="24"/>
                </a:lnTo>
                <a:cubicBezTo>
                  <a:pt x="4920" y="0"/>
                  <a:pt x="4738" y="24"/>
                  <a:pt x="4194" y="24"/>
                </a:cubicBezTo>
                <a:cubicBezTo>
                  <a:pt x="3650" y="24"/>
                  <a:pt x="2983" y="29"/>
                  <a:pt x="2310" y="24"/>
                </a:cubicBezTo>
                <a:cubicBezTo>
                  <a:pt x="1637" y="19"/>
                  <a:pt x="520" y="18"/>
                  <a:pt x="144" y="42"/>
                </a:cubicBezTo>
                <a:cubicBezTo>
                  <a:pt x="24" y="60"/>
                  <a:pt x="20" y="67"/>
                  <a:pt x="16" y="202"/>
                </a:cubicBezTo>
                <a:cubicBezTo>
                  <a:pt x="12" y="337"/>
                  <a:pt x="15" y="418"/>
                  <a:pt x="16" y="835"/>
                </a:cubicBezTo>
                <a:cubicBezTo>
                  <a:pt x="13" y="1258"/>
                  <a:pt x="12" y="2156"/>
                  <a:pt x="12" y="2700"/>
                </a:cubicBezTo>
                <a:cubicBezTo>
                  <a:pt x="12" y="3244"/>
                  <a:pt x="0" y="3600"/>
                  <a:pt x="6" y="4104"/>
                </a:cubicBezTo>
                <a:cubicBezTo>
                  <a:pt x="2790" y="4104"/>
                  <a:pt x="5574" y="4104"/>
                  <a:pt x="5574" y="4104"/>
                </a:cubicBezTo>
                <a:close/>
              </a:path>
            </a:pathLst>
          </a:custGeom>
          <a:gradFill rotWithShape="1">
            <a:gsLst>
              <a:gs pos="0">
                <a:srgbClr val="E6E6E6">
                  <a:alpha val="70000"/>
                </a:srgbClr>
              </a:gs>
              <a:gs pos="100000">
                <a:srgbClr val="E6E6E6">
                  <a:gamma/>
                  <a:tint val="0"/>
                  <a:invGamma/>
                </a:srgb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2" name="Freeform 8"/>
          <p:cNvSpPr>
            <a:spLocks/>
          </p:cNvSpPr>
          <p:nvPr/>
        </p:nvSpPr>
        <p:spPr bwMode="gray">
          <a:xfrm>
            <a:off x="328613" y="0"/>
            <a:ext cx="8821737" cy="314325"/>
          </a:xfrm>
          <a:custGeom>
            <a:avLst/>
            <a:gdLst/>
            <a:ahLst/>
            <a:cxnLst>
              <a:cxn ang="0">
                <a:pos x="5553" y="0"/>
              </a:cxn>
              <a:cxn ang="0">
                <a:pos x="5553" y="150"/>
              </a:cxn>
              <a:cxn ang="0">
                <a:pos x="4585" y="186"/>
              </a:cxn>
              <a:cxn ang="0">
                <a:pos x="2246" y="180"/>
              </a:cxn>
              <a:cxn ang="0">
                <a:pos x="960" y="180"/>
              </a:cxn>
              <a:cxn ang="0">
                <a:pos x="76" y="198"/>
              </a:cxn>
              <a:cxn ang="0">
                <a:pos x="1" y="153"/>
              </a:cxn>
              <a:cxn ang="0">
                <a:pos x="1" y="0"/>
              </a:cxn>
              <a:cxn ang="0">
                <a:pos x="5553" y="0"/>
              </a:cxn>
            </a:cxnLst>
            <a:rect l="0" t="0" r="r" b="b"/>
            <a:pathLst>
              <a:path w="5557" h="198">
                <a:moveTo>
                  <a:pt x="5553" y="0"/>
                </a:moveTo>
                <a:lnTo>
                  <a:pt x="5553" y="150"/>
                </a:lnTo>
                <a:cubicBezTo>
                  <a:pt x="5557" y="144"/>
                  <a:pt x="5136" y="181"/>
                  <a:pt x="4585" y="186"/>
                </a:cubicBezTo>
                <a:cubicBezTo>
                  <a:pt x="4034" y="191"/>
                  <a:pt x="2849" y="170"/>
                  <a:pt x="2246" y="180"/>
                </a:cubicBezTo>
                <a:cubicBezTo>
                  <a:pt x="1643" y="190"/>
                  <a:pt x="1319" y="178"/>
                  <a:pt x="960" y="180"/>
                </a:cubicBezTo>
                <a:cubicBezTo>
                  <a:pt x="601" y="182"/>
                  <a:pt x="238" y="198"/>
                  <a:pt x="76" y="198"/>
                </a:cubicBezTo>
                <a:cubicBezTo>
                  <a:pt x="28" y="198"/>
                  <a:pt x="1" y="153"/>
                  <a:pt x="1" y="153"/>
                </a:cubicBezTo>
                <a:cubicBezTo>
                  <a:pt x="1" y="153"/>
                  <a:pt x="0" y="83"/>
                  <a:pt x="1" y="0"/>
                </a:cubicBezTo>
                <a:lnTo>
                  <a:pt x="5553" y="0"/>
                </a:lnTo>
                <a:close/>
              </a:path>
            </a:pathLst>
          </a:custGeom>
          <a:solidFill>
            <a:schemeClr val="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1588" y="393700"/>
            <a:ext cx="242888" cy="6469063"/>
          </a:xfrm>
          <a:custGeom>
            <a:avLst/>
            <a:gdLst/>
            <a:ahLst/>
            <a:cxnLst>
              <a:cxn ang="0">
                <a:pos x="0" y="4061"/>
              </a:cxn>
              <a:cxn ang="0">
                <a:pos x="145" y="4064"/>
              </a:cxn>
              <a:cxn ang="0">
                <a:pos x="149" y="3364"/>
              </a:cxn>
              <a:cxn ang="0">
                <a:pos x="137" y="1651"/>
              </a:cxn>
              <a:cxn ang="0">
                <a:pos x="139" y="710"/>
              </a:cxn>
              <a:cxn ang="0">
                <a:pos x="136" y="65"/>
              </a:cxn>
              <a:cxn ang="0">
                <a:pos x="102" y="18"/>
              </a:cxn>
              <a:cxn ang="0">
                <a:pos x="1" y="7"/>
              </a:cxn>
              <a:cxn ang="0">
                <a:pos x="0" y="4061"/>
              </a:cxn>
            </a:cxnLst>
            <a:rect l="0" t="0" r="r" b="b"/>
            <a:pathLst>
              <a:path w="153" h="4067">
                <a:moveTo>
                  <a:pt x="0" y="4061"/>
                </a:moveTo>
                <a:lnTo>
                  <a:pt x="145" y="4064"/>
                </a:lnTo>
                <a:cubicBezTo>
                  <a:pt x="141" y="4067"/>
                  <a:pt x="145" y="3766"/>
                  <a:pt x="149" y="3364"/>
                </a:cubicBezTo>
                <a:cubicBezTo>
                  <a:pt x="153" y="2962"/>
                  <a:pt x="143" y="2090"/>
                  <a:pt x="137" y="1651"/>
                </a:cubicBezTo>
                <a:cubicBezTo>
                  <a:pt x="131" y="1212"/>
                  <a:pt x="138" y="971"/>
                  <a:pt x="139" y="710"/>
                </a:cubicBezTo>
                <a:cubicBezTo>
                  <a:pt x="141" y="448"/>
                  <a:pt x="136" y="184"/>
                  <a:pt x="136" y="65"/>
                </a:cubicBezTo>
                <a:cubicBezTo>
                  <a:pt x="136" y="30"/>
                  <a:pt x="102" y="18"/>
                  <a:pt x="102" y="18"/>
                </a:cubicBezTo>
                <a:cubicBezTo>
                  <a:pt x="41" y="0"/>
                  <a:pt x="1" y="7"/>
                  <a:pt x="1" y="7"/>
                </a:cubicBezTo>
                <a:lnTo>
                  <a:pt x="0" y="4061"/>
                </a:lnTo>
                <a:close/>
              </a:path>
            </a:pathLst>
          </a:custGeom>
          <a:solidFill>
            <a:schemeClr val="folHlink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34" name="Freeform 10"/>
          <p:cNvSpPr>
            <a:spLocks/>
          </p:cNvSpPr>
          <p:nvPr/>
        </p:nvSpPr>
        <p:spPr bwMode="gray">
          <a:xfrm>
            <a:off x="-3175" y="0"/>
            <a:ext cx="247650" cy="32702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150" y="0"/>
              </a:cxn>
              <a:cxn ang="0">
                <a:pos x="144" y="149"/>
              </a:cxn>
              <a:cxn ang="0">
                <a:pos x="87" y="197"/>
              </a:cxn>
              <a:cxn ang="0">
                <a:pos x="0" y="197"/>
              </a:cxn>
              <a:cxn ang="0">
                <a:pos x="2" y="0"/>
              </a:cxn>
            </a:cxnLst>
            <a:rect l="0" t="0" r="r" b="b"/>
            <a:pathLst>
              <a:path w="156" h="206">
                <a:moveTo>
                  <a:pt x="2" y="0"/>
                </a:moveTo>
                <a:lnTo>
                  <a:pt x="150" y="0"/>
                </a:lnTo>
                <a:cubicBezTo>
                  <a:pt x="156" y="71"/>
                  <a:pt x="144" y="149"/>
                  <a:pt x="144" y="149"/>
                </a:cubicBezTo>
                <a:cubicBezTo>
                  <a:pt x="133" y="181"/>
                  <a:pt x="111" y="189"/>
                  <a:pt x="87" y="197"/>
                </a:cubicBezTo>
                <a:cubicBezTo>
                  <a:pt x="44" y="206"/>
                  <a:pt x="0" y="197"/>
                  <a:pt x="0" y="197"/>
                </a:cubicBezTo>
                <a:lnTo>
                  <a:pt x="2" y="0"/>
                </a:lnTo>
                <a:close/>
              </a:path>
            </a:pathLst>
          </a:custGeom>
          <a:solidFill>
            <a:schemeClr val="accent2">
              <a:alpha val="70000"/>
            </a:scheme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3F68F87-D95F-4525-A061-67A31C4F15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44" name="Freeform 20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5" name="Freeform 21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6" name="Freeform 22"/>
          <p:cNvSpPr>
            <a:spLocks/>
          </p:cNvSpPr>
          <p:nvPr/>
        </p:nvSpPr>
        <p:spPr bwMode="gray">
          <a:xfrm>
            <a:off x="711358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3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7" name="Freeform 23"/>
          <p:cNvSpPr>
            <a:spLocks/>
          </p:cNvSpPr>
          <p:nvPr/>
        </p:nvSpPr>
        <p:spPr bwMode="gray">
          <a:xfrm>
            <a:off x="6132513" y="457200"/>
            <a:ext cx="917575" cy="635000"/>
          </a:xfrm>
          <a:custGeom>
            <a:avLst/>
            <a:gdLst/>
            <a:ahLst/>
            <a:cxnLst>
              <a:cxn ang="0">
                <a:pos x="32" y="70"/>
              </a:cxn>
              <a:cxn ang="0">
                <a:pos x="138" y="20"/>
              </a:cxn>
              <a:cxn ang="0">
                <a:pos x="412" y="32"/>
              </a:cxn>
              <a:cxn ang="0">
                <a:pos x="682" y="11"/>
              </a:cxn>
              <a:cxn ang="0">
                <a:pos x="1010" y="17"/>
              </a:cxn>
              <a:cxn ang="0">
                <a:pos x="1276" y="30"/>
              </a:cxn>
              <a:cxn ang="0">
                <a:pos x="1462" y="11"/>
              </a:cxn>
              <a:cxn ang="0">
                <a:pos x="1618" y="18"/>
              </a:cxn>
              <a:cxn ang="0">
                <a:pos x="1704" y="120"/>
              </a:cxn>
              <a:cxn ang="0">
                <a:pos x="1700" y="338"/>
              </a:cxn>
              <a:cxn ang="0">
                <a:pos x="1708" y="665"/>
              </a:cxn>
              <a:cxn ang="0">
                <a:pos x="1698" y="857"/>
              </a:cxn>
              <a:cxn ang="0">
                <a:pos x="1710" y="1043"/>
              </a:cxn>
              <a:cxn ang="0">
                <a:pos x="1656" y="1120"/>
              </a:cxn>
              <a:cxn ang="0">
                <a:pos x="1480" y="1122"/>
              </a:cxn>
              <a:cxn ang="0">
                <a:pos x="1254" y="1111"/>
              </a:cxn>
              <a:cxn ang="0">
                <a:pos x="920" y="1126"/>
              </a:cxn>
              <a:cxn ang="0">
                <a:pos x="584" y="1109"/>
              </a:cxn>
              <a:cxn ang="0">
                <a:pos x="322" y="1123"/>
              </a:cxn>
              <a:cxn ang="0">
                <a:pos x="88" y="1116"/>
              </a:cxn>
              <a:cxn ang="0">
                <a:pos x="14" y="1029"/>
              </a:cxn>
              <a:cxn ang="0">
                <a:pos x="23" y="847"/>
              </a:cxn>
              <a:cxn ang="0">
                <a:pos x="20" y="657"/>
              </a:cxn>
              <a:cxn ang="0">
                <a:pos x="4" y="405"/>
              </a:cxn>
              <a:cxn ang="0">
                <a:pos x="20" y="222"/>
              </a:cxn>
              <a:cxn ang="0">
                <a:pos x="32" y="70"/>
              </a:cxn>
            </a:cxnLst>
            <a:rect l="0" t="0" r="r" b="b"/>
            <a:pathLst>
              <a:path w="1718" h="1134">
                <a:moveTo>
                  <a:pt x="32" y="70"/>
                </a:moveTo>
                <a:cubicBezTo>
                  <a:pt x="52" y="36"/>
                  <a:pt x="74" y="25"/>
                  <a:pt x="138" y="20"/>
                </a:cubicBezTo>
                <a:cubicBezTo>
                  <a:pt x="202" y="15"/>
                  <a:pt x="310" y="34"/>
                  <a:pt x="412" y="32"/>
                </a:cubicBezTo>
                <a:cubicBezTo>
                  <a:pt x="514" y="30"/>
                  <a:pt x="574" y="12"/>
                  <a:pt x="682" y="11"/>
                </a:cubicBezTo>
                <a:cubicBezTo>
                  <a:pt x="790" y="10"/>
                  <a:pt x="923" y="13"/>
                  <a:pt x="1010" y="17"/>
                </a:cubicBezTo>
                <a:cubicBezTo>
                  <a:pt x="1097" y="21"/>
                  <a:pt x="1206" y="33"/>
                  <a:pt x="1276" y="30"/>
                </a:cubicBezTo>
                <a:cubicBezTo>
                  <a:pt x="1346" y="27"/>
                  <a:pt x="1405" y="13"/>
                  <a:pt x="1462" y="11"/>
                </a:cubicBezTo>
                <a:cubicBezTo>
                  <a:pt x="1519" y="9"/>
                  <a:pt x="1579" y="0"/>
                  <a:pt x="1618" y="18"/>
                </a:cubicBezTo>
                <a:cubicBezTo>
                  <a:pt x="1657" y="36"/>
                  <a:pt x="1690" y="67"/>
                  <a:pt x="1704" y="120"/>
                </a:cubicBezTo>
                <a:cubicBezTo>
                  <a:pt x="1718" y="173"/>
                  <a:pt x="1700" y="232"/>
                  <a:pt x="1700" y="338"/>
                </a:cubicBezTo>
                <a:cubicBezTo>
                  <a:pt x="1700" y="444"/>
                  <a:pt x="1710" y="577"/>
                  <a:pt x="1708" y="665"/>
                </a:cubicBezTo>
                <a:cubicBezTo>
                  <a:pt x="1706" y="753"/>
                  <a:pt x="1696" y="789"/>
                  <a:pt x="1698" y="857"/>
                </a:cubicBezTo>
                <a:cubicBezTo>
                  <a:pt x="1700" y="925"/>
                  <a:pt x="1717" y="1007"/>
                  <a:pt x="1710" y="1043"/>
                </a:cubicBezTo>
                <a:cubicBezTo>
                  <a:pt x="1703" y="1079"/>
                  <a:pt x="1693" y="1106"/>
                  <a:pt x="1656" y="1120"/>
                </a:cubicBezTo>
                <a:cubicBezTo>
                  <a:pt x="1619" y="1134"/>
                  <a:pt x="1537" y="1124"/>
                  <a:pt x="1480" y="1122"/>
                </a:cubicBezTo>
                <a:cubicBezTo>
                  <a:pt x="1423" y="1120"/>
                  <a:pt x="1347" y="1110"/>
                  <a:pt x="1254" y="1111"/>
                </a:cubicBezTo>
                <a:cubicBezTo>
                  <a:pt x="1161" y="1112"/>
                  <a:pt x="1032" y="1126"/>
                  <a:pt x="920" y="1126"/>
                </a:cubicBezTo>
                <a:cubicBezTo>
                  <a:pt x="808" y="1126"/>
                  <a:pt x="679" y="1111"/>
                  <a:pt x="584" y="1109"/>
                </a:cubicBezTo>
                <a:cubicBezTo>
                  <a:pt x="489" y="1107"/>
                  <a:pt x="408" y="1120"/>
                  <a:pt x="322" y="1123"/>
                </a:cubicBezTo>
                <a:cubicBezTo>
                  <a:pt x="236" y="1126"/>
                  <a:pt x="144" y="1132"/>
                  <a:pt x="88" y="1116"/>
                </a:cubicBezTo>
                <a:cubicBezTo>
                  <a:pt x="32" y="1100"/>
                  <a:pt x="17" y="1070"/>
                  <a:pt x="14" y="1029"/>
                </a:cubicBezTo>
                <a:cubicBezTo>
                  <a:pt x="11" y="988"/>
                  <a:pt x="19" y="925"/>
                  <a:pt x="23" y="847"/>
                </a:cubicBezTo>
                <a:cubicBezTo>
                  <a:pt x="27" y="769"/>
                  <a:pt x="26" y="734"/>
                  <a:pt x="20" y="657"/>
                </a:cubicBezTo>
                <a:cubicBezTo>
                  <a:pt x="14" y="580"/>
                  <a:pt x="0" y="497"/>
                  <a:pt x="4" y="405"/>
                </a:cubicBezTo>
                <a:cubicBezTo>
                  <a:pt x="8" y="313"/>
                  <a:pt x="17" y="276"/>
                  <a:pt x="20" y="222"/>
                </a:cubicBezTo>
                <a:cubicBezTo>
                  <a:pt x="23" y="168"/>
                  <a:pt x="12" y="104"/>
                  <a:pt x="32" y="70"/>
                </a:cubicBezTo>
                <a:close/>
              </a:path>
            </a:pathLst>
          </a:custGeom>
          <a:blipFill dpi="0" rotWithShape="1">
            <a:blip r:embed="rId14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8" name="Freeform 24"/>
          <p:cNvSpPr>
            <a:spLocks/>
          </p:cNvSpPr>
          <p:nvPr/>
        </p:nvSpPr>
        <p:spPr bwMode="gray">
          <a:xfrm>
            <a:off x="7107238" y="452438"/>
            <a:ext cx="930275" cy="644525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49" name="Freeform 25"/>
          <p:cNvSpPr>
            <a:spLocks/>
          </p:cNvSpPr>
          <p:nvPr/>
        </p:nvSpPr>
        <p:spPr bwMode="gray">
          <a:xfrm>
            <a:off x="8085138" y="457200"/>
            <a:ext cx="917575" cy="636588"/>
          </a:xfrm>
          <a:custGeom>
            <a:avLst/>
            <a:gdLst/>
            <a:ahLst/>
            <a:cxnLst>
              <a:cxn ang="0">
                <a:pos x="20" y="62"/>
              </a:cxn>
              <a:cxn ang="0">
                <a:pos x="132" y="20"/>
              </a:cxn>
              <a:cxn ang="0">
                <a:pos x="406" y="32"/>
              </a:cxn>
              <a:cxn ang="0">
                <a:pos x="746" y="8"/>
              </a:cxn>
              <a:cxn ang="0">
                <a:pos x="1054" y="26"/>
              </a:cxn>
              <a:cxn ang="0">
                <a:pos x="1270" y="30"/>
              </a:cxn>
              <a:cxn ang="0">
                <a:pos x="1474" y="6"/>
              </a:cxn>
              <a:cxn ang="0">
                <a:pos x="1612" y="18"/>
              </a:cxn>
              <a:cxn ang="0">
                <a:pos x="1698" y="120"/>
              </a:cxn>
              <a:cxn ang="0">
                <a:pos x="1694" y="338"/>
              </a:cxn>
              <a:cxn ang="0">
                <a:pos x="1704" y="750"/>
              </a:cxn>
              <a:cxn ang="0">
                <a:pos x="1694" y="902"/>
              </a:cxn>
              <a:cxn ang="0">
                <a:pos x="1696" y="1038"/>
              </a:cxn>
              <a:cxn ang="0">
                <a:pos x="1650" y="1120"/>
              </a:cxn>
              <a:cxn ang="0">
                <a:pos x="1474" y="1122"/>
              </a:cxn>
              <a:cxn ang="0">
                <a:pos x="1250" y="1102"/>
              </a:cxn>
              <a:cxn ang="0">
                <a:pos x="914" y="1126"/>
              </a:cxn>
              <a:cxn ang="0">
                <a:pos x="580" y="1100"/>
              </a:cxn>
              <a:cxn ang="0">
                <a:pos x="344" y="1116"/>
              </a:cxn>
              <a:cxn ang="0">
                <a:pos x="64" y="1116"/>
              </a:cxn>
              <a:cxn ang="0">
                <a:pos x="8" y="1020"/>
              </a:cxn>
              <a:cxn ang="0">
                <a:pos x="16" y="860"/>
              </a:cxn>
              <a:cxn ang="0">
                <a:pos x="16" y="550"/>
              </a:cxn>
              <a:cxn ang="0">
                <a:pos x="2" y="384"/>
              </a:cxn>
              <a:cxn ang="0">
                <a:pos x="14" y="222"/>
              </a:cxn>
              <a:cxn ang="0">
                <a:pos x="20" y="62"/>
              </a:cxn>
            </a:cxnLst>
            <a:rect l="0" t="0" r="r" b="b"/>
            <a:pathLst>
              <a:path w="1712" h="1134">
                <a:moveTo>
                  <a:pt x="20" y="62"/>
                </a:moveTo>
                <a:cubicBezTo>
                  <a:pt x="40" y="28"/>
                  <a:pt x="68" y="25"/>
                  <a:pt x="132" y="20"/>
                </a:cubicBezTo>
                <a:cubicBezTo>
                  <a:pt x="196" y="15"/>
                  <a:pt x="304" y="34"/>
                  <a:pt x="406" y="32"/>
                </a:cubicBezTo>
                <a:cubicBezTo>
                  <a:pt x="508" y="30"/>
                  <a:pt x="638" y="9"/>
                  <a:pt x="746" y="8"/>
                </a:cubicBezTo>
                <a:cubicBezTo>
                  <a:pt x="854" y="7"/>
                  <a:pt x="967" y="22"/>
                  <a:pt x="1054" y="26"/>
                </a:cubicBezTo>
                <a:cubicBezTo>
                  <a:pt x="1141" y="30"/>
                  <a:pt x="1200" y="33"/>
                  <a:pt x="1270" y="30"/>
                </a:cubicBezTo>
                <a:cubicBezTo>
                  <a:pt x="1340" y="27"/>
                  <a:pt x="1417" y="8"/>
                  <a:pt x="1474" y="6"/>
                </a:cubicBezTo>
                <a:cubicBezTo>
                  <a:pt x="1531" y="4"/>
                  <a:pt x="1573" y="0"/>
                  <a:pt x="1612" y="18"/>
                </a:cubicBezTo>
                <a:cubicBezTo>
                  <a:pt x="1651" y="36"/>
                  <a:pt x="1684" y="67"/>
                  <a:pt x="1698" y="120"/>
                </a:cubicBezTo>
                <a:cubicBezTo>
                  <a:pt x="1712" y="173"/>
                  <a:pt x="1694" y="232"/>
                  <a:pt x="1694" y="338"/>
                </a:cubicBezTo>
                <a:cubicBezTo>
                  <a:pt x="1694" y="444"/>
                  <a:pt x="1706" y="662"/>
                  <a:pt x="1704" y="750"/>
                </a:cubicBezTo>
                <a:cubicBezTo>
                  <a:pt x="1702" y="838"/>
                  <a:pt x="1695" y="854"/>
                  <a:pt x="1694" y="902"/>
                </a:cubicBezTo>
                <a:cubicBezTo>
                  <a:pt x="1693" y="950"/>
                  <a:pt x="1703" y="1002"/>
                  <a:pt x="1696" y="1038"/>
                </a:cubicBezTo>
                <a:cubicBezTo>
                  <a:pt x="1689" y="1074"/>
                  <a:pt x="1687" y="1106"/>
                  <a:pt x="1650" y="1120"/>
                </a:cubicBezTo>
                <a:cubicBezTo>
                  <a:pt x="1613" y="1134"/>
                  <a:pt x="1531" y="1124"/>
                  <a:pt x="1474" y="1122"/>
                </a:cubicBezTo>
                <a:cubicBezTo>
                  <a:pt x="1417" y="1120"/>
                  <a:pt x="1343" y="1101"/>
                  <a:pt x="1250" y="1102"/>
                </a:cubicBezTo>
                <a:cubicBezTo>
                  <a:pt x="1157" y="1103"/>
                  <a:pt x="1026" y="1126"/>
                  <a:pt x="914" y="1126"/>
                </a:cubicBezTo>
                <a:cubicBezTo>
                  <a:pt x="802" y="1126"/>
                  <a:pt x="675" y="1102"/>
                  <a:pt x="580" y="1100"/>
                </a:cubicBezTo>
                <a:cubicBezTo>
                  <a:pt x="485" y="1098"/>
                  <a:pt x="430" y="1113"/>
                  <a:pt x="344" y="1116"/>
                </a:cubicBezTo>
                <a:cubicBezTo>
                  <a:pt x="258" y="1119"/>
                  <a:pt x="120" y="1132"/>
                  <a:pt x="64" y="1116"/>
                </a:cubicBezTo>
                <a:cubicBezTo>
                  <a:pt x="8" y="1100"/>
                  <a:pt x="16" y="1063"/>
                  <a:pt x="8" y="1020"/>
                </a:cubicBezTo>
                <a:cubicBezTo>
                  <a:pt x="0" y="977"/>
                  <a:pt x="15" y="938"/>
                  <a:pt x="16" y="860"/>
                </a:cubicBezTo>
                <a:cubicBezTo>
                  <a:pt x="17" y="782"/>
                  <a:pt x="18" y="629"/>
                  <a:pt x="16" y="550"/>
                </a:cubicBezTo>
                <a:cubicBezTo>
                  <a:pt x="14" y="471"/>
                  <a:pt x="2" y="439"/>
                  <a:pt x="2" y="384"/>
                </a:cubicBezTo>
                <a:cubicBezTo>
                  <a:pt x="2" y="329"/>
                  <a:pt x="11" y="276"/>
                  <a:pt x="14" y="222"/>
                </a:cubicBezTo>
                <a:cubicBezTo>
                  <a:pt x="17" y="168"/>
                  <a:pt x="0" y="96"/>
                  <a:pt x="20" y="62"/>
                </a:cubicBezTo>
                <a:close/>
              </a:path>
            </a:pathLst>
          </a:custGeom>
          <a:blipFill dpi="0" rotWithShape="1">
            <a:blip r:embed="rId15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050" name="Picture 26" descr="OPENAS_318748"/>
          <p:cNvPicPr>
            <a:picLocks noChangeAspect="1" noChangeArrowheads="1"/>
          </p:cNvPicPr>
          <p:nvPr/>
        </p:nvPicPr>
        <p:blipFill>
          <a:blip r:embed="rId16" cstate="print"/>
          <a:srcRect t="9825" b="10228"/>
          <a:stretch>
            <a:fillRect/>
          </a:stretch>
        </p:blipFill>
        <p:spPr bwMode="auto">
          <a:xfrm>
            <a:off x="6553200" y="0"/>
            <a:ext cx="2590800" cy="1366838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28625" y="28416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VNI-Avo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NHAC\Gangnam%20Style%20-%20PSY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NHAC\Thieu%20nhi\Tap%20tam%20vong%20-%20Xuan%20Mai.mp3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3200400" y="4486275"/>
            <a:ext cx="5791200" cy="13176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ctr" anchorCtr="1"/>
          <a:lstStyle/>
          <a:p>
            <a:pPr algn="ctr"/>
            <a:r>
              <a:rPr lang="en-US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5400"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5400"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971800" y="2743200"/>
            <a:ext cx="3352800" cy="11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 anchorCtr="1"/>
          <a:lstStyle/>
          <a:p>
            <a:pPr algn="r"/>
            <a:r>
              <a:rPr lang="en-US" sz="3800" b="1">
                <a:effectLst>
                  <a:outerShdw blurRad="38100" dist="38100" dir="2700000" algn="tl">
                    <a:srgbClr val="C0C0C0"/>
                  </a:outerShdw>
                </a:effectLst>
              </a:rPr>
              <a:t>THUÛ COÂNG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4114800" y="5930900"/>
            <a:ext cx="4953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Giaùo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vieân</a:t>
            </a:r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3200" b="1" dirty="0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Anh</a:t>
            </a:r>
            <a:endParaRPr lang="en-US" sz="3200" b="1" dirty="0">
              <a:solidFill>
                <a:srgbClr val="CC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NI-Brush" pitchFamily="2" charset="0"/>
            </a:endParaRPr>
          </a:p>
        </p:txBody>
      </p:sp>
      <p:pic>
        <p:nvPicPr>
          <p:cNvPr id="2060" name="Gangnam Style - PSY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13113" y="4564063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0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" fill="hold"/>
                                        <p:tgtEl>
                                          <p:spTgt spid="20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60"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60"/>
                </p:tgtEl>
              </p:cMediaNode>
            </p:audio>
          </p:childTnLst>
        </p:cTn>
      </p:par>
    </p:tnLst>
    <p:bldLst>
      <p:bldP spid="2050" grpId="0" animBg="1"/>
      <p:bldP spid="205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82" name="Rectangle 10"/>
          <p:cNvSpPr>
            <a:spLocks noChangeArrowheads="1"/>
          </p:cNvSpPr>
          <p:nvPr/>
        </p:nvSpPr>
        <p:spPr bwMode="black">
          <a:xfrm>
            <a:off x="428625" y="55721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1036638" y="5851525"/>
            <a:ext cx="77231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- Caét rôøi hình chöõ nhaät, sau ñoù caét theo ñöôøng keû AB, AC, ta seõ ñöôïc hình tam giaùc ABC.</a:t>
            </a:r>
          </a:p>
        </p:txBody>
      </p:sp>
      <p:sp>
        <p:nvSpPr>
          <p:cNvPr id="105484" name="Text Box 12"/>
          <p:cNvSpPr txBox="1">
            <a:spLocks noChangeArrowheads="1"/>
          </p:cNvSpPr>
          <p:nvPr/>
        </p:nvSpPr>
        <p:spPr bwMode="auto">
          <a:xfrm>
            <a:off x="6329363" y="5453063"/>
            <a:ext cx="116681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Hình 2</a:t>
            </a:r>
          </a:p>
        </p:txBody>
      </p:sp>
      <p:pic>
        <p:nvPicPr>
          <p:cNvPr id="105485" name="Picture 13" descr="THU CONG TAM GIAC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51113"/>
            <a:ext cx="2782888" cy="2827337"/>
          </a:xfrm>
          <a:prstGeom prst="rect">
            <a:avLst/>
          </a:prstGeom>
          <a:noFill/>
        </p:spPr>
      </p:pic>
      <p:grpSp>
        <p:nvGrpSpPr>
          <p:cNvPr id="105486" name="Group 14"/>
          <p:cNvGrpSpPr>
            <a:grpSpLocks/>
          </p:cNvGrpSpPr>
          <p:nvPr/>
        </p:nvGrpSpPr>
        <p:grpSpPr bwMode="auto">
          <a:xfrm>
            <a:off x="1079500" y="1652588"/>
            <a:ext cx="6997700" cy="1009650"/>
            <a:chOff x="776" y="851"/>
            <a:chExt cx="4408" cy="636"/>
          </a:xfrm>
        </p:grpSpPr>
        <p:grpSp>
          <p:nvGrpSpPr>
            <p:cNvPr id="105487" name="Group 15"/>
            <p:cNvGrpSpPr>
              <a:grpSpLocks/>
            </p:cNvGrpSpPr>
            <p:nvPr/>
          </p:nvGrpSpPr>
          <p:grpSpPr bwMode="auto">
            <a:xfrm>
              <a:off x="816" y="851"/>
              <a:ext cx="4368" cy="528"/>
              <a:chOff x="720" y="1392"/>
              <a:chExt cx="4058" cy="480"/>
            </a:xfrm>
          </p:grpSpPr>
          <p:sp>
            <p:nvSpPr>
              <p:cNvPr id="105488" name="AutoShape 16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5489" name="Group 17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05490" name="AutoShape 18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5491" name="AutoShape 19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5492" name="Text Box 20"/>
            <p:cNvSpPr txBox="1">
              <a:spLocks noChangeArrowheads="1"/>
            </p:cNvSpPr>
            <p:nvPr/>
          </p:nvSpPr>
          <p:spPr bwMode="white">
            <a:xfrm>
              <a:off x="1296" y="899"/>
              <a:ext cx="36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3200" b="1">
                  <a:solidFill>
                    <a:srgbClr val="FFFFFF"/>
                  </a:solidFill>
                </a:rPr>
                <a:t>Böôùc 2: Caét hình tam giaùc</a:t>
              </a:r>
              <a:r>
                <a:rPr lang="en-US" sz="2400" b="1">
                  <a:solidFill>
                    <a:srgbClr val="FFFFFF"/>
                  </a:solidFill>
                </a:rPr>
                <a:t>    </a:t>
              </a:r>
            </a:p>
          </p:txBody>
        </p:sp>
        <p:pic>
          <p:nvPicPr>
            <p:cNvPr id="105493" name="Picture 21" descr="1"/>
            <p:cNvPicPr>
              <a:picLocks noChangeAspect="1" noChangeArrowheads="1"/>
            </p:cNvPicPr>
            <p:nvPr/>
          </p:nvPicPr>
          <p:blipFill>
            <a:blip r:embed="rId3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776" y="889"/>
              <a:ext cx="499" cy="598"/>
            </a:xfrm>
            <a:prstGeom prst="rect">
              <a:avLst/>
            </a:prstGeom>
            <a:noFill/>
          </p:spPr>
        </p:pic>
      </p:grpSp>
      <p:pic>
        <p:nvPicPr>
          <p:cNvPr id="105494" name="Picture 22" descr="THU CONG TAM GIAC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82663" y="2522538"/>
            <a:ext cx="2846387" cy="2889250"/>
          </a:xfrm>
          <a:prstGeom prst="rect">
            <a:avLst/>
          </a:prstGeom>
          <a:noFill/>
        </p:spPr>
      </p:pic>
      <p:sp>
        <p:nvSpPr>
          <p:cNvPr id="105495" name="Text Box 23"/>
          <p:cNvSpPr txBox="1">
            <a:spLocks noChangeArrowheads="1"/>
          </p:cNvSpPr>
          <p:nvPr/>
        </p:nvSpPr>
        <p:spPr bwMode="auto">
          <a:xfrm>
            <a:off x="1804988" y="5403850"/>
            <a:ext cx="1166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Hình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5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05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5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05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5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5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83" grpId="0"/>
      <p:bldP spid="105484" grpId="0"/>
      <p:bldP spid="10549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 descr="anh-gau-pooh22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98310" name="Tap tam vong - Xuan Ma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28000" y="6005513"/>
            <a:ext cx="304800" cy="279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83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46" fill="hold"/>
                                        <p:tgtEl>
                                          <p:spTgt spid="983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8310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8310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WordArt 2"/>
          <p:cNvSpPr>
            <a:spLocks noChangeArrowheads="1" noChangeShapeType="1" noTextEdit="1"/>
          </p:cNvSpPr>
          <p:nvPr/>
        </p:nvSpPr>
        <p:spPr bwMode="auto">
          <a:xfrm>
            <a:off x="742950" y="1366838"/>
            <a:ext cx="3927475" cy="84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HOAÏT ÑOÄNG 3</a:t>
            </a: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33375" y="2730500"/>
            <a:ext cx="8528050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0"/>
              </a:spcBef>
              <a:spcAft>
                <a:spcPct val="100000"/>
              </a:spcAft>
            </a:pPr>
            <a:r>
              <a:rPr lang="en-US" sz="8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THÖÏC HAØNH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0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4" grpId="0" animBg="1"/>
      <p:bldP spid="901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ChangeArrowheads="1"/>
          </p:cNvSpPr>
          <p:nvPr/>
        </p:nvSpPr>
        <p:spPr bwMode="black">
          <a:xfrm>
            <a:off x="428625" y="55721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sp>
        <p:nvSpPr>
          <p:cNvPr id="106500" name="Text Box 4"/>
          <p:cNvSpPr txBox="1">
            <a:spLocks noChangeArrowheads="1"/>
          </p:cNvSpPr>
          <p:nvPr/>
        </p:nvSpPr>
        <p:spPr bwMode="auto">
          <a:xfrm>
            <a:off x="5597525" y="5389563"/>
            <a:ext cx="11668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Hình 2</a:t>
            </a:r>
          </a:p>
        </p:txBody>
      </p:sp>
      <p:pic>
        <p:nvPicPr>
          <p:cNvPr id="106501" name="Picture 5" descr="THU CONG TAM GIAC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54563" y="2551113"/>
            <a:ext cx="2782887" cy="2827337"/>
          </a:xfrm>
          <a:prstGeom prst="rect">
            <a:avLst/>
          </a:prstGeom>
          <a:noFill/>
        </p:spPr>
      </p:pic>
      <p:pic>
        <p:nvPicPr>
          <p:cNvPr id="106510" name="Picture 14" descr="THU CONG TAM GIAC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0838" y="2522538"/>
            <a:ext cx="2846387" cy="2889250"/>
          </a:xfrm>
          <a:prstGeom prst="rect">
            <a:avLst/>
          </a:prstGeom>
          <a:noFill/>
        </p:spPr>
      </p:pic>
      <p:sp>
        <p:nvSpPr>
          <p:cNvPr id="106511" name="Text Box 15"/>
          <p:cNvSpPr txBox="1">
            <a:spLocks noChangeArrowheads="1"/>
          </p:cNvSpPr>
          <p:nvPr/>
        </p:nvSpPr>
        <p:spPr bwMode="auto">
          <a:xfrm>
            <a:off x="2443163" y="5403850"/>
            <a:ext cx="1166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Hình 1</a:t>
            </a:r>
          </a:p>
        </p:txBody>
      </p:sp>
      <p:grpSp>
        <p:nvGrpSpPr>
          <p:cNvPr id="106512" name="Group 16"/>
          <p:cNvGrpSpPr>
            <a:grpSpLocks/>
          </p:cNvGrpSpPr>
          <p:nvPr/>
        </p:nvGrpSpPr>
        <p:grpSpPr bwMode="auto">
          <a:xfrm>
            <a:off x="1066800" y="1595438"/>
            <a:ext cx="7086600" cy="1025525"/>
            <a:chOff x="672" y="845"/>
            <a:chExt cx="4464" cy="646"/>
          </a:xfrm>
        </p:grpSpPr>
        <p:grpSp>
          <p:nvGrpSpPr>
            <p:cNvPr id="106513" name="Group 17"/>
            <p:cNvGrpSpPr>
              <a:grpSpLocks/>
            </p:cNvGrpSpPr>
            <p:nvPr/>
          </p:nvGrpSpPr>
          <p:grpSpPr bwMode="auto">
            <a:xfrm>
              <a:off x="720" y="845"/>
              <a:ext cx="4368" cy="540"/>
              <a:chOff x="720" y="1392"/>
              <a:chExt cx="4058" cy="480"/>
            </a:xfrm>
          </p:grpSpPr>
          <p:sp>
            <p:nvSpPr>
              <p:cNvPr id="106514" name="AutoShape 18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515" name="Group 19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06516" name="AutoShape 20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17" name="AutoShape 21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6518" name="Picture 22" descr="1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672" y="893"/>
              <a:ext cx="499" cy="598"/>
            </a:xfrm>
            <a:prstGeom prst="rect">
              <a:avLst/>
            </a:prstGeom>
            <a:noFill/>
          </p:spPr>
        </p:pic>
        <p:sp>
          <p:nvSpPr>
            <p:cNvPr id="106519" name="Text Box 23"/>
            <p:cNvSpPr txBox="1">
              <a:spLocks noChangeArrowheads="1"/>
            </p:cNvSpPr>
            <p:nvPr/>
          </p:nvSpPr>
          <p:spPr bwMode="gray">
            <a:xfrm>
              <a:off x="1200" y="912"/>
              <a:ext cx="39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Böôùc 1: Keû hình tam giaùc</a:t>
              </a:r>
            </a:p>
          </p:txBody>
        </p:sp>
      </p:grpSp>
      <p:grpSp>
        <p:nvGrpSpPr>
          <p:cNvPr id="106520" name="Group 24"/>
          <p:cNvGrpSpPr>
            <a:grpSpLocks/>
          </p:cNvGrpSpPr>
          <p:nvPr/>
        </p:nvGrpSpPr>
        <p:grpSpPr bwMode="auto">
          <a:xfrm>
            <a:off x="1079500" y="5797550"/>
            <a:ext cx="6997700" cy="1009650"/>
            <a:chOff x="776" y="851"/>
            <a:chExt cx="4408" cy="636"/>
          </a:xfrm>
        </p:grpSpPr>
        <p:grpSp>
          <p:nvGrpSpPr>
            <p:cNvPr id="106521" name="Group 25"/>
            <p:cNvGrpSpPr>
              <a:grpSpLocks/>
            </p:cNvGrpSpPr>
            <p:nvPr/>
          </p:nvGrpSpPr>
          <p:grpSpPr bwMode="auto">
            <a:xfrm>
              <a:off x="816" y="851"/>
              <a:ext cx="4368" cy="528"/>
              <a:chOff x="720" y="1392"/>
              <a:chExt cx="4058" cy="480"/>
            </a:xfrm>
          </p:grpSpPr>
          <p:sp>
            <p:nvSpPr>
              <p:cNvPr id="106522" name="AutoShape 26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6523" name="Group 27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06524" name="AutoShape 28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6525" name="AutoShape 29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106526" name="Text Box 30"/>
            <p:cNvSpPr txBox="1">
              <a:spLocks noChangeArrowheads="1"/>
            </p:cNvSpPr>
            <p:nvPr/>
          </p:nvSpPr>
          <p:spPr bwMode="white">
            <a:xfrm>
              <a:off x="1296" y="899"/>
              <a:ext cx="36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3200" b="1">
                  <a:solidFill>
                    <a:srgbClr val="FFFFFF"/>
                  </a:solidFill>
                </a:rPr>
                <a:t>Böôùc 2: Caét hình tam giaùc</a:t>
              </a:r>
              <a:r>
                <a:rPr lang="en-US" sz="2400" b="1">
                  <a:solidFill>
                    <a:srgbClr val="FFFFFF"/>
                  </a:solidFill>
                </a:rPr>
                <a:t>    </a:t>
              </a:r>
            </a:p>
          </p:txBody>
        </p:sp>
        <p:pic>
          <p:nvPicPr>
            <p:cNvPr id="106527" name="Picture 31" descr="1"/>
            <p:cNvPicPr>
              <a:picLocks noChangeAspect="1" noChangeArrowheads="1"/>
            </p:cNvPicPr>
            <p:nvPr/>
          </p:nvPicPr>
          <p:blipFill>
            <a:blip r:embed="rId4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776" y="889"/>
              <a:ext cx="499" cy="5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6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6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6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06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500" grpId="0"/>
      <p:bldP spid="1065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4213"/>
            <a:ext cx="5819775" cy="944562"/>
          </a:xfrm>
        </p:spPr>
        <p:txBody>
          <a:bodyPr/>
          <a:lstStyle/>
          <a:p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sp>
        <p:nvSpPr>
          <p:cNvPr id="109571" name="AutoShape 3"/>
          <p:cNvSpPr>
            <a:spLocks noChangeArrowheads="1"/>
          </p:cNvSpPr>
          <p:nvPr/>
        </p:nvSpPr>
        <p:spPr bwMode="auto">
          <a:xfrm>
            <a:off x="923925" y="2387600"/>
            <a:ext cx="3429000" cy="2965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9572" name="AutoShape 4"/>
          <p:cNvSpPr>
            <a:spLocks noChangeArrowheads="1"/>
          </p:cNvSpPr>
          <p:nvPr/>
        </p:nvSpPr>
        <p:spPr bwMode="auto">
          <a:xfrm rot="10800000">
            <a:off x="3481388" y="2435225"/>
            <a:ext cx="5021262" cy="219868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7" name="Picture 9" descr="Pictur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28975" y="2387600"/>
            <a:ext cx="2736850" cy="1828800"/>
          </a:xfrm>
          <a:prstGeom prst="rect">
            <a:avLst/>
          </a:prstGeom>
          <a:noFill/>
        </p:spPr>
      </p:pic>
      <p:sp>
        <p:nvSpPr>
          <p:cNvPr id="37898" name="Text Box 10"/>
          <p:cNvSpPr txBox="1">
            <a:spLocks noChangeArrowheads="1"/>
          </p:cNvSpPr>
          <p:nvPr/>
        </p:nvSpPr>
        <p:spPr bwMode="auto">
          <a:xfrm>
            <a:off x="3148013" y="4991100"/>
            <a:ext cx="591978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NI-Brush" pitchFamily="2" charset="0"/>
              </a:rPr>
              <a:t>KHEÙO TAY HAY LAØM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06" name="Rectangle 34"/>
          <p:cNvSpPr>
            <a:spLocks noGrp="1" noChangeArrowheads="1"/>
          </p:cNvSpPr>
          <p:nvPr>
            <p:ph type="title"/>
          </p:nvPr>
        </p:nvSpPr>
        <p:spPr>
          <a:xfrm>
            <a:off x="428625" y="684213"/>
            <a:ext cx="5819775" cy="944562"/>
          </a:xfrm>
        </p:spPr>
        <p:txBody>
          <a:bodyPr/>
          <a:lstStyle/>
          <a:p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sp>
        <p:nvSpPr>
          <p:cNvPr id="79908" name="AutoShape 36"/>
          <p:cNvSpPr>
            <a:spLocks noChangeArrowheads="1"/>
          </p:cNvSpPr>
          <p:nvPr/>
        </p:nvSpPr>
        <p:spPr bwMode="auto">
          <a:xfrm>
            <a:off x="923925" y="2387600"/>
            <a:ext cx="3429000" cy="2965450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9909" name="AutoShape 37"/>
          <p:cNvSpPr>
            <a:spLocks noChangeArrowheads="1"/>
          </p:cNvSpPr>
          <p:nvPr/>
        </p:nvSpPr>
        <p:spPr bwMode="auto">
          <a:xfrm rot="10800000">
            <a:off x="3481388" y="2435225"/>
            <a:ext cx="5021262" cy="2198688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5" name="WordArt 5"/>
          <p:cNvSpPr>
            <a:spLocks noChangeArrowheads="1" noChangeShapeType="1" noTextEdit="1"/>
          </p:cNvSpPr>
          <p:nvPr/>
        </p:nvSpPr>
        <p:spPr bwMode="auto">
          <a:xfrm>
            <a:off x="742950" y="1366838"/>
            <a:ext cx="3927475" cy="84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HOAÏT ÑOÄNG 1</a:t>
            </a:r>
          </a:p>
        </p:txBody>
      </p:sp>
      <p:sp>
        <p:nvSpPr>
          <p:cNvPr id="87046" name="Text Box 6"/>
          <p:cNvSpPr txBox="1">
            <a:spLocks noChangeArrowheads="1"/>
          </p:cNvSpPr>
          <p:nvPr/>
        </p:nvSpPr>
        <p:spPr bwMode="auto">
          <a:xfrm>
            <a:off x="333375" y="2730500"/>
            <a:ext cx="8528050" cy="277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en-US" sz="8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QUAN SAÙT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en-US" sz="8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7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7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045" grpId="0" animBg="1"/>
      <p:bldP spid="870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684213"/>
            <a:ext cx="5819775" cy="944562"/>
          </a:xfrm>
        </p:spPr>
        <p:txBody>
          <a:bodyPr/>
          <a:lstStyle/>
          <a:p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grpSp>
        <p:nvGrpSpPr>
          <p:cNvPr id="107531" name="Group 11"/>
          <p:cNvGrpSpPr>
            <a:grpSpLocks/>
          </p:cNvGrpSpPr>
          <p:nvPr/>
        </p:nvGrpSpPr>
        <p:grpSpPr bwMode="auto">
          <a:xfrm>
            <a:off x="2682875" y="2233613"/>
            <a:ext cx="4341813" cy="2251075"/>
            <a:chOff x="1690" y="1407"/>
            <a:chExt cx="2735" cy="1418"/>
          </a:xfrm>
        </p:grpSpPr>
        <p:sp>
          <p:nvSpPr>
            <p:cNvPr id="107527" name="Rectangle 7"/>
            <p:cNvSpPr>
              <a:spLocks noChangeArrowheads="1"/>
            </p:cNvSpPr>
            <p:nvPr/>
          </p:nvSpPr>
          <p:spPr bwMode="auto">
            <a:xfrm>
              <a:off x="1690" y="1409"/>
              <a:ext cx="2735" cy="1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7529" name="AutoShape 9"/>
            <p:cNvSpPr>
              <a:spLocks noChangeArrowheads="1"/>
            </p:cNvSpPr>
            <p:nvPr/>
          </p:nvSpPr>
          <p:spPr bwMode="auto">
            <a:xfrm>
              <a:off x="1699" y="1407"/>
              <a:ext cx="2716" cy="141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0" name="Text Box 10"/>
          <p:cNvSpPr txBox="1">
            <a:spLocks noChangeArrowheads="1"/>
          </p:cNvSpPr>
          <p:nvPr/>
        </p:nvSpPr>
        <p:spPr bwMode="auto">
          <a:xfrm>
            <a:off x="1166813" y="4945063"/>
            <a:ext cx="7362825" cy="1004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- Hình tam giaùc coù maáy caïnh ?</a:t>
            </a:r>
          </a:p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- Hình tam giaùc naèm trong khung hình gì 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7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905" name="Group 9"/>
          <p:cNvGrpSpPr>
            <a:grpSpLocks/>
          </p:cNvGrpSpPr>
          <p:nvPr/>
        </p:nvGrpSpPr>
        <p:grpSpPr bwMode="auto">
          <a:xfrm>
            <a:off x="895350" y="5351463"/>
            <a:ext cx="7373938" cy="973137"/>
            <a:chOff x="720" y="1392"/>
            <a:chExt cx="4058" cy="480"/>
          </a:xfrm>
        </p:grpSpPr>
        <p:sp>
          <p:nvSpPr>
            <p:cNvPr id="80906" name="AutoShape 10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hlink"/>
                </a:gs>
                <a:gs pos="50000">
                  <a:schemeClr val="hlink">
                    <a:gamma/>
                    <a:shade val="92157"/>
                    <a:invGamma/>
                  </a:schemeClr>
                </a:gs>
                <a:gs pos="100000">
                  <a:schemeClr val="hlink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907" name="Group 11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908" name="AutoShape 12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alpha val="0"/>
                    </a:schemeClr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09" name="AutoShape 13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100000">
                    <a:schemeClr val="hlink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0922" name="Text Box 26"/>
          <p:cNvSpPr txBox="1">
            <a:spLocks noChangeArrowheads="1"/>
          </p:cNvSpPr>
          <p:nvPr/>
        </p:nvSpPr>
        <p:spPr bwMode="white">
          <a:xfrm>
            <a:off x="1011238" y="5559425"/>
            <a:ext cx="72088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Clr>
                <a:schemeClr val="tx1"/>
              </a:buClr>
            </a:pPr>
            <a:r>
              <a:rPr lang="en-US" sz="2400" b="1">
                <a:solidFill>
                  <a:srgbClr val="FFFFFF"/>
                </a:solidFill>
              </a:rPr>
              <a:t>Hình tam giaùc naèm trong khung hình chöõ nhaät</a:t>
            </a:r>
          </a:p>
        </p:txBody>
      </p:sp>
      <p:grpSp>
        <p:nvGrpSpPr>
          <p:cNvPr id="80900" name="Group 4"/>
          <p:cNvGrpSpPr>
            <a:grpSpLocks/>
          </p:cNvGrpSpPr>
          <p:nvPr/>
        </p:nvGrpSpPr>
        <p:grpSpPr bwMode="auto">
          <a:xfrm>
            <a:off x="896938" y="4414838"/>
            <a:ext cx="7391400" cy="782637"/>
            <a:chOff x="720" y="1392"/>
            <a:chExt cx="4058" cy="480"/>
          </a:xfrm>
        </p:grpSpPr>
        <p:sp>
          <p:nvSpPr>
            <p:cNvPr id="80901" name="AutoShape 5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chemeClr val="accent2"/>
                </a:gs>
                <a:gs pos="50000">
                  <a:schemeClr val="accent2">
                    <a:gamma/>
                    <a:shade val="92157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80902" name="Group 6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80903" name="AutoShape 7"/>
              <p:cNvSpPr>
                <a:spLocks noChangeArrowheads="1"/>
              </p:cNvSpPr>
              <p:nvPr/>
            </p:nvSpPr>
            <p:spPr bwMode="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alpha val="0"/>
                    </a:schemeClr>
                  </a:gs>
                  <a:gs pos="100000">
                    <a:schemeClr val="accent2">
                      <a:gamma/>
                      <a:tint val="0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0904" name="AutoShape 8"/>
              <p:cNvSpPr>
                <a:spLocks noChangeArrowheads="1"/>
              </p:cNvSpPr>
              <p:nvPr/>
            </p:nvSpPr>
            <p:spPr bwMode="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2">
                      <a:gamma/>
                      <a:tint val="0"/>
                      <a:invGamma/>
                    </a:schemeClr>
                  </a:gs>
                  <a:gs pos="100000">
                    <a:schemeClr val="accent2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80929" name="Text Box 33"/>
          <p:cNvSpPr txBox="1">
            <a:spLocks noChangeArrowheads="1"/>
          </p:cNvSpPr>
          <p:nvPr/>
        </p:nvSpPr>
        <p:spPr bwMode="gray">
          <a:xfrm>
            <a:off x="1038225" y="4549775"/>
            <a:ext cx="535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>
                <a:solidFill>
                  <a:schemeClr val="bg1"/>
                </a:solidFill>
              </a:rPr>
              <a:t>Hình tam giaùc coù 3 caïnh</a:t>
            </a:r>
          </a:p>
        </p:txBody>
      </p:sp>
      <p:sp>
        <p:nvSpPr>
          <p:cNvPr id="80937" name="Rectangle 41"/>
          <p:cNvSpPr>
            <a:spLocks noChangeArrowheads="1"/>
          </p:cNvSpPr>
          <p:nvPr/>
        </p:nvSpPr>
        <p:spPr bwMode="black">
          <a:xfrm>
            <a:off x="428625" y="68421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grpSp>
        <p:nvGrpSpPr>
          <p:cNvPr id="80938" name="Group 42"/>
          <p:cNvGrpSpPr>
            <a:grpSpLocks/>
          </p:cNvGrpSpPr>
          <p:nvPr/>
        </p:nvGrpSpPr>
        <p:grpSpPr bwMode="auto">
          <a:xfrm>
            <a:off x="2214563" y="1936750"/>
            <a:ext cx="4341812" cy="2251075"/>
            <a:chOff x="1690" y="1407"/>
            <a:chExt cx="2735" cy="1418"/>
          </a:xfrm>
        </p:grpSpPr>
        <p:sp>
          <p:nvSpPr>
            <p:cNvPr id="80939" name="Rectangle 43"/>
            <p:cNvSpPr>
              <a:spLocks noChangeArrowheads="1"/>
            </p:cNvSpPr>
            <p:nvPr/>
          </p:nvSpPr>
          <p:spPr bwMode="auto">
            <a:xfrm>
              <a:off x="1690" y="1409"/>
              <a:ext cx="2735" cy="141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40" name="AutoShape 44"/>
            <p:cNvSpPr>
              <a:spLocks noChangeArrowheads="1"/>
            </p:cNvSpPr>
            <p:nvPr/>
          </p:nvSpPr>
          <p:spPr bwMode="auto">
            <a:xfrm>
              <a:off x="1699" y="1407"/>
              <a:ext cx="2716" cy="1414"/>
            </a:xfrm>
            <a:prstGeom prst="triangle">
              <a:avLst>
                <a:gd name="adj" fmla="val 50000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0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0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80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WordArt 2"/>
          <p:cNvSpPr>
            <a:spLocks noChangeArrowheads="1" noChangeShapeType="1" noTextEdit="1"/>
          </p:cNvSpPr>
          <p:nvPr/>
        </p:nvSpPr>
        <p:spPr bwMode="auto">
          <a:xfrm>
            <a:off x="742950" y="1366838"/>
            <a:ext cx="3927475" cy="8461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VNI-Avo"/>
              </a:rPr>
              <a:t>HOAÏT ÑOÄNG 2</a:t>
            </a:r>
          </a:p>
        </p:txBody>
      </p:sp>
      <p:sp>
        <p:nvSpPr>
          <p:cNvPr id="89091" name="Text Box 3"/>
          <p:cNvSpPr txBox="1">
            <a:spLocks noChangeArrowheads="1"/>
          </p:cNvSpPr>
          <p:nvPr/>
        </p:nvSpPr>
        <p:spPr bwMode="auto">
          <a:xfrm>
            <a:off x="333375" y="2730500"/>
            <a:ext cx="852805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en-US" sz="6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HÖÔÙNG DAÃN</a:t>
            </a:r>
          </a:p>
          <a:p>
            <a:pPr algn="ctr">
              <a:spcBef>
                <a:spcPct val="10000"/>
              </a:spcBef>
              <a:spcAft>
                <a:spcPct val="10000"/>
              </a:spcAft>
            </a:pPr>
            <a:r>
              <a:rPr lang="en-US" sz="60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THÖÏC HIEÄN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9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9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090" grpId="0" animBg="1"/>
      <p:bldP spid="890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4" name="Group 34"/>
          <p:cNvGrpSpPr>
            <a:grpSpLocks/>
          </p:cNvGrpSpPr>
          <p:nvPr/>
        </p:nvGrpSpPr>
        <p:grpSpPr bwMode="auto">
          <a:xfrm>
            <a:off x="1066800" y="2268538"/>
            <a:ext cx="7086600" cy="1025525"/>
            <a:chOff x="672" y="845"/>
            <a:chExt cx="4464" cy="646"/>
          </a:xfrm>
        </p:grpSpPr>
        <p:grpSp>
          <p:nvGrpSpPr>
            <p:cNvPr id="81928" name="Group 8"/>
            <p:cNvGrpSpPr>
              <a:grpSpLocks/>
            </p:cNvGrpSpPr>
            <p:nvPr/>
          </p:nvGrpSpPr>
          <p:grpSpPr bwMode="auto">
            <a:xfrm>
              <a:off x="720" y="845"/>
              <a:ext cx="4368" cy="540"/>
              <a:chOff x="720" y="1392"/>
              <a:chExt cx="4058" cy="480"/>
            </a:xfrm>
          </p:grpSpPr>
          <p:sp>
            <p:nvSpPr>
              <p:cNvPr id="81929" name="AutoShape 9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1930" name="Group 10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1931" name="AutoShape 11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32" name="AutoShape 12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81941" name="Picture 21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672" y="893"/>
              <a:ext cx="499" cy="598"/>
            </a:xfrm>
            <a:prstGeom prst="rect">
              <a:avLst/>
            </a:prstGeom>
            <a:noFill/>
          </p:spPr>
        </p:pic>
        <p:sp>
          <p:nvSpPr>
            <p:cNvPr id="81942" name="Text Box 22"/>
            <p:cNvSpPr txBox="1">
              <a:spLocks noChangeArrowheads="1"/>
            </p:cNvSpPr>
            <p:nvPr/>
          </p:nvSpPr>
          <p:spPr bwMode="gray">
            <a:xfrm>
              <a:off x="1200" y="912"/>
              <a:ext cx="39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Böôùc 1: Keû hình tam giaùc</a:t>
              </a:r>
            </a:p>
          </p:txBody>
        </p:sp>
      </p:grpSp>
      <p:sp>
        <p:nvSpPr>
          <p:cNvPr id="81956" name="Rectangle 36"/>
          <p:cNvSpPr>
            <a:spLocks noChangeArrowheads="1"/>
          </p:cNvSpPr>
          <p:nvPr/>
        </p:nvSpPr>
        <p:spPr bwMode="black">
          <a:xfrm>
            <a:off x="428625" y="68421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44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grpSp>
        <p:nvGrpSpPr>
          <p:cNvPr id="81958" name="Group 38"/>
          <p:cNvGrpSpPr>
            <a:grpSpLocks/>
          </p:cNvGrpSpPr>
          <p:nvPr/>
        </p:nvGrpSpPr>
        <p:grpSpPr bwMode="auto">
          <a:xfrm>
            <a:off x="1079500" y="3444875"/>
            <a:ext cx="6997700" cy="1009650"/>
            <a:chOff x="776" y="851"/>
            <a:chExt cx="4408" cy="636"/>
          </a:xfrm>
        </p:grpSpPr>
        <p:grpSp>
          <p:nvGrpSpPr>
            <p:cNvPr id="81959" name="Group 39"/>
            <p:cNvGrpSpPr>
              <a:grpSpLocks/>
            </p:cNvGrpSpPr>
            <p:nvPr/>
          </p:nvGrpSpPr>
          <p:grpSpPr bwMode="auto">
            <a:xfrm>
              <a:off x="816" y="851"/>
              <a:ext cx="4368" cy="528"/>
              <a:chOff x="720" y="1392"/>
              <a:chExt cx="4058" cy="480"/>
            </a:xfrm>
          </p:grpSpPr>
          <p:sp>
            <p:nvSpPr>
              <p:cNvPr id="81960" name="AutoShape 40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hlink"/>
                  </a:gs>
                  <a:gs pos="50000">
                    <a:schemeClr val="hlink">
                      <a:gamma/>
                      <a:shade val="92157"/>
                      <a:invGamma/>
                    </a:schemeClr>
                  </a:gs>
                  <a:gs pos="100000">
                    <a:schemeClr val="hlink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1961" name="Group 41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81962" name="AutoShape 42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alpha val="0"/>
                      </a:schemeClr>
                    </a:gs>
                    <a:gs pos="100000">
                      <a:schemeClr val="hlink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1963" name="AutoShape 43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81964" name="Text Box 44"/>
            <p:cNvSpPr txBox="1">
              <a:spLocks noChangeArrowheads="1"/>
            </p:cNvSpPr>
            <p:nvPr/>
          </p:nvSpPr>
          <p:spPr bwMode="white">
            <a:xfrm>
              <a:off x="1296" y="899"/>
              <a:ext cx="369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457200" indent="-457200">
                <a:spcBef>
                  <a:spcPct val="50000"/>
                </a:spcBef>
                <a:buClr>
                  <a:schemeClr val="tx1"/>
                </a:buClr>
              </a:pPr>
              <a:r>
                <a:rPr lang="en-US" sz="3200" b="1">
                  <a:solidFill>
                    <a:srgbClr val="FFFFFF"/>
                  </a:solidFill>
                </a:rPr>
                <a:t>Böôùc 2: Caét hình tam giaùc</a:t>
              </a:r>
              <a:r>
                <a:rPr lang="en-US" sz="2400" b="1">
                  <a:solidFill>
                    <a:srgbClr val="FFFFFF"/>
                  </a:solidFill>
                </a:rPr>
                <a:t>    </a:t>
              </a:r>
            </a:p>
          </p:txBody>
        </p:sp>
        <p:pic>
          <p:nvPicPr>
            <p:cNvPr id="81965" name="Picture 45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776" y="889"/>
              <a:ext cx="499" cy="598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426" name="Group 2"/>
          <p:cNvGrpSpPr>
            <a:grpSpLocks/>
          </p:cNvGrpSpPr>
          <p:nvPr/>
        </p:nvGrpSpPr>
        <p:grpSpPr bwMode="auto">
          <a:xfrm>
            <a:off x="1066800" y="1639888"/>
            <a:ext cx="7086600" cy="1025525"/>
            <a:chOff x="672" y="845"/>
            <a:chExt cx="4464" cy="646"/>
          </a:xfrm>
        </p:grpSpPr>
        <p:grpSp>
          <p:nvGrpSpPr>
            <p:cNvPr id="103427" name="Group 3"/>
            <p:cNvGrpSpPr>
              <a:grpSpLocks/>
            </p:cNvGrpSpPr>
            <p:nvPr/>
          </p:nvGrpSpPr>
          <p:grpSpPr bwMode="auto">
            <a:xfrm>
              <a:off x="720" y="845"/>
              <a:ext cx="4368" cy="540"/>
              <a:chOff x="720" y="1392"/>
              <a:chExt cx="4058" cy="480"/>
            </a:xfrm>
          </p:grpSpPr>
          <p:sp>
            <p:nvSpPr>
              <p:cNvPr id="103428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3429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03430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3431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3432" name="Picture 8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672" y="893"/>
              <a:ext cx="499" cy="598"/>
            </a:xfrm>
            <a:prstGeom prst="rect">
              <a:avLst/>
            </a:prstGeom>
            <a:noFill/>
          </p:spPr>
        </p:pic>
        <p:sp>
          <p:nvSpPr>
            <p:cNvPr id="103433" name="Text Box 9"/>
            <p:cNvSpPr txBox="1">
              <a:spLocks noChangeArrowheads="1"/>
            </p:cNvSpPr>
            <p:nvPr/>
          </p:nvSpPr>
          <p:spPr bwMode="gray">
            <a:xfrm>
              <a:off x="1200" y="912"/>
              <a:ext cx="39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Böôùc 1: Keû hình tam giaùc</a:t>
              </a:r>
            </a:p>
          </p:txBody>
        </p:sp>
      </p:grpSp>
      <p:sp>
        <p:nvSpPr>
          <p:cNvPr id="103434" name="Rectangle 10"/>
          <p:cNvSpPr>
            <a:spLocks noChangeArrowheads="1"/>
          </p:cNvSpPr>
          <p:nvPr/>
        </p:nvSpPr>
        <p:spPr bwMode="black">
          <a:xfrm>
            <a:off x="428625" y="55721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pic>
        <p:nvPicPr>
          <p:cNvPr id="103444" name="Picture 20" descr="THU CONG TAM GIAC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675" y="2732088"/>
            <a:ext cx="3424238" cy="3476625"/>
          </a:xfrm>
          <a:prstGeom prst="rect">
            <a:avLst/>
          </a:prstGeom>
          <a:noFill/>
        </p:spPr>
      </p:pic>
      <p:sp>
        <p:nvSpPr>
          <p:cNvPr id="103445" name="Text Box 21"/>
          <p:cNvSpPr txBox="1">
            <a:spLocks noChangeArrowheads="1"/>
          </p:cNvSpPr>
          <p:nvPr/>
        </p:nvSpPr>
        <p:spPr bwMode="auto">
          <a:xfrm>
            <a:off x="3876675" y="2951163"/>
            <a:ext cx="5100638" cy="268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- Keû 1 hình chöõ nhaät coù caïnh daøi 8 oâ, caïnh ngaén 7 oâ.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- 2 ñænh laø 2 ñaàu caïnh daøi 8 oâ (BC)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- Laáy ñieåm giöõa cuûa caïnh 8 oâ ñoái dieän ta coù ñænh thöù ba laø A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- Noái 3 ñænh (ABC) ta keû ñöôïc 1 hình tam giaùc (Hình 1)</a:t>
            </a:r>
          </a:p>
        </p:txBody>
      </p:sp>
      <p:sp>
        <p:nvSpPr>
          <p:cNvPr id="103446" name="Text Box 22"/>
          <p:cNvSpPr txBox="1">
            <a:spLocks noChangeArrowheads="1"/>
          </p:cNvSpPr>
          <p:nvPr/>
        </p:nvSpPr>
        <p:spPr bwMode="auto">
          <a:xfrm>
            <a:off x="1373188" y="6210300"/>
            <a:ext cx="1166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Hình 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3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103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45" grpId="0"/>
      <p:bldP spid="1034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450" name="Group 2"/>
          <p:cNvGrpSpPr>
            <a:grpSpLocks/>
          </p:cNvGrpSpPr>
          <p:nvPr/>
        </p:nvGrpSpPr>
        <p:grpSpPr bwMode="auto">
          <a:xfrm>
            <a:off x="1066800" y="1639888"/>
            <a:ext cx="7086600" cy="1025525"/>
            <a:chOff x="672" y="845"/>
            <a:chExt cx="4464" cy="646"/>
          </a:xfrm>
        </p:grpSpPr>
        <p:grpSp>
          <p:nvGrpSpPr>
            <p:cNvPr id="104451" name="Group 3"/>
            <p:cNvGrpSpPr>
              <a:grpSpLocks/>
            </p:cNvGrpSpPr>
            <p:nvPr/>
          </p:nvGrpSpPr>
          <p:grpSpPr bwMode="auto">
            <a:xfrm>
              <a:off x="720" y="845"/>
              <a:ext cx="4368" cy="540"/>
              <a:chOff x="720" y="1392"/>
              <a:chExt cx="4058" cy="480"/>
            </a:xfrm>
          </p:grpSpPr>
          <p:sp>
            <p:nvSpPr>
              <p:cNvPr id="104452" name="AutoShape 4"/>
              <p:cNvSpPr>
                <a:spLocks noChangeArrowheads="1"/>
              </p:cNvSpPr>
              <p:nvPr/>
            </p:nvSpPr>
            <p:spPr bwMode="gray">
              <a:xfrm>
                <a:off x="720" y="1392"/>
                <a:ext cx="4058" cy="480"/>
              </a:xfrm>
              <a:prstGeom prst="roundRect">
                <a:avLst>
                  <a:gd name="adj" fmla="val 17509"/>
                </a:avLst>
              </a:prstGeom>
              <a:gradFill rotWithShape="1">
                <a:gsLst>
                  <a:gs pos="0">
                    <a:schemeClr val="accent2"/>
                  </a:gs>
                  <a:gs pos="50000">
                    <a:schemeClr val="accent2">
                      <a:gamma/>
                      <a:shade val="92157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04453" name="Group 5"/>
              <p:cNvGrpSpPr>
                <a:grpSpLocks/>
              </p:cNvGrpSpPr>
              <p:nvPr/>
            </p:nvGrpSpPr>
            <p:grpSpPr bwMode="auto">
              <a:xfrm>
                <a:off x="730" y="1407"/>
                <a:ext cx="4043" cy="444"/>
                <a:chOff x="744" y="1407"/>
                <a:chExt cx="3988" cy="444"/>
              </a:xfrm>
            </p:grpSpPr>
            <p:sp>
              <p:nvSpPr>
                <p:cNvPr id="104454" name="AutoShape 6"/>
                <p:cNvSpPr>
                  <a:spLocks noChangeArrowheads="1"/>
                </p:cNvSpPr>
                <p:nvPr/>
              </p:nvSpPr>
              <p:spPr bwMode="gray">
                <a:xfrm>
                  <a:off x="744" y="1736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alpha val="0"/>
                      </a:schemeClr>
                    </a:gs>
                    <a:gs pos="100000">
                      <a:schemeClr val="accent2">
                        <a:gamma/>
                        <a:tint val="0"/>
                        <a:invGamma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04455" name="AutoShape 7"/>
                <p:cNvSpPr>
                  <a:spLocks noChangeArrowheads="1"/>
                </p:cNvSpPr>
                <p:nvPr/>
              </p:nvSpPr>
              <p:spPr bwMode="gray">
                <a:xfrm>
                  <a:off x="744" y="1407"/>
                  <a:ext cx="3988" cy="115"/>
                </a:xfrm>
                <a:prstGeom prst="roundRect">
                  <a:avLst>
                    <a:gd name="adj" fmla="val 50000"/>
                  </a:avLst>
                </a:prstGeom>
                <a:gradFill rotWithShape="1">
                  <a:gsLst>
                    <a:gs pos="0">
                      <a:schemeClr val="accent2">
                        <a:gamma/>
                        <a:tint val="0"/>
                        <a:invGamma/>
                      </a:schemeClr>
                    </a:gs>
                    <a:gs pos="100000">
                      <a:schemeClr val="accent2">
                        <a:alpha val="0"/>
                      </a:schemeClr>
                    </a:gs>
                  </a:gsLst>
                  <a:lin ang="5400000" scaled="1"/>
                </a:gradFill>
                <a:ln w="9525">
                  <a:noFill/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pic>
          <p:nvPicPr>
            <p:cNvPr id="104456" name="Picture 8" descr="1"/>
            <p:cNvPicPr>
              <a:picLocks noChangeAspect="1" noChangeArrowheads="1"/>
            </p:cNvPicPr>
            <p:nvPr/>
          </p:nvPicPr>
          <p:blipFill>
            <a:blip r:embed="rId2" cstate="print">
              <a:lum bright="-6000" contrast="24000"/>
            </a:blip>
            <a:srcRect l="42606" t="64474" r="19473"/>
            <a:stretch>
              <a:fillRect/>
            </a:stretch>
          </p:blipFill>
          <p:spPr bwMode="auto">
            <a:xfrm>
              <a:off x="672" y="893"/>
              <a:ext cx="499" cy="598"/>
            </a:xfrm>
            <a:prstGeom prst="rect">
              <a:avLst/>
            </a:prstGeom>
            <a:noFill/>
          </p:spPr>
        </p:pic>
        <p:sp>
          <p:nvSpPr>
            <p:cNvPr id="104457" name="Text Box 9"/>
            <p:cNvSpPr txBox="1">
              <a:spLocks noChangeArrowheads="1"/>
            </p:cNvSpPr>
            <p:nvPr/>
          </p:nvSpPr>
          <p:spPr bwMode="gray">
            <a:xfrm>
              <a:off x="1200" y="912"/>
              <a:ext cx="3936" cy="3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1">
                  <a:solidFill>
                    <a:schemeClr val="bg1"/>
                  </a:solidFill>
                </a:rPr>
                <a:t>Böôùc 1: Keû hình tam giaùc</a:t>
              </a:r>
            </a:p>
          </p:txBody>
        </p:sp>
      </p:grpSp>
      <p:sp>
        <p:nvSpPr>
          <p:cNvPr id="104458" name="Rectangle 10"/>
          <p:cNvSpPr>
            <a:spLocks noChangeArrowheads="1"/>
          </p:cNvSpPr>
          <p:nvPr/>
        </p:nvSpPr>
        <p:spPr bwMode="black">
          <a:xfrm>
            <a:off x="428625" y="557213"/>
            <a:ext cx="5819775" cy="94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CAÉT, DAÙN</a:t>
            </a:r>
            <a:b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sz="3600" b="1">
                <a:solidFill>
                  <a:srgbClr val="CC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HÌNH TAM GIAÙC</a:t>
            </a:r>
          </a:p>
        </p:txBody>
      </p:sp>
      <p:sp>
        <p:nvSpPr>
          <p:cNvPr id="104460" name="Text Box 12"/>
          <p:cNvSpPr txBox="1">
            <a:spLocks noChangeArrowheads="1"/>
          </p:cNvSpPr>
          <p:nvPr/>
        </p:nvSpPr>
        <p:spPr bwMode="auto">
          <a:xfrm>
            <a:off x="4381500" y="2951163"/>
            <a:ext cx="4475163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000099"/>
                </a:solidFill>
              </a:rPr>
              <a:t>- Döïa vaøo caùch veõ hình chöõ nhaät ñôn giaûn, ta keû hình tam giaùc (Hình 2)</a:t>
            </a:r>
          </a:p>
        </p:txBody>
      </p:sp>
      <p:sp>
        <p:nvSpPr>
          <p:cNvPr id="104461" name="Text Box 13"/>
          <p:cNvSpPr txBox="1">
            <a:spLocks noChangeArrowheads="1"/>
          </p:cNvSpPr>
          <p:nvPr/>
        </p:nvSpPr>
        <p:spPr bwMode="auto">
          <a:xfrm>
            <a:off x="4418013" y="5886450"/>
            <a:ext cx="11668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i="1"/>
              <a:t>Hình 2</a:t>
            </a:r>
          </a:p>
        </p:txBody>
      </p:sp>
      <p:pic>
        <p:nvPicPr>
          <p:cNvPr id="104462" name="Picture 14" descr="THU CONG TAM GIAC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9725" y="2551113"/>
            <a:ext cx="3943350" cy="4006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4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4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104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60" grpId="0"/>
      <p:bldP spid="1044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OLETID" val="11289092"/>
  <p:tag name="VIOLETTITLE" val="Bài 21. Cắt, dán hình tam giác"/>
  <p:tag name="VIOLETLESSON" val="21"/>
  <p:tag name="VIOLETCATID" val="8048890"/>
  <p:tag name="VIOLETSUBJECT" val="Thủ công 1"/>
  <p:tag name="VIOLETAUTHORID" val="1507048"/>
  <p:tag name="VIOLETAUTHORNAME" val="Trần Yến Linh"/>
  <p:tag name="VIOLETAUTHORAVATAR" val="no_avatarf.jpg"/>
  <p:tag name="VIOLETAUTHORADDRESS" val="Trường TH Trần Bình Trọng - HCM"/>
  <p:tag name="VIOLETDATE" val="2015-09-10 03:45:28"/>
  <p:tag name="VIOLETHIT" val="268"/>
  <p:tag name="VIOLETLIKE" val="0"/>
</p:tagLst>
</file>

<file path=ppt/theme/theme1.xml><?xml version="1.0" encoding="utf-8"?>
<a:theme xmlns:a="http://schemas.openxmlformats.org/drawingml/2006/main" name="Thu cong">
  <a:themeElements>
    <a:clrScheme name="Thu cong 1">
      <a:dk1>
        <a:srgbClr val="000000"/>
      </a:dk1>
      <a:lt1>
        <a:srgbClr val="FFFFFF"/>
      </a:lt1>
      <a:dk2>
        <a:srgbClr val="3160AD"/>
      </a:dk2>
      <a:lt2>
        <a:srgbClr val="808080"/>
      </a:lt2>
      <a:accent1>
        <a:srgbClr val="FF9900"/>
      </a:accent1>
      <a:accent2>
        <a:srgbClr val="8CD32D"/>
      </a:accent2>
      <a:accent3>
        <a:srgbClr val="FFFFFF"/>
      </a:accent3>
      <a:accent4>
        <a:srgbClr val="000000"/>
      </a:accent4>
      <a:accent5>
        <a:srgbClr val="FFCAAA"/>
      </a:accent5>
      <a:accent6>
        <a:srgbClr val="7EBF28"/>
      </a:accent6>
      <a:hlink>
        <a:srgbClr val="F45E5E"/>
      </a:hlink>
      <a:folHlink>
        <a:srgbClr val="5CB1FE"/>
      </a:folHlink>
    </a:clrScheme>
    <a:fontScheme name="Thu cong">
      <a:majorFont>
        <a:latin typeface="VNI-Avo"/>
        <a:ea typeface=""/>
        <a:cs typeface=""/>
      </a:majorFont>
      <a:minorFont>
        <a:latin typeface="VNI-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hu cong 1">
        <a:dk1>
          <a:srgbClr val="000000"/>
        </a:dk1>
        <a:lt1>
          <a:srgbClr val="FFFFFF"/>
        </a:lt1>
        <a:dk2>
          <a:srgbClr val="3160AD"/>
        </a:dk2>
        <a:lt2>
          <a:srgbClr val="808080"/>
        </a:lt2>
        <a:accent1>
          <a:srgbClr val="FF9900"/>
        </a:accent1>
        <a:accent2>
          <a:srgbClr val="8CD32D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7EBF28"/>
        </a:accent6>
        <a:hlink>
          <a:srgbClr val="F45E5E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u cong 2">
        <a:dk1>
          <a:srgbClr val="000000"/>
        </a:dk1>
        <a:lt1>
          <a:srgbClr val="FFFFFF"/>
        </a:lt1>
        <a:dk2>
          <a:srgbClr val="990033"/>
        </a:dk2>
        <a:lt2>
          <a:srgbClr val="808080"/>
        </a:lt2>
        <a:accent1>
          <a:srgbClr val="E466B7"/>
        </a:accent1>
        <a:accent2>
          <a:srgbClr val="699EF3"/>
        </a:accent2>
        <a:accent3>
          <a:srgbClr val="FFFFFF"/>
        </a:accent3>
        <a:accent4>
          <a:srgbClr val="000000"/>
        </a:accent4>
        <a:accent5>
          <a:srgbClr val="EFB8D8"/>
        </a:accent5>
        <a:accent6>
          <a:srgbClr val="5E8FDC"/>
        </a:accent6>
        <a:hlink>
          <a:srgbClr val="FEB93C"/>
        </a:hlink>
        <a:folHlink>
          <a:srgbClr val="6ED8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u cong 3">
        <a:dk1>
          <a:srgbClr val="000000"/>
        </a:dk1>
        <a:lt1>
          <a:srgbClr val="FFFFFF"/>
        </a:lt1>
        <a:dk2>
          <a:srgbClr val="134920"/>
        </a:dk2>
        <a:lt2>
          <a:srgbClr val="808080"/>
        </a:lt2>
        <a:accent1>
          <a:srgbClr val="3FA2E5"/>
        </a:accent1>
        <a:accent2>
          <a:srgbClr val="BB75D1"/>
        </a:accent2>
        <a:accent3>
          <a:srgbClr val="FFFFFF"/>
        </a:accent3>
        <a:accent4>
          <a:srgbClr val="000000"/>
        </a:accent4>
        <a:accent5>
          <a:srgbClr val="AFCEF0"/>
        </a:accent5>
        <a:accent6>
          <a:srgbClr val="A969BD"/>
        </a:accent6>
        <a:hlink>
          <a:srgbClr val="77D379"/>
        </a:hlink>
        <a:folHlink>
          <a:srgbClr val="EF9F47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Thu cong</Template>
  <TotalTime>242</TotalTime>
  <Words>267</Words>
  <Application>Microsoft Office PowerPoint</Application>
  <PresentationFormat>On-screen Show (4:3)</PresentationFormat>
  <Paragraphs>44</Paragraphs>
  <Slides>15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Thu cong</vt:lpstr>
      <vt:lpstr>CAÉT, DAÙN HÌNH TAM GIAÙC</vt:lpstr>
      <vt:lpstr>CAÉT, DAÙN HÌNH TAM GIAÙC</vt:lpstr>
      <vt:lpstr>Slide 3</vt:lpstr>
      <vt:lpstr>CAÉT, DAÙN HÌNH TAM GIAÙC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CAÉT, DAÙN HÌNH TAM GIAÙC</vt:lpstr>
      <vt:lpstr>Slide 15</vt:lpstr>
    </vt:vector>
  </TitlesOfParts>
  <Company>0000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GAÁP CAÙI VÍ</dc:title>
  <dc:creator>Vuong</dc:creator>
  <cp:lastModifiedBy>Administrator</cp:lastModifiedBy>
  <cp:revision>59</cp:revision>
  <dcterms:created xsi:type="dcterms:W3CDTF">2013-09-02T08:00:45Z</dcterms:created>
  <dcterms:modified xsi:type="dcterms:W3CDTF">2018-04-04T06:13:16Z</dcterms:modified>
</cp:coreProperties>
</file>