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427" r:id="rId2"/>
    <p:sldId id="419" r:id="rId3"/>
    <p:sldId id="410" r:id="rId4"/>
    <p:sldId id="353" r:id="rId5"/>
    <p:sldId id="411" r:id="rId6"/>
    <p:sldId id="420" r:id="rId7"/>
    <p:sldId id="412" r:id="rId8"/>
    <p:sldId id="413" r:id="rId9"/>
    <p:sldId id="414" r:id="rId10"/>
    <p:sldId id="416" r:id="rId11"/>
    <p:sldId id="415" r:id="rId12"/>
    <p:sldId id="425" r:id="rId13"/>
    <p:sldId id="422" r:id="rId14"/>
    <p:sldId id="424" r:id="rId15"/>
    <p:sldId id="426" r:id="rId16"/>
    <p:sldId id="402" r:id="rId17"/>
    <p:sldId id="403" r:id="rId18"/>
    <p:sldId id="383" r:id="rId19"/>
    <p:sldId id="417" r:id="rId20"/>
    <p:sldId id="392" r:id="rId21"/>
    <p:sldId id="352" r:id="rId22"/>
    <p:sldId id="421" r:id="rId23"/>
    <p:sldId id="287" r:id="rId24"/>
  </p:sldIdLst>
  <p:sldSz cx="9144000" cy="6858000" type="screen4x3"/>
  <p:notesSz cx="6735763" cy="9869488"/>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CC"/>
    <a:srgbClr val="FFFFFF"/>
    <a:srgbClr val="FF0066"/>
    <a:srgbClr val="DDDDDD"/>
    <a:srgbClr val="FFFF99"/>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79" autoAdjust="0"/>
    <p:restoredTop sz="94627" autoAdjust="0"/>
  </p:normalViewPr>
  <p:slideViewPr>
    <p:cSldViewPr>
      <p:cViewPr>
        <p:scale>
          <a:sx n="70" d="100"/>
          <a:sy n="70" d="100"/>
        </p:scale>
        <p:origin x="-81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78852"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78853"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DCC074C1-BA98-4A6B-9E8F-7442932501A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5604" name="Rectangle 4"/>
          <p:cNvSpPr>
            <a:spLocks noRo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BC91E30-0E4C-485A-9698-28022BC7A6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smtClean="0"/>
              <a:t>Thảo luận nhóm 3</a:t>
            </a:r>
          </a:p>
        </p:txBody>
      </p:sp>
      <p:sp>
        <p:nvSpPr>
          <p:cNvPr id="26628" name="Slide Number Placeholder 3"/>
          <p:cNvSpPr>
            <a:spLocks noGrp="1"/>
          </p:cNvSpPr>
          <p:nvPr>
            <p:ph type="sldNum" sz="quarter" idx="5"/>
          </p:nvPr>
        </p:nvSpPr>
        <p:spPr>
          <a:noFill/>
        </p:spPr>
        <p:txBody>
          <a:bodyPr/>
          <a:lstStyle/>
          <a:p>
            <a:fld id="{355459D0-8807-4A10-8782-B990F6454E8A}"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E3A078B-35EE-4E9D-9CFF-18F576FA354F}" type="slidenum">
              <a:rPr lang="en-US" smtClean="0"/>
              <a:pPr/>
              <a:t>23</a:t>
            </a:fld>
            <a:endParaRPr 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7253C02-E394-454D-82A3-1E14B49B5AFB}" type="datetimeFigureOut">
              <a:rPr lang="en-US"/>
              <a:pPr>
                <a:defRPr/>
              </a:pPr>
              <a:t>4/8/2019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9FCD86-46E3-48DD-B0E6-6A865EC3E4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0FA4A1-D303-41C7-BA6E-0A8D8152A22E}" type="datetimeFigureOut">
              <a:rPr lang="en-US"/>
              <a:pPr>
                <a:defRPr/>
              </a:pPr>
              <a:t>4/8/2019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DA1DBD-9F56-4F98-9D56-0587E6129F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B2B3CF-B8E4-4880-AA22-5CA1207F0C84}" type="datetimeFigureOut">
              <a:rPr lang="en-US"/>
              <a:pPr>
                <a:defRPr/>
              </a:pPr>
              <a:t>4/8/2019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B11524-02F2-41E2-ADE0-F44FB9EB212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38"/>
            <a:ext cx="82296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9A3A8FD-EAB2-40D7-B0D3-66DFC3DE1704}" type="datetimeFigureOut">
              <a:rPr lang="en-US"/>
              <a:pPr>
                <a:defRPr/>
              </a:pPr>
              <a:t>4/8/2019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A9E067-4FE1-4257-8C9B-E8526DA217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F43D2B-D14A-470C-9BF4-6D10272D3F9D}" type="datetimeFigureOut">
              <a:rPr lang="en-US"/>
              <a:pPr>
                <a:defRPr/>
              </a:pPr>
              <a:t>4/8/2019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6CF264-33C5-4DFF-A00F-218613BCC4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fld id="{1772DDBD-93F2-4C4A-8C61-0C989C4AF040}" type="datetimeFigureOut">
              <a:rPr lang="en-US"/>
              <a:pPr>
                <a:defRPr/>
              </a:pPr>
              <a:t>4/8/2019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CEFCC-DC46-4BD7-B495-8133CAC446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9AE59D-2EE9-412E-B468-2CE3807A4F71}" type="datetimeFigureOut">
              <a:rPr lang="en-US"/>
              <a:pPr>
                <a:defRPr/>
              </a:pPr>
              <a:t>4/8/2019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A2A0C8-7FD9-4B6F-A18A-3FE3299890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84C7AC4-827F-4F72-9794-D7012B9EB501}" type="datetimeFigureOut">
              <a:rPr lang="en-US"/>
              <a:pPr>
                <a:defRPr/>
              </a:pPr>
              <a:t>4/8/2019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940D81-D697-4F67-B832-5209C06EF1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208792C-252B-49C0-AF20-E0A6B11FE09D}" type="datetimeFigureOut">
              <a:rPr lang="en-US"/>
              <a:pPr>
                <a:defRPr/>
              </a:pPr>
              <a:t>4/8/2019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1A8980-1206-4388-9813-1389D344E1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7469F-26A9-4A51-BA3D-8206662790B8}" type="datetimeFigureOut">
              <a:rPr lang="en-US"/>
              <a:pPr>
                <a:defRPr/>
              </a:pPr>
              <a:t>4/8/2019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ECD787-036A-4AB3-A626-F58834D373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fld id="{1CE5835F-8D6F-46F2-A8AA-4434F622F4CD}" type="datetimeFigureOut">
              <a:rPr lang="en-US"/>
              <a:pPr>
                <a:defRPr/>
              </a:pPr>
              <a:t>4/8/2019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AF75C5-6D37-45C0-8EC5-0169FA10CA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fld id="{44B632F8-680B-4F1B-9D44-61ED3E4FACD2}" type="datetimeFigureOut">
              <a:rPr lang="en-US"/>
              <a:pPr>
                <a:defRPr/>
              </a:pPr>
              <a:t>4/8/2019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32BCFC-1F6B-43AE-8D2D-38908ADEDD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72842C4-29FE-4BD4-A9EE-6161BDC59018}" type="datetimeFigureOut">
              <a:rPr lang="en-US"/>
              <a:pPr>
                <a:defRPr/>
              </a:pPr>
              <a:t>4/8/2019</a:t>
            </a:fld>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E97A6E8-9AA3-480A-9CF5-14E8D6A7E4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jpeg"/><Relationship Id="rId11" Type="http://schemas.openxmlformats.org/officeDocument/2006/relationships/hyperlink" Target="http://i602.photobucket.com/albums/tt110/swnamphong/Trieu%20dinh%20Hue/ma-binh-hue1.jpg" TargetMode="External"/><Relationship Id="rId5" Type="http://schemas.openxmlformats.org/officeDocument/2006/relationships/oleObject" Target="../embeddings/oleObject2.bin"/><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i602.photobucket.com/albums/tt110/swnamphong/Trieu%20dinh%20Hue/Tunhandiday.jpg" TargetMode="External"/><Relationship Id="rId3" Type="http://schemas.openxmlformats.org/officeDocument/2006/relationships/audio" Target="../media/audio1.wav"/><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jpeg"/><Relationship Id="rId5" Type="http://schemas.openxmlformats.org/officeDocument/2006/relationships/oleObject" Target="../embeddings/oleObject3.bin"/><Relationship Id="rId4" Type="http://schemas.openxmlformats.org/officeDocument/2006/relationships/image" Target="../media/image6.pn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oleObject" Target="../embeddings/oleObject4.bin"/><Relationship Id="rId4" Type="http://schemas.openxmlformats.org/officeDocument/2006/relationships/image" Target="../media/image6.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notesSlide" Target="../notesSlides/notesSlide2.xml"/><Relationship Id="rId7" Type="http://schemas.openxmlformats.org/officeDocument/2006/relationships/image" Target="../media/image33.gi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2.png"/><Relationship Id="rId11" Type="http://schemas.openxmlformats.org/officeDocument/2006/relationships/oleObject" Target="../embeddings/oleObject5.bin"/><Relationship Id="rId5" Type="http://schemas.openxmlformats.org/officeDocument/2006/relationships/image" Target="../media/image31.png"/><Relationship Id="rId10" Type="http://schemas.openxmlformats.org/officeDocument/2006/relationships/image" Target="../media/image6.png"/><Relationship Id="rId4" Type="http://schemas.openxmlformats.org/officeDocument/2006/relationships/image" Target="../media/image30.gif"/><Relationship Id="rId9"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a:t>
            </a:r>
            <a:r>
              <a:rPr lang="en-US" sz="3200"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ôn</a:t>
            </a:r>
            <a:r>
              <a:rPr lang="en-US" sz="3200"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31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31</a:t>
            </a:r>
            <a:endParaRPr lang="en-US" sz="3200"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BÀI</a:t>
            </a: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Nhà</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Nguyễn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thành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lập</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228600" y="3886200"/>
            <a:ext cx="8915400" cy="1077913"/>
          </a:xfrm>
          <a:prstGeom prst="rect">
            <a:avLst/>
          </a:prstGeom>
          <a:noFill/>
          <a:ln w="9525">
            <a:noFill/>
            <a:miter lim="800000"/>
            <a:headEnd/>
            <a:tailEnd/>
          </a:ln>
        </p:spPr>
        <p:txBody>
          <a:bodyPr>
            <a:spAutoFit/>
          </a:bodyPr>
          <a:lstStyle/>
          <a:p>
            <a:r>
              <a:rPr lang="nl-NL" sz="2600" b="1">
                <a:solidFill>
                  <a:srgbClr val="008000"/>
                </a:solidFill>
                <a:latin typeface="Times New Roman" pitchFamily="18" charset="0"/>
                <a:cs typeface="Times New Roman" pitchFamily="18" charset="0"/>
              </a:rPr>
              <a:t>- </a:t>
            </a:r>
            <a:r>
              <a:rPr lang="nl-NL" sz="3200" b="1">
                <a:solidFill>
                  <a:srgbClr val="008000"/>
                </a:solidFill>
                <a:latin typeface="Times New Roman" pitchFamily="18" charset="0"/>
                <a:cs typeface="Times New Roman" pitchFamily="18" charset="0"/>
              </a:rPr>
              <a:t>Nguyễn Ánh lên ngôi hoàng đế lấy hiệu là gì? Kinh đô ở đâu ?</a:t>
            </a:r>
            <a:endParaRPr lang="en-US" sz="3200" b="1">
              <a:solidFill>
                <a:srgbClr val="008000"/>
              </a:solidFill>
              <a:latin typeface="Times New Roman" pitchFamily="18" charset="0"/>
              <a:cs typeface="Times New Roman" pitchFamily="18" charset="0"/>
            </a:endParaRPr>
          </a:p>
        </p:txBody>
      </p:sp>
      <p:sp>
        <p:nvSpPr>
          <p:cNvPr id="15363" name="Text Box 7"/>
          <p:cNvSpPr txBox="1">
            <a:spLocks noChangeArrowheads="1"/>
          </p:cNvSpPr>
          <p:nvPr/>
        </p:nvSpPr>
        <p:spPr bwMode="auto">
          <a:xfrm>
            <a:off x="228600" y="914400"/>
            <a:ext cx="8915400" cy="584200"/>
          </a:xfrm>
          <a:prstGeom prst="rect">
            <a:avLst/>
          </a:prstGeom>
          <a:noFill/>
          <a:ln w="9525">
            <a:noFill/>
            <a:miter lim="800000"/>
            <a:headEnd/>
            <a:tailEnd/>
          </a:ln>
        </p:spPr>
        <p:txBody>
          <a:bodyPr>
            <a:spAutoFit/>
          </a:bodyPr>
          <a:lstStyle/>
          <a:p>
            <a:r>
              <a:rPr lang="vi-VN" sz="2600" b="1">
                <a:solidFill>
                  <a:srgbClr val="008000"/>
                </a:solidFill>
                <a:latin typeface="Times New Roman" pitchFamily="18" charset="0"/>
                <a:cs typeface="Times New Roman" pitchFamily="18" charset="0"/>
              </a:rPr>
              <a:t>- </a:t>
            </a:r>
            <a:r>
              <a:rPr lang="vi-VN" sz="3200" b="1">
                <a:solidFill>
                  <a:srgbClr val="008000"/>
                </a:solidFill>
                <a:latin typeface="Times New Roman" pitchFamily="18" charset="0"/>
                <a:cs typeface="Times New Roman" pitchFamily="18" charset="0"/>
              </a:rPr>
              <a:t>Nhà Nguyễn ra đời trong hoàn cảnh nào?</a:t>
            </a:r>
            <a:endParaRPr lang="en-US" sz="3200" b="1">
              <a:solidFill>
                <a:srgbClr val="008000"/>
              </a:solidFill>
              <a:latin typeface="Times New Roman" pitchFamily="18" charset="0"/>
              <a:cs typeface="Times New Roman" pitchFamily="18" charset="0"/>
            </a:endParaRPr>
          </a:p>
        </p:txBody>
      </p:sp>
      <p:sp>
        <p:nvSpPr>
          <p:cNvPr id="46088" name="Text Box 8"/>
          <p:cNvSpPr txBox="1">
            <a:spLocks noChangeArrowheads="1"/>
          </p:cNvSpPr>
          <p:nvPr/>
        </p:nvSpPr>
        <p:spPr bwMode="auto">
          <a:xfrm>
            <a:off x="0" y="5089525"/>
            <a:ext cx="9144000" cy="1200150"/>
          </a:xfrm>
          <a:prstGeom prst="rect">
            <a:avLst/>
          </a:prstGeom>
          <a:noFill/>
          <a:ln w="9525">
            <a:noFill/>
            <a:miter lim="800000"/>
            <a:headEnd/>
            <a:tailEnd/>
          </a:ln>
        </p:spPr>
        <p:txBody>
          <a:bodyPr>
            <a:spAutoFit/>
          </a:bodyPr>
          <a:lstStyle/>
          <a:p>
            <a:r>
              <a:rPr lang="nl-NL" sz="3600" b="1">
                <a:solidFill>
                  <a:srgbClr val="008000"/>
                </a:solidFill>
                <a:latin typeface="Times New Roman" pitchFamily="18" charset="0"/>
                <a:cs typeface="Times New Roman" pitchFamily="18" charset="0"/>
              </a:rPr>
              <a:t>- Từ 1802 đến năm 1858, nhà Nguyễn trải qua các đời vua nào?   </a:t>
            </a:r>
            <a:endParaRPr lang="en-US" sz="3600" b="1">
              <a:solidFill>
                <a:srgbClr val="008000"/>
              </a:solidFill>
              <a:latin typeface="Times New Roman" pitchFamily="18" charset="0"/>
              <a:cs typeface="Times New Roman" pitchFamily="18" charset="0"/>
            </a:endParaRPr>
          </a:p>
        </p:txBody>
      </p:sp>
      <p:sp>
        <p:nvSpPr>
          <p:cNvPr id="15365" name="Text Box 9"/>
          <p:cNvSpPr txBox="1">
            <a:spLocks noChangeArrowheads="1"/>
          </p:cNvSpPr>
          <p:nvPr/>
        </p:nvSpPr>
        <p:spPr bwMode="auto">
          <a:xfrm>
            <a:off x="0" y="1676400"/>
            <a:ext cx="9144000" cy="2062163"/>
          </a:xfrm>
          <a:prstGeom prst="rect">
            <a:avLst/>
          </a:prstGeom>
          <a:noFill/>
          <a:ln w="9525">
            <a:noFill/>
            <a:miter lim="800000"/>
            <a:headEnd/>
            <a:tailEnd/>
          </a:ln>
        </p:spPr>
        <p:txBody>
          <a:bodyPr>
            <a:spAutoFit/>
          </a:bodyPr>
          <a:lstStyle/>
          <a:p>
            <a:pPr algn="just"/>
            <a:r>
              <a:rPr lang="en-US" sz="3200" b="1">
                <a:solidFill>
                  <a:srgbClr val="0000FF"/>
                </a:solidFill>
                <a:latin typeface="Times New Roman" pitchFamily="18" charset="0"/>
                <a:cs typeface="Times New Roman" pitchFamily="18" charset="0"/>
              </a:rPr>
              <a:t>- Sau khi vua Quang Trung qua đời, triều đại Tây Sơn suy yếu dần .Lợi dụng thời cơ đó Nguyễn Ánh tấn công nhà Tây Sơn. Năm 1802, triều Tây Sơn bị lật đổ.Nguyễn Ánh lên ngôi hoàng đế.</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8"/>
                                        </p:tgtEl>
                                        <p:attrNameLst>
                                          <p:attrName>style.visibility</p:attrName>
                                        </p:attrNameLst>
                                      </p:cBhvr>
                                      <p:to>
                                        <p:strVal val="visible"/>
                                      </p:to>
                                    </p:set>
                                    <p:anim calcmode="discrete" valueType="clr">
                                      <p:cBhvr override="childStyle">
                                        <p:cTn id="7" dur="80"/>
                                        <p:tgtEl>
                                          <p:spTgt spid="460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8"/>
                                        </p:tgtEl>
                                        <p:attrNameLst>
                                          <p:attrName>fillcolor</p:attrName>
                                        </p:attrNameLst>
                                      </p:cBhvr>
                                      <p:tavLst>
                                        <p:tav tm="0">
                                          <p:val>
                                            <p:clrVal>
                                              <a:schemeClr val="accent2"/>
                                            </p:clrVal>
                                          </p:val>
                                        </p:tav>
                                        <p:tav tm="50000">
                                          <p:val>
                                            <p:clrVal>
                                              <a:schemeClr val="hlink"/>
                                            </p:clrVal>
                                          </p:val>
                                        </p:tav>
                                      </p:tavLst>
                                    </p:anim>
                                    <p:set>
                                      <p:cBhvr>
                                        <p:cTn id="9" dur="80"/>
                                        <p:tgtEl>
                                          <p:spTgt spid="460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6" descr="Kết quả hình ảnh cho quang trung đại phá quan thanh"/>
          <p:cNvSpPr>
            <a:spLocks noChangeAspect="1" noChangeArrowheads="1"/>
          </p:cNvSpPr>
          <p:nvPr/>
        </p:nvSpPr>
        <p:spPr bwMode="auto">
          <a:xfrm>
            <a:off x="165100" y="-152400"/>
            <a:ext cx="304800" cy="304800"/>
          </a:xfrm>
          <a:prstGeom prst="rect">
            <a:avLst/>
          </a:prstGeom>
          <a:noFill/>
          <a:ln w="9525">
            <a:noFill/>
            <a:miter lim="800000"/>
            <a:headEnd/>
            <a:tailEnd/>
          </a:ln>
        </p:spPr>
        <p:txBody>
          <a:bodyPr/>
          <a:lstStyle/>
          <a:p>
            <a:endParaRPr lang="vi-VN" sz="2000">
              <a:latin typeface="VNI-Avo" pitchFamily="2" charset="0"/>
              <a:cs typeface="Times New Roman" pitchFamily="18" charset="0"/>
            </a:endParaRPr>
          </a:p>
        </p:txBody>
      </p:sp>
      <p:sp>
        <p:nvSpPr>
          <p:cNvPr id="42004" name="Text Box 20"/>
          <p:cNvSpPr txBox="1">
            <a:spLocks noChangeArrowheads="1"/>
          </p:cNvSpPr>
          <p:nvPr/>
        </p:nvSpPr>
        <p:spPr bwMode="auto">
          <a:xfrm>
            <a:off x="228600" y="1371600"/>
            <a:ext cx="9144000" cy="442913"/>
          </a:xfrm>
          <a:prstGeom prst="rect">
            <a:avLst/>
          </a:prstGeom>
          <a:noFill/>
          <a:ln w="9525">
            <a:noFill/>
            <a:miter lim="800000"/>
            <a:headEnd/>
            <a:tailEnd/>
          </a:ln>
        </p:spPr>
        <p:txBody>
          <a:bodyPr>
            <a:spAutoFit/>
          </a:bodyPr>
          <a:lstStyle/>
          <a:p>
            <a:r>
              <a:rPr lang="en-US" sz="2300" b="1">
                <a:solidFill>
                  <a:srgbClr val="0000FF"/>
                </a:solidFill>
              </a:rPr>
              <a:t>*Từ năm 1802 đến năm 1858 triều Nguyễn trải qua các đời vua : </a:t>
            </a:r>
            <a:endParaRPr lang="en-US" sz="2300"/>
          </a:p>
        </p:txBody>
      </p:sp>
      <p:grpSp>
        <p:nvGrpSpPr>
          <p:cNvPr id="2" name="Group 31"/>
          <p:cNvGrpSpPr>
            <a:grpSpLocks/>
          </p:cNvGrpSpPr>
          <p:nvPr/>
        </p:nvGrpSpPr>
        <p:grpSpPr bwMode="auto">
          <a:xfrm>
            <a:off x="4495800" y="2590800"/>
            <a:ext cx="2362200" cy="4267200"/>
            <a:chOff x="2832" y="1632"/>
            <a:chExt cx="1488" cy="2688"/>
          </a:xfrm>
        </p:grpSpPr>
        <p:pic>
          <p:nvPicPr>
            <p:cNvPr id="16399" name="Picture 21" descr="http://a9.vietbao.vn/images/vn999/150/2013/04/20130410-ngam-tuyet-pham-tai-hien-chan-dung-cac-vi-vua-trieu-nguyen-3.jpeg"/>
            <p:cNvPicPr>
              <a:picLocks noChangeAspect="1" noChangeArrowheads="1"/>
            </p:cNvPicPr>
            <p:nvPr/>
          </p:nvPicPr>
          <p:blipFill>
            <a:blip r:embed="rId2"/>
            <a:srcRect/>
            <a:stretch>
              <a:fillRect/>
            </a:stretch>
          </p:blipFill>
          <p:spPr bwMode="auto">
            <a:xfrm>
              <a:off x="2928" y="1632"/>
              <a:ext cx="1392" cy="2304"/>
            </a:xfrm>
            <a:prstGeom prst="rect">
              <a:avLst/>
            </a:prstGeom>
            <a:noFill/>
            <a:ln w="9525">
              <a:solidFill>
                <a:srgbClr val="FF0000"/>
              </a:solidFill>
              <a:miter lim="800000"/>
              <a:headEnd/>
              <a:tailEnd/>
            </a:ln>
          </p:spPr>
        </p:pic>
        <p:sp>
          <p:nvSpPr>
            <p:cNvPr id="16400" name="Text Box 21"/>
            <p:cNvSpPr txBox="1">
              <a:spLocks noChangeArrowheads="1"/>
            </p:cNvSpPr>
            <p:nvPr/>
          </p:nvSpPr>
          <p:spPr bwMode="auto">
            <a:xfrm>
              <a:off x="2832" y="3916"/>
              <a:ext cx="1488" cy="404"/>
            </a:xfrm>
            <a:prstGeom prst="rect">
              <a:avLst/>
            </a:prstGeom>
            <a:noFill/>
            <a:ln w="9525">
              <a:noFill/>
              <a:miter lim="800000"/>
              <a:headEnd/>
              <a:tailEnd/>
            </a:ln>
          </p:spPr>
          <p:txBody>
            <a:bodyPr>
              <a:spAutoFit/>
            </a:bodyPr>
            <a:lstStyle/>
            <a:p>
              <a:pPr algn="ctr"/>
              <a:r>
                <a:rPr lang="en-US" b="1">
                  <a:solidFill>
                    <a:srgbClr val="008000"/>
                  </a:solidFill>
                </a:rPr>
                <a:t>Vua Thiệu Trị </a:t>
              </a:r>
            </a:p>
            <a:p>
              <a:pPr algn="ctr"/>
              <a:r>
                <a:rPr lang="en-US" b="1">
                  <a:solidFill>
                    <a:srgbClr val="008000"/>
                  </a:solidFill>
                </a:rPr>
                <a:t>(1841- 1847)</a:t>
              </a:r>
              <a:endParaRPr lang="en-US"/>
            </a:p>
          </p:txBody>
        </p:sp>
      </p:grpSp>
      <p:grpSp>
        <p:nvGrpSpPr>
          <p:cNvPr id="3" name="Group 32"/>
          <p:cNvGrpSpPr>
            <a:grpSpLocks/>
          </p:cNvGrpSpPr>
          <p:nvPr/>
        </p:nvGrpSpPr>
        <p:grpSpPr bwMode="auto">
          <a:xfrm>
            <a:off x="6858000" y="2590800"/>
            <a:ext cx="2286000" cy="4327525"/>
            <a:chOff x="4320" y="1632"/>
            <a:chExt cx="1440" cy="2726"/>
          </a:xfrm>
        </p:grpSpPr>
        <p:pic>
          <p:nvPicPr>
            <p:cNvPr id="16397" name="Picture 23" descr="http://e-cadao.com/lichsu/tuduc.jpg"/>
            <p:cNvPicPr>
              <a:picLocks noChangeAspect="1" noChangeArrowheads="1"/>
            </p:cNvPicPr>
            <p:nvPr/>
          </p:nvPicPr>
          <p:blipFill>
            <a:blip r:embed="rId3"/>
            <a:srcRect/>
            <a:stretch>
              <a:fillRect/>
            </a:stretch>
          </p:blipFill>
          <p:spPr bwMode="auto">
            <a:xfrm>
              <a:off x="4320" y="1632"/>
              <a:ext cx="1432" cy="2304"/>
            </a:xfrm>
            <a:prstGeom prst="rect">
              <a:avLst/>
            </a:prstGeom>
            <a:noFill/>
            <a:ln w="9525">
              <a:solidFill>
                <a:srgbClr val="FF0000"/>
              </a:solidFill>
              <a:miter lim="800000"/>
              <a:headEnd/>
              <a:tailEnd/>
            </a:ln>
          </p:spPr>
        </p:pic>
        <p:sp>
          <p:nvSpPr>
            <p:cNvPr id="16398" name="Text Box 22"/>
            <p:cNvSpPr txBox="1">
              <a:spLocks noChangeArrowheads="1"/>
            </p:cNvSpPr>
            <p:nvPr/>
          </p:nvSpPr>
          <p:spPr bwMode="auto">
            <a:xfrm>
              <a:off x="4320" y="3954"/>
              <a:ext cx="1440" cy="404"/>
            </a:xfrm>
            <a:prstGeom prst="rect">
              <a:avLst/>
            </a:prstGeom>
            <a:noFill/>
            <a:ln w="9525">
              <a:noFill/>
              <a:miter lim="800000"/>
              <a:headEnd/>
              <a:tailEnd/>
            </a:ln>
          </p:spPr>
          <p:txBody>
            <a:bodyPr>
              <a:spAutoFit/>
            </a:bodyPr>
            <a:lstStyle/>
            <a:p>
              <a:pPr algn="ctr"/>
              <a:r>
                <a:rPr lang="en-US" b="1">
                  <a:solidFill>
                    <a:srgbClr val="008000"/>
                  </a:solidFill>
                </a:rPr>
                <a:t>Vua Tự Đức </a:t>
              </a:r>
            </a:p>
            <a:p>
              <a:pPr algn="ctr"/>
              <a:r>
                <a:rPr lang="en-US" b="1">
                  <a:solidFill>
                    <a:srgbClr val="008000"/>
                  </a:solidFill>
                </a:rPr>
                <a:t>(1847- 1883)</a:t>
              </a:r>
              <a:endParaRPr lang="en-US"/>
            </a:p>
          </p:txBody>
        </p:sp>
      </p:grpSp>
      <p:grpSp>
        <p:nvGrpSpPr>
          <p:cNvPr id="4" name="Group 29"/>
          <p:cNvGrpSpPr>
            <a:grpSpLocks/>
          </p:cNvGrpSpPr>
          <p:nvPr/>
        </p:nvGrpSpPr>
        <p:grpSpPr bwMode="auto">
          <a:xfrm>
            <a:off x="0" y="2590800"/>
            <a:ext cx="2362200" cy="4267200"/>
            <a:chOff x="0" y="1632"/>
            <a:chExt cx="1488" cy="2688"/>
          </a:xfrm>
        </p:grpSpPr>
        <p:pic>
          <p:nvPicPr>
            <p:cNvPr id="16395" name="Picture 14" descr="Emperor Gia Long.jpg"/>
            <p:cNvPicPr>
              <a:picLocks noChangeAspect="1" noChangeArrowheads="1"/>
            </p:cNvPicPr>
            <p:nvPr/>
          </p:nvPicPr>
          <p:blipFill>
            <a:blip r:embed="rId4"/>
            <a:srcRect/>
            <a:stretch>
              <a:fillRect/>
            </a:stretch>
          </p:blipFill>
          <p:spPr bwMode="auto">
            <a:xfrm>
              <a:off x="0" y="1632"/>
              <a:ext cx="1440" cy="2304"/>
            </a:xfrm>
            <a:prstGeom prst="rect">
              <a:avLst/>
            </a:prstGeom>
            <a:noFill/>
            <a:ln w="9525">
              <a:solidFill>
                <a:srgbClr val="FF0000"/>
              </a:solidFill>
              <a:miter lim="800000"/>
              <a:headEnd/>
              <a:tailEnd/>
            </a:ln>
          </p:spPr>
        </p:pic>
        <p:sp>
          <p:nvSpPr>
            <p:cNvPr id="16396" name="Text Box 23"/>
            <p:cNvSpPr txBox="1">
              <a:spLocks noChangeArrowheads="1"/>
            </p:cNvSpPr>
            <p:nvPr/>
          </p:nvSpPr>
          <p:spPr bwMode="auto">
            <a:xfrm>
              <a:off x="0" y="3916"/>
              <a:ext cx="1488" cy="404"/>
            </a:xfrm>
            <a:prstGeom prst="rect">
              <a:avLst/>
            </a:prstGeom>
            <a:noFill/>
            <a:ln w="9525">
              <a:noFill/>
              <a:miter lim="800000"/>
              <a:headEnd/>
              <a:tailEnd/>
            </a:ln>
          </p:spPr>
          <p:txBody>
            <a:bodyPr>
              <a:spAutoFit/>
            </a:bodyPr>
            <a:lstStyle/>
            <a:p>
              <a:pPr algn="ctr"/>
              <a:r>
                <a:rPr lang="en-US" b="1">
                  <a:solidFill>
                    <a:srgbClr val="008000"/>
                  </a:solidFill>
                </a:rPr>
                <a:t>Vua Gia Long</a:t>
              </a:r>
            </a:p>
            <a:p>
              <a:pPr algn="ctr"/>
              <a:r>
                <a:rPr lang="en-US" b="1">
                  <a:solidFill>
                    <a:srgbClr val="008000"/>
                  </a:solidFill>
                </a:rPr>
                <a:t>( 1802-1820)</a:t>
              </a:r>
              <a:endParaRPr lang="en-US">
                <a:solidFill>
                  <a:srgbClr val="008000"/>
                </a:solidFill>
              </a:endParaRPr>
            </a:p>
          </p:txBody>
        </p:sp>
      </p:grpSp>
      <p:grpSp>
        <p:nvGrpSpPr>
          <p:cNvPr id="5" name="Group 30"/>
          <p:cNvGrpSpPr>
            <a:grpSpLocks/>
          </p:cNvGrpSpPr>
          <p:nvPr/>
        </p:nvGrpSpPr>
        <p:grpSpPr bwMode="auto">
          <a:xfrm>
            <a:off x="2286000" y="2590800"/>
            <a:ext cx="2362200" cy="4298950"/>
            <a:chOff x="1440" y="1632"/>
            <a:chExt cx="1488" cy="2708"/>
          </a:xfrm>
        </p:grpSpPr>
        <p:pic>
          <p:nvPicPr>
            <p:cNvPr id="16393" name="Picture 18" descr="http://webdulichhue.com/wp-content/uploads/vua_minh_mang_chan_dung.jpg"/>
            <p:cNvPicPr>
              <a:picLocks noChangeAspect="1" noChangeArrowheads="1"/>
            </p:cNvPicPr>
            <p:nvPr/>
          </p:nvPicPr>
          <p:blipFill>
            <a:blip r:embed="rId5"/>
            <a:srcRect/>
            <a:stretch>
              <a:fillRect/>
            </a:stretch>
          </p:blipFill>
          <p:spPr bwMode="auto">
            <a:xfrm>
              <a:off x="1440" y="1632"/>
              <a:ext cx="1488" cy="2304"/>
            </a:xfrm>
            <a:prstGeom prst="rect">
              <a:avLst/>
            </a:prstGeom>
            <a:noFill/>
            <a:ln w="9525">
              <a:solidFill>
                <a:srgbClr val="FF0000"/>
              </a:solidFill>
              <a:miter lim="800000"/>
              <a:headEnd/>
              <a:tailEnd/>
            </a:ln>
          </p:spPr>
        </p:pic>
        <p:sp>
          <p:nvSpPr>
            <p:cNvPr id="16394" name="Text Box 24"/>
            <p:cNvSpPr txBox="1">
              <a:spLocks noChangeArrowheads="1"/>
            </p:cNvSpPr>
            <p:nvPr/>
          </p:nvSpPr>
          <p:spPr bwMode="auto">
            <a:xfrm>
              <a:off x="1488" y="3936"/>
              <a:ext cx="1440" cy="404"/>
            </a:xfrm>
            <a:prstGeom prst="rect">
              <a:avLst/>
            </a:prstGeom>
            <a:noFill/>
            <a:ln w="9525">
              <a:noFill/>
              <a:miter lim="800000"/>
              <a:headEnd/>
              <a:tailEnd/>
            </a:ln>
          </p:spPr>
          <p:txBody>
            <a:bodyPr>
              <a:spAutoFit/>
            </a:bodyPr>
            <a:lstStyle/>
            <a:p>
              <a:pPr algn="ctr">
                <a:spcBef>
                  <a:spcPct val="50000"/>
                </a:spcBef>
              </a:pPr>
              <a:r>
                <a:rPr lang="en-US" b="1">
                  <a:solidFill>
                    <a:srgbClr val="008000"/>
                  </a:solidFill>
                </a:rPr>
                <a:t>Vua Minh Mạng (1820-1841)</a:t>
              </a:r>
            </a:p>
          </p:txBody>
        </p:sp>
      </p:grpSp>
      <p:sp>
        <p:nvSpPr>
          <p:cNvPr id="42012" name="Text Box 28"/>
          <p:cNvSpPr txBox="1">
            <a:spLocks noChangeArrowheads="1"/>
          </p:cNvSpPr>
          <p:nvPr/>
        </p:nvSpPr>
        <p:spPr bwMode="auto">
          <a:xfrm>
            <a:off x="0" y="457200"/>
            <a:ext cx="9144000" cy="473075"/>
          </a:xfrm>
          <a:prstGeom prst="rect">
            <a:avLst/>
          </a:prstGeom>
          <a:noFill/>
          <a:ln w="9525">
            <a:noFill/>
            <a:miter lim="800000"/>
            <a:headEnd/>
            <a:tailEnd/>
          </a:ln>
        </p:spPr>
        <p:txBody>
          <a:bodyPr>
            <a:spAutoFit/>
          </a:bodyPr>
          <a:lstStyle/>
          <a:p>
            <a:r>
              <a:rPr lang="nl-NL" sz="2500" b="1">
                <a:solidFill>
                  <a:srgbClr val="008000"/>
                </a:solidFill>
                <a:latin typeface="Times New Roman" pitchFamily="18" charset="0"/>
                <a:cs typeface="Times New Roman" pitchFamily="18" charset="0"/>
              </a:rPr>
              <a:t>- Từ 1802 đến năm 1858, nhà Nguyễn trải qua các đời vua nào?</a:t>
            </a:r>
            <a:endParaRPr lang="en-US" sz="2500" b="1">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2012"/>
                                        </p:tgtEl>
                                        <p:attrNameLst>
                                          <p:attrName>style.visibility</p:attrName>
                                        </p:attrNameLst>
                                      </p:cBhvr>
                                      <p:to>
                                        <p:strVal val="visible"/>
                                      </p:to>
                                    </p:set>
                                    <p:anim calcmode="discrete" valueType="clr">
                                      <p:cBhvr override="childStyle">
                                        <p:cTn id="7" dur="80"/>
                                        <p:tgtEl>
                                          <p:spTgt spid="420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2012"/>
                                        </p:tgtEl>
                                        <p:attrNameLst>
                                          <p:attrName>fillcolor</p:attrName>
                                        </p:attrNameLst>
                                      </p:cBhvr>
                                      <p:tavLst>
                                        <p:tav tm="0">
                                          <p:val>
                                            <p:clrVal>
                                              <a:schemeClr val="accent2"/>
                                            </p:clrVal>
                                          </p:val>
                                        </p:tav>
                                        <p:tav tm="50000">
                                          <p:val>
                                            <p:clrVal>
                                              <a:schemeClr val="hlink"/>
                                            </p:clrVal>
                                          </p:val>
                                        </p:tav>
                                      </p:tavLst>
                                    </p:anim>
                                    <p:set>
                                      <p:cBhvr>
                                        <p:cTn id="9" dur="80"/>
                                        <p:tgtEl>
                                          <p:spTgt spid="420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42012"/>
                                        </p:tgtEl>
                                        <p:attrNameLst>
                                          <p:attrName>ppt_x</p:attrName>
                                        </p:attrNameLst>
                                      </p:cBhvr>
                                      <p:tavLst>
                                        <p:tav tm="0">
                                          <p:val>
                                            <p:strVal val="ppt_x"/>
                                          </p:val>
                                        </p:tav>
                                        <p:tav tm="100000">
                                          <p:val>
                                            <p:strVal val="ppt_x"/>
                                          </p:val>
                                        </p:tav>
                                      </p:tavLst>
                                    </p:anim>
                                    <p:anim calcmode="lin" valueType="num">
                                      <p:cBhvr additive="base">
                                        <p:cTn id="14" dur="500"/>
                                        <p:tgtEl>
                                          <p:spTgt spid="42012"/>
                                        </p:tgtEl>
                                        <p:attrNameLst>
                                          <p:attrName>ppt_y</p:attrName>
                                        </p:attrNameLst>
                                      </p:cBhvr>
                                      <p:tavLst>
                                        <p:tav tm="0">
                                          <p:val>
                                            <p:strVal val="ppt_y"/>
                                          </p:val>
                                        </p:tav>
                                        <p:tav tm="100000">
                                          <p:val>
                                            <p:strVal val="1+ppt_h/2"/>
                                          </p:val>
                                        </p:tav>
                                      </p:tavLst>
                                    </p:anim>
                                    <p:set>
                                      <p:cBhvr>
                                        <p:cTn id="15" dur="1" fill="hold">
                                          <p:stCondLst>
                                            <p:cond delay="499"/>
                                          </p:stCondLst>
                                        </p:cTn>
                                        <p:tgtEl>
                                          <p:spTgt spid="42012"/>
                                        </p:tgtEl>
                                        <p:attrNameLst>
                                          <p:attrName>style.visibility</p:attrName>
                                        </p:attrNameLst>
                                      </p:cBhvr>
                                      <p:to>
                                        <p:strVal val="hidden"/>
                                      </p:to>
                                    </p:set>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2004"/>
                                        </p:tgtEl>
                                        <p:attrNameLst>
                                          <p:attrName>style.visibility</p:attrName>
                                        </p:attrNameLst>
                                      </p:cBhvr>
                                      <p:to>
                                        <p:strVal val="visible"/>
                                      </p:to>
                                    </p:set>
                                    <p:anim calcmode="discrete" valueType="clr">
                                      <p:cBhvr override="childStyle">
                                        <p:cTn id="19" dur="80"/>
                                        <p:tgtEl>
                                          <p:spTgt spid="4200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2004"/>
                                        </p:tgtEl>
                                        <p:attrNameLst>
                                          <p:attrName>fillcolor</p:attrName>
                                        </p:attrNameLst>
                                      </p:cBhvr>
                                      <p:tavLst>
                                        <p:tav tm="0">
                                          <p:val>
                                            <p:clrVal>
                                              <a:schemeClr val="accent2"/>
                                            </p:clrVal>
                                          </p:val>
                                        </p:tav>
                                        <p:tav tm="50000">
                                          <p:val>
                                            <p:clrVal>
                                              <a:schemeClr val="hlink"/>
                                            </p:clrVal>
                                          </p:val>
                                        </p:tav>
                                      </p:tavLst>
                                    </p:anim>
                                    <p:set>
                                      <p:cBhvr>
                                        <p:cTn id="21" dur="80"/>
                                        <p:tgtEl>
                                          <p:spTgt spid="4200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4" grpId="0"/>
      <p:bldP spid="42012" grpId="0"/>
      <p:bldP spid="420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descr="Kết quả hình ảnh cho quang trung đại phá quan thanh"/>
          <p:cNvSpPr>
            <a:spLocks noChangeAspect="1" noChangeArrowheads="1"/>
          </p:cNvSpPr>
          <p:nvPr/>
        </p:nvSpPr>
        <p:spPr bwMode="auto">
          <a:xfrm>
            <a:off x="165100" y="-152400"/>
            <a:ext cx="304800" cy="304800"/>
          </a:xfrm>
          <a:prstGeom prst="rect">
            <a:avLst/>
          </a:prstGeom>
          <a:noFill/>
          <a:ln w="9525">
            <a:noFill/>
            <a:miter lim="800000"/>
            <a:headEnd/>
            <a:tailEnd/>
          </a:ln>
        </p:spPr>
        <p:txBody>
          <a:bodyPr/>
          <a:lstStyle/>
          <a:p>
            <a:endParaRPr lang="vi-VN" sz="2000">
              <a:latin typeface="VNI-Avo" pitchFamily="2" charset="0"/>
              <a:cs typeface="Times New Roman" pitchFamily="18" charset="0"/>
            </a:endParaRPr>
          </a:p>
        </p:txBody>
      </p:sp>
      <p:grpSp>
        <p:nvGrpSpPr>
          <p:cNvPr id="2" name="Group 29"/>
          <p:cNvGrpSpPr>
            <a:grpSpLocks/>
          </p:cNvGrpSpPr>
          <p:nvPr/>
        </p:nvGrpSpPr>
        <p:grpSpPr bwMode="auto">
          <a:xfrm>
            <a:off x="381000" y="171450"/>
            <a:ext cx="8534400" cy="6534150"/>
            <a:chOff x="0" y="1632"/>
            <a:chExt cx="1488" cy="2561"/>
          </a:xfrm>
        </p:grpSpPr>
        <p:pic>
          <p:nvPicPr>
            <p:cNvPr id="17412" name="Picture 14" descr="Emperor Gia Long.jpg"/>
            <p:cNvPicPr>
              <a:picLocks noChangeAspect="1" noChangeArrowheads="1"/>
            </p:cNvPicPr>
            <p:nvPr/>
          </p:nvPicPr>
          <p:blipFill>
            <a:blip r:embed="rId2"/>
            <a:srcRect/>
            <a:stretch>
              <a:fillRect/>
            </a:stretch>
          </p:blipFill>
          <p:spPr bwMode="auto">
            <a:xfrm>
              <a:off x="0" y="1632"/>
              <a:ext cx="1440" cy="2304"/>
            </a:xfrm>
            <a:prstGeom prst="rect">
              <a:avLst/>
            </a:prstGeom>
            <a:noFill/>
            <a:ln w="9525">
              <a:solidFill>
                <a:srgbClr val="FF0000"/>
              </a:solidFill>
              <a:miter lim="800000"/>
              <a:headEnd/>
              <a:tailEnd/>
            </a:ln>
          </p:spPr>
        </p:pic>
        <p:sp>
          <p:nvSpPr>
            <p:cNvPr id="17413" name="Text Box 23"/>
            <p:cNvSpPr txBox="1">
              <a:spLocks noChangeArrowheads="1"/>
            </p:cNvSpPr>
            <p:nvPr/>
          </p:nvSpPr>
          <p:spPr bwMode="auto">
            <a:xfrm>
              <a:off x="0" y="3916"/>
              <a:ext cx="1488" cy="277"/>
            </a:xfrm>
            <a:prstGeom prst="rect">
              <a:avLst/>
            </a:prstGeom>
            <a:noFill/>
            <a:ln w="9525">
              <a:noFill/>
              <a:miter lim="800000"/>
              <a:headEnd/>
              <a:tailEnd/>
            </a:ln>
          </p:spPr>
          <p:txBody>
            <a:bodyPr>
              <a:spAutoFit/>
            </a:bodyPr>
            <a:lstStyle/>
            <a:p>
              <a:pPr algn="ctr"/>
              <a:r>
                <a:rPr lang="en-US" sz="4000" b="1">
                  <a:solidFill>
                    <a:srgbClr val="008000"/>
                  </a:solidFill>
                </a:rPr>
                <a:t>Vua Gia Long  ( 1802-1820)</a:t>
              </a:r>
              <a:endParaRPr lang="en-US" sz="4000">
                <a:solidFill>
                  <a:srgbClr val="008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6" descr="Kết quả hình ảnh cho quang trung đại phá quan thanh"/>
          <p:cNvSpPr>
            <a:spLocks noChangeAspect="1" noChangeArrowheads="1"/>
          </p:cNvSpPr>
          <p:nvPr/>
        </p:nvSpPr>
        <p:spPr bwMode="auto">
          <a:xfrm>
            <a:off x="165100" y="-152400"/>
            <a:ext cx="304800" cy="304800"/>
          </a:xfrm>
          <a:prstGeom prst="rect">
            <a:avLst/>
          </a:prstGeom>
          <a:noFill/>
          <a:ln w="9525">
            <a:noFill/>
            <a:miter lim="800000"/>
            <a:headEnd/>
            <a:tailEnd/>
          </a:ln>
        </p:spPr>
        <p:txBody>
          <a:bodyPr/>
          <a:lstStyle/>
          <a:p>
            <a:endParaRPr lang="vi-VN" sz="2000">
              <a:latin typeface="VNI-Avo" pitchFamily="2" charset="0"/>
              <a:cs typeface="Times New Roman" pitchFamily="18" charset="0"/>
            </a:endParaRPr>
          </a:p>
        </p:txBody>
      </p:sp>
      <p:grpSp>
        <p:nvGrpSpPr>
          <p:cNvPr id="2" name="Group 30"/>
          <p:cNvGrpSpPr>
            <a:grpSpLocks/>
          </p:cNvGrpSpPr>
          <p:nvPr/>
        </p:nvGrpSpPr>
        <p:grpSpPr bwMode="auto">
          <a:xfrm>
            <a:off x="304800" y="0"/>
            <a:ext cx="8458200" cy="6934200"/>
            <a:chOff x="1440" y="1632"/>
            <a:chExt cx="1488" cy="2738"/>
          </a:xfrm>
        </p:grpSpPr>
        <p:pic>
          <p:nvPicPr>
            <p:cNvPr id="18436" name="Picture 18" descr="http://webdulichhue.com/wp-content/uploads/vua_minh_mang_chan_dung.jpg"/>
            <p:cNvPicPr>
              <a:picLocks noChangeAspect="1" noChangeArrowheads="1"/>
            </p:cNvPicPr>
            <p:nvPr/>
          </p:nvPicPr>
          <p:blipFill>
            <a:blip r:embed="rId2"/>
            <a:srcRect/>
            <a:stretch>
              <a:fillRect/>
            </a:stretch>
          </p:blipFill>
          <p:spPr bwMode="auto">
            <a:xfrm>
              <a:off x="1440" y="1632"/>
              <a:ext cx="1488" cy="2304"/>
            </a:xfrm>
            <a:prstGeom prst="rect">
              <a:avLst/>
            </a:prstGeom>
            <a:noFill/>
            <a:ln w="9525">
              <a:solidFill>
                <a:srgbClr val="FF0000"/>
              </a:solidFill>
              <a:miter lim="800000"/>
              <a:headEnd/>
              <a:tailEnd/>
            </a:ln>
          </p:spPr>
        </p:pic>
        <p:sp>
          <p:nvSpPr>
            <p:cNvPr id="18437" name="Text Box 24"/>
            <p:cNvSpPr txBox="1">
              <a:spLocks noChangeArrowheads="1"/>
            </p:cNvSpPr>
            <p:nvPr/>
          </p:nvSpPr>
          <p:spPr bwMode="auto">
            <a:xfrm>
              <a:off x="1488" y="4066"/>
              <a:ext cx="1440" cy="304"/>
            </a:xfrm>
            <a:prstGeom prst="rect">
              <a:avLst/>
            </a:prstGeom>
            <a:noFill/>
            <a:ln w="9525">
              <a:noFill/>
              <a:miter lim="800000"/>
              <a:headEnd/>
              <a:tailEnd/>
            </a:ln>
          </p:spPr>
          <p:txBody>
            <a:bodyPr>
              <a:spAutoFit/>
            </a:bodyPr>
            <a:lstStyle/>
            <a:p>
              <a:pPr algn="ctr">
                <a:spcBef>
                  <a:spcPct val="50000"/>
                </a:spcBef>
              </a:pPr>
              <a:r>
                <a:rPr lang="en-US" sz="4400" b="1">
                  <a:solidFill>
                    <a:srgbClr val="008000"/>
                  </a:solidFill>
                </a:rPr>
                <a:t>Vua Minh Mạng (1820-1841)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6" descr="Kết quả hình ảnh cho quang trung đại phá quan thanh"/>
          <p:cNvSpPr>
            <a:spLocks noChangeAspect="1" noChangeArrowheads="1"/>
          </p:cNvSpPr>
          <p:nvPr/>
        </p:nvSpPr>
        <p:spPr bwMode="auto">
          <a:xfrm>
            <a:off x="165100" y="-152400"/>
            <a:ext cx="304800" cy="304800"/>
          </a:xfrm>
          <a:prstGeom prst="rect">
            <a:avLst/>
          </a:prstGeom>
          <a:noFill/>
          <a:ln w="9525">
            <a:noFill/>
            <a:miter lim="800000"/>
            <a:headEnd/>
            <a:tailEnd/>
          </a:ln>
        </p:spPr>
        <p:txBody>
          <a:bodyPr/>
          <a:lstStyle/>
          <a:p>
            <a:endParaRPr lang="vi-VN" sz="2000">
              <a:latin typeface="VNI-Avo" pitchFamily="2" charset="0"/>
              <a:cs typeface="Times New Roman" pitchFamily="18" charset="0"/>
            </a:endParaRPr>
          </a:p>
        </p:txBody>
      </p:sp>
      <p:grpSp>
        <p:nvGrpSpPr>
          <p:cNvPr id="2" name="Group 31"/>
          <p:cNvGrpSpPr>
            <a:grpSpLocks/>
          </p:cNvGrpSpPr>
          <p:nvPr/>
        </p:nvGrpSpPr>
        <p:grpSpPr bwMode="auto">
          <a:xfrm>
            <a:off x="0" y="304800"/>
            <a:ext cx="8686800" cy="6826250"/>
            <a:chOff x="2832" y="1632"/>
            <a:chExt cx="1488" cy="2586"/>
          </a:xfrm>
        </p:grpSpPr>
        <p:pic>
          <p:nvPicPr>
            <p:cNvPr id="19460" name="Picture 21" descr="http://a9.vietbao.vn/images/vn999/150/2013/04/20130410-ngam-tuyet-pham-tai-hien-chan-dung-cac-vi-vua-trieu-nguyen-3.jpeg"/>
            <p:cNvPicPr>
              <a:picLocks noChangeAspect="1" noChangeArrowheads="1"/>
            </p:cNvPicPr>
            <p:nvPr/>
          </p:nvPicPr>
          <p:blipFill>
            <a:blip r:embed="rId2"/>
            <a:srcRect/>
            <a:stretch>
              <a:fillRect/>
            </a:stretch>
          </p:blipFill>
          <p:spPr bwMode="auto">
            <a:xfrm>
              <a:off x="2928" y="1632"/>
              <a:ext cx="1392" cy="2304"/>
            </a:xfrm>
            <a:prstGeom prst="rect">
              <a:avLst/>
            </a:prstGeom>
            <a:noFill/>
            <a:ln w="9525">
              <a:solidFill>
                <a:srgbClr val="FF0000"/>
              </a:solidFill>
              <a:miter lim="800000"/>
              <a:headEnd/>
              <a:tailEnd/>
            </a:ln>
          </p:spPr>
        </p:pic>
        <p:sp>
          <p:nvSpPr>
            <p:cNvPr id="19461" name="Text Box 21"/>
            <p:cNvSpPr txBox="1">
              <a:spLocks noChangeArrowheads="1"/>
            </p:cNvSpPr>
            <p:nvPr/>
          </p:nvSpPr>
          <p:spPr bwMode="auto">
            <a:xfrm>
              <a:off x="2832" y="3916"/>
              <a:ext cx="1488" cy="302"/>
            </a:xfrm>
            <a:prstGeom prst="rect">
              <a:avLst/>
            </a:prstGeom>
            <a:noFill/>
            <a:ln w="9525">
              <a:noFill/>
              <a:miter lim="800000"/>
              <a:headEnd/>
              <a:tailEnd/>
            </a:ln>
          </p:spPr>
          <p:txBody>
            <a:bodyPr>
              <a:spAutoFit/>
            </a:bodyPr>
            <a:lstStyle/>
            <a:p>
              <a:pPr algn="ctr"/>
              <a:r>
                <a:rPr lang="en-US" sz="4400" b="1">
                  <a:solidFill>
                    <a:srgbClr val="008000"/>
                  </a:solidFill>
                </a:rPr>
                <a:t>Vua Thiệu Trị  (1841- 1847)</a:t>
              </a:r>
              <a:endParaRPr lang="en-US" sz="4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6" descr="Kết quả hình ảnh cho quang trung đại phá quan thanh"/>
          <p:cNvSpPr>
            <a:spLocks noChangeAspect="1" noChangeArrowheads="1"/>
          </p:cNvSpPr>
          <p:nvPr/>
        </p:nvSpPr>
        <p:spPr bwMode="auto">
          <a:xfrm>
            <a:off x="165100" y="-152400"/>
            <a:ext cx="304800" cy="304800"/>
          </a:xfrm>
          <a:prstGeom prst="rect">
            <a:avLst/>
          </a:prstGeom>
          <a:noFill/>
          <a:ln w="9525">
            <a:noFill/>
            <a:miter lim="800000"/>
            <a:headEnd/>
            <a:tailEnd/>
          </a:ln>
        </p:spPr>
        <p:txBody>
          <a:bodyPr/>
          <a:lstStyle/>
          <a:p>
            <a:endParaRPr lang="vi-VN" sz="2000">
              <a:latin typeface="VNI-Avo" pitchFamily="2" charset="0"/>
              <a:cs typeface="Times New Roman" pitchFamily="18" charset="0"/>
            </a:endParaRPr>
          </a:p>
        </p:txBody>
      </p:sp>
      <p:grpSp>
        <p:nvGrpSpPr>
          <p:cNvPr id="2" name="Group 32"/>
          <p:cNvGrpSpPr>
            <a:grpSpLocks/>
          </p:cNvGrpSpPr>
          <p:nvPr/>
        </p:nvGrpSpPr>
        <p:grpSpPr bwMode="auto">
          <a:xfrm>
            <a:off x="609600" y="153988"/>
            <a:ext cx="7581900" cy="6518275"/>
            <a:chOff x="4320" y="1693"/>
            <a:chExt cx="1477" cy="2591"/>
          </a:xfrm>
        </p:grpSpPr>
        <p:pic>
          <p:nvPicPr>
            <p:cNvPr id="20484" name="Picture 23" descr="http://e-cadao.com/lichsu/tuduc.jpg"/>
            <p:cNvPicPr>
              <a:picLocks noChangeAspect="1" noChangeArrowheads="1"/>
            </p:cNvPicPr>
            <p:nvPr/>
          </p:nvPicPr>
          <p:blipFill>
            <a:blip r:embed="rId2"/>
            <a:srcRect/>
            <a:stretch>
              <a:fillRect/>
            </a:stretch>
          </p:blipFill>
          <p:spPr bwMode="auto">
            <a:xfrm>
              <a:off x="4365" y="1693"/>
              <a:ext cx="1432" cy="2304"/>
            </a:xfrm>
            <a:prstGeom prst="rect">
              <a:avLst/>
            </a:prstGeom>
            <a:noFill/>
            <a:ln w="9525">
              <a:solidFill>
                <a:srgbClr val="FF0000"/>
              </a:solidFill>
              <a:miter lim="800000"/>
              <a:headEnd/>
              <a:tailEnd/>
            </a:ln>
          </p:spPr>
        </p:pic>
        <p:sp>
          <p:nvSpPr>
            <p:cNvPr id="20485" name="Text Box 22"/>
            <p:cNvSpPr txBox="1">
              <a:spLocks noChangeArrowheads="1"/>
            </p:cNvSpPr>
            <p:nvPr/>
          </p:nvSpPr>
          <p:spPr bwMode="auto">
            <a:xfrm>
              <a:off x="4320" y="3954"/>
              <a:ext cx="1440" cy="330"/>
            </a:xfrm>
            <a:prstGeom prst="rect">
              <a:avLst/>
            </a:prstGeom>
            <a:noFill/>
            <a:ln w="9525">
              <a:noFill/>
              <a:miter lim="800000"/>
              <a:headEnd/>
              <a:tailEnd/>
            </a:ln>
          </p:spPr>
          <p:txBody>
            <a:bodyPr>
              <a:spAutoFit/>
            </a:bodyPr>
            <a:lstStyle/>
            <a:p>
              <a:pPr algn="ctr"/>
              <a:r>
                <a:rPr lang="en-US" sz="4800" b="1">
                  <a:solidFill>
                    <a:srgbClr val="008000"/>
                  </a:solidFill>
                </a:rPr>
                <a:t>Vua Tự Đức (1847- 1883)</a:t>
              </a:r>
              <a:endParaRPr lang="en-US" sz="4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0"/>
            <a:ext cx="91821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507" name="TextBox 3"/>
          <p:cNvSpPr txBox="1">
            <a:spLocks noChangeArrowheads="1"/>
          </p:cNvSpPr>
          <p:nvPr/>
        </p:nvSpPr>
        <p:spPr bwMode="auto">
          <a:xfrm>
            <a:off x="228600" y="76200"/>
            <a:ext cx="8610600" cy="846138"/>
          </a:xfrm>
          <a:prstGeom prst="rect">
            <a:avLst/>
          </a:prstGeom>
          <a:noFill/>
          <a:ln w="9525">
            <a:noFill/>
            <a:miter lim="800000"/>
            <a:headEnd/>
            <a:tailEnd/>
          </a:ln>
        </p:spPr>
        <p:txBody>
          <a:bodyPr>
            <a:spAutoFit/>
          </a:bodyPr>
          <a:lstStyle/>
          <a:p>
            <a:pPr>
              <a:lnSpc>
                <a:spcPct val="130000"/>
              </a:lnSpc>
            </a:pPr>
            <a:endParaRPr lang="vi-VN" sz="3800">
              <a:solidFill>
                <a:srgbClr val="0000CC"/>
              </a:solidFill>
              <a:latin typeface="Times New Roman" pitchFamily="18" charset="0"/>
              <a:cs typeface="Times New Roman" pitchFamily="18" charset="0"/>
            </a:endParaRPr>
          </a:p>
        </p:txBody>
      </p:sp>
      <p:sp>
        <p:nvSpPr>
          <p:cNvPr id="21508" name="Text Box 8"/>
          <p:cNvSpPr txBox="1">
            <a:spLocks noChangeArrowheads="1"/>
          </p:cNvSpPr>
          <p:nvPr/>
        </p:nvSpPr>
        <p:spPr bwMode="auto">
          <a:xfrm>
            <a:off x="228600" y="304800"/>
            <a:ext cx="8915400" cy="708025"/>
          </a:xfrm>
          <a:prstGeom prst="rect">
            <a:avLst/>
          </a:prstGeom>
          <a:noFill/>
          <a:ln w="9525">
            <a:noFill/>
            <a:miter lim="800000"/>
            <a:headEnd/>
            <a:tailEnd/>
          </a:ln>
        </p:spPr>
        <p:txBody>
          <a:bodyPr>
            <a:spAutoFit/>
          </a:bodyPr>
          <a:lstStyle/>
          <a:p>
            <a:r>
              <a:rPr lang="nl-NL" sz="4000" b="1">
                <a:solidFill>
                  <a:srgbClr val="0000FF"/>
                </a:solidFill>
                <a:latin typeface="Times New Roman" pitchFamily="18" charset="0"/>
                <a:cs typeface="Times New Roman" pitchFamily="18" charset="0"/>
              </a:rPr>
              <a:t>2. Cách trị vì đất nước của nhà Nguyễn.</a:t>
            </a:r>
            <a:endParaRPr lang="en-US" sz="4000" b="1">
              <a:solidFill>
                <a:srgbClr val="0000FF"/>
              </a:solidFill>
              <a:latin typeface="Times New Roman" pitchFamily="18" charset="0"/>
              <a:cs typeface="Times New Roman" pitchFamily="18" charset="0"/>
            </a:endParaRPr>
          </a:p>
        </p:txBody>
      </p:sp>
      <p:sp>
        <p:nvSpPr>
          <p:cNvPr id="10" name="Rectangle 11"/>
          <p:cNvSpPr>
            <a:spLocks noChangeArrowheads="1"/>
          </p:cNvSpPr>
          <p:nvPr/>
        </p:nvSpPr>
        <p:spPr bwMode="auto">
          <a:xfrm>
            <a:off x="304800" y="1600200"/>
            <a:ext cx="8001000" cy="1077913"/>
          </a:xfrm>
          <a:prstGeom prst="rect">
            <a:avLst/>
          </a:prstGeom>
          <a:noFill/>
          <a:ln w="9525">
            <a:noFill/>
            <a:miter lim="800000"/>
            <a:headEnd/>
            <a:tailEnd/>
          </a:ln>
        </p:spPr>
        <p:txBody>
          <a:bodyPr>
            <a:spAutoFit/>
          </a:bodyPr>
          <a:lstStyle/>
          <a:p>
            <a:pPr marL="342900" indent="-342900" algn="just"/>
            <a:r>
              <a:rPr lang="en-US" sz="3200" b="1">
                <a:solidFill>
                  <a:srgbClr val="008000"/>
                </a:solidFill>
                <a:latin typeface="Times New Roman" pitchFamily="18" charset="0"/>
                <a:cs typeface="Times New Roman" pitchFamily="18" charset="0"/>
              </a:rPr>
              <a:t>- Nêu các việc cho thấy vua triều Nguyễn không muốn chia sẻ quyền hành cho ai.</a:t>
            </a:r>
          </a:p>
        </p:txBody>
      </p:sp>
      <p:sp>
        <p:nvSpPr>
          <p:cNvPr id="11" name="Rectangle 11"/>
          <p:cNvSpPr>
            <a:spLocks noChangeArrowheads="1"/>
          </p:cNvSpPr>
          <p:nvPr/>
        </p:nvSpPr>
        <p:spPr bwMode="auto">
          <a:xfrm>
            <a:off x="304800" y="3048000"/>
            <a:ext cx="8001000" cy="1077913"/>
          </a:xfrm>
          <a:prstGeom prst="rect">
            <a:avLst/>
          </a:prstGeom>
          <a:noFill/>
          <a:ln w="9525">
            <a:noFill/>
            <a:miter lim="800000"/>
            <a:headEnd/>
            <a:tailEnd/>
          </a:ln>
        </p:spPr>
        <p:txBody>
          <a:bodyPr>
            <a:spAutoFit/>
          </a:bodyPr>
          <a:lstStyle/>
          <a:p>
            <a:pPr marL="342900" indent="-342900" algn="just"/>
            <a:r>
              <a:rPr lang="en-US" sz="3200" b="1">
                <a:solidFill>
                  <a:srgbClr val="008000"/>
                </a:solidFill>
                <a:latin typeface="Times New Roman" pitchFamily="18" charset="0"/>
                <a:cs typeface="Times New Roman" pitchFamily="18" charset="0"/>
              </a:rPr>
              <a:t>- Quân đội nhà Nguyễn được tổ chức như thế nào?</a:t>
            </a:r>
          </a:p>
        </p:txBody>
      </p:sp>
      <p:sp>
        <p:nvSpPr>
          <p:cNvPr id="12" name="Rectangle 11"/>
          <p:cNvSpPr>
            <a:spLocks noChangeArrowheads="1"/>
          </p:cNvSpPr>
          <p:nvPr/>
        </p:nvSpPr>
        <p:spPr bwMode="auto">
          <a:xfrm>
            <a:off x="228600" y="4129088"/>
            <a:ext cx="8305800" cy="584200"/>
          </a:xfrm>
          <a:prstGeom prst="rect">
            <a:avLst/>
          </a:prstGeom>
          <a:noFill/>
          <a:ln w="9525">
            <a:noFill/>
            <a:miter lim="800000"/>
            <a:headEnd/>
            <a:tailEnd/>
          </a:ln>
        </p:spPr>
        <p:txBody>
          <a:bodyPr>
            <a:spAutoFit/>
          </a:bodyPr>
          <a:lstStyle/>
          <a:p>
            <a:pPr marL="342900" indent="-342900" algn="just"/>
            <a:r>
              <a:rPr lang="en-US" sz="3200" b="1">
                <a:solidFill>
                  <a:srgbClr val="008000"/>
                </a:solidFill>
                <a:latin typeface="Times New Roman" pitchFamily="18" charset="0"/>
                <a:cs typeface="Times New Roman" pitchFamily="18" charset="0"/>
              </a:rPr>
              <a:t>- Vua triều Nguyễn ban hành Bộ luật gì?</a:t>
            </a:r>
          </a:p>
        </p:txBody>
      </p:sp>
    </p:spTree>
  </p:cSld>
  <p:clrMapOvr>
    <a:masterClrMapping/>
  </p:clrMapOvr>
  <p:transition spd="slow">
    <p:push dir="u"/>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4876800"/>
            <a:ext cx="9144000" cy="946150"/>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 Quân đội nhà Nguyễn gồm nhiều thứ quân(bộ binh,thủy binh,tượng binh…)</a:t>
            </a:r>
            <a:endParaRPr lang="en-US" sz="2800">
              <a:latin typeface="Times New Roman" pitchFamily="18" charset="0"/>
              <a:cs typeface="Times New Roman" pitchFamily="18" charset="0"/>
            </a:endParaRPr>
          </a:p>
        </p:txBody>
      </p:sp>
      <p:sp>
        <p:nvSpPr>
          <p:cNvPr id="18437" name="Text Box 5"/>
          <p:cNvSpPr txBox="1">
            <a:spLocks noChangeArrowheads="1"/>
          </p:cNvSpPr>
          <p:nvPr/>
        </p:nvSpPr>
        <p:spPr bwMode="auto">
          <a:xfrm>
            <a:off x="0" y="4343400"/>
            <a:ext cx="9144000" cy="519113"/>
          </a:xfrm>
          <a:prstGeom prst="rect">
            <a:avLst/>
          </a:prstGeom>
          <a:noFill/>
          <a:ln w="9525">
            <a:noFill/>
            <a:miter lim="800000"/>
            <a:headEnd/>
            <a:tailEnd/>
          </a:ln>
        </p:spPr>
        <p:txBody>
          <a:bodyPr>
            <a:spAutoFit/>
          </a:bodyPr>
          <a:lstStyle/>
          <a:p>
            <a:r>
              <a:rPr lang="en-US" sz="2800" b="1">
                <a:solidFill>
                  <a:srgbClr val="008000"/>
                </a:solidFill>
                <a:latin typeface="Times New Roman" pitchFamily="18" charset="0"/>
                <a:cs typeface="Times New Roman" pitchFamily="18" charset="0"/>
              </a:rPr>
              <a:t>- Quân đội nhà Nguyễn được tổ chức như thế nào?</a:t>
            </a:r>
            <a:endParaRPr lang="en-US" sz="2800">
              <a:solidFill>
                <a:srgbClr val="008000"/>
              </a:solidFill>
              <a:latin typeface="Times New Roman" pitchFamily="18" charset="0"/>
              <a:cs typeface="Times New Roman" pitchFamily="18" charset="0"/>
            </a:endParaRPr>
          </a:p>
        </p:txBody>
      </p:sp>
      <p:sp>
        <p:nvSpPr>
          <p:cNvPr id="18438" name="Text Box 6"/>
          <p:cNvSpPr txBox="1">
            <a:spLocks noChangeArrowheads="1"/>
          </p:cNvSpPr>
          <p:nvPr/>
        </p:nvSpPr>
        <p:spPr bwMode="auto">
          <a:xfrm>
            <a:off x="0" y="2971800"/>
            <a:ext cx="9144000" cy="1373188"/>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  Vua nhà Nguyễn không đặt ngôi hoàng hậu,bỏ chức tể tướng, trực tiếp điều hành mọi công việc từ  trung ương đến địa phương.</a:t>
            </a:r>
            <a:endParaRPr lang="en-US" sz="2800">
              <a:latin typeface="Times New Roman" pitchFamily="18" charset="0"/>
              <a:cs typeface="Times New Roman" pitchFamily="18" charset="0"/>
            </a:endParaRPr>
          </a:p>
        </p:txBody>
      </p:sp>
      <p:sp>
        <p:nvSpPr>
          <p:cNvPr id="22533" name="Text Box 7"/>
          <p:cNvSpPr txBox="1">
            <a:spLocks noChangeArrowheads="1"/>
          </p:cNvSpPr>
          <p:nvPr/>
        </p:nvSpPr>
        <p:spPr bwMode="auto">
          <a:xfrm>
            <a:off x="0" y="1981200"/>
            <a:ext cx="9144000" cy="946150"/>
          </a:xfrm>
          <a:prstGeom prst="rect">
            <a:avLst/>
          </a:prstGeom>
          <a:noFill/>
          <a:ln w="9525">
            <a:noFill/>
            <a:miter lim="800000"/>
            <a:headEnd/>
            <a:tailEnd/>
          </a:ln>
        </p:spPr>
        <p:txBody>
          <a:bodyPr>
            <a:spAutoFit/>
          </a:bodyPr>
          <a:lstStyle/>
          <a:p>
            <a:r>
              <a:rPr lang="en-US" sz="2800" b="1">
                <a:solidFill>
                  <a:srgbClr val="008000"/>
                </a:solidFill>
                <a:latin typeface="Times New Roman" pitchFamily="18" charset="0"/>
                <a:cs typeface="Times New Roman" pitchFamily="18" charset="0"/>
              </a:rPr>
              <a:t>- Nêu các việc cho thấy vua triều Nguyễn không muốn chia sẻ quyền hành cho ai?</a:t>
            </a:r>
            <a:endParaRPr lang="en-US" sz="2800">
              <a:solidFill>
                <a:srgbClr val="008000"/>
              </a:solidFill>
              <a:latin typeface="Times New Roman" pitchFamily="18" charset="0"/>
              <a:cs typeface="Times New Roman" pitchFamily="18" charset="0"/>
            </a:endParaRPr>
          </a:p>
        </p:txBody>
      </p:sp>
      <p:sp>
        <p:nvSpPr>
          <p:cNvPr id="22534" name="Text Box 11"/>
          <p:cNvSpPr txBox="1">
            <a:spLocks noChangeArrowheads="1"/>
          </p:cNvSpPr>
          <p:nvPr/>
        </p:nvSpPr>
        <p:spPr bwMode="auto">
          <a:xfrm>
            <a:off x="304800" y="1066800"/>
            <a:ext cx="9144000" cy="519113"/>
          </a:xfrm>
          <a:prstGeom prst="rect">
            <a:avLst/>
          </a:prstGeom>
          <a:noFill/>
          <a:ln w="9525">
            <a:noFill/>
            <a:miter lim="800000"/>
            <a:headEnd/>
            <a:tailEnd/>
          </a:ln>
        </p:spPr>
        <p:txBody>
          <a:bodyPr>
            <a:spAutoFit/>
          </a:bodyPr>
          <a:lstStyle/>
          <a:p>
            <a:r>
              <a:rPr lang="nl-NL" sz="2800" b="1">
                <a:solidFill>
                  <a:srgbClr val="0000FF"/>
                </a:solidFill>
                <a:latin typeface="Times New Roman" pitchFamily="18" charset="0"/>
                <a:cs typeface="Times New Roman" pitchFamily="18" charset="0"/>
              </a:rPr>
              <a:t>2. Cách trị vì đất nước của nhà Nguyễn..</a:t>
            </a:r>
            <a:endParaRPr lang="en-US" sz="2800" b="1">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8"/>
                                        </p:tgtEl>
                                        <p:attrNameLst>
                                          <p:attrName>style.visibility</p:attrName>
                                        </p:attrNameLst>
                                      </p:cBhvr>
                                      <p:to>
                                        <p:strVal val="visible"/>
                                      </p:to>
                                    </p:set>
                                    <p:anim calcmode="discrete" valueType="clr">
                                      <p:cBhvr override="childStyle">
                                        <p:cTn id="7" dur="80"/>
                                        <p:tgtEl>
                                          <p:spTgt spid="184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8"/>
                                        </p:tgtEl>
                                        <p:attrNameLst>
                                          <p:attrName>fillcolor</p:attrName>
                                        </p:attrNameLst>
                                      </p:cBhvr>
                                      <p:tavLst>
                                        <p:tav tm="0">
                                          <p:val>
                                            <p:clrVal>
                                              <a:schemeClr val="accent2"/>
                                            </p:clrVal>
                                          </p:val>
                                        </p:tav>
                                        <p:tav tm="50000">
                                          <p:val>
                                            <p:clrVal>
                                              <a:schemeClr val="hlink"/>
                                            </p:clrVal>
                                          </p:val>
                                        </p:tav>
                                      </p:tavLst>
                                    </p:anim>
                                    <p:set>
                                      <p:cBhvr>
                                        <p:cTn id="9" dur="80"/>
                                        <p:tgtEl>
                                          <p:spTgt spid="1843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437"/>
                                        </p:tgtEl>
                                        <p:attrNameLst>
                                          <p:attrName>style.visibility</p:attrName>
                                        </p:attrNameLst>
                                      </p:cBhvr>
                                      <p:to>
                                        <p:strVal val="visible"/>
                                      </p:to>
                                    </p:set>
                                    <p:anim calcmode="discrete" valueType="clr">
                                      <p:cBhvr override="childStyle">
                                        <p:cTn id="14" dur="80"/>
                                        <p:tgtEl>
                                          <p:spTgt spid="1843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437"/>
                                        </p:tgtEl>
                                        <p:attrNameLst>
                                          <p:attrName>fillcolor</p:attrName>
                                        </p:attrNameLst>
                                      </p:cBhvr>
                                      <p:tavLst>
                                        <p:tav tm="0">
                                          <p:val>
                                            <p:clrVal>
                                              <a:schemeClr val="accent2"/>
                                            </p:clrVal>
                                          </p:val>
                                        </p:tav>
                                        <p:tav tm="50000">
                                          <p:val>
                                            <p:clrVal>
                                              <a:schemeClr val="hlink"/>
                                            </p:clrVal>
                                          </p:val>
                                        </p:tav>
                                      </p:tavLst>
                                    </p:anim>
                                    <p:set>
                                      <p:cBhvr>
                                        <p:cTn id="16" dur="80"/>
                                        <p:tgtEl>
                                          <p:spTgt spid="1843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436"/>
                                        </p:tgtEl>
                                        <p:attrNameLst>
                                          <p:attrName>style.visibility</p:attrName>
                                        </p:attrNameLst>
                                      </p:cBhvr>
                                      <p:to>
                                        <p:strVal val="visible"/>
                                      </p:to>
                                    </p:set>
                                    <p:anim calcmode="discrete" valueType="clr">
                                      <p:cBhvr override="childStyle">
                                        <p:cTn id="21" dur="80"/>
                                        <p:tgtEl>
                                          <p:spTgt spid="1843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436"/>
                                        </p:tgtEl>
                                        <p:attrNameLst>
                                          <p:attrName>fillcolor</p:attrName>
                                        </p:attrNameLst>
                                      </p:cBhvr>
                                      <p:tavLst>
                                        <p:tav tm="0">
                                          <p:val>
                                            <p:clrVal>
                                              <a:schemeClr val="accent2"/>
                                            </p:clrVal>
                                          </p:val>
                                        </p:tav>
                                        <p:tav tm="50000">
                                          <p:val>
                                            <p:clrVal>
                                              <a:schemeClr val="hlink"/>
                                            </p:clrVal>
                                          </p:val>
                                        </p:tav>
                                      </p:tavLst>
                                    </p:anim>
                                    <p:set>
                                      <p:cBhvr>
                                        <p:cTn id="23" dur="80"/>
                                        <p:tgtEl>
                                          <p:spTgt spid="184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184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3"/>
          <p:cNvGrpSpPr>
            <a:grpSpLocks/>
          </p:cNvGrpSpPr>
          <p:nvPr/>
        </p:nvGrpSpPr>
        <p:grpSpPr bwMode="auto">
          <a:xfrm>
            <a:off x="228600" y="5780088"/>
            <a:ext cx="8610600" cy="696912"/>
            <a:chOff x="228600" y="5334000"/>
            <a:chExt cx="8610600" cy="1154113"/>
          </a:xfrm>
        </p:grpSpPr>
        <p:pic>
          <p:nvPicPr>
            <p:cNvPr id="2080" name="Picture 2" descr="Vegitabl"/>
            <p:cNvPicPr>
              <a:picLocks noChangeAspect="1" noChangeArrowheads="1"/>
            </p:cNvPicPr>
            <p:nvPr/>
          </p:nvPicPr>
          <p:blipFill>
            <a:blip r:embed="rId4"/>
            <a:srcRect/>
            <a:stretch>
              <a:fillRect/>
            </a:stretch>
          </p:blipFill>
          <p:spPr bwMode="auto">
            <a:xfrm>
              <a:off x="228600" y="5791200"/>
              <a:ext cx="8610600" cy="696913"/>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1501775" y="5334000"/>
            <a:ext cx="860425" cy="838200"/>
          </p:xfrm>
          <a:graphic>
            <a:graphicData uri="http://schemas.openxmlformats.org/presentationml/2006/ole">
              <p:oleObj spid="_x0000_s2050" name="Clip" r:id="rId5" imgW="3531960" imgH="4445640" progId="MS_ClipArt_Gallery.2">
                <p:embed/>
              </p:oleObj>
            </a:graphicData>
          </a:graphic>
        </p:graphicFrame>
      </p:grpSp>
      <p:sp>
        <p:nvSpPr>
          <p:cNvPr id="2052" name="AutoShape 6" descr="Kết quả hình ảnh cho quang trung đại phá quan thanh"/>
          <p:cNvSpPr>
            <a:spLocks noChangeAspect="1" noChangeArrowheads="1"/>
          </p:cNvSpPr>
          <p:nvPr/>
        </p:nvSpPr>
        <p:spPr bwMode="auto">
          <a:xfrm>
            <a:off x="165100" y="-152400"/>
            <a:ext cx="304800" cy="304800"/>
          </a:xfrm>
          <a:prstGeom prst="rect">
            <a:avLst/>
          </a:prstGeom>
          <a:noFill/>
          <a:ln w="9525">
            <a:noFill/>
            <a:miter lim="800000"/>
            <a:headEnd/>
            <a:tailEnd/>
          </a:ln>
        </p:spPr>
        <p:txBody>
          <a:bodyPr/>
          <a:lstStyle/>
          <a:p>
            <a:endParaRPr lang="vi-VN" sz="2000">
              <a:latin typeface="VNI-Avo" pitchFamily="2" charset="0"/>
              <a:cs typeface="Times New Roman" pitchFamily="18" charset="0"/>
            </a:endParaRPr>
          </a:p>
        </p:txBody>
      </p:sp>
      <p:grpSp>
        <p:nvGrpSpPr>
          <p:cNvPr id="3" name="Group 21"/>
          <p:cNvGrpSpPr>
            <a:grpSpLocks/>
          </p:cNvGrpSpPr>
          <p:nvPr/>
        </p:nvGrpSpPr>
        <p:grpSpPr bwMode="auto">
          <a:xfrm>
            <a:off x="533400" y="533400"/>
            <a:ext cx="8077200" cy="5799138"/>
            <a:chOff x="533400" y="533400"/>
            <a:chExt cx="8077200" cy="5799138"/>
          </a:xfrm>
        </p:grpSpPr>
        <p:grpSp>
          <p:nvGrpSpPr>
            <p:cNvPr id="2054" name="Group 7"/>
            <p:cNvGrpSpPr>
              <a:grpSpLocks/>
            </p:cNvGrpSpPr>
            <p:nvPr/>
          </p:nvGrpSpPr>
          <p:grpSpPr bwMode="auto">
            <a:xfrm>
              <a:off x="533400" y="533400"/>
              <a:ext cx="2590800" cy="2819400"/>
              <a:chOff x="152400" y="381000"/>
              <a:chExt cx="2743200" cy="3581400"/>
            </a:xfrm>
          </p:grpSpPr>
          <p:pic>
            <p:nvPicPr>
              <p:cNvPr id="2076" name="Picture 5"/>
              <p:cNvPicPr>
                <a:picLocks noChangeAspect="1" noChangeArrowheads="1"/>
              </p:cNvPicPr>
              <p:nvPr/>
            </p:nvPicPr>
            <p:blipFill>
              <a:blip r:embed="rId6"/>
              <a:srcRect/>
              <a:stretch>
                <a:fillRect/>
              </a:stretch>
            </p:blipFill>
            <p:spPr bwMode="auto">
              <a:xfrm>
                <a:off x="152400" y="381000"/>
                <a:ext cx="2743200" cy="3581400"/>
              </a:xfrm>
              <a:prstGeom prst="rect">
                <a:avLst/>
              </a:prstGeom>
              <a:noFill/>
              <a:ln w="9525">
                <a:solidFill>
                  <a:srgbClr val="FF0000"/>
                </a:solidFill>
                <a:miter lim="800000"/>
                <a:headEnd/>
                <a:tailEnd/>
              </a:ln>
            </p:spPr>
          </p:pic>
          <p:sp>
            <p:nvSpPr>
              <p:cNvPr id="10" name="Rectangle 9"/>
              <p:cNvSpPr/>
              <p:nvPr/>
            </p:nvSpPr>
            <p:spPr>
              <a:xfrm>
                <a:off x="762000" y="3464011"/>
                <a:ext cx="1371600" cy="30480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000" b="1" dirty="0">
                    <a:solidFill>
                      <a:srgbClr val="FFFF00"/>
                    </a:solidFill>
                    <a:latin typeface="Times New Roman" pitchFamily="18" charset="0"/>
                    <a:cs typeface="Times New Roman" pitchFamily="18" charset="0"/>
                  </a:rPr>
                  <a:t>B ộ </a:t>
                </a:r>
                <a:r>
                  <a:rPr lang="en-US" sz="2000" b="1" dirty="0" err="1">
                    <a:solidFill>
                      <a:srgbClr val="FFFF00"/>
                    </a:solidFill>
                    <a:latin typeface="Times New Roman" pitchFamily="18" charset="0"/>
                    <a:cs typeface="Times New Roman" pitchFamily="18" charset="0"/>
                  </a:rPr>
                  <a:t>binh</a:t>
                </a:r>
                <a:endParaRPr lang="en-US" sz="2000" b="1" dirty="0">
                  <a:solidFill>
                    <a:srgbClr val="FFFF00"/>
                  </a:solidFill>
                  <a:latin typeface="Times New Roman" pitchFamily="18" charset="0"/>
                  <a:cs typeface="Times New Roman" pitchFamily="18" charset="0"/>
                </a:endParaRPr>
              </a:p>
            </p:txBody>
          </p:sp>
        </p:grpSp>
        <p:grpSp>
          <p:nvGrpSpPr>
            <p:cNvPr id="2055" name="Group 10"/>
            <p:cNvGrpSpPr>
              <a:grpSpLocks/>
            </p:cNvGrpSpPr>
            <p:nvPr/>
          </p:nvGrpSpPr>
          <p:grpSpPr bwMode="auto">
            <a:xfrm>
              <a:off x="3282950" y="539750"/>
              <a:ext cx="2547938" cy="2813050"/>
              <a:chOff x="0" y="4191000"/>
              <a:chExt cx="2743200" cy="2667000"/>
            </a:xfrm>
          </p:grpSpPr>
          <p:pic>
            <p:nvPicPr>
              <p:cNvPr id="2072" name="Picture 7"/>
              <p:cNvPicPr>
                <a:picLocks noChangeAspect="1" noChangeArrowheads="1"/>
              </p:cNvPicPr>
              <p:nvPr/>
            </p:nvPicPr>
            <p:blipFill>
              <a:blip r:embed="rId7"/>
              <a:srcRect/>
              <a:stretch>
                <a:fillRect/>
              </a:stretch>
            </p:blipFill>
            <p:spPr bwMode="auto">
              <a:xfrm>
                <a:off x="0" y="4191000"/>
                <a:ext cx="2743200" cy="2667000"/>
              </a:xfrm>
              <a:prstGeom prst="rect">
                <a:avLst/>
              </a:prstGeom>
              <a:solidFill>
                <a:srgbClr val="FF0000"/>
              </a:solidFill>
              <a:ln w="9525">
                <a:solidFill>
                  <a:srgbClr val="FF0000"/>
                </a:solidFill>
                <a:miter lim="800000"/>
                <a:headEnd/>
                <a:tailEnd/>
              </a:ln>
            </p:spPr>
          </p:pic>
          <p:sp>
            <p:nvSpPr>
              <p:cNvPr id="13" name="Rectangle 12"/>
              <p:cNvSpPr/>
              <p:nvPr/>
            </p:nvSpPr>
            <p:spPr>
              <a:xfrm>
                <a:off x="396711" y="6423837"/>
                <a:ext cx="1899203" cy="3048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b="1" dirty="0" err="1">
                    <a:solidFill>
                      <a:srgbClr val="FFFF00"/>
                    </a:solidFill>
                    <a:latin typeface="Times New Roman" pitchFamily="18" charset="0"/>
                    <a:cs typeface="Times New Roman" pitchFamily="18" charset="0"/>
                  </a:rPr>
                  <a:t>Thuỷ</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binh</a:t>
                </a:r>
                <a:endParaRPr lang="en-US" sz="2000" b="1" dirty="0">
                  <a:solidFill>
                    <a:srgbClr val="FFFF00"/>
                  </a:solidFill>
                  <a:latin typeface="Times New Roman" pitchFamily="18" charset="0"/>
                  <a:cs typeface="Times New Roman" pitchFamily="18" charset="0"/>
                </a:endParaRPr>
              </a:p>
            </p:txBody>
          </p:sp>
        </p:grpSp>
        <p:grpSp>
          <p:nvGrpSpPr>
            <p:cNvPr id="2056" name="Group 13"/>
            <p:cNvGrpSpPr>
              <a:grpSpLocks/>
            </p:cNvGrpSpPr>
            <p:nvPr/>
          </p:nvGrpSpPr>
          <p:grpSpPr bwMode="auto">
            <a:xfrm>
              <a:off x="3254375" y="3513138"/>
              <a:ext cx="2590800" cy="2819400"/>
              <a:chOff x="5715000" y="609600"/>
              <a:chExt cx="3429000" cy="2971800"/>
            </a:xfrm>
          </p:grpSpPr>
          <p:pic>
            <p:nvPicPr>
              <p:cNvPr id="2068" name="Picture 8"/>
              <p:cNvPicPr>
                <a:picLocks noChangeAspect="1" noChangeArrowheads="1"/>
              </p:cNvPicPr>
              <p:nvPr/>
            </p:nvPicPr>
            <p:blipFill>
              <a:blip r:embed="rId8"/>
              <a:srcRect/>
              <a:stretch>
                <a:fillRect/>
              </a:stretch>
            </p:blipFill>
            <p:spPr bwMode="auto">
              <a:xfrm>
                <a:off x="5715000" y="609600"/>
                <a:ext cx="3429000" cy="2971800"/>
              </a:xfrm>
              <a:prstGeom prst="rect">
                <a:avLst/>
              </a:prstGeom>
              <a:noFill/>
              <a:ln w="9525">
                <a:solidFill>
                  <a:srgbClr val="FF0000"/>
                </a:solidFill>
                <a:miter lim="800000"/>
                <a:headEnd/>
                <a:tailEnd/>
              </a:ln>
            </p:spPr>
          </p:pic>
          <p:sp>
            <p:nvSpPr>
              <p:cNvPr id="16" name="Rectangle 15"/>
              <p:cNvSpPr/>
              <p:nvPr/>
            </p:nvSpPr>
            <p:spPr>
              <a:xfrm>
                <a:off x="6286500" y="3204672"/>
                <a:ext cx="2057400" cy="304800"/>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000" b="1" dirty="0">
                    <a:solidFill>
                      <a:srgbClr val="FFFF00"/>
                    </a:solidFill>
                    <a:latin typeface="Times New Roman" pitchFamily="18" charset="0"/>
                    <a:cs typeface="Times New Roman" pitchFamily="18" charset="0"/>
                  </a:rPr>
                  <a:t>T</a:t>
                </a:r>
                <a:r>
                  <a:rPr lang="vi-VN" sz="2000" b="1" dirty="0">
                    <a:solidFill>
                      <a:srgbClr val="FFFF00"/>
                    </a:solidFill>
                    <a:latin typeface="Times New Roman" pitchFamily="18" charset="0"/>
                    <a:cs typeface="Times New Roman" pitchFamily="18" charset="0"/>
                  </a:rPr>
                  <a:t>ượng</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binh</a:t>
                </a:r>
                <a:endParaRPr lang="en-US" sz="2000" b="1" dirty="0">
                  <a:solidFill>
                    <a:srgbClr val="FFFF00"/>
                  </a:solidFill>
                  <a:latin typeface="Times New Roman" pitchFamily="18" charset="0"/>
                  <a:cs typeface="Times New Roman" pitchFamily="18" charset="0"/>
                </a:endParaRPr>
              </a:p>
            </p:txBody>
          </p:sp>
        </p:grpSp>
        <p:grpSp>
          <p:nvGrpSpPr>
            <p:cNvPr id="2057" name="Group 16"/>
            <p:cNvGrpSpPr>
              <a:grpSpLocks/>
            </p:cNvGrpSpPr>
            <p:nvPr/>
          </p:nvGrpSpPr>
          <p:grpSpPr bwMode="auto">
            <a:xfrm>
              <a:off x="5943600" y="3505200"/>
              <a:ext cx="2590800" cy="2819400"/>
              <a:chOff x="6477000" y="3665414"/>
              <a:chExt cx="3429000" cy="3192586"/>
            </a:xfrm>
          </p:grpSpPr>
          <p:pic>
            <p:nvPicPr>
              <p:cNvPr id="2064" name="Picture 6"/>
              <p:cNvPicPr>
                <a:picLocks noChangeAspect="1" noChangeArrowheads="1"/>
              </p:cNvPicPr>
              <p:nvPr/>
            </p:nvPicPr>
            <p:blipFill>
              <a:blip r:embed="rId9"/>
              <a:srcRect/>
              <a:stretch>
                <a:fillRect/>
              </a:stretch>
            </p:blipFill>
            <p:spPr bwMode="auto">
              <a:xfrm>
                <a:off x="6477000" y="3665414"/>
                <a:ext cx="3429000" cy="3192586"/>
              </a:xfrm>
              <a:prstGeom prst="rect">
                <a:avLst/>
              </a:prstGeom>
              <a:solidFill>
                <a:srgbClr val="FF0000"/>
              </a:solidFill>
              <a:ln w="9525">
                <a:solidFill>
                  <a:srgbClr val="FF0000"/>
                </a:solidFill>
                <a:miter lim="800000"/>
                <a:headEnd/>
                <a:tailEnd/>
              </a:ln>
            </p:spPr>
          </p:pic>
          <p:sp>
            <p:nvSpPr>
              <p:cNvPr id="19" name="Rectangle 18"/>
              <p:cNvSpPr/>
              <p:nvPr/>
            </p:nvSpPr>
            <p:spPr>
              <a:xfrm>
                <a:off x="6669742" y="6432782"/>
                <a:ext cx="2933700" cy="3810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000" b="1" dirty="0" err="1">
                    <a:solidFill>
                      <a:srgbClr val="FFFF00"/>
                    </a:solidFill>
                    <a:latin typeface="Times New Roman" pitchFamily="18" charset="0"/>
                    <a:cs typeface="Times New Roman" pitchFamily="18" charset="0"/>
                  </a:rPr>
                  <a:t>Súng</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thần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công</a:t>
                </a:r>
                <a:endParaRPr lang="en-US" sz="2000" b="1" dirty="0">
                  <a:solidFill>
                    <a:srgbClr val="FFFF00"/>
                  </a:solidFill>
                  <a:latin typeface="Times New Roman" pitchFamily="18" charset="0"/>
                  <a:cs typeface="Times New Roman" pitchFamily="18" charset="0"/>
                </a:endParaRPr>
              </a:p>
            </p:txBody>
          </p:sp>
        </p:grpSp>
        <p:pic>
          <p:nvPicPr>
            <p:cNvPr id="2058" name="Picture 9" descr="03"/>
            <p:cNvPicPr>
              <a:picLocks noChangeAspect="1" noChangeArrowheads="1"/>
            </p:cNvPicPr>
            <p:nvPr/>
          </p:nvPicPr>
          <p:blipFill>
            <a:blip r:embed="rId10"/>
            <a:srcRect/>
            <a:stretch>
              <a:fillRect/>
            </a:stretch>
          </p:blipFill>
          <p:spPr bwMode="auto">
            <a:xfrm>
              <a:off x="533400" y="3511550"/>
              <a:ext cx="2590800" cy="2819400"/>
            </a:xfrm>
            <a:prstGeom prst="rect">
              <a:avLst/>
            </a:prstGeom>
            <a:noFill/>
            <a:ln w="28575">
              <a:solidFill>
                <a:srgbClr val="FF0000"/>
              </a:solidFill>
              <a:miter lim="800000"/>
              <a:headEnd/>
              <a:tailEnd/>
            </a:ln>
          </p:spPr>
        </p:pic>
        <p:grpSp>
          <p:nvGrpSpPr>
            <p:cNvPr id="2059" name="Group 25"/>
            <p:cNvGrpSpPr>
              <a:grpSpLocks/>
            </p:cNvGrpSpPr>
            <p:nvPr/>
          </p:nvGrpSpPr>
          <p:grpSpPr bwMode="auto">
            <a:xfrm>
              <a:off x="5943600" y="560388"/>
              <a:ext cx="2667000" cy="2819400"/>
              <a:chOff x="4267200" y="609600"/>
              <a:chExt cx="2716816" cy="2819400"/>
            </a:xfrm>
          </p:grpSpPr>
          <p:pic>
            <p:nvPicPr>
              <p:cNvPr id="2060" name="hs_imageresizer_container_3" descr="ma-binh-hue1">
                <a:hlinkClick r:id="rId11"/>
              </p:cNvPr>
              <p:cNvPicPr>
                <a:picLocks noChangeAspect="1" noChangeArrowheads="1"/>
              </p:cNvPicPr>
              <p:nvPr/>
            </p:nvPicPr>
            <p:blipFill>
              <a:blip r:embed="rId12"/>
              <a:srcRect/>
              <a:stretch>
                <a:fillRect/>
              </a:stretch>
            </p:blipFill>
            <p:spPr bwMode="auto">
              <a:xfrm>
                <a:off x="4267200" y="609600"/>
                <a:ext cx="2667000" cy="2819400"/>
              </a:xfrm>
              <a:prstGeom prst="rect">
                <a:avLst/>
              </a:prstGeom>
              <a:noFill/>
              <a:ln w="9525">
                <a:solidFill>
                  <a:srgbClr val="FF0000"/>
                </a:solidFill>
                <a:miter lim="800000"/>
                <a:headEnd/>
                <a:tailEnd/>
              </a:ln>
            </p:spPr>
          </p:pic>
          <p:sp>
            <p:nvSpPr>
              <p:cNvPr id="25" name="Rectangle 24"/>
              <p:cNvSpPr/>
              <p:nvPr/>
            </p:nvSpPr>
            <p:spPr>
              <a:xfrm>
                <a:off x="5175672" y="2944504"/>
                <a:ext cx="1808344" cy="44272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b="1" dirty="0" err="1">
                    <a:solidFill>
                      <a:srgbClr val="FFFF00"/>
                    </a:solidFill>
                    <a:latin typeface="Times New Roman" pitchFamily="18" charset="0"/>
                    <a:cs typeface="Times New Roman" pitchFamily="18" charset="0"/>
                  </a:rPr>
                  <a:t>Kỵ</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binh</a:t>
                </a:r>
                <a:endParaRPr lang="en-US" sz="2000" b="1" dirty="0">
                  <a:solidFill>
                    <a:srgbClr val="FFFF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4191000"/>
            <a:ext cx="9144000" cy="946150"/>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 Quân đội nhà Nguyễn gồm nhiều thứ quân(bộ binh,thủy binh,tượng binh…)</a:t>
            </a:r>
            <a:endParaRPr lang="en-US" sz="2800">
              <a:latin typeface="Times New Roman" pitchFamily="18" charset="0"/>
              <a:cs typeface="Times New Roman" pitchFamily="18" charset="0"/>
            </a:endParaRPr>
          </a:p>
        </p:txBody>
      </p:sp>
      <p:sp>
        <p:nvSpPr>
          <p:cNvPr id="23555" name="Text Box 3"/>
          <p:cNvSpPr txBox="1">
            <a:spLocks noChangeArrowheads="1"/>
          </p:cNvSpPr>
          <p:nvPr/>
        </p:nvSpPr>
        <p:spPr bwMode="auto">
          <a:xfrm>
            <a:off x="0" y="3733800"/>
            <a:ext cx="9144000" cy="519113"/>
          </a:xfrm>
          <a:prstGeom prst="rect">
            <a:avLst/>
          </a:prstGeom>
          <a:noFill/>
          <a:ln w="9525">
            <a:noFill/>
            <a:miter lim="800000"/>
            <a:headEnd/>
            <a:tailEnd/>
          </a:ln>
        </p:spPr>
        <p:txBody>
          <a:bodyPr>
            <a:spAutoFit/>
          </a:bodyPr>
          <a:lstStyle/>
          <a:p>
            <a:r>
              <a:rPr lang="en-US" sz="2800" b="1">
                <a:solidFill>
                  <a:srgbClr val="008000"/>
                </a:solidFill>
                <a:latin typeface="Times New Roman" pitchFamily="18" charset="0"/>
                <a:cs typeface="Times New Roman" pitchFamily="18" charset="0"/>
              </a:rPr>
              <a:t>- Quân đội nhà Nguyễn được tổ chức như thế nào?</a:t>
            </a:r>
            <a:endParaRPr lang="en-US" sz="2800">
              <a:solidFill>
                <a:srgbClr val="008000"/>
              </a:solidFill>
              <a:latin typeface="Times New Roman" pitchFamily="18" charset="0"/>
              <a:cs typeface="Times New Roman" pitchFamily="18" charset="0"/>
            </a:endParaRPr>
          </a:p>
        </p:txBody>
      </p:sp>
      <p:sp>
        <p:nvSpPr>
          <p:cNvPr id="23556" name="Text Box 4"/>
          <p:cNvSpPr txBox="1">
            <a:spLocks noChangeArrowheads="1"/>
          </p:cNvSpPr>
          <p:nvPr/>
        </p:nvSpPr>
        <p:spPr bwMode="auto">
          <a:xfrm>
            <a:off x="0" y="2438400"/>
            <a:ext cx="9144000" cy="1373188"/>
          </a:xfrm>
          <a:prstGeom prst="rect">
            <a:avLst/>
          </a:prstGeom>
          <a:no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  Vua nhà Nguyễn không đặt ngôi hoàng hậu,bỏ chức tể tướng, trực tiếp điều hành mọi công việc từ  trung ương đến địa phương.</a:t>
            </a:r>
            <a:endParaRPr lang="en-US" sz="2800">
              <a:latin typeface="Times New Roman" pitchFamily="18" charset="0"/>
              <a:cs typeface="Times New Roman" pitchFamily="18" charset="0"/>
            </a:endParaRPr>
          </a:p>
        </p:txBody>
      </p:sp>
      <p:sp>
        <p:nvSpPr>
          <p:cNvPr id="23557" name="Text Box 5"/>
          <p:cNvSpPr txBox="1">
            <a:spLocks noChangeArrowheads="1"/>
          </p:cNvSpPr>
          <p:nvPr/>
        </p:nvSpPr>
        <p:spPr bwMode="auto">
          <a:xfrm>
            <a:off x="152400" y="1143000"/>
            <a:ext cx="8991600" cy="954088"/>
          </a:xfrm>
          <a:prstGeom prst="rect">
            <a:avLst/>
          </a:prstGeom>
          <a:noFill/>
          <a:ln w="9525">
            <a:noFill/>
            <a:miter lim="800000"/>
            <a:headEnd/>
            <a:tailEnd/>
          </a:ln>
        </p:spPr>
        <p:txBody>
          <a:bodyPr>
            <a:spAutoFit/>
          </a:bodyPr>
          <a:lstStyle/>
          <a:p>
            <a:r>
              <a:rPr lang="en-US" sz="2800" b="1">
                <a:solidFill>
                  <a:srgbClr val="008000"/>
                </a:solidFill>
                <a:latin typeface="Times New Roman" pitchFamily="18" charset="0"/>
                <a:cs typeface="Times New Roman" pitchFamily="18" charset="0"/>
              </a:rPr>
              <a:t>- Nêu các việc cho thấy vua triều Nguyễn không muốn chia sẻ quyền hành cho ai?</a:t>
            </a:r>
            <a:endParaRPr lang="en-US" sz="2800">
              <a:solidFill>
                <a:srgbClr val="008000"/>
              </a:solidFill>
              <a:latin typeface="Times New Roman" pitchFamily="18" charset="0"/>
              <a:cs typeface="Times New Roman" pitchFamily="18" charset="0"/>
            </a:endParaRPr>
          </a:p>
        </p:txBody>
      </p:sp>
      <p:sp>
        <p:nvSpPr>
          <p:cNvPr id="23558" name="Text Box 9"/>
          <p:cNvSpPr txBox="1">
            <a:spLocks noChangeArrowheads="1"/>
          </p:cNvSpPr>
          <p:nvPr/>
        </p:nvSpPr>
        <p:spPr bwMode="auto">
          <a:xfrm>
            <a:off x="228600" y="457200"/>
            <a:ext cx="8915400" cy="523875"/>
          </a:xfrm>
          <a:prstGeom prst="rect">
            <a:avLst/>
          </a:prstGeom>
          <a:noFill/>
          <a:ln w="9525">
            <a:noFill/>
            <a:miter lim="800000"/>
            <a:headEnd/>
            <a:tailEnd/>
          </a:ln>
        </p:spPr>
        <p:txBody>
          <a:bodyPr>
            <a:spAutoFit/>
          </a:bodyPr>
          <a:lstStyle/>
          <a:p>
            <a:r>
              <a:rPr lang="nl-NL" sz="2800" b="1">
                <a:solidFill>
                  <a:srgbClr val="0000FF"/>
                </a:solidFill>
                <a:latin typeface="Times New Roman" pitchFamily="18" charset="0"/>
                <a:cs typeface="Times New Roman" pitchFamily="18" charset="0"/>
              </a:rPr>
              <a:t>2. Cách trị vì đất nước của nhà Nguyễn..</a:t>
            </a:r>
            <a:endParaRPr lang="en-US" sz="2800" b="1">
              <a:solidFill>
                <a:srgbClr val="0000FF"/>
              </a:solidFill>
              <a:latin typeface="Times New Roman" pitchFamily="18" charset="0"/>
              <a:cs typeface="Times New Roman" pitchFamily="18" charset="0"/>
            </a:endParaRPr>
          </a:p>
        </p:txBody>
      </p:sp>
      <p:sp>
        <p:nvSpPr>
          <p:cNvPr id="47114" name="Text Box 10"/>
          <p:cNvSpPr txBox="1">
            <a:spLocks noChangeArrowheads="1"/>
          </p:cNvSpPr>
          <p:nvPr/>
        </p:nvSpPr>
        <p:spPr bwMode="auto">
          <a:xfrm>
            <a:off x="0" y="5029200"/>
            <a:ext cx="9144000" cy="519113"/>
          </a:xfrm>
          <a:prstGeom prst="rect">
            <a:avLst/>
          </a:prstGeom>
          <a:noFill/>
          <a:ln w="9525">
            <a:noFill/>
            <a:miter lim="800000"/>
            <a:headEnd/>
            <a:tailEnd/>
          </a:ln>
        </p:spPr>
        <p:txBody>
          <a:bodyPr>
            <a:spAutoFit/>
          </a:bodyPr>
          <a:lstStyle/>
          <a:p>
            <a:pPr>
              <a:spcBef>
                <a:spcPct val="50000"/>
              </a:spcBef>
            </a:pPr>
            <a:r>
              <a:rPr lang="en-US" sz="2800">
                <a:solidFill>
                  <a:srgbClr val="008000"/>
                </a:solidFill>
                <a:latin typeface="Times New Roman" pitchFamily="18" charset="0"/>
                <a:cs typeface="Times New Roman" pitchFamily="18" charset="0"/>
              </a:rPr>
              <a:t>- </a:t>
            </a:r>
            <a:r>
              <a:rPr lang="en-US" sz="2800" b="1">
                <a:solidFill>
                  <a:srgbClr val="008000"/>
                </a:solidFill>
                <a:latin typeface="Times New Roman" pitchFamily="18" charset="0"/>
                <a:cs typeface="Times New Roman" pitchFamily="18" charset="0"/>
              </a:rPr>
              <a:t> Vua triều Nguyễn ban hành Bộ luật gì?</a:t>
            </a:r>
            <a:endParaRPr lang="en-US" sz="2800">
              <a:solidFill>
                <a:srgbClr val="008000"/>
              </a:solidFill>
              <a:latin typeface="Times New Roman" pitchFamily="18" charset="0"/>
              <a:cs typeface="Times New Roman" pitchFamily="18" charset="0"/>
            </a:endParaRPr>
          </a:p>
        </p:txBody>
      </p:sp>
      <p:sp>
        <p:nvSpPr>
          <p:cNvPr id="47115" name="Text Box 11"/>
          <p:cNvSpPr txBox="1">
            <a:spLocks noChangeArrowheads="1"/>
          </p:cNvSpPr>
          <p:nvPr/>
        </p:nvSpPr>
        <p:spPr bwMode="auto">
          <a:xfrm>
            <a:off x="0" y="5486400"/>
            <a:ext cx="91440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Bộ luật Gia Long.</a:t>
            </a:r>
            <a:endParaRPr lang="en-US" sz="2800">
              <a:latin typeface="Times New Roman" pitchFamily="18" charset="0"/>
              <a:cs typeface="Times New Roman" pitchFamily="18" charset="0"/>
            </a:endParaRPr>
          </a:p>
        </p:txBody>
      </p:sp>
      <p:sp>
        <p:nvSpPr>
          <p:cNvPr id="47116" name="Text Box 12"/>
          <p:cNvSpPr txBox="1">
            <a:spLocks noChangeArrowheads="1"/>
          </p:cNvSpPr>
          <p:nvPr/>
        </p:nvSpPr>
        <p:spPr bwMode="auto">
          <a:xfrm>
            <a:off x="0" y="5911850"/>
            <a:ext cx="9144000" cy="946150"/>
          </a:xfrm>
          <a:prstGeom prst="rect">
            <a:avLst/>
          </a:prstGeom>
          <a:noFill/>
          <a:ln w="9525">
            <a:noFill/>
            <a:miter lim="800000"/>
            <a:headEnd/>
            <a:tailEnd/>
          </a:ln>
        </p:spPr>
        <p:txBody>
          <a:bodyPr>
            <a:spAutoFit/>
          </a:bodyPr>
          <a:lstStyle/>
          <a:p>
            <a:pPr algn="just"/>
            <a:r>
              <a:rPr lang="en-US" sz="2800" b="1">
                <a:solidFill>
                  <a:srgbClr val="FF0066"/>
                </a:solidFill>
                <a:latin typeface="Times New Roman" pitchFamily="18" charset="0"/>
                <a:cs typeface="Times New Roman" pitchFamily="18" charset="0"/>
              </a:rPr>
              <a:t>* Các vua nhà Nguyễn dùng mọi biện pháp thâu tóm quyền hành vào tay mình.</a:t>
            </a:r>
            <a:endParaRPr lang="en-US" sz="2800">
              <a:solidFill>
                <a:srgbClr val="FF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14"/>
                                        </p:tgtEl>
                                        <p:attrNameLst>
                                          <p:attrName>style.visibility</p:attrName>
                                        </p:attrNameLst>
                                      </p:cBhvr>
                                      <p:to>
                                        <p:strVal val="visible"/>
                                      </p:to>
                                    </p:set>
                                    <p:anim calcmode="discrete" valueType="clr">
                                      <p:cBhvr override="childStyle">
                                        <p:cTn id="7" dur="80"/>
                                        <p:tgtEl>
                                          <p:spTgt spid="471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14"/>
                                        </p:tgtEl>
                                        <p:attrNameLst>
                                          <p:attrName>fillcolor</p:attrName>
                                        </p:attrNameLst>
                                      </p:cBhvr>
                                      <p:tavLst>
                                        <p:tav tm="0">
                                          <p:val>
                                            <p:clrVal>
                                              <a:schemeClr val="accent2"/>
                                            </p:clrVal>
                                          </p:val>
                                        </p:tav>
                                        <p:tav tm="50000">
                                          <p:val>
                                            <p:clrVal>
                                              <a:schemeClr val="hlink"/>
                                            </p:clrVal>
                                          </p:val>
                                        </p:tav>
                                      </p:tavLst>
                                    </p:anim>
                                    <p:set>
                                      <p:cBhvr>
                                        <p:cTn id="9" dur="80"/>
                                        <p:tgtEl>
                                          <p:spTgt spid="471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7115"/>
                                        </p:tgtEl>
                                        <p:attrNameLst>
                                          <p:attrName>style.visibility</p:attrName>
                                        </p:attrNameLst>
                                      </p:cBhvr>
                                      <p:to>
                                        <p:strVal val="visible"/>
                                      </p:to>
                                    </p:set>
                                    <p:anim calcmode="discrete" valueType="clr">
                                      <p:cBhvr override="childStyle">
                                        <p:cTn id="14" dur="80"/>
                                        <p:tgtEl>
                                          <p:spTgt spid="471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7115"/>
                                        </p:tgtEl>
                                        <p:attrNameLst>
                                          <p:attrName>fillcolor</p:attrName>
                                        </p:attrNameLst>
                                      </p:cBhvr>
                                      <p:tavLst>
                                        <p:tav tm="0">
                                          <p:val>
                                            <p:clrVal>
                                              <a:schemeClr val="accent2"/>
                                            </p:clrVal>
                                          </p:val>
                                        </p:tav>
                                        <p:tav tm="50000">
                                          <p:val>
                                            <p:clrVal>
                                              <a:schemeClr val="hlink"/>
                                            </p:clrVal>
                                          </p:val>
                                        </p:tav>
                                      </p:tavLst>
                                    </p:anim>
                                    <p:set>
                                      <p:cBhvr>
                                        <p:cTn id="16" dur="80"/>
                                        <p:tgtEl>
                                          <p:spTgt spid="471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7116"/>
                                        </p:tgtEl>
                                        <p:attrNameLst>
                                          <p:attrName>style.visibility</p:attrName>
                                        </p:attrNameLst>
                                      </p:cBhvr>
                                      <p:to>
                                        <p:strVal val="visible"/>
                                      </p:to>
                                    </p:set>
                                    <p:anim calcmode="discrete" valueType="clr">
                                      <p:cBhvr override="childStyle">
                                        <p:cTn id="21" dur="80"/>
                                        <p:tgtEl>
                                          <p:spTgt spid="471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7116"/>
                                        </p:tgtEl>
                                        <p:attrNameLst>
                                          <p:attrName>fillcolor</p:attrName>
                                        </p:attrNameLst>
                                      </p:cBhvr>
                                      <p:tavLst>
                                        <p:tav tm="0">
                                          <p:val>
                                            <p:clrVal>
                                              <a:schemeClr val="accent2"/>
                                            </p:clrVal>
                                          </p:val>
                                        </p:tav>
                                        <p:tav tm="50000">
                                          <p:val>
                                            <p:clrVal>
                                              <a:schemeClr val="hlink"/>
                                            </p:clrVal>
                                          </p:val>
                                        </p:tav>
                                      </p:tavLst>
                                    </p:anim>
                                    <p:set>
                                      <p:cBhvr>
                                        <p:cTn id="23" dur="80"/>
                                        <p:tgtEl>
                                          <p:spTgt spid="471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p:bldP spid="47115" grpId="0"/>
      <p:bldP spid="47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657600" y="3054350"/>
            <a:ext cx="4038600" cy="774700"/>
          </a:xfrm>
          <a:prstGeom prst="rect">
            <a:avLst/>
          </a:prstGeom>
        </p:spPr>
        <p:txBody>
          <a:bodyPr wrap="none" fromWordArt="1">
            <a:prstTxWarp prst="textPlain">
              <a:avLst>
                <a:gd name="adj" fmla="val 50000"/>
              </a:avLst>
            </a:prstTxWarp>
          </a:bodyPr>
          <a:lstStyle/>
          <a:p>
            <a:pPr algn="ctr"/>
            <a:r>
              <a:rPr lang="vi-VN" sz="5400"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ÔN BÀI </a:t>
            </a:r>
            <a:r>
              <a:rPr lang="vi-VN" sz="5400"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3"/>
          <p:cNvGrpSpPr>
            <a:grpSpLocks/>
          </p:cNvGrpSpPr>
          <p:nvPr/>
        </p:nvGrpSpPr>
        <p:grpSpPr bwMode="auto">
          <a:xfrm>
            <a:off x="228600" y="5780088"/>
            <a:ext cx="8610600" cy="696912"/>
            <a:chOff x="228600" y="5334000"/>
            <a:chExt cx="8610600" cy="1154113"/>
          </a:xfrm>
        </p:grpSpPr>
        <p:pic>
          <p:nvPicPr>
            <p:cNvPr id="3084" name="Picture 2" descr="Vegitabl"/>
            <p:cNvPicPr>
              <a:picLocks noChangeAspect="1" noChangeArrowheads="1"/>
            </p:cNvPicPr>
            <p:nvPr/>
          </p:nvPicPr>
          <p:blipFill>
            <a:blip r:embed="rId4"/>
            <a:srcRect/>
            <a:stretch>
              <a:fillRect/>
            </a:stretch>
          </p:blipFill>
          <p:spPr bwMode="auto">
            <a:xfrm>
              <a:off x="228600" y="5791200"/>
              <a:ext cx="8610600" cy="696913"/>
            </a:xfrm>
            <a:prstGeom prst="rect">
              <a:avLst/>
            </a:prstGeom>
            <a:noFill/>
            <a:ln w="9525">
              <a:noFill/>
              <a:miter lim="800000"/>
              <a:headEnd/>
              <a:tailEnd/>
            </a:ln>
          </p:spPr>
        </p:pic>
        <p:graphicFrame>
          <p:nvGraphicFramePr>
            <p:cNvPr id="3074" name="Object 2"/>
            <p:cNvGraphicFramePr>
              <a:graphicFrameLocks noChangeAspect="1"/>
            </p:cNvGraphicFramePr>
            <p:nvPr/>
          </p:nvGraphicFramePr>
          <p:xfrm>
            <a:off x="1501775" y="5334000"/>
            <a:ext cx="860425" cy="838200"/>
          </p:xfrm>
          <a:graphic>
            <a:graphicData uri="http://schemas.openxmlformats.org/presentationml/2006/ole">
              <p:oleObj spid="_x0000_s3074" name="Clip" r:id="rId5" imgW="3531960" imgH="4445640" progId="MS_ClipArt_Gallery.2">
                <p:embed/>
              </p:oleObj>
            </a:graphicData>
          </a:graphic>
        </p:graphicFrame>
      </p:grpSp>
      <p:sp>
        <p:nvSpPr>
          <p:cNvPr id="3076" name="AutoShape 6" descr="Kết quả hình ảnh cho quang trung đại phá quan thanh"/>
          <p:cNvSpPr>
            <a:spLocks noChangeAspect="1" noChangeArrowheads="1"/>
          </p:cNvSpPr>
          <p:nvPr/>
        </p:nvSpPr>
        <p:spPr bwMode="auto">
          <a:xfrm>
            <a:off x="165100" y="-152400"/>
            <a:ext cx="304800" cy="304800"/>
          </a:xfrm>
          <a:prstGeom prst="rect">
            <a:avLst/>
          </a:prstGeom>
          <a:noFill/>
          <a:ln w="9525">
            <a:noFill/>
            <a:miter lim="800000"/>
            <a:headEnd/>
            <a:tailEnd/>
          </a:ln>
        </p:spPr>
        <p:txBody>
          <a:bodyPr/>
          <a:lstStyle/>
          <a:p>
            <a:endParaRPr lang="vi-VN" sz="2000">
              <a:latin typeface="VNI-Avo" pitchFamily="2" charset="0"/>
              <a:cs typeface="Times New Roman" pitchFamily="18" charset="0"/>
            </a:endParaRPr>
          </a:p>
        </p:txBody>
      </p:sp>
      <p:pic>
        <p:nvPicPr>
          <p:cNvPr id="6" name="Picture 2" descr="02"/>
          <p:cNvPicPr>
            <a:picLocks noChangeAspect="1" noChangeArrowheads="1"/>
          </p:cNvPicPr>
          <p:nvPr/>
        </p:nvPicPr>
        <p:blipFill>
          <a:blip r:embed="rId6"/>
          <a:srcRect/>
          <a:stretch>
            <a:fillRect/>
          </a:stretch>
        </p:blipFill>
        <p:spPr bwMode="auto">
          <a:xfrm>
            <a:off x="533400" y="1143000"/>
            <a:ext cx="2667000" cy="3505200"/>
          </a:xfrm>
          <a:prstGeom prst="rect">
            <a:avLst/>
          </a:prstGeom>
          <a:noFill/>
          <a:ln w="9525">
            <a:solidFill>
              <a:srgbClr val="FF0000"/>
            </a:solidFill>
            <a:miter lim="800000"/>
            <a:headEnd/>
            <a:tailEnd/>
          </a:ln>
        </p:spPr>
      </p:pic>
      <p:grpSp>
        <p:nvGrpSpPr>
          <p:cNvPr id="3" name="Group 7"/>
          <p:cNvGrpSpPr>
            <a:grpSpLocks/>
          </p:cNvGrpSpPr>
          <p:nvPr/>
        </p:nvGrpSpPr>
        <p:grpSpPr bwMode="auto">
          <a:xfrm>
            <a:off x="6051550" y="1143000"/>
            <a:ext cx="2559050" cy="3581400"/>
            <a:chOff x="-1782607" y="77058"/>
            <a:chExt cx="8013943" cy="5728942"/>
          </a:xfrm>
        </p:grpSpPr>
        <p:pic>
          <p:nvPicPr>
            <p:cNvPr id="3082" name="Picture 4" descr="Langtri"/>
            <p:cNvPicPr>
              <a:picLocks noChangeAspect="1" noChangeArrowheads="1"/>
            </p:cNvPicPr>
            <p:nvPr/>
          </p:nvPicPr>
          <p:blipFill>
            <a:blip r:embed="rId7">
              <a:lum bright="12000" contrast="12000"/>
            </a:blip>
            <a:srcRect/>
            <a:stretch>
              <a:fillRect/>
            </a:stretch>
          </p:blipFill>
          <p:spPr bwMode="auto">
            <a:xfrm>
              <a:off x="-1693464" y="77058"/>
              <a:ext cx="7924800" cy="5607050"/>
            </a:xfrm>
            <a:prstGeom prst="rect">
              <a:avLst/>
            </a:prstGeom>
            <a:noFill/>
            <a:ln w="9525">
              <a:solidFill>
                <a:srgbClr val="FF0000"/>
              </a:solidFill>
              <a:miter lim="800000"/>
              <a:headEnd/>
              <a:tailEnd/>
            </a:ln>
          </p:spPr>
        </p:pic>
        <p:sp>
          <p:nvSpPr>
            <p:cNvPr id="3083" name="Text Box 5"/>
            <p:cNvSpPr txBox="1">
              <a:spLocks noChangeArrowheads="1"/>
            </p:cNvSpPr>
            <p:nvPr/>
          </p:nvSpPr>
          <p:spPr bwMode="auto">
            <a:xfrm>
              <a:off x="-1782607" y="4914204"/>
              <a:ext cx="7620001" cy="891796"/>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latin typeface="Times New Roman" pitchFamily="18" charset="0"/>
                  <a:cs typeface="Times New Roman" pitchFamily="18" charset="0"/>
                </a:rPr>
                <a:t>Xử phạt lăng trì</a:t>
              </a:r>
            </a:p>
          </p:txBody>
        </p:sp>
      </p:grpSp>
      <p:grpSp>
        <p:nvGrpSpPr>
          <p:cNvPr id="4" name="Group 14"/>
          <p:cNvGrpSpPr>
            <a:grpSpLocks/>
          </p:cNvGrpSpPr>
          <p:nvPr/>
        </p:nvGrpSpPr>
        <p:grpSpPr bwMode="auto">
          <a:xfrm>
            <a:off x="3276600" y="1143000"/>
            <a:ext cx="2667000" cy="3505200"/>
            <a:chOff x="3276600" y="1143000"/>
            <a:chExt cx="2667000" cy="3505200"/>
          </a:xfrm>
        </p:grpSpPr>
        <p:pic>
          <p:nvPicPr>
            <p:cNvPr id="3080" name="hs_imageresizer_container_31" descr="Tunhandiday">
              <a:hlinkClick r:id="rId8"/>
            </p:cNvPr>
            <p:cNvPicPr>
              <a:picLocks noChangeAspect="1" noChangeArrowheads="1"/>
            </p:cNvPicPr>
            <p:nvPr/>
          </p:nvPicPr>
          <p:blipFill>
            <a:blip r:embed="rId9"/>
            <a:srcRect/>
            <a:stretch>
              <a:fillRect/>
            </a:stretch>
          </p:blipFill>
          <p:spPr bwMode="auto">
            <a:xfrm>
              <a:off x="3276600" y="1143000"/>
              <a:ext cx="2667000" cy="3505200"/>
            </a:xfrm>
            <a:prstGeom prst="rect">
              <a:avLst/>
            </a:prstGeom>
            <a:noFill/>
            <a:ln w="9525">
              <a:solidFill>
                <a:srgbClr val="FF0000"/>
              </a:solidFill>
              <a:miter lim="800000"/>
              <a:headEnd/>
              <a:tailEnd/>
            </a:ln>
          </p:spPr>
        </p:pic>
        <p:sp>
          <p:nvSpPr>
            <p:cNvPr id="3081" name="Text Box 5"/>
            <p:cNvSpPr txBox="1">
              <a:spLocks noChangeArrowheads="1"/>
            </p:cNvSpPr>
            <p:nvPr/>
          </p:nvSpPr>
          <p:spPr bwMode="auto">
            <a:xfrm>
              <a:off x="3352800" y="4166901"/>
              <a:ext cx="2433438" cy="461665"/>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latin typeface="Times New Roman" pitchFamily="18" charset="0"/>
                  <a:cs typeface="Times New Roman" pitchFamily="18" charset="0"/>
                </a:rPr>
                <a:t>Lưu đày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builtIn="1"/>
                                        </p:tgtEl>
                                      </p:cMediaNode>
                                    </p:audio>
                                  </p:sub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Scale>
                                      <p:cBhvr>
                                        <p:cTn id="1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gtEl>
                                        <p:attrNameLst>
                                          <p:attrName>ppt_x</p:attrName>
                                          <p:attrName>ppt_y</p:attrName>
                                        </p:attrNameLst>
                                      </p:cBhvr>
                                    </p:animMotion>
                                    <p:animEffect transition="in" filter="fade">
                                      <p:cBhvr>
                                        <p:cTn id="20" dur="10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3"/>
          <p:cNvGrpSpPr>
            <a:grpSpLocks/>
          </p:cNvGrpSpPr>
          <p:nvPr/>
        </p:nvGrpSpPr>
        <p:grpSpPr bwMode="auto">
          <a:xfrm>
            <a:off x="228600" y="5780088"/>
            <a:ext cx="8610600" cy="696912"/>
            <a:chOff x="228600" y="5334000"/>
            <a:chExt cx="8610600" cy="1154113"/>
          </a:xfrm>
        </p:grpSpPr>
        <p:pic>
          <p:nvPicPr>
            <p:cNvPr id="4127" name="Picture 2" descr="Vegitabl"/>
            <p:cNvPicPr>
              <a:picLocks noChangeAspect="1" noChangeArrowheads="1"/>
            </p:cNvPicPr>
            <p:nvPr/>
          </p:nvPicPr>
          <p:blipFill>
            <a:blip r:embed="rId4"/>
            <a:srcRect/>
            <a:stretch>
              <a:fillRect/>
            </a:stretch>
          </p:blipFill>
          <p:spPr bwMode="auto">
            <a:xfrm>
              <a:off x="228600" y="5791200"/>
              <a:ext cx="8610600" cy="696913"/>
            </a:xfrm>
            <a:prstGeom prst="rect">
              <a:avLst/>
            </a:prstGeom>
            <a:noFill/>
            <a:ln w="9525">
              <a:noFill/>
              <a:miter lim="800000"/>
              <a:headEnd/>
              <a:tailEnd/>
            </a:ln>
          </p:spPr>
        </p:pic>
        <p:graphicFrame>
          <p:nvGraphicFramePr>
            <p:cNvPr id="4098" name="Object 2"/>
            <p:cNvGraphicFramePr>
              <a:graphicFrameLocks noChangeAspect="1"/>
            </p:cNvGraphicFramePr>
            <p:nvPr/>
          </p:nvGraphicFramePr>
          <p:xfrm>
            <a:off x="1501775" y="5334000"/>
            <a:ext cx="860425" cy="838200"/>
          </p:xfrm>
          <a:graphic>
            <a:graphicData uri="http://schemas.openxmlformats.org/presentationml/2006/ole">
              <p:oleObj spid="_x0000_s4098" name="Clip" r:id="rId5" imgW="3531960" imgH="4445640" progId="MS_ClipArt_Gallery.2">
                <p:embed/>
              </p:oleObj>
            </a:graphicData>
          </a:graphic>
        </p:graphicFrame>
      </p:grpSp>
      <p:grpSp>
        <p:nvGrpSpPr>
          <p:cNvPr id="3" name="Group 17"/>
          <p:cNvGrpSpPr>
            <a:grpSpLocks/>
          </p:cNvGrpSpPr>
          <p:nvPr/>
        </p:nvGrpSpPr>
        <p:grpSpPr bwMode="auto">
          <a:xfrm>
            <a:off x="304800" y="1828800"/>
            <a:ext cx="8610600" cy="3657600"/>
            <a:chOff x="606281" y="1292969"/>
            <a:chExt cx="7928119" cy="4041029"/>
          </a:xfrm>
        </p:grpSpPr>
        <p:grpSp>
          <p:nvGrpSpPr>
            <p:cNvPr id="4104" name="Group 5"/>
            <p:cNvGrpSpPr>
              <a:grpSpLocks/>
            </p:cNvGrpSpPr>
            <p:nvPr/>
          </p:nvGrpSpPr>
          <p:grpSpPr bwMode="auto">
            <a:xfrm rot="5400000">
              <a:off x="2549826" y="-650576"/>
              <a:ext cx="4041029" cy="7928119"/>
              <a:chOff x="1455" y="648"/>
              <a:chExt cx="1482" cy="2389"/>
            </a:xfrm>
          </p:grpSpPr>
          <p:grpSp>
            <p:nvGrpSpPr>
              <p:cNvPr id="4106" name="Group 6"/>
              <p:cNvGrpSpPr>
                <a:grpSpLocks/>
              </p:cNvGrpSpPr>
              <p:nvPr/>
            </p:nvGrpSpPr>
            <p:grpSpPr bwMode="auto">
              <a:xfrm>
                <a:off x="1455" y="648"/>
                <a:ext cx="1481" cy="184"/>
                <a:chOff x="1457" y="648"/>
                <a:chExt cx="1519" cy="188"/>
              </a:xfrm>
            </p:grpSpPr>
            <p:grpSp>
              <p:nvGrpSpPr>
                <p:cNvPr id="4118" name="Rectangle 7"/>
                <p:cNvGrpSpPr>
                  <a:grpSpLocks/>
                </p:cNvGrpSpPr>
                <p:nvPr/>
              </p:nvGrpSpPr>
              <p:grpSpPr bwMode="auto">
                <a:xfrm rot="-5400000">
                  <a:off x="2188" y="34"/>
                  <a:ext cx="73" cy="1432"/>
                  <a:chOff x="8083296" y="1402080"/>
                  <a:chExt cx="237744" cy="3017520"/>
                </a:xfrm>
              </p:grpSpPr>
              <p:pic>
                <p:nvPicPr>
                  <p:cNvPr id="4125" name="Rectangle 7"/>
                  <p:cNvPicPr>
                    <a:picLocks noChangeArrowheads="1"/>
                  </p:cNvPicPr>
                  <p:nvPr/>
                </p:nvPicPr>
                <p:blipFill>
                  <a:blip r:embed="rId6"/>
                  <a:srcRect/>
                  <a:stretch>
                    <a:fillRect/>
                  </a:stretch>
                </p:blipFill>
                <p:spPr bwMode="auto">
                  <a:xfrm>
                    <a:off x="8083296" y="1402080"/>
                    <a:ext cx="237744" cy="3017520"/>
                  </a:xfrm>
                  <a:prstGeom prst="rect">
                    <a:avLst/>
                  </a:prstGeom>
                  <a:noFill/>
                  <a:ln w="9525">
                    <a:noFill/>
                    <a:miter lim="800000"/>
                    <a:headEnd/>
                    <a:tailEnd/>
                  </a:ln>
                </p:spPr>
              </p:pic>
              <p:sp>
                <p:nvSpPr>
                  <p:cNvPr id="4126" name="Text Box 21"/>
                  <p:cNvSpPr txBox="1">
                    <a:spLocks noChangeArrowheads="1"/>
                  </p:cNvSpPr>
                  <p:nvPr/>
                </p:nvSpPr>
                <p:spPr bwMode="auto">
                  <a:xfrm rot="5400000">
                    <a:off x="6702428" y="2804719"/>
                    <a:ext cx="2994870" cy="214363"/>
                  </a:xfrm>
                  <a:prstGeom prst="rect">
                    <a:avLst/>
                  </a:prstGeom>
                  <a:noFill/>
                  <a:ln w="9525">
                    <a:noFill/>
                    <a:miter lim="800000"/>
                    <a:headEnd/>
                    <a:tailEnd/>
                  </a:ln>
                </p:spPr>
                <p:txBody>
                  <a:bodyPr rot="10800000" vert="eaVert" wrap="none" anchor="ctr"/>
                  <a:lstStyle/>
                  <a:p>
                    <a:endParaRPr lang="vi-VN" sz="2000">
                      <a:latin typeface="VNI-Avo" pitchFamily="2" charset="0"/>
                      <a:cs typeface="Times New Roman" pitchFamily="18" charset="0"/>
                    </a:endParaRPr>
                  </a:p>
                </p:txBody>
              </p:sp>
            </p:grpSp>
            <p:grpSp>
              <p:nvGrpSpPr>
                <p:cNvPr id="4119" name="Oval 8"/>
                <p:cNvGrpSpPr>
                  <a:grpSpLocks/>
                </p:cNvGrpSpPr>
                <p:nvPr/>
              </p:nvGrpSpPr>
              <p:grpSpPr bwMode="auto">
                <a:xfrm rot="-5400000">
                  <a:off x="2848" y="702"/>
                  <a:ext cx="191" cy="75"/>
                  <a:chOff x="7924800" y="4346448"/>
                  <a:chExt cx="621792" cy="158496"/>
                </a:xfrm>
              </p:grpSpPr>
              <p:pic>
                <p:nvPicPr>
                  <p:cNvPr id="4123" name="Oval 8"/>
                  <p:cNvPicPr>
                    <a:picLocks noChangeArrowheads="1"/>
                  </p:cNvPicPr>
                  <p:nvPr/>
                </p:nvPicPr>
                <p:blipFill>
                  <a:blip r:embed="rId7"/>
                  <a:srcRect/>
                  <a:stretch>
                    <a:fillRect/>
                  </a:stretch>
                </p:blipFill>
                <p:spPr bwMode="auto">
                  <a:xfrm>
                    <a:off x="7924800" y="4346448"/>
                    <a:ext cx="621792" cy="158496"/>
                  </a:xfrm>
                  <a:prstGeom prst="rect">
                    <a:avLst/>
                  </a:prstGeom>
                  <a:noFill/>
                  <a:ln w="9525">
                    <a:noFill/>
                    <a:miter lim="800000"/>
                    <a:headEnd/>
                    <a:tailEnd/>
                  </a:ln>
                </p:spPr>
              </p:pic>
              <p:sp>
                <p:nvSpPr>
                  <p:cNvPr id="4124" name="Text Box 24"/>
                  <p:cNvSpPr txBox="1">
                    <a:spLocks noChangeArrowheads="1"/>
                  </p:cNvSpPr>
                  <p:nvPr/>
                </p:nvSpPr>
                <p:spPr bwMode="auto">
                  <a:xfrm rot="5400000">
                    <a:off x="8187901" y="4214906"/>
                    <a:ext cx="95379" cy="422580"/>
                  </a:xfrm>
                  <a:prstGeom prst="rect">
                    <a:avLst/>
                  </a:prstGeom>
                  <a:noFill/>
                  <a:ln w="9525">
                    <a:noFill/>
                    <a:miter lim="800000"/>
                    <a:headEnd/>
                    <a:tailEnd/>
                  </a:ln>
                </p:spPr>
                <p:txBody>
                  <a:bodyPr rot="10800000" vert="eaVert" wrap="none" anchor="ctr"/>
                  <a:lstStyle/>
                  <a:p>
                    <a:endParaRPr lang="vi-VN" sz="2000">
                      <a:latin typeface="VNI-Avo" pitchFamily="2" charset="0"/>
                      <a:cs typeface="Times New Roman" pitchFamily="18" charset="0"/>
                    </a:endParaRPr>
                  </a:p>
                </p:txBody>
              </p:sp>
            </p:grpSp>
            <p:grpSp>
              <p:nvGrpSpPr>
                <p:cNvPr id="4120" name="Oval 9"/>
                <p:cNvGrpSpPr>
                  <a:grpSpLocks/>
                </p:cNvGrpSpPr>
                <p:nvPr/>
              </p:nvGrpSpPr>
              <p:grpSpPr bwMode="auto">
                <a:xfrm rot="-5400000">
                  <a:off x="1393" y="706"/>
                  <a:ext cx="191" cy="75"/>
                  <a:chOff x="7912608" y="1280160"/>
                  <a:chExt cx="621792" cy="158496"/>
                </a:xfrm>
              </p:grpSpPr>
              <p:pic>
                <p:nvPicPr>
                  <p:cNvPr id="4121" name="Oval 9"/>
                  <p:cNvPicPr>
                    <a:picLocks noChangeArrowheads="1"/>
                  </p:cNvPicPr>
                  <p:nvPr/>
                </p:nvPicPr>
                <p:blipFill>
                  <a:blip r:embed="rId7"/>
                  <a:srcRect/>
                  <a:stretch>
                    <a:fillRect/>
                  </a:stretch>
                </p:blipFill>
                <p:spPr bwMode="auto">
                  <a:xfrm>
                    <a:off x="7912608" y="1280160"/>
                    <a:ext cx="621792" cy="158496"/>
                  </a:xfrm>
                  <a:prstGeom prst="rect">
                    <a:avLst/>
                  </a:prstGeom>
                  <a:noFill/>
                  <a:ln w="9525">
                    <a:noFill/>
                    <a:miter lim="800000"/>
                    <a:headEnd/>
                    <a:tailEnd/>
                  </a:ln>
                </p:spPr>
              </p:pic>
              <p:sp>
                <p:nvSpPr>
                  <p:cNvPr id="4122" name="Text Box 27"/>
                  <p:cNvSpPr txBox="1">
                    <a:spLocks noChangeArrowheads="1"/>
                  </p:cNvSpPr>
                  <p:nvPr/>
                </p:nvSpPr>
                <p:spPr bwMode="auto">
                  <a:xfrm rot="5400000">
                    <a:off x="8174909" y="1148378"/>
                    <a:ext cx="95379" cy="422580"/>
                  </a:xfrm>
                  <a:prstGeom prst="rect">
                    <a:avLst/>
                  </a:prstGeom>
                  <a:noFill/>
                  <a:ln w="9525">
                    <a:noFill/>
                    <a:miter lim="800000"/>
                    <a:headEnd/>
                    <a:tailEnd/>
                  </a:ln>
                </p:spPr>
                <p:txBody>
                  <a:bodyPr rot="10800000" vert="eaVert" wrap="none" anchor="ctr"/>
                  <a:lstStyle/>
                  <a:p>
                    <a:endParaRPr lang="vi-VN" sz="2000">
                      <a:latin typeface="VNI-Avo" pitchFamily="2" charset="0"/>
                      <a:cs typeface="Times New Roman" pitchFamily="18" charset="0"/>
                    </a:endParaRPr>
                  </a:p>
                </p:txBody>
              </p:sp>
            </p:grpSp>
          </p:grpSp>
          <p:grpSp>
            <p:nvGrpSpPr>
              <p:cNvPr id="4107" name="Group 10"/>
              <p:cNvGrpSpPr>
                <a:grpSpLocks/>
              </p:cNvGrpSpPr>
              <p:nvPr/>
            </p:nvGrpSpPr>
            <p:grpSpPr bwMode="auto">
              <a:xfrm>
                <a:off x="1484" y="2851"/>
                <a:ext cx="1453" cy="186"/>
                <a:chOff x="1486" y="642"/>
                <a:chExt cx="1490" cy="190"/>
              </a:xfrm>
            </p:grpSpPr>
            <p:grpSp>
              <p:nvGrpSpPr>
                <p:cNvPr id="4109" name="Rectangle 11"/>
                <p:cNvGrpSpPr>
                  <a:grpSpLocks/>
                </p:cNvGrpSpPr>
                <p:nvPr/>
              </p:nvGrpSpPr>
              <p:grpSpPr bwMode="auto">
                <a:xfrm rot="-5400000">
                  <a:off x="2202" y="47"/>
                  <a:ext cx="77" cy="1405"/>
                  <a:chOff x="749808" y="1463040"/>
                  <a:chExt cx="249936" cy="2962656"/>
                </a:xfrm>
              </p:grpSpPr>
              <p:pic>
                <p:nvPicPr>
                  <p:cNvPr id="4116" name="Rectangle 11"/>
                  <p:cNvPicPr>
                    <a:picLocks noChangeArrowheads="1"/>
                  </p:cNvPicPr>
                  <p:nvPr/>
                </p:nvPicPr>
                <p:blipFill>
                  <a:blip r:embed="rId8"/>
                  <a:srcRect/>
                  <a:stretch>
                    <a:fillRect/>
                  </a:stretch>
                </p:blipFill>
                <p:spPr bwMode="auto">
                  <a:xfrm>
                    <a:off x="749808" y="1463040"/>
                    <a:ext cx="249936" cy="2962656"/>
                  </a:xfrm>
                  <a:prstGeom prst="rect">
                    <a:avLst/>
                  </a:prstGeom>
                  <a:noFill/>
                  <a:ln w="9525">
                    <a:noFill/>
                    <a:miter lim="800000"/>
                    <a:headEnd/>
                    <a:tailEnd/>
                  </a:ln>
                </p:spPr>
              </p:pic>
              <p:sp>
                <p:nvSpPr>
                  <p:cNvPr id="4117" name="Text Box 12"/>
                  <p:cNvSpPr txBox="1">
                    <a:spLocks noChangeArrowheads="1"/>
                  </p:cNvSpPr>
                  <p:nvPr/>
                </p:nvSpPr>
                <p:spPr bwMode="auto">
                  <a:xfrm rot="5400000">
                    <a:off x="-593766" y="2831195"/>
                    <a:ext cx="2936413" cy="224158"/>
                  </a:xfrm>
                  <a:prstGeom prst="rect">
                    <a:avLst/>
                  </a:prstGeom>
                  <a:noFill/>
                  <a:ln w="9525">
                    <a:noFill/>
                    <a:miter lim="800000"/>
                    <a:headEnd/>
                    <a:tailEnd/>
                  </a:ln>
                </p:spPr>
                <p:txBody>
                  <a:bodyPr rot="10800000" vert="eaVert" wrap="none" anchor="ctr"/>
                  <a:lstStyle/>
                  <a:p>
                    <a:endParaRPr lang="vi-VN" sz="2000">
                      <a:latin typeface="VNI-Avo" pitchFamily="2" charset="0"/>
                      <a:cs typeface="Times New Roman" pitchFamily="18" charset="0"/>
                    </a:endParaRPr>
                  </a:p>
                </p:txBody>
              </p:sp>
            </p:grpSp>
            <p:grpSp>
              <p:nvGrpSpPr>
                <p:cNvPr id="4110" name="Oval 12"/>
                <p:cNvGrpSpPr>
                  <a:grpSpLocks/>
                </p:cNvGrpSpPr>
                <p:nvPr/>
              </p:nvGrpSpPr>
              <p:grpSpPr bwMode="auto">
                <a:xfrm rot="-5400000">
                  <a:off x="2848" y="701"/>
                  <a:ext cx="193" cy="78"/>
                  <a:chOff x="591312" y="4346448"/>
                  <a:chExt cx="627888" cy="164592"/>
                </a:xfrm>
              </p:grpSpPr>
              <p:pic>
                <p:nvPicPr>
                  <p:cNvPr id="4114" name="Oval 12"/>
                  <p:cNvPicPr>
                    <a:picLocks noChangeArrowheads="1"/>
                  </p:cNvPicPr>
                  <p:nvPr/>
                </p:nvPicPr>
                <p:blipFill>
                  <a:blip r:embed="rId9"/>
                  <a:srcRect/>
                  <a:stretch>
                    <a:fillRect/>
                  </a:stretch>
                </p:blipFill>
                <p:spPr bwMode="auto">
                  <a:xfrm>
                    <a:off x="591312" y="4346448"/>
                    <a:ext cx="627888" cy="164592"/>
                  </a:xfrm>
                  <a:prstGeom prst="rect">
                    <a:avLst/>
                  </a:prstGeom>
                  <a:noFill/>
                  <a:ln w="9525">
                    <a:noFill/>
                    <a:miter lim="800000"/>
                    <a:headEnd/>
                    <a:tailEnd/>
                  </a:ln>
                </p:spPr>
              </p:pic>
              <p:sp>
                <p:nvSpPr>
                  <p:cNvPr id="4115" name="Text Box 15"/>
                  <p:cNvSpPr txBox="1">
                    <a:spLocks noChangeArrowheads="1"/>
                  </p:cNvSpPr>
                  <p:nvPr/>
                </p:nvSpPr>
                <p:spPr bwMode="auto">
                  <a:xfrm rot="5400000">
                    <a:off x="857604" y="4217006"/>
                    <a:ext cx="95397" cy="422677"/>
                  </a:xfrm>
                  <a:prstGeom prst="rect">
                    <a:avLst/>
                  </a:prstGeom>
                  <a:noFill/>
                  <a:ln w="9525">
                    <a:noFill/>
                    <a:miter lim="800000"/>
                    <a:headEnd/>
                    <a:tailEnd/>
                  </a:ln>
                </p:spPr>
                <p:txBody>
                  <a:bodyPr rot="10800000" vert="eaVert" wrap="none" anchor="ctr"/>
                  <a:lstStyle/>
                  <a:p>
                    <a:endParaRPr lang="vi-VN" sz="2000">
                      <a:latin typeface="VNI-Avo" pitchFamily="2" charset="0"/>
                      <a:cs typeface="Times New Roman" pitchFamily="18" charset="0"/>
                    </a:endParaRPr>
                  </a:p>
                </p:txBody>
              </p:sp>
            </p:grpSp>
            <p:grpSp>
              <p:nvGrpSpPr>
                <p:cNvPr id="4111" name="Oval 13"/>
                <p:cNvGrpSpPr>
                  <a:grpSpLocks/>
                </p:cNvGrpSpPr>
                <p:nvPr/>
              </p:nvGrpSpPr>
              <p:grpSpPr bwMode="auto">
                <a:xfrm rot="-5400000">
                  <a:off x="1421" y="696"/>
                  <a:ext cx="191" cy="75"/>
                  <a:chOff x="615696" y="1341120"/>
                  <a:chExt cx="621792" cy="158496"/>
                </a:xfrm>
              </p:grpSpPr>
              <p:pic>
                <p:nvPicPr>
                  <p:cNvPr id="4112" name="Oval 13"/>
                  <p:cNvPicPr>
                    <a:picLocks noChangeArrowheads="1"/>
                  </p:cNvPicPr>
                  <p:nvPr/>
                </p:nvPicPr>
                <p:blipFill>
                  <a:blip r:embed="rId7"/>
                  <a:srcRect/>
                  <a:stretch>
                    <a:fillRect/>
                  </a:stretch>
                </p:blipFill>
                <p:spPr bwMode="auto">
                  <a:xfrm>
                    <a:off x="615696" y="1341120"/>
                    <a:ext cx="621792" cy="158496"/>
                  </a:xfrm>
                  <a:prstGeom prst="rect">
                    <a:avLst/>
                  </a:prstGeom>
                  <a:noFill/>
                  <a:ln w="9525">
                    <a:noFill/>
                    <a:miter lim="800000"/>
                    <a:headEnd/>
                    <a:tailEnd/>
                  </a:ln>
                </p:spPr>
              </p:pic>
              <p:sp>
                <p:nvSpPr>
                  <p:cNvPr id="4113" name="Text Box 18"/>
                  <p:cNvSpPr txBox="1">
                    <a:spLocks noChangeArrowheads="1"/>
                  </p:cNvSpPr>
                  <p:nvPr/>
                </p:nvSpPr>
                <p:spPr bwMode="auto">
                  <a:xfrm rot="5400000">
                    <a:off x="877096" y="1211030"/>
                    <a:ext cx="95397" cy="422677"/>
                  </a:xfrm>
                  <a:prstGeom prst="rect">
                    <a:avLst/>
                  </a:prstGeom>
                  <a:noFill/>
                  <a:ln w="9525">
                    <a:noFill/>
                    <a:miter lim="800000"/>
                    <a:headEnd/>
                    <a:tailEnd/>
                  </a:ln>
                </p:spPr>
                <p:txBody>
                  <a:bodyPr rot="10800000" vert="eaVert" wrap="none" anchor="ctr"/>
                  <a:lstStyle/>
                  <a:p>
                    <a:endParaRPr lang="vi-VN" sz="2000">
                      <a:latin typeface="VNI-Avo" pitchFamily="2" charset="0"/>
                      <a:cs typeface="Times New Roman" pitchFamily="18" charset="0"/>
                    </a:endParaRPr>
                  </a:p>
                </p:txBody>
              </p:sp>
            </p:grpSp>
          </p:grpSp>
          <p:sp>
            <p:nvSpPr>
              <p:cNvPr id="10" name="Rectangle 14"/>
              <p:cNvSpPr>
                <a:spLocks noChangeArrowheads="1"/>
              </p:cNvSpPr>
              <p:nvPr/>
            </p:nvSpPr>
            <p:spPr bwMode="auto">
              <a:xfrm>
                <a:off x="1623" y="777"/>
                <a:ext cx="1146" cy="2144"/>
              </a:xfrm>
              <a:prstGeom prst="rect">
                <a:avLst/>
              </a:prstGeom>
              <a:solidFill>
                <a:srgbClr val="FF0000"/>
              </a:solidFill>
              <a:ln w="9525">
                <a:solidFill>
                  <a:srgbClr val="FF0000"/>
                </a:solidFill>
                <a:miter lim="800000"/>
                <a:headEnd/>
                <a:tailEnd/>
              </a:ln>
            </p:spPr>
            <p:txBody>
              <a:bodyPr wrap="none" anchor="ctr"/>
              <a:lstStyle/>
              <a:p>
                <a:pPr algn="ctr">
                  <a:defRPr/>
                </a:pPr>
                <a:endParaRPr lang="vi-VN" sz="1600">
                  <a:effectLst>
                    <a:outerShdw blurRad="38100" dist="38100" dir="2700000" algn="tl">
                      <a:srgbClr val="FFFFFF"/>
                    </a:outerShdw>
                  </a:effectLst>
                  <a:latin typeface="VNI-Avo" pitchFamily="2" charset="0"/>
                  <a:cs typeface="Times New Roman" pitchFamily="18" charset="0"/>
                </a:endParaRPr>
              </a:p>
            </p:txBody>
          </p:sp>
        </p:grpSp>
        <p:sp>
          <p:nvSpPr>
            <p:cNvPr id="4105" name="Rectangle 16" descr="Sphere"/>
            <p:cNvSpPr>
              <a:spLocks noChangeArrowheads="1"/>
            </p:cNvSpPr>
            <p:nvPr/>
          </p:nvSpPr>
          <p:spPr bwMode="auto">
            <a:xfrm>
              <a:off x="1004751" y="2178070"/>
              <a:ext cx="7086728" cy="2270827"/>
            </a:xfrm>
            <a:prstGeom prst="rect">
              <a:avLst/>
            </a:prstGeom>
            <a:solidFill>
              <a:srgbClr val="CCECFF"/>
            </a:solidFill>
            <a:ln w="9525">
              <a:noFill/>
              <a:miter lim="800000"/>
              <a:headEnd/>
              <a:tailEnd/>
            </a:ln>
          </p:spPr>
          <p:txBody>
            <a:bodyPr>
              <a:spAutoFit/>
            </a:bodyPr>
            <a:lstStyle/>
            <a:p>
              <a:pPr algn="just"/>
              <a:r>
                <a:rPr lang="en-US" sz="2800" b="1">
                  <a:solidFill>
                    <a:srgbClr val="0000FF"/>
                  </a:solidFill>
                  <a:latin typeface="Times New Roman" pitchFamily="18" charset="0"/>
                  <a:cs typeface="Times New Roman" pitchFamily="18" charset="0"/>
                </a:rPr>
                <a:t>         </a:t>
              </a:r>
              <a:r>
                <a:rPr lang="en-US" sz="2800" b="1" i="1">
                  <a:solidFill>
                    <a:srgbClr val="0000FF"/>
                  </a:solidFill>
                  <a:latin typeface="Times New Roman" pitchFamily="18" charset="0"/>
                  <a:cs typeface="Times New Roman" pitchFamily="18" charset="0"/>
                </a:rPr>
                <a:t>Năm 1802, Nguyễn Ánh lật đổ triều Tây Sơn, lập nên triều Nguyễn.</a:t>
              </a:r>
            </a:p>
            <a:p>
              <a:pPr algn="just"/>
              <a:r>
                <a:rPr lang="en-US" sz="2800" b="1" i="1">
                  <a:solidFill>
                    <a:srgbClr val="0000FF"/>
                  </a:solidFill>
                  <a:latin typeface="Times New Roman" pitchFamily="18" charset="0"/>
                  <a:cs typeface="Times New Roman" pitchFamily="18" charset="0"/>
                </a:rPr>
                <a:t>         Các vua nhà Nguyễn dùng mọi biện pháp thâu tóm quyền hành vào tay mình.</a:t>
              </a:r>
            </a:p>
          </p:txBody>
        </p:sp>
      </p:grpSp>
      <p:sp>
        <p:nvSpPr>
          <p:cNvPr id="19" name="Rectangle 18"/>
          <p:cNvSpPr/>
          <p:nvPr/>
        </p:nvSpPr>
        <p:spPr>
          <a:xfrm>
            <a:off x="1066800" y="1600200"/>
            <a:ext cx="2286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u="sng">
                <a:solidFill>
                  <a:srgbClr val="008000"/>
                </a:solidFill>
                <a:latin typeface="Times New Roman" pitchFamily="18" charset="0"/>
                <a:cs typeface="Times New Roman" pitchFamily="18" charset="0"/>
              </a:rPr>
              <a:t>Bài học</a:t>
            </a:r>
            <a:endParaRPr lang="vi-VN" sz="3200" b="1" i="1" u="sng">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21" presetID="3"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1143000" y="2438400"/>
            <a:ext cx="6934200" cy="457200"/>
          </a:xfrm>
          <a:prstGeom prst="rect">
            <a:avLst/>
          </a:prstGeom>
          <a:noFill/>
          <a:ln w="9525">
            <a:noFill/>
            <a:miter lim="800000"/>
            <a:headEnd/>
            <a:tailEnd/>
          </a:ln>
        </p:spPr>
        <p:txBody>
          <a:bodyPr>
            <a:spAutoFit/>
          </a:bodyPr>
          <a:lstStyle/>
          <a:p>
            <a:pPr>
              <a:spcBef>
                <a:spcPct val="50000"/>
              </a:spcBef>
            </a:pPr>
            <a:endParaRPr lang="vi-VN" sz="2400">
              <a:latin typeface="Times New Roman" pitchFamily="18" charset="0"/>
            </a:endParaRPr>
          </a:p>
        </p:txBody>
      </p:sp>
      <p:pic>
        <p:nvPicPr>
          <p:cNvPr id="24579" name="WordArt 8" descr="Paper bag"/>
          <p:cNvPicPr>
            <a:picLocks noChangeArrowheads="1"/>
          </p:cNvPicPr>
          <p:nvPr/>
        </p:nvPicPr>
        <p:blipFill>
          <a:blip r:embed="rId2"/>
          <a:srcRect/>
          <a:stretch>
            <a:fillRect/>
          </a:stretch>
        </p:blipFill>
        <p:spPr bwMode="auto">
          <a:xfrm>
            <a:off x="1828800" y="457200"/>
            <a:ext cx="5162550" cy="1920875"/>
          </a:xfrm>
          <a:prstGeom prst="rect">
            <a:avLst/>
          </a:prstGeom>
          <a:noFill/>
          <a:ln w="9525">
            <a:solidFill>
              <a:srgbClr val="FFFFFF"/>
            </a:solidFill>
            <a:miter lim="800000"/>
            <a:headEnd/>
            <a:tailEnd/>
          </a:ln>
        </p:spPr>
      </p:pic>
      <p:sp>
        <p:nvSpPr>
          <p:cNvPr id="24580" name="AutoShape 9"/>
          <p:cNvSpPr>
            <a:spLocks noChangeArrowheads="1"/>
          </p:cNvSpPr>
          <p:nvPr/>
        </p:nvSpPr>
        <p:spPr bwMode="auto">
          <a:xfrm>
            <a:off x="228600" y="2057400"/>
            <a:ext cx="8686800" cy="4343400"/>
          </a:xfrm>
          <a:prstGeom prst="horizontalScroll">
            <a:avLst>
              <a:gd name="adj" fmla="val 12500"/>
            </a:avLst>
          </a:prstGeom>
          <a:solidFill>
            <a:srgbClr val="FFFF00"/>
          </a:solidFill>
          <a:ln w="9525">
            <a:solidFill>
              <a:srgbClr val="FF9900"/>
            </a:solidFill>
            <a:round/>
            <a:headEnd/>
            <a:tailEnd/>
          </a:ln>
        </p:spPr>
        <p:txBody>
          <a:bodyPr wrap="none" anchor="ctr"/>
          <a:lstStyle/>
          <a:p>
            <a:pPr>
              <a:buFontTx/>
              <a:buChar char="-"/>
            </a:pPr>
            <a:r>
              <a:rPr lang="en-US" b="1"/>
              <a:t> </a:t>
            </a:r>
            <a:r>
              <a:rPr lang="en-US" sz="5400" b="1">
                <a:solidFill>
                  <a:srgbClr val="660033"/>
                </a:solidFill>
              </a:rPr>
              <a:t>Chuẩn bị bài tiếp theo.</a:t>
            </a:r>
            <a:endParaRPr lang="en-US" sz="5400" b="1">
              <a:solidFill>
                <a:srgbClr val="660033"/>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3810000"/>
            <a:ext cx="8534400" cy="519113"/>
          </a:xfrm>
          <a:prstGeom prst="rect">
            <a:avLst/>
          </a:prstGeom>
          <a:noFill/>
          <a:ln w="9525">
            <a:noFill/>
            <a:miter lim="800000"/>
            <a:headEnd/>
            <a:tailEnd/>
          </a:ln>
        </p:spPr>
        <p:txBody>
          <a:bodyPr>
            <a:spAutoFit/>
          </a:bodyPr>
          <a:lstStyle/>
          <a:p>
            <a:endParaRPr lang="vi-VN" sz="2800" i="1">
              <a:solidFill>
                <a:srgbClr val="A50021"/>
              </a:solidFill>
            </a:endParaRPr>
          </a:p>
        </p:txBody>
      </p:sp>
      <p:sp>
        <p:nvSpPr>
          <p:cNvPr id="5124" name="Oval 20"/>
          <p:cNvSpPr>
            <a:spLocks noChangeArrowheads="1"/>
          </p:cNvSpPr>
          <p:nvPr/>
        </p:nvSpPr>
        <p:spPr bwMode="auto">
          <a:xfrm>
            <a:off x="6934200" y="0"/>
            <a:ext cx="1295400" cy="1295400"/>
          </a:xfrm>
          <a:prstGeom prst="ellipse">
            <a:avLst/>
          </a:prstGeom>
          <a:solidFill>
            <a:srgbClr val="FFFF00"/>
          </a:solidFill>
          <a:ln w="9525">
            <a:solidFill>
              <a:srgbClr val="FFFF00"/>
            </a:solidFill>
            <a:round/>
            <a:headEnd/>
            <a:tailEnd/>
          </a:ln>
        </p:spPr>
        <p:txBody>
          <a:bodyPr wrap="none" anchor="ctr"/>
          <a:lstStyle/>
          <a:p>
            <a:pPr algn="ctr"/>
            <a:endParaRPr lang="vi-VN" sz="2000">
              <a:solidFill>
                <a:srgbClr val="FFFF00"/>
              </a:solidFill>
              <a:latin typeface="VNI-Avo" pitchFamily="2" charset="0"/>
              <a:cs typeface="Times New Roman" pitchFamily="18" charset="0"/>
            </a:endParaRPr>
          </a:p>
        </p:txBody>
      </p:sp>
      <p:pic>
        <p:nvPicPr>
          <p:cNvPr id="5125" name="Picture 21" descr="flower7"/>
          <p:cNvPicPr>
            <a:picLocks noChangeAspect="1" noChangeArrowheads="1" noCrop="1"/>
          </p:cNvPicPr>
          <p:nvPr/>
        </p:nvPicPr>
        <p:blipFill>
          <a:blip r:embed="rId4"/>
          <a:srcRect/>
          <a:stretch>
            <a:fillRect/>
          </a:stretch>
        </p:blipFill>
        <p:spPr bwMode="auto">
          <a:xfrm>
            <a:off x="0" y="1371600"/>
            <a:ext cx="1600200" cy="542925"/>
          </a:xfrm>
          <a:prstGeom prst="rect">
            <a:avLst/>
          </a:prstGeom>
          <a:noFill/>
          <a:ln w="9525">
            <a:noFill/>
            <a:miter lim="800000"/>
            <a:headEnd/>
            <a:tailEnd/>
          </a:ln>
        </p:spPr>
      </p:pic>
      <p:pic>
        <p:nvPicPr>
          <p:cNvPr id="5126" name="Picture 22" descr="flower7"/>
          <p:cNvPicPr>
            <a:picLocks noChangeAspect="1" noChangeArrowheads="1" noCrop="1"/>
          </p:cNvPicPr>
          <p:nvPr/>
        </p:nvPicPr>
        <p:blipFill>
          <a:blip r:embed="rId4"/>
          <a:srcRect/>
          <a:stretch>
            <a:fillRect/>
          </a:stretch>
        </p:blipFill>
        <p:spPr bwMode="auto">
          <a:xfrm>
            <a:off x="5867400" y="4114800"/>
            <a:ext cx="685800" cy="342900"/>
          </a:xfrm>
          <a:prstGeom prst="rect">
            <a:avLst/>
          </a:prstGeom>
          <a:noFill/>
          <a:ln w="9525">
            <a:noFill/>
            <a:miter lim="800000"/>
            <a:headEnd/>
            <a:tailEnd/>
          </a:ln>
        </p:spPr>
      </p:pic>
      <p:pic>
        <p:nvPicPr>
          <p:cNvPr id="5127" name="Picture 23" descr="flower7"/>
          <p:cNvPicPr>
            <a:picLocks noChangeAspect="1" noChangeArrowheads="1" noCrop="1"/>
          </p:cNvPicPr>
          <p:nvPr/>
        </p:nvPicPr>
        <p:blipFill>
          <a:blip r:embed="rId5"/>
          <a:srcRect/>
          <a:stretch>
            <a:fillRect/>
          </a:stretch>
        </p:blipFill>
        <p:spPr bwMode="auto">
          <a:xfrm>
            <a:off x="5486400" y="1219200"/>
            <a:ext cx="381000" cy="190500"/>
          </a:xfrm>
          <a:prstGeom prst="rect">
            <a:avLst/>
          </a:prstGeom>
          <a:noFill/>
          <a:ln w="9525">
            <a:noFill/>
            <a:miter lim="800000"/>
            <a:headEnd/>
            <a:tailEnd/>
          </a:ln>
        </p:spPr>
      </p:pic>
      <p:pic>
        <p:nvPicPr>
          <p:cNvPr id="5128" name="Picture 24" descr="flower7"/>
          <p:cNvPicPr>
            <a:picLocks noChangeAspect="1" noChangeArrowheads="1" noCrop="1"/>
          </p:cNvPicPr>
          <p:nvPr/>
        </p:nvPicPr>
        <p:blipFill>
          <a:blip r:embed="rId6"/>
          <a:srcRect/>
          <a:stretch>
            <a:fillRect/>
          </a:stretch>
        </p:blipFill>
        <p:spPr bwMode="auto">
          <a:xfrm>
            <a:off x="4648200" y="2133600"/>
            <a:ext cx="304800" cy="152400"/>
          </a:xfrm>
          <a:prstGeom prst="rect">
            <a:avLst/>
          </a:prstGeom>
          <a:noFill/>
          <a:ln w="9525">
            <a:noFill/>
            <a:miter lim="800000"/>
            <a:headEnd/>
            <a:tailEnd/>
          </a:ln>
        </p:spPr>
      </p:pic>
      <p:sp>
        <p:nvSpPr>
          <p:cNvPr id="5129" name="Freeform 25"/>
          <p:cNvSpPr>
            <a:spLocks/>
          </p:cNvSpPr>
          <p:nvPr/>
        </p:nvSpPr>
        <p:spPr bwMode="auto">
          <a:xfrm>
            <a:off x="7315200" y="1295400"/>
            <a:ext cx="1600200" cy="3048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w="9525">
            <a:noFill/>
            <a:round/>
            <a:headEnd/>
            <a:tailEnd/>
          </a:ln>
        </p:spPr>
        <p:txBody>
          <a:bodyPr/>
          <a:lstStyle/>
          <a:p>
            <a:endParaRPr lang="vi-VN"/>
          </a:p>
        </p:txBody>
      </p:sp>
      <p:sp>
        <p:nvSpPr>
          <p:cNvPr id="5130" name="Freeform 26"/>
          <p:cNvSpPr>
            <a:spLocks/>
          </p:cNvSpPr>
          <p:nvPr/>
        </p:nvSpPr>
        <p:spPr bwMode="auto">
          <a:xfrm>
            <a:off x="6248400" y="1066800"/>
            <a:ext cx="990600" cy="3048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w="9525">
            <a:noFill/>
            <a:round/>
            <a:headEnd/>
            <a:tailEnd/>
          </a:ln>
        </p:spPr>
        <p:txBody>
          <a:bodyPr/>
          <a:lstStyle/>
          <a:p>
            <a:endParaRPr lang="vi-VN"/>
          </a:p>
        </p:txBody>
      </p:sp>
      <p:pic>
        <p:nvPicPr>
          <p:cNvPr id="5131" name="Picture 27" descr="SPARKLES"/>
          <p:cNvPicPr>
            <a:picLocks noChangeAspect="1" noChangeArrowheads="1" noCrop="1"/>
          </p:cNvPicPr>
          <p:nvPr/>
        </p:nvPicPr>
        <p:blipFill>
          <a:blip r:embed="rId7"/>
          <a:srcRect/>
          <a:stretch>
            <a:fillRect/>
          </a:stretch>
        </p:blipFill>
        <p:spPr bwMode="auto">
          <a:xfrm>
            <a:off x="4724400" y="4114800"/>
            <a:ext cx="914400" cy="638175"/>
          </a:xfrm>
          <a:prstGeom prst="rect">
            <a:avLst/>
          </a:prstGeom>
          <a:noFill/>
          <a:ln w="9525">
            <a:noFill/>
            <a:miter lim="800000"/>
            <a:headEnd/>
            <a:tailEnd/>
          </a:ln>
        </p:spPr>
      </p:pic>
      <p:pic>
        <p:nvPicPr>
          <p:cNvPr id="5132" name="Picture 28" descr="SPARKLES"/>
          <p:cNvPicPr>
            <a:picLocks noChangeAspect="1" noChangeArrowheads="1" noCrop="1"/>
          </p:cNvPicPr>
          <p:nvPr/>
        </p:nvPicPr>
        <p:blipFill>
          <a:blip r:embed="rId7"/>
          <a:srcRect/>
          <a:stretch>
            <a:fillRect/>
          </a:stretch>
        </p:blipFill>
        <p:spPr bwMode="auto">
          <a:xfrm>
            <a:off x="5334000" y="990600"/>
            <a:ext cx="914400" cy="638175"/>
          </a:xfrm>
          <a:prstGeom prst="rect">
            <a:avLst/>
          </a:prstGeom>
          <a:noFill/>
          <a:ln w="9525">
            <a:noFill/>
            <a:miter lim="800000"/>
            <a:headEnd/>
            <a:tailEnd/>
          </a:ln>
        </p:spPr>
      </p:pic>
      <p:pic>
        <p:nvPicPr>
          <p:cNvPr id="5133" name="Picture 29" descr="SPARKLES"/>
          <p:cNvPicPr>
            <a:picLocks noChangeAspect="1" noChangeArrowheads="1" noCrop="1"/>
          </p:cNvPicPr>
          <p:nvPr/>
        </p:nvPicPr>
        <p:blipFill>
          <a:blip r:embed="rId7"/>
          <a:srcRect/>
          <a:stretch>
            <a:fillRect/>
          </a:stretch>
        </p:blipFill>
        <p:spPr bwMode="auto">
          <a:xfrm>
            <a:off x="2819400" y="1752600"/>
            <a:ext cx="2209800" cy="638175"/>
          </a:xfrm>
          <a:prstGeom prst="rect">
            <a:avLst/>
          </a:prstGeom>
          <a:noFill/>
          <a:ln w="9525">
            <a:noFill/>
            <a:miter lim="800000"/>
            <a:headEnd/>
            <a:tailEnd/>
          </a:ln>
        </p:spPr>
      </p:pic>
      <p:pic>
        <p:nvPicPr>
          <p:cNvPr id="5134" name="Picture 30" descr="SPARKLES"/>
          <p:cNvPicPr>
            <a:picLocks noChangeAspect="1" noChangeArrowheads="1" noCrop="1"/>
          </p:cNvPicPr>
          <p:nvPr/>
        </p:nvPicPr>
        <p:blipFill>
          <a:blip r:embed="rId7"/>
          <a:srcRect/>
          <a:stretch>
            <a:fillRect/>
          </a:stretch>
        </p:blipFill>
        <p:spPr bwMode="auto">
          <a:xfrm>
            <a:off x="7620000" y="2133600"/>
            <a:ext cx="914400" cy="638175"/>
          </a:xfrm>
          <a:prstGeom prst="rect">
            <a:avLst/>
          </a:prstGeom>
          <a:noFill/>
          <a:ln w="9525">
            <a:noFill/>
            <a:miter lim="800000"/>
            <a:headEnd/>
            <a:tailEnd/>
          </a:ln>
        </p:spPr>
      </p:pic>
      <p:pic>
        <p:nvPicPr>
          <p:cNvPr id="5135" name="Picture 31" descr="SPARKLES"/>
          <p:cNvPicPr>
            <a:picLocks noChangeAspect="1" noChangeArrowheads="1" noCrop="1"/>
          </p:cNvPicPr>
          <p:nvPr/>
        </p:nvPicPr>
        <p:blipFill>
          <a:blip r:embed="rId7"/>
          <a:srcRect/>
          <a:stretch>
            <a:fillRect/>
          </a:stretch>
        </p:blipFill>
        <p:spPr bwMode="auto">
          <a:xfrm>
            <a:off x="5867400" y="5334000"/>
            <a:ext cx="1828800" cy="638175"/>
          </a:xfrm>
          <a:prstGeom prst="rect">
            <a:avLst/>
          </a:prstGeom>
          <a:noFill/>
          <a:ln w="9525">
            <a:noFill/>
            <a:miter lim="800000"/>
            <a:headEnd/>
            <a:tailEnd/>
          </a:ln>
        </p:spPr>
      </p:pic>
      <p:pic>
        <p:nvPicPr>
          <p:cNvPr id="5136" name="Picture 32" descr="SPARKLES"/>
          <p:cNvPicPr>
            <a:picLocks noChangeAspect="1" noChangeArrowheads="1" noCrop="1"/>
          </p:cNvPicPr>
          <p:nvPr/>
        </p:nvPicPr>
        <p:blipFill>
          <a:blip r:embed="rId7"/>
          <a:srcRect/>
          <a:stretch>
            <a:fillRect/>
          </a:stretch>
        </p:blipFill>
        <p:spPr bwMode="auto">
          <a:xfrm>
            <a:off x="457200" y="381000"/>
            <a:ext cx="914400" cy="638175"/>
          </a:xfrm>
          <a:prstGeom prst="rect">
            <a:avLst/>
          </a:prstGeom>
          <a:noFill/>
          <a:ln w="9525">
            <a:noFill/>
            <a:miter lim="800000"/>
            <a:headEnd/>
            <a:tailEnd/>
          </a:ln>
        </p:spPr>
      </p:pic>
      <p:pic>
        <p:nvPicPr>
          <p:cNvPr id="5137" name="Picture 33" descr="SPARKLES"/>
          <p:cNvPicPr>
            <a:picLocks noChangeAspect="1" noChangeArrowheads="1" noCrop="1"/>
          </p:cNvPicPr>
          <p:nvPr/>
        </p:nvPicPr>
        <p:blipFill>
          <a:blip r:embed="rId7"/>
          <a:srcRect/>
          <a:stretch>
            <a:fillRect/>
          </a:stretch>
        </p:blipFill>
        <p:spPr bwMode="auto">
          <a:xfrm rot="-3119159">
            <a:off x="533401" y="1752600"/>
            <a:ext cx="914400" cy="638175"/>
          </a:xfrm>
          <a:prstGeom prst="rect">
            <a:avLst/>
          </a:prstGeom>
          <a:noFill/>
          <a:ln w="9525">
            <a:noFill/>
            <a:miter lim="800000"/>
            <a:headEnd/>
            <a:tailEnd/>
          </a:ln>
        </p:spPr>
      </p:pic>
      <p:pic>
        <p:nvPicPr>
          <p:cNvPr id="5138" name="Picture 34" descr="SPARKLES"/>
          <p:cNvPicPr>
            <a:picLocks noChangeAspect="1" noChangeArrowheads="1" noCrop="1"/>
          </p:cNvPicPr>
          <p:nvPr/>
        </p:nvPicPr>
        <p:blipFill>
          <a:blip r:embed="rId7"/>
          <a:srcRect/>
          <a:stretch>
            <a:fillRect/>
          </a:stretch>
        </p:blipFill>
        <p:spPr bwMode="auto">
          <a:xfrm>
            <a:off x="2590800" y="4343400"/>
            <a:ext cx="914400" cy="638175"/>
          </a:xfrm>
          <a:prstGeom prst="rect">
            <a:avLst/>
          </a:prstGeom>
          <a:noFill/>
          <a:ln w="9525">
            <a:noFill/>
            <a:miter lim="800000"/>
            <a:headEnd/>
            <a:tailEnd/>
          </a:ln>
        </p:spPr>
      </p:pic>
      <p:pic>
        <p:nvPicPr>
          <p:cNvPr id="5139" name="Picture 35" descr="SPARKLES"/>
          <p:cNvPicPr>
            <a:picLocks noChangeAspect="1" noChangeArrowheads="1" noCrop="1"/>
          </p:cNvPicPr>
          <p:nvPr/>
        </p:nvPicPr>
        <p:blipFill>
          <a:blip r:embed="rId7"/>
          <a:srcRect/>
          <a:stretch>
            <a:fillRect/>
          </a:stretch>
        </p:blipFill>
        <p:spPr bwMode="auto">
          <a:xfrm>
            <a:off x="838200" y="3200400"/>
            <a:ext cx="1354138" cy="609600"/>
          </a:xfrm>
          <a:prstGeom prst="rect">
            <a:avLst/>
          </a:prstGeom>
          <a:noFill/>
          <a:ln w="9525">
            <a:noFill/>
            <a:miter lim="800000"/>
            <a:headEnd/>
            <a:tailEnd/>
          </a:ln>
        </p:spPr>
      </p:pic>
      <p:pic>
        <p:nvPicPr>
          <p:cNvPr id="5140" name="Picture 36" descr="SPARKLES"/>
          <p:cNvPicPr>
            <a:picLocks noChangeAspect="1" noChangeArrowheads="1" noCrop="1"/>
          </p:cNvPicPr>
          <p:nvPr/>
        </p:nvPicPr>
        <p:blipFill>
          <a:blip r:embed="rId7"/>
          <a:srcRect/>
          <a:stretch>
            <a:fillRect/>
          </a:stretch>
        </p:blipFill>
        <p:spPr bwMode="auto">
          <a:xfrm>
            <a:off x="6553200" y="3048000"/>
            <a:ext cx="1354138" cy="609600"/>
          </a:xfrm>
          <a:prstGeom prst="rect">
            <a:avLst/>
          </a:prstGeom>
          <a:noFill/>
          <a:ln w="9525">
            <a:noFill/>
            <a:miter lim="800000"/>
            <a:headEnd/>
            <a:tailEnd/>
          </a:ln>
        </p:spPr>
      </p:pic>
      <p:pic>
        <p:nvPicPr>
          <p:cNvPr id="5141" name="Picture 37" descr="SPARKLES"/>
          <p:cNvPicPr>
            <a:picLocks noChangeAspect="1" noChangeArrowheads="1" noCrop="1"/>
          </p:cNvPicPr>
          <p:nvPr/>
        </p:nvPicPr>
        <p:blipFill>
          <a:blip r:embed="rId7"/>
          <a:srcRect/>
          <a:stretch>
            <a:fillRect/>
          </a:stretch>
        </p:blipFill>
        <p:spPr bwMode="auto">
          <a:xfrm>
            <a:off x="7789863" y="5334000"/>
            <a:ext cx="1354137" cy="609600"/>
          </a:xfrm>
          <a:prstGeom prst="rect">
            <a:avLst/>
          </a:prstGeom>
          <a:noFill/>
          <a:ln w="9525">
            <a:noFill/>
            <a:miter lim="800000"/>
            <a:headEnd/>
            <a:tailEnd/>
          </a:ln>
        </p:spPr>
      </p:pic>
      <p:pic>
        <p:nvPicPr>
          <p:cNvPr id="5142" name="Picture 38" descr="SPARKLES"/>
          <p:cNvPicPr>
            <a:picLocks noChangeAspect="1" noChangeArrowheads="1" noCrop="1"/>
          </p:cNvPicPr>
          <p:nvPr/>
        </p:nvPicPr>
        <p:blipFill>
          <a:blip r:embed="rId7"/>
          <a:srcRect/>
          <a:stretch>
            <a:fillRect/>
          </a:stretch>
        </p:blipFill>
        <p:spPr bwMode="auto">
          <a:xfrm>
            <a:off x="533400" y="4495800"/>
            <a:ext cx="914400" cy="638175"/>
          </a:xfrm>
          <a:prstGeom prst="rect">
            <a:avLst/>
          </a:prstGeom>
          <a:noFill/>
          <a:ln w="9525">
            <a:noFill/>
            <a:miter lim="800000"/>
            <a:headEnd/>
            <a:tailEnd/>
          </a:ln>
        </p:spPr>
      </p:pic>
      <p:pic>
        <p:nvPicPr>
          <p:cNvPr id="5143" name="Picture 39" descr="SPARKLES"/>
          <p:cNvPicPr>
            <a:picLocks noChangeAspect="1" noChangeArrowheads="1" noCrop="1"/>
          </p:cNvPicPr>
          <p:nvPr/>
        </p:nvPicPr>
        <p:blipFill>
          <a:blip r:embed="rId7"/>
          <a:srcRect/>
          <a:stretch>
            <a:fillRect/>
          </a:stretch>
        </p:blipFill>
        <p:spPr bwMode="auto">
          <a:xfrm>
            <a:off x="5105400" y="4038600"/>
            <a:ext cx="914400" cy="638175"/>
          </a:xfrm>
          <a:prstGeom prst="rect">
            <a:avLst/>
          </a:prstGeom>
          <a:noFill/>
          <a:ln w="9525">
            <a:noFill/>
            <a:miter lim="800000"/>
            <a:headEnd/>
            <a:tailEnd/>
          </a:ln>
        </p:spPr>
      </p:pic>
      <p:pic>
        <p:nvPicPr>
          <p:cNvPr id="5144" name="Picture 40" descr="SPARKLES"/>
          <p:cNvPicPr>
            <a:picLocks noChangeAspect="1" noChangeArrowheads="1" noCrop="1"/>
          </p:cNvPicPr>
          <p:nvPr/>
        </p:nvPicPr>
        <p:blipFill>
          <a:blip r:embed="rId7"/>
          <a:srcRect/>
          <a:stretch>
            <a:fillRect/>
          </a:stretch>
        </p:blipFill>
        <p:spPr bwMode="auto">
          <a:xfrm>
            <a:off x="7467600" y="3733800"/>
            <a:ext cx="914400" cy="638175"/>
          </a:xfrm>
          <a:prstGeom prst="rect">
            <a:avLst/>
          </a:prstGeom>
          <a:noFill/>
          <a:ln w="9525">
            <a:noFill/>
            <a:miter lim="800000"/>
            <a:headEnd/>
            <a:tailEnd/>
          </a:ln>
        </p:spPr>
      </p:pic>
      <p:pic>
        <p:nvPicPr>
          <p:cNvPr id="5145" name="Picture 41" descr="SPARKLES"/>
          <p:cNvPicPr>
            <a:picLocks noChangeAspect="1" noChangeArrowheads="1" noCrop="1"/>
          </p:cNvPicPr>
          <p:nvPr/>
        </p:nvPicPr>
        <p:blipFill>
          <a:blip r:embed="rId7"/>
          <a:srcRect/>
          <a:stretch>
            <a:fillRect/>
          </a:stretch>
        </p:blipFill>
        <p:spPr bwMode="auto">
          <a:xfrm>
            <a:off x="1905000" y="762000"/>
            <a:ext cx="914400" cy="638175"/>
          </a:xfrm>
          <a:prstGeom prst="rect">
            <a:avLst/>
          </a:prstGeom>
          <a:noFill/>
          <a:ln w="9525">
            <a:noFill/>
            <a:miter lim="800000"/>
            <a:headEnd/>
            <a:tailEnd/>
          </a:ln>
        </p:spPr>
      </p:pic>
      <p:pic>
        <p:nvPicPr>
          <p:cNvPr id="5146" name="Picture 42" descr="SPARKLES"/>
          <p:cNvPicPr>
            <a:picLocks noChangeAspect="1" noChangeArrowheads="1" noCrop="1"/>
          </p:cNvPicPr>
          <p:nvPr/>
        </p:nvPicPr>
        <p:blipFill>
          <a:blip r:embed="rId7"/>
          <a:srcRect/>
          <a:stretch>
            <a:fillRect/>
          </a:stretch>
        </p:blipFill>
        <p:spPr bwMode="auto">
          <a:xfrm>
            <a:off x="2514600" y="3200400"/>
            <a:ext cx="2286000" cy="638175"/>
          </a:xfrm>
          <a:prstGeom prst="rect">
            <a:avLst/>
          </a:prstGeom>
          <a:noFill/>
          <a:ln w="9525">
            <a:noFill/>
            <a:miter lim="800000"/>
            <a:headEnd/>
            <a:tailEnd/>
          </a:ln>
        </p:spPr>
      </p:pic>
      <p:pic>
        <p:nvPicPr>
          <p:cNvPr id="5147" name="Picture 43" descr="SPARKLES"/>
          <p:cNvPicPr>
            <a:picLocks noChangeAspect="1" noChangeArrowheads="1" noCrop="1"/>
          </p:cNvPicPr>
          <p:nvPr/>
        </p:nvPicPr>
        <p:blipFill>
          <a:blip r:embed="rId7"/>
          <a:srcRect/>
          <a:stretch>
            <a:fillRect/>
          </a:stretch>
        </p:blipFill>
        <p:spPr bwMode="auto">
          <a:xfrm>
            <a:off x="5943600" y="2514600"/>
            <a:ext cx="914400" cy="638175"/>
          </a:xfrm>
          <a:prstGeom prst="rect">
            <a:avLst/>
          </a:prstGeom>
          <a:noFill/>
          <a:ln w="9525">
            <a:noFill/>
            <a:miter lim="800000"/>
            <a:headEnd/>
            <a:tailEnd/>
          </a:ln>
        </p:spPr>
      </p:pic>
      <p:grpSp>
        <p:nvGrpSpPr>
          <p:cNvPr id="5148" name="Group 44"/>
          <p:cNvGrpSpPr>
            <a:grpSpLocks/>
          </p:cNvGrpSpPr>
          <p:nvPr/>
        </p:nvGrpSpPr>
        <p:grpSpPr bwMode="auto">
          <a:xfrm rot="-3997392">
            <a:off x="1333500" y="38100"/>
            <a:ext cx="609600" cy="533400"/>
            <a:chOff x="4755" y="443"/>
            <a:chExt cx="200" cy="392"/>
          </a:xfrm>
        </p:grpSpPr>
        <p:sp>
          <p:nvSpPr>
            <p:cNvPr id="5160" name="Freeform 45"/>
            <p:cNvSpPr>
              <a:spLocks/>
            </p:cNvSpPr>
            <p:nvPr/>
          </p:nvSpPr>
          <p:spPr bwMode="auto">
            <a:xfrm rot="1699937">
              <a:off x="4776" y="443"/>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w="9525">
              <a:noFill/>
              <a:round/>
              <a:headEnd/>
              <a:tailEnd/>
            </a:ln>
          </p:spPr>
          <p:txBody>
            <a:bodyPr/>
            <a:lstStyle/>
            <a:p>
              <a:endParaRPr lang="vi-VN"/>
            </a:p>
          </p:txBody>
        </p:sp>
        <p:sp>
          <p:nvSpPr>
            <p:cNvPr id="5161" name="Freeform 46"/>
            <p:cNvSpPr>
              <a:spLocks/>
            </p:cNvSpPr>
            <p:nvPr/>
          </p:nvSpPr>
          <p:spPr bwMode="auto">
            <a:xfrm rot="2146665">
              <a:off x="4755" y="518"/>
              <a:ext cx="91" cy="317"/>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99FF33"/>
            </a:solidFill>
            <a:ln w="9525">
              <a:noFill/>
              <a:round/>
              <a:headEnd/>
              <a:tailEnd/>
            </a:ln>
          </p:spPr>
          <p:txBody>
            <a:bodyPr/>
            <a:lstStyle/>
            <a:p>
              <a:endParaRPr lang="vi-VN"/>
            </a:p>
          </p:txBody>
        </p:sp>
      </p:grpSp>
      <p:grpSp>
        <p:nvGrpSpPr>
          <p:cNvPr id="5149" name="Group 50"/>
          <p:cNvGrpSpPr>
            <a:grpSpLocks/>
          </p:cNvGrpSpPr>
          <p:nvPr/>
        </p:nvGrpSpPr>
        <p:grpSpPr bwMode="auto">
          <a:xfrm rot="-1483798">
            <a:off x="1524000" y="609600"/>
            <a:ext cx="609600" cy="533400"/>
            <a:chOff x="4755" y="443"/>
            <a:chExt cx="200" cy="392"/>
          </a:xfrm>
        </p:grpSpPr>
        <p:sp>
          <p:nvSpPr>
            <p:cNvPr id="5158" name="Freeform 51"/>
            <p:cNvSpPr>
              <a:spLocks/>
            </p:cNvSpPr>
            <p:nvPr/>
          </p:nvSpPr>
          <p:spPr bwMode="auto">
            <a:xfrm rot="1699937">
              <a:off x="4776" y="443"/>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w="9525">
              <a:noFill/>
              <a:round/>
              <a:headEnd/>
              <a:tailEnd/>
            </a:ln>
          </p:spPr>
          <p:txBody>
            <a:bodyPr/>
            <a:lstStyle/>
            <a:p>
              <a:endParaRPr lang="vi-VN"/>
            </a:p>
          </p:txBody>
        </p:sp>
        <p:sp>
          <p:nvSpPr>
            <p:cNvPr id="5159" name="Freeform 52"/>
            <p:cNvSpPr>
              <a:spLocks/>
            </p:cNvSpPr>
            <p:nvPr/>
          </p:nvSpPr>
          <p:spPr bwMode="auto">
            <a:xfrm rot="2146665">
              <a:off x="4755" y="518"/>
              <a:ext cx="91" cy="317"/>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99FF33"/>
            </a:solidFill>
            <a:ln w="9525">
              <a:noFill/>
              <a:round/>
              <a:headEnd/>
              <a:tailEnd/>
            </a:ln>
          </p:spPr>
          <p:txBody>
            <a:bodyPr/>
            <a:lstStyle/>
            <a:p>
              <a:endParaRPr lang="vi-VN"/>
            </a:p>
          </p:txBody>
        </p:sp>
      </p:grpSp>
      <p:sp>
        <p:nvSpPr>
          <p:cNvPr id="5150" name="Freeform 58"/>
          <p:cNvSpPr>
            <a:spLocks/>
          </p:cNvSpPr>
          <p:nvPr/>
        </p:nvSpPr>
        <p:spPr bwMode="auto">
          <a:xfrm rot="4401636">
            <a:off x="671512" y="1233488"/>
            <a:ext cx="284163" cy="560388"/>
          </a:xfrm>
          <a:custGeom>
            <a:avLst/>
            <a:gdLst>
              <a:gd name="T0" fmla="*/ 2147483647 w 409"/>
              <a:gd name="T1" fmla="*/ 2147483647 h 658"/>
              <a:gd name="T2" fmla="*/ 2147483647 w 409"/>
              <a:gd name="T3" fmla="*/ 2147483647 h 658"/>
              <a:gd name="T4" fmla="*/ 2147483647 w 409"/>
              <a:gd name="T5" fmla="*/ 2147483647 h 658"/>
              <a:gd name="T6" fmla="*/ 2147483647 w 409"/>
              <a:gd name="T7" fmla="*/ 2147483647 h 658"/>
              <a:gd name="T8" fmla="*/ 2147483647 w 409"/>
              <a:gd name="T9" fmla="*/ 2147483647 h 658"/>
              <a:gd name="T10" fmla="*/ 2147483647 w 409"/>
              <a:gd name="T11" fmla="*/ 2147483647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w="9525">
            <a:noFill/>
            <a:round/>
            <a:headEnd/>
            <a:tailEnd/>
          </a:ln>
        </p:spPr>
        <p:txBody>
          <a:bodyPr/>
          <a:lstStyle/>
          <a:p>
            <a:endParaRPr lang="vi-VN"/>
          </a:p>
        </p:txBody>
      </p:sp>
      <p:sp>
        <p:nvSpPr>
          <p:cNvPr id="5151" name="Freeform 59"/>
          <p:cNvSpPr>
            <a:spLocks/>
          </p:cNvSpPr>
          <p:nvPr/>
        </p:nvSpPr>
        <p:spPr bwMode="auto">
          <a:xfrm rot="728459">
            <a:off x="838200" y="2133600"/>
            <a:ext cx="76200" cy="457200"/>
          </a:xfrm>
          <a:custGeom>
            <a:avLst/>
            <a:gdLst>
              <a:gd name="T0" fmla="*/ 2147483647 w 409"/>
              <a:gd name="T1" fmla="*/ 2147483647 h 658"/>
              <a:gd name="T2" fmla="*/ 2147483647 w 409"/>
              <a:gd name="T3" fmla="*/ 2147483647 h 658"/>
              <a:gd name="T4" fmla="*/ 2147483647 w 409"/>
              <a:gd name="T5" fmla="*/ 2147483647 h 658"/>
              <a:gd name="T6" fmla="*/ 2147483647 w 409"/>
              <a:gd name="T7" fmla="*/ 2147483647 h 658"/>
              <a:gd name="T8" fmla="*/ 2147483647 w 409"/>
              <a:gd name="T9" fmla="*/ 2147483647 h 658"/>
              <a:gd name="T10" fmla="*/ 2147483647 w 409"/>
              <a:gd name="T11" fmla="*/ 2147483647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w="9525">
            <a:noFill/>
            <a:round/>
            <a:headEnd/>
            <a:tailEnd/>
          </a:ln>
        </p:spPr>
        <p:txBody>
          <a:bodyPr/>
          <a:lstStyle/>
          <a:p>
            <a:endParaRPr lang="vi-VN"/>
          </a:p>
        </p:txBody>
      </p:sp>
      <p:pic>
        <p:nvPicPr>
          <p:cNvPr id="5152" name="Picture 68" descr="flower7"/>
          <p:cNvPicPr>
            <a:picLocks noChangeAspect="1" noChangeArrowheads="1" noCrop="1"/>
          </p:cNvPicPr>
          <p:nvPr/>
        </p:nvPicPr>
        <p:blipFill>
          <a:blip r:embed="rId4"/>
          <a:srcRect/>
          <a:stretch>
            <a:fillRect/>
          </a:stretch>
        </p:blipFill>
        <p:spPr bwMode="auto">
          <a:xfrm>
            <a:off x="7239000" y="2057400"/>
            <a:ext cx="1600200" cy="542925"/>
          </a:xfrm>
          <a:prstGeom prst="rect">
            <a:avLst/>
          </a:prstGeom>
          <a:noFill/>
          <a:ln w="9525">
            <a:noFill/>
            <a:miter lim="800000"/>
            <a:headEnd/>
            <a:tailEnd/>
          </a:ln>
        </p:spPr>
      </p:pic>
      <p:pic>
        <p:nvPicPr>
          <p:cNvPr id="5153" name="Picture 69" descr="flower7"/>
          <p:cNvPicPr>
            <a:picLocks noChangeAspect="1" noChangeArrowheads="1" noCrop="1"/>
          </p:cNvPicPr>
          <p:nvPr/>
        </p:nvPicPr>
        <p:blipFill>
          <a:blip r:embed="rId4"/>
          <a:srcRect/>
          <a:stretch>
            <a:fillRect/>
          </a:stretch>
        </p:blipFill>
        <p:spPr bwMode="auto">
          <a:xfrm>
            <a:off x="2286000" y="3429000"/>
            <a:ext cx="1600200" cy="542925"/>
          </a:xfrm>
          <a:prstGeom prst="rect">
            <a:avLst/>
          </a:prstGeom>
          <a:noFill/>
          <a:ln w="9525">
            <a:noFill/>
            <a:miter lim="800000"/>
            <a:headEnd/>
            <a:tailEnd/>
          </a:ln>
        </p:spPr>
      </p:pic>
      <p:pic>
        <p:nvPicPr>
          <p:cNvPr id="5154" name="Picture 71" descr="KITTY"/>
          <p:cNvPicPr>
            <a:picLocks noChangeAspect="1" noChangeArrowheads="1" noCrop="1"/>
          </p:cNvPicPr>
          <p:nvPr/>
        </p:nvPicPr>
        <p:blipFill>
          <a:blip r:embed="rId8"/>
          <a:srcRect/>
          <a:stretch>
            <a:fillRect/>
          </a:stretch>
        </p:blipFill>
        <p:spPr bwMode="auto">
          <a:xfrm>
            <a:off x="1524000" y="4572000"/>
            <a:ext cx="1066800" cy="1095375"/>
          </a:xfrm>
          <a:prstGeom prst="rect">
            <a:avLst/>
          </a:prstGeom>
          <a:noFill/>
          <a:ln w="9525">
            <a:noFill/>
            <a:miter lim="800000"/>
            <a:headEnd/>
            <a:tailEnd/>
          </a:ln>
        </p:spPr>
      </p:pic>
      <p:pic>
        <p:nvPicPr>
          <p:cNvPr id="44107" name="Picture 75" descr="Hoa tims"/>
          <p:cNvPicPr>
            <a:picLocks noChangeAspect="1" noChangeArrowheads="1" noCrop="1"/>
          </p:cNvPicPr>
          <p:nvPr/>
        </p:nvPicPr>
        <p:blipFill>
          <a:blip r:embed="rId9"/>
          <a:srcRect/>
          <a:stretch>
            <a:fillRect/>
          </a:stretch>
        </p:blipFill>
        <p:spPr bwMode="auto">
          <a:xfrm>
            <a:off x="3657600" y="3505200"/>
            <a:ext cx="3048000" cy="2057400"/>
          </a:xfrm>
          <a:prstGeom prst="rect">
            <a:avLst/>
          </a:prstGeom>
          <a:noFill/>
          <a:ln w="9525">
            <a:noFill/>
            <a:miter lim="800000"/>
            <a:headEnd/>
            <a:tailEnd/>
          </a:ln>
        </p:spPr>
      </p:pic>
      <p:pic>
        <p:nvPicPr>
          <p:cNvPr id="5156" name="Picture 81" descr="Vegitabl"/>
          <p:cNvPicPr>
            <a:picLocks noChangeAspect="1" noChangeArrowheads="1"/>
          </p:cNvPicPr>
          <p:nvPr/>
        </p:nvPicPr>
        <p:blipFill>
          <a:blip r:embed="rId10"/>
          <a:srcRect/>
          <a:stretch>
            <a:fillRect/>
          </a:stretch>
        </p:blipFill>
        <p:spPr bwMode="auto">
          <a:xfrm>
            <a:off x="228600" y="5257800"/>
            <a:ext cx="8610600" cy="1230313"/>
          </a:xfrm>
          <a:prstGeom prst="rect">
            <a:avLst/>
          </a:prstGeom>
          <a:noFill/>
          <a:ln w="9525">
            <a:noFill/>
            <a:miter lim="800000"/>
            <a:headEnd/>
            <a:tailEnd/>
          </a:ln>
        </p:spPr>
      </p:pic>
      <p:graphicFrame>
        <p:nvGraphicFramePr>
          <p:cNvPr id="5122" name="Object 82"/>
          <p:cNvGraphicFramePr>
            <a:graphicFrameLocks noChangeAspect="1"/>
          </p:cNvGraphicFramePr>
          <p:nvPr/>
        </p:nvGraphicFramePr>
        <p:xfrm>
          <a:off x="1501775" y="4114800"/>
          <a:ext cx="1546225" cy="1905000"/>
        </p:xfrm>
        <a:graphic>
          <a:graphicData uri="http://schemas.openxmlformats.org/presentationml/2006/ole">
            <p:oleObj spid="_x0000_s5122" name="Clip" r:id="rId11" imgW="3531960" imgH="4445640" progId="MS_ClipArt_Gallery.2">
              <p:embed/>
            </p:oleObj>
          </a:graphicData>
        </a:graphic>
      </p:graphicFrame>
      <p:sp>
        <p:nvSpPr>
          <p:cNvPr id="5157" name="WordArt 43"/>
          <p:cNvSpPr>
            <a:spLocks noChangeArrowheads="1" noChangeShapeType="1" noTextEdit="1"/>
          </p:cNvSpPr>
          <p:nvPr/>
        </p:nvSpPr>
        <p:spPr bwMode="auto">
          <a:xfrm>
            <a:off x="609600" y="1219200"/>
            <a:ext cx="7010400" cy="36576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rPr>
              <a:t>CHÀO TẠM BiỆT</a:t>
            </a:r>
          </a:p>
          <a:p>
            <a:pPr algn="ctr"/>
            <a:r>
              <a:rPr lang="vi-VN" sz="3600" b="1" kern="10">
                <a:ln w="9525">
                  <a:round/>
                  <a:headEnd/>
                  <a:tailEnd/>
                </a:ln>
                <a:gradFill rotWithShape="1">
                  <a:gsLst>
                    <a:gs pos="0">
                      <a:srgbClr val="FFE701"/>
                    </a:gs>
                    <a:gs pos="100000">
                      <a:srgbClr val="FE3E02"/>
                    </a:gs>
                  </a:gsLst>
                  <a:lin ang="5400000" scaled="1"/>
                </a:gradFill>
              </a:rPr>
              <a:t>CÁC EM !</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4107"/>
                                        </p:tgtEl>
                                        <p:attrNameLst>
                                          <p:attrName>style.visibility</p:attrName>
                                        </p:attrNameLst>
                                      </p:cBhvr>
                                      <p:to>
                                        <p:strVal val="visible"/>
                                      </p:to>
                                    </p:set>
                                    <p:animEffect transition="in" filter="dissolve">
                                      <p:cBhvr>
                                        <p:cTn id="7" dur="500"/>
                                        <p:tgtEl>
                                          <p:spTgt spid="4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10"/>
          <p:cNvPicPr>
            <a:picLocks noChangeAspect="1" noChangeArrowheads="1" noCrop="1"/>
          </p:cNvPicPr>
          <p:nvPr/>
        </p:nvPicPr>
        <p:blipFill>
          <a:blip r:embed="rId2"/>
          <a:srcRect/>
          <a:stretch>
            <a:fillRect/>
          </a:stretch>
        </p:blipFill>
        <p:spPr bwMode="auto">
          <a:xfrm>
            <a:off x="7696200" y="609600"/>
            <a:ext cx="990600" cy="1976438"/>
          </a:xfrm>
          <a:prstGeom prst="rect">
            <a:avLst/>
          </a:prstGeom>
          <a:noFill/>
          <a:ln w="9525">
            <a:noFill/>
            <a:miter lim="800000"/>
            <a:headEnd/>
            <a:tailEnd/>
          </a:ln>
        </p:spPr>
      </p:pic>
      <p:sp>
        <p:nvSpPr>
          <p:cNvPr id="36870" name="Text Box 6"/>
          <p:cNvSpPr txBox="1">
            <a:spLocks noChangeArrowheads="1"/>
          </p:cNvSpPr>
          <p:nvPr/>
        </p:nvSpPr>
        <p:spPr bwMode="auto">
          <a:xfrm>
            <a:off x="0" y="2590800"/>
            <a:ext cx="9144000" cy="946150"/>
          </a:xfrm>
          <a:prstGeom prst="rect">
            <a:avLst/>
          </a:prstGeom>
          <a:noFill/>
          <a:ln w="9525">
            <a:noFill/>
            <a:miter lim="800000"/>
            <a:headEnd/>
            <a:tailEnd/>
          </a:ln>
        </p:spPr>
        <p:txBody>
          <a:bodyPr>
            <a:spAutoFit/>
          </a:bodyPr>
          <a:lstStyle/>
          <a:p>
            <a:pPr marL="342900" indent="-342900" algn="just">
              <a:spcBef>
                <a:spcPct val="50000"/>
              </a:spcBef>
            </a:pPr>
            <a:r>
              <a:rPr lang="en-US" sz="2800" b="1">
                <a:solidFill>
                  <a:srgbClr val="0033CC"/>
                </a:solidFill>
                <a:latin typeface="Times New Roman" pitchFamily="18" charset="0"/>
                <a:cs typeface="Times New Roman" pitchFamily="18" charset="0"/>
              </a:rPr>
              <a:t>* </a:t>
            </a:r>
            <a:r>
              <a:rPr lang="vi-VN" sz="2800" b="1">
                <a:solidFill>
                  <a:srgbClr val="0033CC"/>
                </a:solidFill>
                <a:latin typeface="Times New Roman" pitchFamily="18" charset="0"/>
                <a:cs typeface="Times New Roman" pitchFamily="18" charset="0"/>
              </a:rPr>
              <a:t>Nêu những chính sách về kinh tế và văn hóa, giáo dục của vua Quang Trung</a:t>
            </a:r>
            <a:r>
              <a:rPr lang="en-US" sz="2800" b="1">
                <a:solidFill>
                  <a:srgbClr val="0033CC"/>
                </a:solidFill>
                <a:latin typeface="Times New Roman" pitchFamily="18" charset="0"/>
                <a:cs typeface="Times New Roman" pitchFamily="18" charset="0"/>
              </a:rPr>
              <a:t>?</a:t>
            </a:r>
          </a:p>
        </p:txBody>
      </p:sp>
      <p:pic>
        <p:nvPicPr>
          <p:cNvPr id="9220" name="Picture 5" descr="F9849DCFA90C473196ECD16214E77005"/>
          <p:cNvPicPr>
            <a:picLocks noChangeAspect="1" noChangeArrowheads="1" noCrop="1"/>
          </p:cNvPicPr>
          <p:nvPr/>
        </p:nvPicPr>
        <p:blipFill>
          <a:blip r:embed="rId3"/>
          <a:srcRect/>
          <a:stretch>
            <a:fillRect/>
          </a:stretch>
        </p:blipFill>
        <p:spPr bwMode="auto">
          <a:xfrm>
            <a:off x="7467600" y="5257800"/>
            <a:ext cx="1352550" cy="1352550"/>
          </a:xfrm>
          <a:prstGeom prst="rect">
            <a:avLst/>
          </a:prstGeom>
          <a:noFill/>
          <a:ln w="9525">
            <a:noFill/>
            <a:miter lim="800000"/>
            <a:headEnd/>
            <a:tailEnd/>
          </a:ln>
        </p:spPr>
      </p:pic>
      <p:sp>
        <p:nvSpPr>
          <p:cNvPr id="36873" name="Text Box 9"/>
          <p:cNvSpPr txBox="1">
            <a:spLocks noChangeArrowheads="1"/>
          </p:cNvSpPr>
          <p:nvPr/>
        </p:nvSpPr>
        <p:spPr bwMode="auto">
          <a:xfrm>
            <a:off x="0" y="36576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33CC"/>
                </a:solidFill>
                <a:latin typeface="Times New Roman" pitchFamily="18" charset="0"/>
                <a:cs typeface="Times New Roman" pitchFamily="18" charset="0"/>
              </a:rPr>
              <a:t>* </a:t>
            </a:r>
            <a:r>
              <a:rPr lang="vi-VN" sz="2800" b="1">
                <a:solidFill>
                  <a:srgbClr val="0033CC"/>
                </a:solidFill>
                <a:latin typeface="Times New Roman" pitchFamily="18" charset="0"/>
                <a:cs typeface="Times New Roman" pitchFamily="18" charset="0"/>
              </a:rPr>
              <a:t>Những chính sách đó có tác dụng gì ?</a:t>
            </a:r>
            <a:endParaRPr lang="en-US" sz="2800" b="1">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70"/>
                                        </p:tgtEl>
                                        <p:attrNameLst>
                                          <p:attrName>style.visibility</p:attrName>
                                        </p:attrNameLst>
                                      </p:cBhvr>
                                      <p:to>
                                        <p:strVal val="visible"/>
                                      </p:to>
                                    </p:set>
                                    <p:anim calcmode="discrete" valueType="clr">
                                      <p:cBhvr override="childStyle">
                                        <p:cTn id="7" dur="80"/>
                                        <p:tgtEl>
                                          <p:spTgt spid="368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70"/>
                                        </p:tgtEl>
                                        <p:attrNameLst>
                                          <p:attrName>fillcolor</p:attrName>
                                        </p:attrNameLst>
                                      </p:cBhvr>
                                      <p:tavLst>
                                        <p:tav tm="0">
                                          <p:val>
                                            <p:clrVal>
                                              <a:schemeClr val="accent2"/>
                                            </p:clrVal>
                                          </p:val>
                                        </p:tav>
                                        <p:tav tm="50000">
                                          <p:val>
                                            <p:clrVal>
                                              <a:schemeClr val="hlink"/>
                                            </p:clrVal>
                                          </p:val>
                                        </p:tav>
                                      </p:tavLst>
                                    </p:anim>
                                    <p:set>
                                      <p:cBhvr>
                                        <p:cTn id="9" dur="80"/>
                                        <p:tgtEl>
                                          <p:spTgt spid="3687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6873"/>
                                        </p:tgtEl>
                                        <p:attrNameLst>
                                          <p:attrName>style.visibility</p:attrName>
                                        </p:attrNameLst>
                                      </p:cBhvr>
                                      <p:to>
                                        <p:strVal val="visible"/>
                                      </p:to>
                                    </p:set>
                                    <p:anim calcmode="discrete" valueType="clr">
                                      <p:cBhvr override="childStyle">
                                        <p:cTn id="14" dur="80"/>
                                        <p:tgtEl>
                                          <p:spTgt spid="3687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873"/>
                                        </p:tgtEl>
                                        <p:attrNameLst>
                                          <p:attrName>fillcolor</p:attrName>
                                        </p:attrNameLst>
                                      </p:cBhvr>
                                      <p:tavLst>
                                        <p:tav tm="0">
                                          <p:val>
                                            <p:clrVal>
                                              <a:schemeClr val="accent2"/>
                                            </p:clrVal>
                                          </p:val>
                                        </p:tav>
                                        <p:tav tm="50000">
                                          <p:val>
                                            <p:clrVal>
                                              <a:schemeClr val="hlink"/>
                                            </p:clrVal>
                                          </p:val>
                                        </p:tav>
                                      </p:tavLst>
                                    </p:anim>
                                    <p:set>
                                      <p:cBhvr>
                                        <p:cTn id="16" dur="80"/>
                                        <p:tgtEl>
                                          <p:spTgt spid="368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3"/>
          <p:cNvGrpSpPr>
            <a:grpSpLocks/>
          </p:cNvGrpSpPr>
          <p:nvPr/>
        </p:nvGrpSpPr>
        <p:grpSpPr bwMode="auto">
          <a:xfrm>
            <a:off x="228600" y="5780088"/>
            <a:ext cx="8610600" cy="696912"/>
            <a:chOff x="228600" y="5334000"/>
            <a:chExt cx="8610600" cy="1154113"/>
          </a:xfrm>
        </p:grpSpPr>
        <p:pic>
          <p:nvPicPr>
            <p:cNvPr id="1034" name="Picture 2" descr="Vegitabl"/>
            <p:cNvPicPr>
              <a:picLocks noChangeAspect="1" noChangeArrowheads="1"/>
            </p:cNvPicPr>
            <p:nvPr/>
          </p:nvPicPr>
          <p:blipFill>
            <a:blip r:embed="rId4"/>
            <a:srcRect/>
            <a:stretch>
              <a:fillRect/>
            </a:stretch>
          </p:blipFill>
          <p:spPr bwMode="auto">
            <a:xfrm>
              <a:off x="228600" y="5791200"/>
              <a:ext cx="8610600" cy="696913"/>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1501775" y="5334000"/>
            <a:ext cx="860425" cy="838200"/>
          </p:xfrm>
          <a:graphic>
            <a:graphicData uri="http://schemas.openxmlformats.org/presentationml/2006/ole">
              <p:oleObj spid="_x0000_s1026" name="Clip" r:id="rId5" imgW="3531960" imgH="4445640" progId="MS_ClipArt_Gallery.2">
                <p:embed/>
              </p:oleObj>
            </a:graphicData>
          </a:graphic>
        </p:graphicFrame>
      </p:grpSp>
      <p:grpSp>
        <p:nvGrpSpPr>
          <p:cNvPr id="3" name="Group 16"/>
          <p:cNvGrpSpPr>
            <a:grpSpLocks/>
          </p:cNvGrpSpPr>
          <p:nvPr/>
        </p:nvGrpSpPr>
        <p:grpSpPr bwMode="auto">
          <a:xfrm>
            <a:off x="4495800" y="2819400"/>
            <a:ext cx="762000" cy="1524000"/>
            <a:chOff x="4876800" y="2895345"/>
            <a:chExt cx="685800" cy="1143000"/>
          </a:xfrm>
        </p:grpSpPr>
        <p:cxnSp>
          <p:nvCxnSpPr>
            <p:cNvPr id="1032" name="Straight Arrow Connector 10"/>
            <p:cNvCxnSpPr>
              <a:cxnSpLocks noChangeShapeType="1"/>
            </p:cNvCxnSpPr>
            <p:nvPr/>
          </p:nvCxnSpPr>
          <p:spPr bwMode="auto">
            <a:xfrm flipV="1">
              <a:off x="4876800" y="2895345"/>
              <a:ext cx="608648" cy="571500"/>
            </a:xfrm>
            <a:prstGeom prst="straightConnector1">
              <a:avLst/>
            </a:prstGeom>
            <a:noFill/>
            <a:ln w="38100" algn="ctr">
              <a:solidFill>
                <a:srgbClr val="008000"/>
              </a:solidFill>
              <a:round/>
              <a:headEnd/>
              <a:tailEnd type="arrow" w="med" len="med"/>
            </a:ln>
          </p:spPr>
        </p:cxnSp>
        <p:cxnSp>
          <p:nvCxnSpPr>
            <p:cNvPr id="1033" name="Straight Arrow Connector 12"/>
            <p:cNvCxnSpPr>
              <a:cxnSpLocks noChangeShapeType="1"/>
            </p:cNvCxnSpPr>
            <p:nvPr/>
          </p:nvCxnSpPr>
          <p:spPr bwMode="auto">
            <a:xfrm>
              <a:off x="4876800" y="3466845"/>
              <a:ext cx="685800" cy="571500"/>
            </a:xfrm>
            <a:prstGeom prst="straightConnector1">
              <a:avLst/>
            </a:prstGeom>
            <a:noFill/>
            <a:ln w="38100" algn="ctr">
              <a:solidFill>
                <a:srgbClr val="008000"/>
              </a:solidFill>
              <a:round/>
              <a:headEnd/>
              <a:tailEnd type="arrow" w="med" len="med"/>
            </a:ln>
          </p:spPr>
        </p:cxnSp>
      </p:grpSp>
      <p:sp>
        <p:nvSpPr>
          <p:cNvPr id="15" name="Rectangle 14"/>
          <p:cNvSpPr>
            <a:spLocks noChangeArrowheads="1"/>
          </p:cNvSpPr>
          <p:nvPr/>
        </p:nvSpPr>
        <p:spPr bwMode="auto">
          <a:xfrm>
            <a:off x="5257800" y="2016125"/>
            <a:ext cx="3352800" cy="1143000"/>
          </a:xfrm>
          <a:prstGeom prst="rect">
            <a:avLst/>
          </a:prstGeom>
          <a:noFill/>
          <a:ln w="38100" algn="ctr">
            <a:solidFill>
              <a:srgbClr val="0000FF"/>
            </a:solidFill>
            <a:miter lim="800000"/>
            <a:headEnd/>
            <a:tailEnd/>
          </a:ln>
        </p:spPr>
        <p:txBody>
          <a:bodyPr anchor="ctr"/>
          <a:lstStyle/>
          <a:p>
            <a:pPr algn="ctr"/>
            <a:r>
              <a:rPr lang="en-US" sz="2800" b="1">
                <a:solidFill>
                  <a:srgbClr val="0000FF"/>
                </a:solidFill>
              </a:rPr>
              <a:t>Giai đoạn độc lập</a:t>
            </a:r>
          </a:p>
          <a:p>
            <a:pPr algn="ctr"/>
            <a:r>
              <a:rPr lang="en-US" sz="2800" b="1">
                <a:solidFill>
                  <a:srgbClr val="0000FF"/>
                </a:solidFill>
              </a:rPr>
              <a:t>    ( 1802- 1858)</a:t>
            </a:r>
            <a:endParaRPr lang="vi-VN" sz="2800" b="1">
              <a:solidFill>
                <a:srgbClr val="0000FF"/>
              </a:solidFill>
            </a:endParaRPr>
          </a:p>
        </p:txBody>
      </p:sp>
      <p:sp>
        <p:nvSpPr>
          <p:cNvPr id="16" name="Rectangle 15"/>
          <p:cNvSpPr>
            <a:spLocks noChangeArrowheads="1"/>
          </p:cNvSpPr>
          <p:nvPr/>
        </p:nvSpPr>
        <p:spPr bwMode="auto">
          <a:xfrm>
            <a:off x="5265738" y="3540125"/>
            <a:ext cx="3352800" cy="1600200"/>
          </a:xfrm>
          <a:prstGeom prst="rect">
            <a:avLst/>
          </a:prstGeom>
          <a:noFill/>
          <a:ln w="38100" algn="ctr">
            <a:solidFill>
              <a:srgbClr val="0000FF"/>
            </a:solidFill>
            <a:miter lim="800000"/>
            <a:headEnd/>
            <a:tailEnd/>
          </a:ln>
        </p:spPr>
        <p:txBody>
          <a:bodyPr anchor="ctr"/>
          <a:lstStyle/>
          <a:p>
            <a:pPr algn="ctr"/>
            <a:r>
              <a:rPr lang="en-US" sz="2800" b="1">
                <a:solidFill>
                  <a:srgbClr val="0000FF"/>
                </a:solidFill>
              </a:rPr>
              <a:t>Giai đoạn bị Thực Dân Pháp xâm lược</a:t>
            </a:r>
          </a:p>
          <a:p>
            <a:pPr algn="ctr"/>
            <a:r>
              <a:rPr lang="en-US" sz="2800" b="1">
                <a:solidFill>
                  <a:srgbClr val="0000FF"/>
                </a:solidFill>
              </a:rPr>
              <a:t> ( 1858- 1945)</a:t>
            </a:r>
            <a:endParaRPr lang="vi-VN" sz="2800" b="1">
              <a:solidFill>
                <a:srgbClr val="0000FF"/>
              </a:solidFill>
            </a:endParaRPr>
          </a:p>
        </p:txBody>
      </p:sp>
      <p:sp>
        <p:nvSpPr>
          <p:cNvPr id="1031" name="Text Box 14"/>
          <p:cNvSpPr txBox="1">
            <a:spLocks noChangeArrowheads="1"/>
          </p:cNvSpPr>
          <p:nvPr/>
        </p:nvSpPr>
        <p:spPr bwMode="auto">
          <a:xfrm>
            <a:off x="0" y="2549525"/>
            <a:ext cx="4495800" cy="2692400"/>
          </a:xfrm>
          <a:prstGeom prst="rect">
            <a:avLst/>
          </a:prstGeom>
          <a:noFill/>
          <a:ln w="38100">
            <a:solidFill>
              <a:srgbClr val="FF0066"/>
            </a:solidFill>
            <a:miter lim="800000"/>
            <a:headEnd/>
            <a:tailEnd/>
          </a:ln>
        </p:spPr>
        <p:txBody>
          <a:bodyPr>
            <a:spAutoFit/>
          </a:bodyPr>
          <a:lstStyle/>
          <a:p>
            <a:r>
              <a:rPr lang="en-US" sz="2800" b="1">
                <a:solidFill>
                  <a:srgbClr val="FF0066"/>
                </a:solidFill>
              </a:rPr>
              <a:t>     Triều đại phong kiến cuối cùng trong lịch sử Việt Nam là triều nhà Nguyễn(1802- 1945) cai trị 143 năm trải qua 13 đời vua. </a:t>
            </a:r>
            <a:endParaRPr lang="en-US" sz="280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builtIn="1"/>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builtIn="1"/>
                                        </p:tgtEl>
                                      </p:cMediaNode>
                                    </p:audio>
                                  </p:sub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iterate type="lt">
                                    <p:tmPct val="0"/>
                                  </p:iterate>
                                  <p:childTnLst>
                                    <p:animClr clrSpc="rgb" dir="cw">
                                      <p:cBhvr>
                                        <p:cTn id="21" dur="2000" fill="hold"/>
                                        <p:tgtEl>
                                          <p:spTgt spid="15"/>
                                        </p:tgtEl>
                                        <p:attrNameLst>
                                          <p:attrName>stroke.color</p:attrName>
                                        </p:attrNameLst>
                                      </p:cBhvr>
                                      <p:to>
                                        <a:srgbClr val="99FF99"/>
                                      </p:to>
                                    </p:animClr>
                                    <p:set>
                                      <p:cBhvr>
                                        <p:cTn id="22" dur="2000" fill="hold"/>
                                        <p:tgtEl>
                                          <p:spTgt spid="15"/>
                                        </p:tgtEl>
                                        <p:attrNameLst>
                                          <p:attrName>stroke.on</p:attrName>
                                        </p:attrNameLst>
                                      </p:cBhvr>
                                      <p:to>
                                        <p:strVal val="true"/>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15"/>
                                        </p:tgtEl>
                                        <p:attrNameLst>
                                          <p:attrName>style.color</p:attrName>
                                        </p:attrNameLst>
                                      </p:cBhvr>
                                      <p:to>
                                        <p:clrVal>
                                          <a:srgbClr val="FF0000"/>
                                        </p:clrVal>
                                      </p:to>
                                    </p:set>
                                    <p:set>
                                      <p:cBhvr>
                                        <p:cTn id="25" dur="500" autoRev="1" fill="hold"/>
                                        <p:tgtEl>
                                          <p:spTgt spid="15"/>
                                        </p:tgtEl>
                                        <p:attrNameLst>
                                          <p:attrName>fillcolor</p:attrName>
                                        </p:attrNameLst>
                                      </p:cBhvr>
                                      <p:to>
                                        <p:clrVal>
                                          <a:srgbClr val="FF0000"/>
                                        </p:clrVal>
                                      </p:to>
                                    </p:set>
                                    <p:set>
                                      <p:cBhvr>
                                        <p:cTn id="26" dur="500" autoRev="1" fill="hold"/>
                                        <p:tgtEl>
                                          <p:spTgt spid="15"/>
                                        </p:tgtEl>
                                        <p:attrNameLst>
                                          <p:attrName>fill.type</p:attrName>
                                        </p:attrNameLst>
                                      </p:cBhvr>
                                      <p:to>
                                        <p:strVal val="solid"/>
                                      </p:to>
                                    </p:set>
                                  </p:childTnLst>
                                </p:cTn>
                              </p:par>
                              <p:par>
                                <p:cTn id="27" presetID="3" presetClass="exit" presetSubtype="10" fill="hold" nodeType="withEffect">
                                  <p:stCondLst>
                                    <p:cond delay="0"/>
                                  </p:stCondLst>
                                  <p:childTnLst>
                                    <p:animEffect transition="out" filter="blinds(horizontal)">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3" presetClass="exit" presetSubtype="10" fill="hold" grpId="2" nodeType="withEffect">
                                  <p:stCondLst>
                                    <p:cond delay="0"/>
                                  </p:stCondLst>
                                  <p:iterate type="lt">
                                    <p:tmPct val="0"/>
                                  </p:iterate>
                                  <p:childTnLst>
                                    <p:animEffect transition="out" filter="blinds(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cs typeface="Times New Roman" pitchFamily="18" charset="0"/>
              </a:rPr>
              <a:t>Lịch sử</a:t>
            </a:r>
          </a:p>
        </p:txBody>
      </p:sp>
      <p:sp>
        <p:nvSpPr>
          <p:cNvPr id="37892" name="Text Box 4"/>
          <p:cNvSpPr txBox="1">
            <a:spLocks noChangeArrowheads="1"/>
          </p:cNvSpPr>
          <p:nvPr/>
        </p:nvSpPr>
        <p:spPr bwMode="auto">
          <a:xfrm>
            <a:off x="0" y="381000"/>
            <a:ext cx="9144000" cy="519113"/>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Times New Roman" pitchFamily="18" charset="0"/>
                <a:cs typeface="Times New Roman" pitchFamily="18" charset="0"/>
              </a:rPr>
              <a:t>Nhà Nguyễn thành lập.</a:t>
            </a:r>
          </a:p>
        </p:txBody>
      </p:sp>
      <p:pic>
        <p:nvPicPr>
          <p:cNvPr id="37893" name="Picture 5" descr="Picture1hue"/>
          <p:cNvPicPr>
            <a:picLocks noChangeAspect="1" noChangeArrowheads="1"/>
          </p:cNvPicPr>
          <p:nvPr/>
        </p:nvPicPr>
        <p:blipFill>
          <a:blip r:embed="rId2"/>
          <a:srcRect/>
          <a:stretch>
            <a:fillRect/>
          </a:stretch>
        </p:blipFill>
        <p:spPr bwMode="auto">
          <a:xfrm>
            <a:off x="0" y="1600200"/>
            <a:ext cx="9144000" cy="5257800"/>
          </a:xfrm>
          <a:prstGeom prst="rect">
            <a:avLst/>
          </a:prstGeom>
          <a:noFill/>
          <a:ln w="9525">
            <a:noFill/>
            <a:miter lim="800000"/>
            <a:headEnd/>
            <a:tailEnd/>
          </a:ln>
        </p:spPr>
      </p:pic>
      <p:sp>
        <p:nvSpPr>
          <p:cNvPr id="37894" name="Text Box 6"/>
          <p:cNvSpPr txBox="1">
            <a:spLocks noChangeArrowheads="1"/>
          </p:cNvSpPr>
          <p:nvPr/>
        </p:nvSpPr>
        <p:spPr bwMode="auto">
          <a:xfrm>
            <a:off x="0" y="762000"/>
            <a:ext cx="5943600" cy="519113"/>
          </a:xfrm>
          <a:prstGeom prst="rect">
            <a:avLst/>
          </a:prstGeom>
          <a:noFill/>
          <a:ln w="9525">
            <a:noFill/>
            <a:miter lim="800000"/>
            <a:headEnd/>
            <a:tailEnd/>
          </a:ln>
        </p:spPr>
        <p:txBody>
          <a:bodyPr>
            <a:spAutoFit/>
          </a:bodyPr>
          <a:lstStyle/>
          <a:p>
            <a:pPr>
              <a:spcBef>
                <a:spcPct val="50000"/>
              </a:spcBef>
            </a:pPr>
            <a:r>
              <a:rPr lang="vi-VN" sz="2800" b="1">
                <a:solidFill>
                  <a:srgbClr val="0033CC"/>
                </a:solidFill>
                <a:latin typeface="Times New Roman" pitchFamily="18" charset="0"/>
                <a:cs typeface="Times New Roman" pitchFamily="18" charset="0"/>
              </a:rPr>
              <a:t>Buổi đầu </a:t>
            </a:r>
            <a:r>
              <a:rPr lang="en-US" sz="2800" b="1">
                <a:solidFill>
                  <a:srgbClr val="0033CC"/>
                </a:solidFill>
                <a:latin typeface="Times New Roman" pitchFamily="18" charset="0"/>
                <a:cs typeface="Times New Roman" pitchFamily="18" charset="0"/>
              </a:rPr>
              <a:t>thời</a:t>
            </a:r>
            <a:r>
              <a:rPr lang="vi-VN" sz="2800" b="1">
                <a:solidFill>
                  <a:srgbClr val="0033CC"/>
                </a:solidFill>
                <a:latin typeface="Times New Roman" pitchFamily="18" charset="0"/>
                <a:cs typeface="Times New Roman" pitchFamily="18" charset="0"/>
              </a:rPr>
              <a:t> Nguyễn</a:t>
            </a:r>
            <a:r>
              <a:rPr lang="en-US" sz="2800" b="1">
                <a:solidFill>
                  <a:srgbClr val="0033CC"/>
                </a:solidFill>
                <a:latin typeface="Times New Roman" pitchFamily="18" charset="0"/>
                <a:cs typeface="Times New Roman" pitchFamily="18" charset="0"/>
              </a:rPr>
              <a:t> </a:t>
            </a:r>
            <a:r>
              <a:rPr lang="vi-VN" sz="2800" b="1">
                <a:solidFill>
                  <a:srgbClr val="0033CC"/>
                </a:solidFill>
                <a:latin typeface="Times New Roman" pitchFamily="18" charset="0"/>
                <a:cs typeface="Times New Roman" pitchFamily="18" charset="0"/>
              </a:rPr>
              <a:t>( 1802 – 1858)</a:t>
            </a:r>
            <a:r>
              <a:rPr lang="vi-VN" sz="2800">
                <a:solidFill>
                  <a:srgbClr val="0033CC"/>
                </a:solidFill>
                <a:latin typeface="Times New Roman" pitchFamily="18" charset="0"/>
                <a:cs typeface="Times New Roman" pitchFamily="18" charset="0"/>
              </a:rPr>
              <a:t> </a:t>
            </a:r>
            <a:endParaRPr lang="en-US" sz="280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894"/>
                                        </p:tgtEl>
                                        <p:attrNameLst>
                                          <p:attrName>style.visibility</p:attrName>
                                        </p:attrNameLst>
                                      </p:cBhvr>
                                      <p:to>
                                        <p:strVal val="visible"/>
                                      </p:to>
                                    </p:set>
                                    <p:anim calcmode="discrete" valueType="clr">
                                      <p:cBhvr override="childStyle">
                                        <p:cTn id="7" dur="80"/>
                                        <p:tgtEl>
                                          <p:spTgt spid="378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4"/>
                                        </p:tgtEl>
                                        <p:attrNameLst>
                                          <p:attrName>fillcolor</p:attrName>
                                        </p:attrNameLst>
                                      </p:cBhvr>
                                      <p:tavLst>
                                        <p:tav tm="0">
                                          <p:val>
                                            <p:clrVal>
                                              <a:schemeClr val="accent2"/>
                                            </p:clrVal>
                                          </p:val>
                                        </p:tav>
                                        <p:tav tm="50000">
                                          <p:val>
                                            <p:clrVal>
                                              <a:schemeClr val="hlink"/>
                                            </p:clrVal>
                                          </p:val>
                                        </p:tav>
                                      </p:tavLst>
                                    </p:anim>
                                    <p:set>
                                      <p:cBhvr>
                                        <p:cTn id="9" dur="80"/>
                                        <p:tgtEl>
                                          <p:spTgt spid="3789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37893"/>
                                        </p:tgtEl>
                                        <p:attrNameLst>
                                          <p:attrName>style.visibility</p:attrName>
                                        </p:attrNameLst>
                                      </p:cBhvr>
                                      <p:to>
                                        <p:strVal val="visible"/>
                                      </p:to>
                                    </p:set>
                                    <p:animEffect transition="in" filter="circle(out)">
                                      <p:cBhvr>
                                        <p:cTn id="14" dur="2000"/>
                                        <p:tgtEl>
                                          <p:spTgt spid="37893"/>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7892"/>
                                        </p:tgtEl>
                                        <p:attrNameLst>
                                          <p:attrName>style.visibility</p:attrName>
                                        </p:attrNameLst>
                                      </p:cBhvr>
                                      <p:to>
                                        <p:strVal val="visible"/>
                                      </p:to>
                                    </p:set>
                                    <p:anim calcmode="discrete" valueType="clr">
                                      <p:cBhvr override="childStyle">
                                        <p:cTn id="19" dur="80"/>
                                        <p:tgtEl>
                                          <p:spTgt spid="3789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7892"/>
                                        </p:tgtEl>
                                        <p:attrNameLst>
                                          <p:attrName>fillcolor</p:attrName>
                                        </p:attrNameLst>
                                      </p:cBhvr>
                                      <p:tavLst>
                                        <p:tav tm="0">
                                          <p:val>
                                            <p:clrVal>
                                              <a:schemeClr val="accent2"/>
                                            </p:clrVal>
                                          </p:val>
                                        </p:tav>
                                        <p:tav tm="50000">
                                          <p:val>
                                            <p:clrVal>
                                              <a:schemeClr val="hlink"/>
                                            </p:clrVal>
                                          </p:val>
                                        </p:tav>
                                      </p:tavLst>
                                    </p:anim>
                                    <p:set>
                                      <p:cBhvr>
                                        <p:cTn id="21" dur="80"/>
                                        <p:tgtEl>
                                          <p:spTgt spid="378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28600" y="762000"/>
            <a:ext cx="8915400" cy="708025"/>
          </a:xfrm>
          <a:prstGeom prst="rect">
            <a:avLst/>
          </a:prstGeom>
          <a:noFill/>
          <a:ln w="9525">
            <a:noFill/>
            <a:miter lim="800000"/>
            <a:headEnd/>
            <a:tailEnd/>
          </a:ln>
        </p:spPr>
        <p:txBody>
          <a:bodyPr>
            <a:spAutoFit/>
          </a:bodyPr>
          <a:lstStyle/>
          <a:p>
            <a:r>
              <a:rPr lang="nl-NL" sz="4000" b="1">
                <a:solidFill>
                  <a:srgbClr val="0000FF"/>
                </a:solidFill>
                <a:latin typeface="Times New Roman" pitchFamily="18" charset="0"/>
                <a:cs typeface="Times New Roman" pitchFamily="18" charset="0"/>
              </a:rPr>
              <a:t>1. Hoàn cảnh ra đời của nhà Nguyễn.</a:t>
            </a:r>
            <a:endParaRPr lang="en-US" sz="4000" b="1">
              <a:solidFill>
                <a:srgbClr val="0000FF"/>
              </a:solidFill>
              <a:latin typeface="Times New Roman" pitchFamily="18" charset="0"/>
              <a:cs typeface="Times New Roman" pitchFamily="18" charset="0"/>
            </a:endParaRPr>
          </a:p>
        </p:txBody>
      </p:sp>
      <p:sp>
        <p:nvSpPr>
          <p:cNvPr id="11267" name="Text Box 8"/>
          <p:cNvSpPr txBox="1">
            <a:spLocks noChangeArrowheads="1"/>
          </p:cNvSpPr>
          <p:nvPr/>
        </p:nvSpPr>
        <p:spPr bwMode="auto">
          <a:xfrm>
            <a:off x="228600" y="1690688"/>
            <a:ext cx="9144000" cy="584200"/>
          </a:xfrm>
          <a:prstGeom prst="rect">
            <a:avLst/>
          </a:prstGeom>
          <a:noFill/>
          <a:ln w="9525">
            <a:noFill/>
            <a:miter lim="800000"/>
            <a:headEnd/>
            <a:tailEnd/>
          </a:ln>
        </p:spPr>
        <p:txBody>
          <a:bodyPr>
            <a:spAutoFit/>
          </a:bodyPr>
          <a:lstStyle/>
          <a:p>
            <a:r>
              <a:rPr lang="nl-NL" sz="3200" b="1">
                <a:solidFill>
                  <a:srgbClr val="0000FF"/>
                </a:solidFill>
                <a:latin typeface="Times New Roman" pitchFamily="18" charset="0"/>
                <a:cs typeface="Times New Roman" pitchFamily="18" charset="0"/>
              </a:rPr>
              <a:t>2. Cách trị vì đất nước của nhà Nguyễn.</a:t>
            </a:r>
            <a:endParaRPr lang="en-US" sz="32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0" y="3962400"/>
            <a:ext cx="9144000" cy="946150"/>
          </a:xfrm>
          <a:prstGeom prst="rect">
            <a:avLst/>
          </a:prstGeom>
          <a:noFill/>
          <a:ln w="9525">
            <a:noFill/>
            <a:miter lim="800000"/>
            <a:headEnd/>
            <a:tailEnd/>
          </a:ln>
        </p:spPr>
        <p:txBody>
          <a:bodyPr>
            <a:spAutoFit/>
          </a:bodyPr>
          <a:lstStyle/>
          <a:p>
            <a:r>
              <a:rPr lang="nl-NL" sz="2800" b="1">
                <a:solidFill>
                  <a:srgbClr val="0000FF"/>
                </a:solidFill>
                <a:latin typeface="Times New Roman" pitchFamily="18" charset="0"/>
                <a:cs typeface="Times New Roman" pitchFamily="18" charset="0"/>
              </a:rPr>
              <a:t>- Nguyễn Ánh lên ngôi hoàng đế lấy hiệu là gì ? Kinh đô ở đâu ?</a:t>
            </a:r>
            <a:endParaRPr lang="en-US" sz="2800" b="1">
              <a:solidFill>
                <a:srgbClr val="0000FF"/>
              </a:solidFill>
              <a:latin typeface="Times New Roman" pitchFamily="18" charset="0"/>
              <a:cs typeface="Times New Roman" pitchFamily="18" charset="0"/>
            </a:endParaRPr>
          </a:p>
        </p:txBody>
      </p:sp>
      <p:sp>
        <p:nvSpPr>
          <p:cNvPr id="38918" name="Text Box 6"/>
          <p:cNvSpPr txBox="1">
            <a:spLocks noChangeArrowheads="1"/>
          </p:cNvSpPr>
          <p:nvPr/>
        </p:nvSpPr>
        <p:spPr bwMode="auto">
          <a:xfrm>
            <a:off x="228600" y="762000"/>
            <a:ext cx="8915400" cy="523875"/>
          </a:xfrm>
          <a:prstGeom prst="rect">
            <a:avLst/>
          </a:prstGeom>
          <a:noFill/>
          <a:ln w="9525">
            <a:noFill/>
            <a:miter lim="800000"/>
            <a:headEnd/>
            <a:tailEnd/>
          </a:ln>
        </p:spPr>
        <p:txBody>
          <a:bodyPr>
            <a:spAutoFit/>
          </a:bodyPr>
          <a:lstStyle/>
          <a:p>
            <a:r>
              <a:rPr lang="nl-NL" sz="2800" b="1">
                <a:solidFill>
                  <a:srgbClr val="0000FF"/>
                </a:solidFill>
                <a:latin typeface="Times New Roman" pitchFamily="18" charset="0"/>
                <a:cs typeface="Times New Roman" pitchFamily="18" charset="0"/>
              </a:rPr>
              <a:t>1. Hoàn cảnh ra đời của nhà Nguyễn.</a:t>
            </a:r>
            <a:endParaRPr lang="en-US" sz="2800" b="1">
              <a:solidFill>
                <a:srgbClr val="0000FF"/>
              </a:solidFill>
              <a:latin typeface="Times New Roman" pitchFamily="18" charset="0"/>
              <a:cs typeface="Times New Roman" pitchFamily="18" charset="0"/>
            </a:endParaRPr>
          </a:p>
        </p:txBody>
      </p:sp>
      <p:sp>
        <p:nvSpPr>
          <p:cNvPr id="38919" name="Text Box 7"/>
          <p:cNvSpPr txBox="1">
            <a:spLocks noChangeArrowheads="1"/>
          </p:cNvSpPr>
          <p:nvPr/>
        </p:nvSpPr>
        <p:spPr bwMode="auto">
          <a:xfrm>
            <a:off x="0" y="3429000"/>
            <a:ext cx="9144000" cy="519113"/>
          </a:xfrm>
          <a:prstGeom prst="rect">
            <a:avLst/>
          </a:prstGeom>
          <a:noFill/>
          <a:ln w="9525">
            <a:noFill/>
            <a:miter lim="800000"/>
            <a:headEnd/>
            <a:tailEnd/>
          </a:ln>
        </p:spPr>
        <p:txBody>
          <a:bodyPr>
            <a:spAutoFit/>
          </a:bodyPr>
          <a:lstStyle/>
          <a:p>
            <a:r>
              <a:rPr lang="vi-VN" sz="2800" b="1">
                <a:solidFill>
                  <a:srgbClr val="0000FF"/>
                </a:solidFill>
                <a:latin typeface="Times New Roman" pitchFamily="18" charset="0"/>
                <a:cs typeface="Times New Roman" pitchFamily="18" charset="0"/>
              </a:rPr>
              <a:t>- Nhà Nguyễn ra đời trong hoàn cảnh nào?</a:t>
            </a:r>
            <a:endParaRPr lang="en-US" sz="2800" b="1">
              <a:solidFill>
                <a:srgbClr val="0000FF"/>
              </a:solidFill>
              <a:latin typeface="Times New Roman" pitchFamily="18" charset="0"/>
              <a:cs typeface="Times New Roman" pitchFamily="18" charset="0"/>
            </a:endParaRPr>
          </a:p>
        </p:txBody>
      </p:sp>
      <p:sp>
        <p:nvSpPr>
          <p:cNvPr id="38920" name="Text Box 8"/>
          <p:cNvSpPr txBox="1">
            <a:spLocks noChangeArrowheads="1"/>
          </p:cNvSpPr>
          <p:nvPr/>
        </p:nvSpPr>
        <p:spPr bwMode="auto">
          <a:xfrm>
            <a:off x="0" y="4800600"/>
            <a:ext cx="9144000" cy="946150"/>
          </a:xfrm>
          <a:prstGeom prst="rect">
            <a:avLst/>
          </a:prstGeom>
          <a:noFill/>
          <a:ln w="9525">
            <a:noFill/>
            <a:miter lim="800000"/>
            <a:headEnd/>
            <a:tailEnd/>
          </a:ln>
        </p:spPr>
        <p:txBody>
          <a:bodyPr>
            <a:spAutoFit/>
          </a:bodyPr>
          <a:lstStyle/>
          <a:p>
            <a:r>
              <a:rPr lang="nl-NL" sz="2800" b="1">
                <a:solidFill>
                  <a:srgbClr val="0000FF"/>
                </a:solidFill>
                <a:latin typeface="Times New Roman" pitchFamily="18" charset="0"/>
                <a:cs typeface="Times New Roman" pitchFamily="18" charset="0"/>
              </a:rPr>
              <a:t>- Từ năm 1802 đến năm 1858, Nhà Nguyễn trải qua các đời vua nào ?</a:t>
            </a:r>
            <a:endParaRPr lang="en-US" sz="2800" b="1">
              <a:solidFill>
                <a:srgbClr val="0000FF"/>
              </a:solidFill>
              <a:latin typeface="Times New Roman" pitchFamily="18" charset="0"/>
              <a:cs typeface="Times New Roman" pitchFamily="18" charset="0"/>
            </a:endParaRPr>
          </a:p>
        </p:txBody>
      </p:sp>
      <p:sp>
        <p:nvSpPr>
          <p:cNvPr id="38921" name="Text Box 9"/>
          <p:cNvSpPr txBox="1">
            <a:spLocks noChangeArrowheads="1"/>
          </p:cNvSpPr>
          <p:nvPr/>
        </p:nvSpPr>
        <p:spPr bwMode="auto">
          <a:xfrm>
            <a:off x="228600" y="1524000"/>
            <a:ext cx="9144000" cy="1373188"/>
          </a:xfrm>
          <a:prstGeom prst="rect">
            <a:avLst/>
          </a:prstGeom>
          <a:noFill/>
          <a:ln w="9525">
            <a:noFill/>
            <a:miter lim="800000"/>
            <a:headEnd/>
            <a:tailEnd/>
          </a:ln>
        </p:spPr>
        <p:txBody>
          <a:bodyPr>
            <a:spAutoFit/>
          </a:bodyPr>
          <a:lstStyle/>
          <a:p>
            <a:r>
              <a:rPr lang="en-US" sz="2800" b="1">
                <a:solidFill>
                  <a:srgbClr val="008000"/>
                </a:solidFill>
                <a:latin typeface="Times New Roman" pitchFamily="18" charset="0"/>
                <a:cs typeface="Times New Roman" pitchFamily="18" charset="0"/>
              </a:rPr>
              <a:t>* </a:t>
            </a:r>
            <a:r>
              <a:rPr lang="vi-VN" sz="2800" b="1">
                <a:solidFill>
                  <a:srgbClr val="008000"/>
                </a:solidFill>
                <a:latin typeface="Times New Roman" pitchFamily="18" charset="0"/>
                <a:cs typeface="Times New Roman" pitchFamily="18" charset="0"/>
              </a:rPr>
              <a:t>Đọc thầm SGK </a:t>
            </a:r>
            <a:r>
              <a:rPr lang="en-US" sz="2800" b="1">
                <a:solidFill>
                  <a:srgbClr val="008000"/>
                </a:solidFill>
                <a:latin typeface="Times New Roman" pitchFamily="18" charset="0"/>
                <a:cs typeface="Times New Roman" pitchFamily="18" charset="0"/>
              </a:rPr>
              <a:t>( </a:t>
            </a:r>
            <a:r>
              <a:rPr lang="vi-VN" sz="2800" b="1">
                <a:solidFill>
                  <a:srgbClr val="008000"/>
                </a:solidFill>
                <a:latin typeface="Times New Roman" pitchFamily="18" charset="0"/>
                <a:cs typeface="Times New Roman" pitchFamily="18" charset="0"/>
              </a:rPr>
              <a:t>đ</a:t>
            </a:r>
            <a:r>
              <a:rPr lang="en-US" sz="2800" b="1">
                <a:solidFill>
                  <a:srgbClr val="008000"/>
                </a:solidFill>
                <a:latin typeface="Times New Roman" pitchFamily="18" charset="0"/>
                <a:cs typeface="Times New Roman" pitchFamily="18" charset="0"/>
              </a:rPr>
              <a:t>o</a:t>
            </a:r>
            <a:r>
              <a:rPr lang="vi-VN" sz="2800" b="1">
                <a:solidFill>
                  <a:srgbClr val="008000"/>
                </a:solidFill>
                <a:latin typeface="Times New Roman" pitchFamily="18" charset="0"/>
                <a:cs typeface="Times New Roman" pitchFamily="18" charset="0"/>
              </a:rPr>
              <a:t>ạn</a:t>
            </a:r>
            <a:r>
              <a:rPr lang="en-US" sz="2800" b="1">
                <a:solidFill>
                  <a:srgbClr val="008000"/>
                </a:solidFill>
                <a:latin typeface="Times New Roman" pitchFamily="18" charset="0"/>
                <a:cs typeface="Times New Roman" pitchFamily="18" charset="0"/>
              </a:rPr>
              <a:t> </a:t>
            </a:r>
            <a:r>
              <a:rPr lang="vi-VN" sz="2800" b="1">
                <a:solidFill>
                  <a:srgbClr val="008000"/>
                </a:solidFill>
                <a:latin typeface="Times New Roman" pitchFamily="18" charset="0"/>
                <a:cs typeface="Times New Roman" pitchFamily="18" charset="0"/>
              </a:rPr>
              <a:t>từ</a:t>
            </a:r>
            <a:r>
              <a:rPr lang="en-US" sz="2800" b="1">
                <a:solidFill>
                  <a:srgbClr val="008000"/>
                </a:solidFill>
                <a:latin typeface="Times New Roman" pitchFamily="18" charset="0"/>
                <a:cs typeface="Times New Roman" pitchFamily="18" charset="0"/>
              </a:rPr>
              <a:t>  Sau khi vua Quang</a:t>
            </a:r>
            <a:r>
              <a:rPr lang="vi-VN" sz="2800" b="1">
                <a:solidFill>
                  <a:srgbClr val="008000"/>
                </a:solidFill>
                <a:latin typeface="Times New Roman" pitchFamily="18" charset="0"/>
                <a:cs typeface="Times New Roman" pitchFamily="18" charset="0"/>
              </a:rPr>
              <a:t> </a:t>
            </a:r>
            <a:r>
              <a:rPr lang="en-US" sz="2800" b="1">
                <a:solidFill>
                  <a:srgbClr val="008000"/>
                </a:solidFill>
                <a:latin typeface="Times New Roman" pitchFamily="18" charset="0"/>
                <a:cs typeface="Times New Roman" pitchFamily="18" charset="0"/>
              </a:rPr>
              <a:t>Trung </a:t>
            </a:r>
            <a:r>
              <a:rPr lang="vi-VN" sz="2800" b="1">
                <a:solidFill>
                  <a:srgbClr val="008000"/>
                </a:solidFill>
                <a:latin typeface="Times New Roman" pitchFamily="18" charset="0"/>
                <a:cs typeface="Times New Roman" pitchFamily="18" charset="0"/>
              </a:rPr>
              <a:t>....</a:t>
            </a:r>
            <a:r>
              <a:rPr lang="en-US" sz="2800" b="1">
                <a:solidFill>
                  <a:srgbClr val="008000"/>
                </a:solidFill>
                <a:latin typeface="Times New Roman" pitchFamily="18" charset="0"/>
                <a:cs typeface="Times New Roman" pitchFamily="18" charset="0"/>
              </a:rPr>
              <a:t>đến</a:t>
            </a:r>
            <a:r>
              <a:rPr lang="vi-VN" sz="2800" b="1">
                <a:solidFill>
                  <a:srgbClr val="008000"/>
                </a:solidFill>
                <a:latin typeface="Times New Roman" pitchFamily="18" charset="0"/>
                <a:cs typeface="Times New Roman" pitchFamily="18" charset="0"/>
              </a:rPr>
              <a:t> Thiệu Trị, Tự Đức</a:t>
            </a:r>
            <a:r>
              <a:rPr lang="en-US" sz="2800" b="1">
                <a:solidFill>
                  <a:srgbClr val="008000"/>
                </a:solidFill>
                <a:latin typeface="Times New Roman" pitchFamily="18" charset="0"/>
                <a:cs typeface="Times New Roman" pitchFamily="18" charset="0"/>
              </a:rPr>
              <a:t>)</a:t>
            </a:r>
          </a:p>
          <a:p>
            <a:r>
              <a:rPr lang="vi-VN" sz="2800" b="1">
                <a:solidFill>
                  <a:srgbClr val="008000"/>
                </a:solidFill>
                <a:latin typeface="Times New Roman" pitchFamily="18" charset="0"/>
                <a:cs typeface="Times New Roman" pitchFamily="18" charset="0"/>
              </a:rPr>
              <a:t> và </a:t>
            </a:r>
            <a:r>
              <a:rPr lang="en-US" sz="2800" b="1">
                <a:solidFill>
                  <a:srgbClr val="008000"/>
                </a:solidFill>
                <a:latin typeface="Times New Roman" pitchFamily="18" charset="0"/>
                <a:cs typeface="Times New Roman" pitchFamily="18" charset="0"/>
              </a:rPr>
              <a:t> </a:t>
            </a:r>
            <a:r>
              <a:rPr lang="vi-VN" sz="2800" b="1">
                <a:solidFill>
                  <a:srgbClr val="008000"/>
                </a:solidFill>
                <a:latin typeface="Times New Roman" pitchFamily="18" charset="0"/>
                <a:cs typeface="Times New Roman" pitchFamily="18" charset="0"/>
              </a:rPr>
              <a:t>dựa </a:t>
            </a:r>
            <a:r>
              <a:rPr lang="en-US" sz="2800" b="1">
                <a:solidFill>
                  <a:srgbClr val="008000"/>
                </a:solidFill>
                <a:latin typeface="Times New Roman" pitchFamily="18" charset="0"/>
                <a:cs typeface="Times New Roman" pitchFamily="18" charset="0"/>
              </a:rPr>
              <a:t> </a:t>
            </a:r>
            <a:r>
              <a:rPr lang="vi-VN" sz="2800" b="1">
                <a:solidFill>
                  <a:srgbClr val="008000"/>
                </a:solidFill>
                <a:latin typeface="Times New Roman" pitchFamily="18" charset="0"/>
                <a:cs typeface="Times New Roman" pitchFamily="18" charset="0"/>
              </a:rPr>
              <a:t>vào </a:t>
            </a:r>
            <a:r>
              <a:rPr lang="en-US" sz="2800" b="1">
                <a:solidFill>
                  <a:srgbClr val="008000"/>
                </a:solidFill>
                <a:latin typeface="Times New Roman" pitchFamily="18" charset="0"/>
                <a:cs typeface="Times New Roman" pitchFamily="18" charset="0"/>
              </a:rPr>
              <a:t> </a:t>
            </a:r>
            <a:r>
              <a:rPr lang="vi-VN" sz="2800" b="1">
                <a:solidFill>
                  <a:srgbClr val="008000"/>
                </a:solidFill>
                <a:latin typeface="Times New Roman" pitchFamily="18" charset="0"/>
                <a:cs typeface="Times New Roman" pitchFamily="18" charset="0"/>
              </a:rPr>
              <a:t>vốn </a:t>
            </a:r>
            <a:r>
              <a:rPr lang="en-US" sz="2800" b="1">
                <a:solidFill>
                  <a:srgbClr val="008000"/>
                </a:solidFill>
                <a:latin typeface="Times New Roman" pitchFamily="18" charset="0"/>
                <a:cs typeface="Times New Roman" pitchFamily="18" charset="0"/>
              </a:rPr>
              <a:t> </a:t>
            </a:r>
            <a:r>
              <a:rPr lang="vi-VN" sz="2800" b="1">
                <a:solidFill>
                  <a:srgbClr val="008000"/>
                </a:solidFill>
                <a:latin typeface="Times New Roman" pitchFamily="18" charset="0"/>
                <a:cs typeface="Times New Roman" pitchFamily="18" charset="0"/>
              </a:rPr>
              <a:t>hiểu </a:t>
            </a:r>
            <a:r>
              <a:rPr lang="en-US" sz="2800" b="1">
                <a:solidFill>
                  <a:srgbClr val="008000"/>
                </a:solidFill>
                <a:latin typeface="Times New Roman" pitchFamily="18" charset="0"/>
                <a:cs typeface="Times New Roman" pitchFamily="18" charset="0"/>
              </a:rPr>
              <a:t> </a:t>
            </a:r>
            <a:r>
              <a:rPr lang="vi-VN" sz="2800" b="1">
                <a:solidFill>
                  <a:srgbClr val="008000"/>
                </a:solidFill>
                <a:latin typeface="Times New Roman" pitchFamily="18" charset="0"/>
                <a:cs typeface="Times New Roman" pitchFamily="18" charset="0"/>
              </a:rPr>
              <a:t>biết </a:t>
            </a:r>
            <a:r>
              <a:rPr lang="en-US" sz="2800" b="1">
                <a:solidFill>
                  <a:srgbClr val="008000"/>
                </a:solidFill>
                <a:latin typeface="Times New Roman" pitchFamily="18" charset="0"/>
                <a:cs typeface="Times New Roman" pitchFamily="18" charset="0"/>
              </a:rPr>
              <a:t> </a:t>
            </a:r>
            <a:r>
              <a:rPr lang="vi-VN" sz="2800" b="1">
                <a:solidFill>
                  <a:srgbClr val="008000"/>
                </a:solidFill>
                <a:latin typeface="Times New Roman" pitchFamily="18" charset="0"/>
                <a:cs typeface="Times New Roman" pitchFamily="18" charset="0"/>
              </a:rPr>
              <a:t>của mình trả lời câu hỏi : </a:t>
            </a:r>
            <a:endParaRPr lang="en-US" sz="2800" b="1">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8"/>
                                        </p:tgtEl>
                                        <p:attrNameLst>
                                          <p:attrName>style.visibility</p:attrName>
                                        </p:attrNameLst>
                                      </p:cBhvr>
                                      <p:to>
                                        <p:strVal val="visible"/>
                                      </p:to>
                                    </p:set>
                                    <p:anim calcmode="discrete" valueType="clr">
                                      <p:cBhvr override="childStyle">
                                        <p:cTn id="7" dur="80"/>
                                        <p:tgtEl>
                                          <p:spTgt spid="389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8"/>
                                        </p:tgtEl>
                                        <p:attrNameLst>
                                          <p:attrName>fillcolor</p:attrName>
                                        </p:attrNameLst>
                                      </p:cBhvr>
                                      <p:tavLst>
                                        <p:tav tm="0">
                                          <p:val>
                                            <p:clrVal>
                                              <a:schemeClr val="accent2"/>
                                            </p:clrVal>
                                          </p:val>
                                        </p:tav>
                                        <p:tav tm="50000">
                                          <p:val>
                                            <p:clrVal>
                                              <a:schemeClr val="hlink"/>
                                            </p:clrVal>
                                          </p:val>
                                        </p:tav>
                                      </p:tavLst>
                                    </p:anim>
                                    <p:set>
                                      <p:cBhvr>
                                        <p:cTn id="9" dur="80"/>
                                        <p:tgtEl>
                                          <p:spTgt spid="389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21"/>
                                        </p:tgtEl>
                                        <p:attrNameLst>
                                          <p:attrName>style.visibility</p:attrName>
                                        </p:attrNameLst>
                                      </p:cBhvr>
                                      <p:to>
                                        <p:strVal val="visible"/>
                                      </p:to>
                                    </p:set>
                                    <p:anim calcmode="discrete" valueType="clr">
                                      <p:cBhvr override="childStyle">
                                        <p:cTn id="14" dur="80"/>
                                        <p:tgtEl>
                                          <p:spTgt spid="3892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21"/>
                                        </p:tgtEl>
                                        <p:attrNameLst>
                                          <p:attrName>fillcolor</p:attrName>
                                        </p:attrNameLst>
                                      </p:cBhvr>
                                      <p:tavLst>
                                        <p:tav tm="0">
                                          <p:val>
                                            <p:clrVal>
                                              <a:schemeClr val="accent2"/>
                                            </p:clrVal>
                                          </p:val>
                                        </p:tav>
                                        <p:tav tm="50000">
                                          <p:val>
                                            <p:clrVal>
                                              <a:schemeClr val="hlink"/>
                                            </p:clrVal>
                                          </p:val>
                                        </p:tav>
                                      </p:tavLst>
                                    </p:anim>
                                    <p:set>
                                      <p:cBhvr>
                                        <p:cTn id="16" dur="80"/>
                                        <p:tgtEl>
                                          <p:spTgt spid="3892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8919"/>
                                        </p:tgtEl>
                                        <p:attrNameLst>
                                          <p:attrName>style.visibility</p:attrName>
                                        </p:attrNameLst>
                                      </p:cBhvr>
                                      <p:to>
                                        <p:strVal val="visible"/>
                                      </p:to>
                                    </p:set>
                                    <p:anim calcmode="discrete" valueType="clr">
                                      <p:cBhvr override="childStyle">
                                        <p:cTn id="21" dur="80"/>
                                        <p:tgtEl>
                                          <p:spTgt spid="3891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919"/>
                                        </p:tgtEl>
                                        <p:attrNameLst>
                                          <p:attrName>fillcolor</p:attrName>
                                        </p:attrNameLst>
                                      </p:cBhvr>
                                      <p:tavLst>
                                        <p:tav tm="0">
                                          <p:val>
                                            <p:clrVal>
                                              <a:schemeClr val="accent2"/>
                                            </p:clrVal>
                                          </p:val>
                                        </p:tav>
                                        <p:tav tm="50000">
                                          <p:val>
                                            <p:clrVal>
                                              <a:schemeClr val="hlink"/>
                                            </p:clrVal>
                                          </p:val>
                                        </p:tav>
                                      </p:tavLst>
                                    </p:anim>
                                    <p:set>
                                      <p:cBhvr>
                                        <p:cTn id="23" dur="80"/>
                                        <p:tgtEl>
                                          <p:spTgt spid="3891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8917"/>
                                        </p:tgtEl>
                                        <p:attrNameLst>
                                          <p:attrName>style.visibility</p:attrName>
                                        </p:attrNameLst>
                                      </p:cBhvr>
                                      <p:to>
                                        <p:strVal val="visible"/>
                                      </p:to>
                                    </p:set>
                                    <p:anim calcmode="discrete" valueType="clr">
                                      <p:cBhvr override="childStyle">
                                        <p:cTn id="28" dur="80"/>
                                        <p:tgtEl>
                                          <p:spTgt spid="3891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8917"/>
                                        </p:tgtEl>
                                        <p:attrNameLst>
                                          <p:attrName>fillcolor</p:attrName>
                                        </p:attrNameLst>
                                      </p:cBhvr>
                                      <p:tavLst>
                                        <p:tav tm="0">
                                          <p:val>
                                            <p:clrVal>
                                              <a:schemeClr val="accent2"/>
                                            </p:clrVal>
                                          </p:val>
                                        </p:tav>
                                        <p:tav tm="50000">
                                          <p:val>
                                            <p:clrVal>
                                              <a:schemeClr val="hlink"/>
                                            </p:clrVal>
                                          </p:val>
                                        </p:tav>
                                      </p:tavLst>
                                    </p:anim>
                                    <p:set>
                                      <p:cBhvr>
                                        <p:cTn id="30" dur="80"/>
                                        <p:tgtEl>
                                          <p:spTgt spid="3891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8920"/>
                                        </p:tgtEl>
                                        <p:attrNameLst>
                                          <p:attrName>style.visibility</p:attrName>
                                        </p:attrNameLst>
                                      </p:cBhvr>
                                      <p:to>
                                        <p:strVal val="visible"/>
                                      </p:to>
                                    </p:set>
                                    <p:anim calcmode="discrete" valueType="clr">
                                      <p:cBhvr override="childStyle">
                                        <p:cTn id="35" dur="80"/>
                                        <p:tgtEl>
                                          <p:spTgt spid="3892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8920"/>
                                        </p:tgtEl>
                                        <p:attrNameLst>
                                          <p:attrName>fillcolor</p:attrName>
                                        </p:attrNameLst>
                                      </p:cBhvr>
                                      <p:tavLst>
                                        <p:tav tm="0">
                                          <p:val>
                                            <p:clrVal>
                                              <a:schemeClr val="accent2"/>
                                            </p:clrVal>
                                          </p:val>
                                        </p:tav>
                                        <p:tav tm="50000">
                                          <p:val>
                                            <p:clrVal>
                                              <a:schemeClr val="hlink"/>
                                            </p:clrVal>
                                          </p:val>
                                        </p:tav>
                                      </p:tavLst>
                                    </p:anim>
                                    <p:set>
                                      <p:cBhvr>
                                        <p:cTn id="37" dur="80"/>
                                        <p:tgtEl>
                                          <p:spTgt spid="389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38919" grpId="0"/>
      <p:bldP spid="38920" grpId="0"/>
      <p:bldP spid="389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0" y="3733800"/>
            <a:ext cx="9144000" cy="488950"/>
          </a:xfrm>
          <a:prstGeom prst="rect">
            <a:avLst/>
          </a:prstGeom>
          <a:noFill/>
          <a:ln w="9525">
            <a:noFill/>
            <a:miter lim="800000"/>
            <a:headEnd/>
            <a:tailEnd/>
          </a:ln>
        </p:spPr>
        <p:txBody>
          <a:bodyPr>
            <a:spAutoFit/>
          </a:bodyPr>
          <a:lstStyle/>
          <a:p>
            <a:r>
              <a:rPr lang="nl-NL" sz="2600" b="1">
                <a:solidFill>
                  <a:srgbClr val="008000"/>
                </a:solidFill>
                <a:latin typeface="Times New Roman" pitchFamily="18" charset="0"/>
                <a:cs typeface="Times New Roman" pitchFamily="18" charset="0"/>
              </a:rPr>
              <a:t>- Nguyễn Ánh lên ngôi hoàng đế lấy hiệu là gì? Kinh đô ở đâu ?</a:t>
            </a:r>
            <a:endParaRPr lang="en-US" sz="2600" b="1">
              <a:solidFill>
                <a:srgbClr val="008000"/>
              </a:solidFill>
              <a:latin typeface="Times New Roman" pitchFamily="18" charset="0"/>
              <a:cs typeface="Times New Roman" pitchFamily="18" charset="0"/>
            </a:endParaRPr>
          </a:p>
        </p:txBody>
      </p:sp>
      <p:sp>
        <p:nvSpPr>
          <p:cNvPr id="13315" name="Text Box 6"/>
          <p:cNvSpPr txBox="1">
            <a:spLocks noChangeArrowheads="1"/>
          </p:cNvSpPr>
          <p:nvPr/>
        </p:nvSpPr>
        <p:spPr bwMode="auto">
          <a:xfrm>
            <a:off x="228600" y="1143000"/>
            <a:ext cx="9144000" cy="488950"/>
          </a:xfrm>
          <a:prstGeom prst="rect">
            <a:avLst/>
          </a:prstGeom>
          <a:noFill/>
          <a:ln w="9525">
            <a:noFill/>
            <a:miter lim="800000"/>
            <a:headEnd/>
            <a:tailEnd/>
          </a:ln>
        </p:spPr>
        <p:txBody>
          <a:bodyPr>
            <a:spAutoFit/>
          </a:bodyPr>
          <a:lstStyle/>
          <a:p>
            <a:r>
              <a:rPr lang="nl-NL" sz="2600" b="1">
                <a:solidFill>
                  <a:srgbClr val="0000FF"/>
                </a:solidFill>
                <a:latin typeface="Times New Roman" pitchFamily="18" charset="0"/>
                <a:cs typeface="Times New Roman" pitchFamily="18" charset="0"/>
              </a:rPr>
              <a:t>1. Hoàn cảnh ra đời của nhà Nguyễn.</a:t>
            </a:r>
            <a:endParaRPr lang="en-US" sz="2600" b="1">
              <a:solidFill>
                <a:srgbClr val="0000FF"/>
              </a:solidFill>
              <a:latin typeface="Times New Roman" pitchFamily="18" charset="0"/>
              <a:cs typeface="Times New Roman" pitchFamily="18" charset="0"/>
            </a:endParaRPr>
          </a:p>
        </p:txBody>
      </p:sp>
      <p:sp>
        <p:nvSpPr>
          <p:cNvPr id="13316" name="Text Box 7"/>
          <p:cNvSpPr txBox="1">
            <a:spLocks noChangeArrowheads="1"/>
          </p:cNvSpPr>
          <p:nvPr/>
        </p:nvSpPr>
        <p:spPr bwMode="auto">
          <a:xfrm>
            <a:off x="0" y="1981200"/>
            <a:ext cx="9144000" cy="488950"/>
          </a:xfrm>
          <a:prstGeom prst="rect">
            <a:avLst/>
          </a:prstGeom>
          <a:noFill/>
          <a:ln w="9525">
            <a:noFill/>
            <a:miter lim="800000"/>
            <a:headEnd/>
            <a:tailEnd/>
          </a:ln>
        </p:spPr>
        <p:txBody>
          <a:bodyPr>
            <a:spAutoFit/>
          </a:bodyPr>
          <a:lstStyle/>
          <a:p>
            <a:r>
              <a:rPr lang="vi-VN" sz="2600" b="1">
                <a:solidFill>
                  <a:srgbClr val="008000"/>
                </a:solidFill>
                <a:latin typeface="Times New Roman" pitchFamily="18" charset="0"/>
                <a:cs typeface="Times New Roman" pitchFamily="18" charset="0"/>
              </a:rPr>
              <a:t>- Nhà Nguyễn ra đời trong hoàn cảnh nào?</a:t>
            </a:r>
            <a:endParaRPr lang="en-US" sz="2600" b="1">
              <a:solidFill>
                <a:srgbClr val="008000"/>
              </a:solidFill>
              <a:latin typeface="Times New Roman" pitchFamily="18" charset="0"/>
              <a:cs typeface="Times New Roman" pitchFamily="18" charset="0"/>
            </a:endParaRPr>
          </a:p>
        </p:txBody>
      </p:sp>
      <p:sp>
        <p:nvSpPr>
          <p:cNvPr id="39945" name="Text Box 9"/>
          <p:cNvSpPr txBox="1">
            <a:spLocks noChangeArrowheads="1"/>
          </p:cNvSpPr>
          <p:nvPr/>
        </p:nvSpPr>
        <p:spPr bwMode="auto">
          <a:xfrm>
            <a:off x="0" y="2438400"/>
            <a:ext cx="9144000" cy="1235075"/>
          </a:xfrm>
          <a:prstGeom prst="rect">
            <a:avLst/>
          </a:prstGeom>
          <a:noFill/>
          <a:ln w="9525">
            <a:noFill/>
            <a:miter lim="800000"/>
            <a:headEnd/>
            <a:tailEnd/>
          </a:ln>
        </p:spPr>
        <p:txBody>
          <a:bodyPr>
            <a:spAutoFit/>
          </a:bodyPr>
          <a:lstStyle/>
          <a:p>
            <a:pPr algn="just"/>
            <a:r>
              <a:rPr lang="en-US" sz="2500" b="1">
                <a:solidFill>
                  <a:srgbClr val="0000FF"/>
                </a:solidFill>
                <a:latin typeface="Times New Roman" pitchFamily="18" charset="0"/>
                <a:cs typeface="Times New Roman" pitchFamily="18" charset="0"/>
              </a:rPr>
              <a:t>- Sau khi vua Quang Trung qua đời, triều đại Tây Sơn suy yếu dần .Lợi dụng thời cơ đó Nguyễn Ánh tấn công nhà Tây Sơn. Năm 1802, triều Tây Sơn bị lật đổ.Nguyễn Ánh lên ngôi hoàng đế.</a:t>
            </a:r>
            <a:endParaRPr lang="en-US" sz="25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5"/>
                                        </p:tgtEl>
                                        <p:attrNameLst>
                                          <p:attrName>style.visibility</p:attrName>
                                        </p:attrNameLst>
                                      </p:cBhvr>
                                      <p:to>
                                        <p:strVal val="visible"/>
                                      </p:to>
                                    </p:set>
                                    <p:anim calcmode="discrete" valueType="clr">
                                      <p:cBhvr override="childStyle">
                                        <p:cTn id="7" dur="80"/>
                                        <p:tgtEl>
                                          <p:spTgt spid="399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5"/>
                                        </p:tgtEl>
                                        <p:attrNameLst>
                                          <p:attrName>fillcolor</p:attrName>
                                        </p:attrNameLst>
                                      </p:cBhvr>
                                      <p:tavLst>
                                        <p:tav tm="0">
                                          <p:val>
                                            <p:clrVal>
                                              <a:schemeClr val="accent2"/>
                                            </p:clrVal>
                                          </p:val>
                                        </p:tav>
                                        <p:tav tm="50000">
                                          <p:val>
                                            <p:clrVal>
                                              <a:schemeClr val="hlink"/>
                                            </p:clrVal>
                                          </p:val>
                                        </p:tav>
                                      </p:tavLst>
                                    </p:anim>
                                    <p:set>
                                      <p:cBhvr>
                                        <p:cTn id="9" dur="80"/>
                                        <p:tgtEl>
                                          <p:spTgt spid="3994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1"/>
                                        </p:tgtEl>
                                        <p:attrNameLst>
                                          <p:attrName>style.visibility</p:attrName>
                                        </p:attrNameLst>
                                      </p:cBhvr>
                                      <p:to>
                                        <p:strVal val="visible"/>
                                      </p:to>
                                    </p:set>
                                    <p:anim calcmode="discrete" valueType="clr">
                                      <p:cBhvr override="childStyle">
                                        <p:cTn id="14" dur="80"/>
                                        <p:tgtEl>
                                          <p:spTgt spid="3994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1"/>
                                        </p:tgtEl>
                                        <p:attrNameLst>
                                          <p:attrName>fillcolor</p:attrName>
                                        </p:attrNameLst>
                                      </p:cBhvr>
                                      <p:tavLst>
                                        <p:tav tm="0">
                                          <p:val>
                                            <p:clrVal>
                                              <a:schemeClr val="accent2"/>
                                            </p:clrVal>
                                          </p:val>
                                        </p:tav>
                                        <p:tav tm="50000">
                                          <p:val>
                                            <p:clrVal>
                                              <a:schemeClr val="hlink"/>
                                            </p:clrVal>
                                          </p:val>
                                        </p:tav>
                                      </p:tavLst>
                                    </p:anim>
                                    <p:set>
                                      <p:cBhvr>
                                        <p:cTn id="16" dur="80"/>
                                        <p:tgtEl>
                                          <p:spTgt spid="399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819400" y="762000"/>
            <a:ext cx="2819400" cy="5257800"/>
            <a:chOff x="0" y="838200"/>
            <a:chExt cx="9144000" cy="6019802"/>
          </a:xfrm>
        </p:grpSpPr>
        <p:pic>
          <p:nvPicPr>
            <p:cNvPr id="14350" name="Picture 6"/>
            <p:cNvPicPr>
              <a:picLocks noChangeAspect="1" noChangeArrowheads="1"/>
            </p:cNvPicPr>
            <p:nvPr/>
          </p:nvPicPr>
          <p:blipFill>
            <a:blip r:embed="rId2">
              <a:lum bright="-6000" contrast="6000"/>
            </a:blip>
            <a:srcRect/>
            <a:stretch>
              <a:fillRect/>
            </a:stretch>
          </p:blipFill>
          <p:spPr bwMode="auto">
            <a:xfrm>
              <a:off x="0" y="838200"/>
              <a:ext cx="9144000" cy="6019800"/>
            </a:xfrm>
            <a:prstGeom prst="rect">
              <a:avLst/>
            </a:prstGeom>
            <a:noFill/>
            <a:ln w="9525">
              <a:solidFill>
                <a:srgbClr val="FF0000"/>
              </a:solidFill>
              <a:miter lim="800000"/>
              <a:headEnd/>
              <a:tailEnd/>
            </a:ln>
          </p:spPr>
        </p:pic>
        <p:sp>
          <p:nvSpPr>
            <p:cNvPr id="11" name="Rectangle 10"/>
            <p:cNvSpPr/>
            <p:nvPr/>
          </p:nvSpPr>
          <p:spPr>
            <a:xfrm>
              <a:off x="0" y="5353051"/>
              <a:ext cx="9144000" cy="15049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b="1">
                <a:solidFill>
                  <a:srgbClr val="FF0000"/>
                </a:solidFill>
                <a:latin typeface="Times New Roman" pitchFamily="18" charset="0"/>
                <a:cs typeface="Times New Roman" pitchFamily="18" charset="0"/>
              </a:endParaRPr>
            </a:p>
          </p:txBody>
        </p:sp>
      </p:grpSp>
      <p:grpSp>
        <p:nvGrpSpPr>
          <p:cNvPr id="3" name="Group 11"/>
          <p:cNvGrpSpPr>
            <a:grpSpLocks/>
          </p:cNvGrpSpPr>
          <p:nvPr/>
        </p:nvGrpSpPr>
        <p:grpSpPr bwMode="auto">
          <a:xfrm>
            <a:off x="0" y="1752600"/>
            <a:ext cx="2819400" cy="3505200"/>
            <a:chOff x="457200" y="381000"/>
            <a:chExt cx="3962400" cy="2819400"/>
          </a:xfrm>
        </p:grpSpPr>
        <p:pic>
          <p:nvPicPr>
            <p:cNvPr id="14348" name="Picture 12" descr="Emperor Gia Long.jpg"/>
            <p:cNvPicPr>
              <a:picLocks noChangeAspect="1" noChangeArrowheads="1"/>
            </p:cNvPicPr>
            <p:nvPr/>
          </p:nvPicPr>
          <p:blipFill>
            <a:blip r:embed="rId3"/>
            <a:srcRect/>
            <a:stretch>
              <a:fillRect/>
            </a:stretch>
          </p:blipFill>
          <p:spPr bwMode="auto">
            <a:xfrm>
              <a:off x="457200" y="381000"/>
              <a:ext cx="3962400" cy="2819400"/>
            </a:xfrm>
            <a:prstGeom prst="rect">
              <a:avLst/>
            </a:prstGeom>
            <a:noFill/>
            <a:ln w="9525">
              <a:solidFill>
                <a:srgbClr val="FF0000"/>
              </a:solidFill>
              <a:miter lim="800000"/>
              <a:headEnd/>
              <a:tailEnd/>
            </a:ln>
          </p:spPr>
        </p:pic>
        <p:sp>
          <p:nvSpPr>
            <p:cNvPr id="14349" name="Rectangle 8"/>
            <p:cNvSpPr>
              <a:spLocks noChangeArrowheads="1"/>
            </p:cNvSpPr>
            <p:nvPr/>
          </p:nvSpPr>
          <p:spPr bwMode="auto">
            <a:xfrm>
              <a:off x="457200" y="2511608"/>
              <a:ext cx="3962399" cy="667753"/>
            </a:xfrm>
            <a:prstGeom prst="rect">
              <a:avLst/>
            </a:prstGeom>
            <a:noFill/>
            <a:ln w="9525">
              <a:noFill/>
              <a:miter lim="800000"/>
              <a:headEnd/>
              <a:tailEnd/>
            </a:ln>
          </p:spPr>
          <p:txBody>
            <a:bodyPr wrap="none" anchor="ctr"/>
            <a:lstStyle/>
            <a:p>
              <a:pPr algn="ctr"/>
              <a:endParaRPr lang="vi-VN" sz="2400" b="1">
                <a:solidFill>
                  <a:srgbClr val="FFFF00"/>
                </a:solidFill>
                <a:latin typeface="Times New Roman" pitchFamily="18" charset="0"/>
                <a:cs typeface="Times New Roman" pitchFamily="18" charset="0"/>
              </a:endParaRPr>
            </a:p>
          </p:txBody>
        </p:sp>
      </p:grpSp>
      <p:sp>
        <p:nvSpPr>
          <p:cNvPr id="14340" name="AutoShape 6" descr="Kết quả hình ảnh cho quang trung đại phá quan thanh"/>
          <p:cNvSpPr>
            <a:spLocks noChangeAspect="1" noChangeArrowheads="1"/>
          </p:cNvSpPr>
          <p:nvPr/>
        </p:nvSpPr>
        <p:spPr bwMode="auto">
          <a:xfrm>
            <a:off x="165100" y="-152400"/>
            <a:ext cx="304800" cy="304800"/>
          </a:xfrm>
          <a:prstGeom prst="rect">
            <a:avLst/>
          </a:prstGeom>
          <a:noFill/>
          <a:ln w="9525">
            <a:noFill/>
            <a:miter lim="800000"/>
            <a:headEnd/>
            <a:tailEnd/>
          </a:ln>
        </p:spPr>
        <p:txBody>
          <a:bodyPr/>
          <a:lstStyle/>
          <a:p>
            <a:endParaRPr lang="vi-VN" sz="2000">
              <a:latin typeface="VNI-Avo" pitchFamily="2" charset="0"/>
              <a:cs typeface="Times New Roman" pitchFamily="18" charset="0"/>
            </a:endParaRPr>
          </a:p>
        </p:txBody>
      </p:sp>
      <p:grpSp>
        <p:nvGrpSpPr>
          <p:cNvPr id="4" name="Group 22"/>
          <p:cNvGrpSpPr>
            <a:grpSpLocks/>
          </p:cNvGrpSpPr>
          <p:nvPr/>
        </p:nvGrpSpPr>
        <p:grpSpPr bwMode="auto">
          <a:xfrm>
            <a:off x="5562600" y="762000"/>
            <a:ext cx="3581400" cy="6096000"/>
            <a:chOff x="3504" y="1056"/>
            <a:chExt cx="2256" cy="3264"/>
          </a:xfrm>
        </p:grpSpPr>
        <p:pic>
          <p:nvPicPr>
            <p:cNvPr id="14346" name="Picture 2" descr="Picture1"/>
            <p:cNvPicPr>
              <a:picLocks noChangeAspect="1" noChangeArrowheads="1"/>
            </p:cNvPicPr>
            <p:nvPr/>
          </p:nvPicPr>
          <p:blipFill>
            <a:blip r:embed="rId4"/>
            <a:srcRect/>
            <a:stretch>
              <a:fillRect/>
            </a:stretch>
          </p:blipFill>
          <p:spPr bwMode="auto">
            <a:xfrm>
              <a:off x="3504" y="1056"/>
              <a:ext cx="2256" cy="3264"/>
            </a:xfrm>
            <a:prstGeom prst="rect">
              <a:avLst/>
            </a:prstGeom>
            <a:noFill/>
            <a:ln w="9525">
              <a:noFill/>
              <a:miter lim="800000"/>
              <a:headEnd/>
              <a:tailEnd/>
            </a:ln>
          </p:spPr>
        </p:pic>
        <p:pic>
          <p:nvPicPr>
            <p:cNvPr id="14347" name="Picture 5" descr="Ảnh3"/>
            <p:cNvPicPr>
              <a:picLocks noChangeAspect="1" noChangeArrowheads="1"/>
            </p:cNvPicPr>
            <p:nvPr/>
          </p:nvPicPr>
          <p:blipFill>
            <a:blip r:embed="rId5"/>
            <a:srcRect/>
            <a:stretch>
              <a:fillRect/>
            </a:stretch>
          </p:blipFill>
          <p:spPr bwMode="auto">
            <a:xfrm>
              <a:off x="4512" y="1584"/>
              <a:ext cx="143" cy="139"/>
            </a:xfrm>
            <a:prstGeom prst="rect">
              <a:avLst/>
            </a:prstGeom>
            <a:noFill/>
            <a:ln w="9525">
              <a:noFill/>
              <a:miter lim="800000"/>
              <a:headEnd/>
              <a:tailEnd/>
            </a:ln>
          </p:spPr>
        </p:pic>
      </p:grpSp>
      <p:sp>
        <p:nvSpPr>
          <p:cNvPr id="40976" name="Text Box 16"/>
          <p:cNvSpPr txBox="1">
            <a:spLocks noChangeArrowheads="1"/>
          </p:cNvSpPr>
          <p:nvPr/>
        </p:nvSpPr>
        <p:spPr bwMode="auto">
          <a:xfrm>
            <a:off x="2851150" y="5943600"/>
            <a:ext cx="2787650" cy="793750"/>
          </a:xfrm>
          <a:prstGeom prst="rect">
            <a:avLst/>
          </a:prstGeom>
          <a:noFill/>
          <a:ln w="9525">
            <a:noFill/>
            <a:miter lim="800000"/>
            <a:headEnd/>
            <a:tailEnd/>
          </a:ln>
        </p:spPr>
        <p:txBody>
          <a:bodyPr>
            <a:spAutoFit/>
          </a:bodyPr>
          <a:lstStyle/>
          <a:p>
            <a:pPr algn="ctr"/>
            <a:r>
              <a:rPr lang="en-US" sz="2300" b="1">
                <a:solidFill>
                  <a:srgbClr val="FF0000"/>
                </a:solidFill>
              </a:rPr>
              <a:t>Kinh Đô Phú Xuân (Huế)</a:t>
            </a:r>
            <a:endParaRPr lang="en-US" sz="2300" b="1"/>
          </a:p>
        </p:txBody>
      </p:sp>
      <p:sp>
        <p:nvSpPr>
          <p:cNvPr id="40977" name="Text Box 17"/>
          <p:cNvSpPr txBox="1">
            <a:spLocks noChangeArrowheads="1"/>
          </p:cNvSpPr>
          <p:nvPr/>
        </p:nvSpPr>
        <p:spPr bwMode="auto">
          <a:xfrm>
            <a:off x="-76200" y="5562600"/>
            <a:ext cx="2819400" cy="793750"/>
          </a:xfrm>
          <a:prstGeom prst="rect">
            <a:avLst/>
          </a:prstGeom>
          <a:noFill/>
          <a:ln w="9525">
            <a:noFill/>
            <a:miter lim="800000"/>
            <a:headEnd/>
            <a:tailEnd/>
          </a:ln>
        </p:spPr>
        <p:txBody>
          <a:bodyPr>
            <a:spAutoFit/>
          </a:bodyPr>
          <a:lstStyle/>
          <a:p>
            <a:pPr algn="ctr"/>
            <a:r>
              <a:rPr lang="en-US" sz="2300" b="1">
                <a:solidFill>
                  <a:srgbClr val="FF0066"/>
                </a:solidFill>
              </a:rPr>
              <a:t>Vua Gia Long </a:t>
            </a:r>
          </a:p>
          <a:p>
            <a:pPr algn="ctr"/>
            <a:r>
              <a:rPr lang="en-US" sz="2300" b="1">
                <a:solidFill>
                  <a:srgbClr val="FF0066"/>
                </a:solidFill>
              </a:rPr>
              <a:t>(1802-1820)</a:t>
            </a:r>
            <a:endParaRPr lang="en-US" sz="2300">
              <a:solidFill>
                <a:srgbClr val="FF0066"/>
              </a:solidFill>
            </a:endParaRPr>
          </a:p>
        </p:txBody>
      </p:sp>
      <p:sp>
        <p:nvSpPr>
          <p:cNvPr id="40981" name="Text Box 21"/>
          <p:cNvSpPr txBox="1">
            <a:spLocks noChangeArrowheads="1"/>
          </p:cNvSpPr>
          <p:nvPr/>
        </p:nvSpPr>
        <p:spPr bwMode="auto">
          <a:xfrm>
            <a:off x="0" y="152400"/>
            <a:ext cx="9144000" cy="492125"/>
          </a:xfrm>
          <a:prstGeom prst="rect">
            <a:avLst/>
          </a:prstGeom>
          <a:noFill/>
          <a:ln w="9525">
            <a:noFill/>
            <a:miter lim="800000"/>
            <a:headEnd/>
            <a:tailEnd/>
          </a:ln>
        </p:spPr>
        <p:txBody>
          <a:bodyPr>
            <a:spAutoFit/>
          </a:bodyPr>
          <a:lstStyle/>
          <a:p>
            <a:r>
              <a:rPr lang="nl-NL" sz="2600" b="1">
                <a:solidFill>
                  <a:srgbClr val="0000FF"/>
                </a:solidFill>
                <a:latin typeface="Times New Roman" pitchFamily="18" charset="0"/>
                <a:cs typeface="Times New Roman" pitchFamily="18" charset="0"/>
              </a:rPr>
              <a:t>- Nguyễn Ánh lên ngôi hoàng đế lấy hiệu là gì? Kinh đô ở đâu ?</a:t>
            </a:r>
            <a:endParaRPr lang="en-US" sz="2600" b="1">
              <a:solidFill>
                <a:srgbClr val="0000FF"/>
              </a:solidFill>
              <a:latin typeface="Times New Roman" pitchFamily="18" charset="0"/>
              <a:cs typeface="Times New Roman" pitchFamily="18" charset="0"/>
            </a:endParaRPr>
          </a:p>
        </p:txBody>
      </p:sp>
      <p:pic>
        <p:nvPicPr>
          <p:cNvPr id="20" name="Picture 5" descr="Ảnh3"/>
          <p:cNvPicPr>
            <a:picLocks noChangeAspect="1" noChangeArrowheads="1"/>
          </p:cNvPicPr>
          <p:nvPr/>
        </p:nvPicPr>
        <p:blipFill>
          <a:blip r:embed="rId5"/>
          <a:srcRect/>
          <a:stretch>
            <a:fillRect/>
          </a:stretch>
        </p:blipFill>
        <p:spPr bwMode="auto">
          <a:xfrm>
            <a:off x="8077200" y="4038600"/>
            <a:ext cx="227013" cy="220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1"/>
                                        </p:tgtEl>
                                        <p:attrNameLst>
                                          <p:attrName>style.visibility</p:attrName>
                                        </p:attrNameLst>
                                      </p:cBhvr>
                                      <p:to>
                                        <p:strVal val="visible"/>
                                      </p:to>
                                    </p:set>
                                    <p:anim calcmode="discrete" valueType="clr">
                                      <p:cBhvr override="childStyle">
                                        <p:cTn id="7" dur="80"/>
                                        <p:tgtEl>
                                          <p:spTgt spid="409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1"/>
                                        </p:tgtEl>
                                        <p:attrNameLst>
                                          <p:attrName>fillcolor</p:attrName>
                                        </p:attrNameLst>
                                      </p:cBhvr>
                                      <p:tavLst>
                                        <p:tav tm="0">
                                          <p:val>
                                            <p:clrVal>
                                              <a:schemeClr val="accent2"/>
                                            </p:clrVal>
                                          </p:val>
                                        </p:tav>
                                        <p:tav tm="50000">
                                          <p:val>
                                            <p:clrVal>
                                              <a:schemeClr val="hlink"/>
                                            </p:clrVal>
                                          </p:val>
                                        </p:tav>
                                      </p:tavLst>
                                    </p:anim>
                                    <p:set>
                                      <p:cBhvr>
                                        <p:cTn id="9" dur="80"/>
                                        <p:tgtEl>
                                          <p:spTgt spid="4098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40977"/>
                                        </p:tgtEl>
                                        <p:attrNameLst>
                                          <p:attrName>style.visibility</p:attrName>
                                        </p:attrNameLst>
                                      </p:cBhvr>
                                      <p:to>
                                        <p:strVal val="visible"/>
                                      </p:to>
                                    </p:set>
                                    <p:anim calcmode="lin" valueType="num">
                                      <p:cBhvr additive="base">
                                        <p:cTn id="19" dur="500" fill="hold"/>
                                        <p:tgtEl>
                                          <p:spTgt spid="40977"/>
                                        </p:tgtEl>
                                        <p:attrNameLst>
                                          <p:attrName>ppt_x</p:attrName>
                                        </p:attrNameLst>
                                      </p:cBhvr>
                                      <p:tavLst>
                                        <p:tav tm="0">
                                          <p:val>
                                            <p:strVal val="#ppt_x"/>
                                          </p:val>
                                        </p:tav>
                                        <p:tav tm="100000">
                                          <p:val>
                                            <p:strVal val="#ppt_x"/>
                                          </p:val>
                                        </p:tav>
                                      </p:tavLst>
                                    </p:anim>
                                    <p:anim calcmode="lin" valueType="num">
                                      <p:cBhvr additive="base">
                                        <p:cTn id="20" dur="500" fill="hold"/>
                                        <p:tgtEl>
                                          <p:spTgt spid="409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40976"/>
                                        </p:tgtEl>
                                        <p:attrNameLst>
                                          <p:attrName>style.visibility</p:attrName>
                                        </p:attrNameLst>
                                      </p:cBhvr>
                                      <p:to>
                                        <p:strVal val="visible"/>
                                      </p:to>
                                    </p:set>
                                    <p:anim calcmode="lin" valueType="num">
                                      <p:cBhvr additive="base">
                                        <p:cTn id="30" dur="500" fill="hold"/>
                                        <p:tgtEl>
                                          <p:spTgt spid="40976"/>
                                        </p:tgtEl>
                                        <p:attrNameLst>
                                          <p:attrName>ppt_x</p:attrName>
                                        </p:attrNameLst>
                                      </p:cBhvr>
                                      <p:tavLst>
                                        <p:tav tm="0">
                                          <p:val>
                                            <p:strVal val="#ppt_x"/>
                                          </p:val>
                                        </p:tav>
                                        <p:tav tm="100000">
                                          <p:val>
                                            <p:strVal val="#ppt_x"/>
                                          </p:val>
                                        </p:tav>
                                      </p:tavLst>
                                    </p:anim>
                                    <p:anim calcmode="lin" valueType="num">
                                      <p:cBhvr additive="base">
                                        <p:cTn id="31" dur="500" fill="hold"/>
                                        <p:tgtEl>
                                          <p:spTgt spid="4097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6" grpId="0"/>
      <p:bldP spid="40977" grpId="0"/>
      <p:bldP spid="4098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5&quot;/&gt;&lt;/object&gt;&lt;object type=&quot;3&quot; unique_id=&quot;10005&quot;&gt;&lt;property id=&quot;20148&quot; value=&quot;5&quot;/&gt;&lt;property id=&quot;20300&quot; value=&quot;Slide 2&quot;/&gt;&lt;property id=&quot;20307&quot; value=&quot;315&quot;/&gt;&lt;/object&gt;&lt;object type=&quot;3&quot; unique_id=&quot;10026&quot;&gt;&lt;property id=&quot;20148&quot; value=&quot;5&quot;/&gt;&lt;property id=&quot;20300&quot; value=&quot;Slide 21&quot;/&gt;&lt;property id=&quot;20307&quot; value=&quot;287&quot;/&gt;&lt;/object&gt;&lt;object type=&quot;3&quot; unique_id=&quot;10600&quot;&gt;&lt;property id=&quot;20148&quot; value=&quot;5&quot;/&gt;&lt;property id=&quot;20300&quot; value=&quot;Slide 6&quot;/&gt;&lt;property id=&quot;20307&quot; value=&quot;347&quot;/&gt;&lt;/object&gt;&lt;object type=&quot;3&quot; unique_id=&quot;11858&quot;&gt;&lt;property id=&quot;20148&quot; value=&quot;5&quot;/&gt;&lt;property id=&quot;20300&quot; value=&quot;Slide 7&quot;/&gt;&lt;property id=&quot;20307&quot; value=&quot;349&quot;/&gt;&lt;/object&gt;&lt;object type=&quot;3&quot; unique_id=&quot;11861&quot;&gt;&lt;property id=&quot;20148&quot; value=&quot;5&quot;/&gt;&lt;property id=&quot;20300&quot; value=&quot;Slide 20&quot;/&gt;&lt;property id=&quot;20307&quot; value=&quot;352&quot;/&gt;&lt;/object&gt;&lt;object type=&quot;3&quot; unique_id=&quot;11862&quot;&gt;&lt;property id=&quot;20148&quot; value=&quot;5&quot;/&gt;&lt;property id=&quot;20300&quot; value=&quot;Slide 5&quot;/&gt;&lt;property id=&quot;20307&quot; value=&quot;353&quot;/&gt;&lt;/object&gt;&lt;object type=&quot;3&quot; unique_id=&quot;12284&quot;&gt;&lt;property id=&quot;20148&quot; value=&quot;5&quot;/&gt;&lt;property id=&quot;20300&quot; value=&quot;Slide 8&quot;/&gt;&lt;property id=&quot;20307&quot; value=&quot;378&quot;/&gt;&lt;/object&gt;&lt;object type=&quot;3&quot; unique_id=&quot;12478&quot;&gt;&lt;property id=&quot;20148&quot; value=&quot;5&quot;/&gt;&lt;property id=&quot;20300&quot; value=&quot;Slide 14&quot;/&gt;&lt;property id=&quot;20307&quot; value=&quot;383&quot;/&gt;&lt;/object&gt;&lt;object type=&quot;3&quot; unique_id=&quot;12734&quot;&gt;&lt;property id=&quot;20148&quot; value=&quot;5&quot;/&gt;&lt;property id=&quot;20300&quot; value=&quot;Slide 3&quot;/&gt;&lt;property id=&quot;20307&quot; value=&quot;388&quot;/&gt;&lt;/object&gt;&lt;object type=&quot;3&quot; unique_id=&quot;12903&quot;&gt;&lt;property id=&quot;20148&quot; value=&quot;5&quot;/&gt;&lt;property id=&quot;20300&quot; value=&quot;Slide 4&quot;/&gt;&lt;property id=&quot;20307&quot; value=&quot;389&quot;/&gt;&lt;/object&gt;&lt;object type=&quot;3&quot; unique_id=&quot;12904&quot;&gt;&lt;property id=&quot;20148&quot; value=&quot;5&quot;/&gt;&lt;property id=&quot;20300&quot; value=&quot;Slide 9&quot;/&gt;&lt;property id=&quot;20307&quot; value=&quot;390&quot;/&gt;&lt;/object&gt;&lt;object type=&quot;3&quot; unique_id=&quot;12905&quot;&gt;&lt;property id=&quot;20148&quot; value=&quot;5&quot;/&gt;&lt;property id=&quot;20300&quot; value=&quot;Slide 10&quot;/&gt;&lt;property id=&quot;20307&quot; value=&quot;391&quot;/&gt;&lt;/object&gt;&lt;object type=&quot;3&quot; unique_id=&quot;12906&quot;&gt;&lt;property id=&quot;20148&quot; value=&quot;5&quot;/&gt;&lt;property id=&quot;20300&quot; value=&quot;Slide 16&quot;/&gt;&lt;property id=&quot;20307&quot; value=&quot;392&quot;/&gt;&lt;/object&gt;&lt;object type=&quot;3&quot; unique_id=&quot;12907&quot;&gt;&lt;property id=&quot;20148&quot; value=&quot;5&quot;/&gt;&lt;property id=&quot;20300&quot; value=&quot;Slide 19&quot;/&gt;&lt;property id=&quot;20307&quot; value=&quot;393&quot;/&gt;&lt;/object&gt;&lt;object type=&quot;3&quot; unique_id=&quot;12999&quot;&gt;&lt;property id=&quot;20148&quot; value=&quot;5&quot;/&gt;&lt;property id=&quot;20300&quot; value=&quot;Slide 11&quot;/&gt;&lt;property id=&quot;20307&quot; value=&quot;397&quot;/&gt;&lt;/object&gt;&lt;object type=&quot;3&quot; unique_id=&quot;13000&quot;&gt;&lt;property id=&quot;20148&quot; value=&quot;5&quot;/&gt;&lt;property id=&quot;20300&quot; value=&quot;Slide 12&quot;/&gt;&lt;property id=&quot;20307&quot; value=&quot;398&quot;/&gt;&lt;/object&gt;&lt;object type=&quot;3&quot; unique_id=&quot;13001&quot;&gt;&lt;property id=&quot;20148&quot; value=&quot;5&quot;/&gt;&lt;property id=&quot;20300&quot; value=&quot;Slide 13&quot;/&gt;&lt;property id=&quot;20307&quot; value=&quot;399&quot;/&gt;&lt;/object&gt;&lt;object type=&quot;3&quot; unique_id=&quot;13002&quot;&gt;&lt;property id=&quot;20148&quot; value=&quot;5&quot;/&gt;&lt;property id=&quot;20300&quot; value=&quot;Slide 15&quot;/&gt;&lt;property id=&quot;20307&quot; value=&quot;395&quot;/&gt;&lt;/object&gt;&lt;object type=&quot;3&quot; unique_id=&quot;13003&quot;&gt;&lt;property id=&quot;20148&quot; value=&quot;5&quot;/&gt;&lt;property id=&quot;20300&quot; value=&quot;Slide 18&quot;/&gt;&lt;property id=&quot;20307&quot; value=&quot;396&quot;/&gt;&lt;/object&gt;&lt;object type=&quot;3&quot; unique_id=&quot;13027&quot;&gt;&lt;property id=&quot;20148&quot; value=&quot;5&quot;/&gt;&lt;property id=&quot;20300&quot; value=&quot;Slide 17&quot;/&gt;&lt;property id=&quot;20307&quot; value=&quot;400&quot;/&gt;&lt;/object&gt;&lt;/object&gt;&lt;/object&gt;&lt;/database&gt;"/>
  <p:tag name="SECTOMILLISECCONVERTED" val="1"/>
  <p:tag name="VIOLETID" val="12574238"/>
  <p:tag name="VIOLETTITLE" val="Bài 27. Nhà Nguyễn thành lập"/>
  <p:tag name="VIOLETLESSON" val="27"/>
  <p:tag name="VIOLETCATID" val="2224"/>
  <p:tag name="VIOLETSUBJECT" val="Lịch sử 4"/>
  <p:tag name="VIOLETAUTHORID" val="9311753"/>
  <p:tag name="VIOLETAUTHORNAME" val="Lê Thị Nga"/>
  <p:tag name="VIOLETAUTHORAVATAR" val="no_avatar.jpg"/>
  <p:tag name="VIOLETAUTHORADDRESS" val="Trường Tiểu Học Phùng Chí Kiên  - Tỉnh Bắc Kạn"/>
  <p:tag name="VIOLETDATE" val="2019-04-06 13:36:37"/>
  <p:tag name="VIOLETHIT" val="71"/>
  <p:tag name="VIOLETLIKE"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7211</TotalTime>
  <Words>847</Words>
  <Application>Microsoft Office PowerPoint</Application>
  <PresentationFormat>On-screen Show (4:3)</PresentationFormat>
  <Paragraphs>83</Paragraphs>
  <Slides>23</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Times New Roman</vt:lpstr>
      <vt:lpstr>VNI-Avo</vt:lpstr>
      <vt:lpstr>1_Default Design</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Wesmosis@Yahoo.Dk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Doøng naøo döôùi ñaây neâu ñuùng nghóa cuûa töø coâng daân ?</dc:title>
  <dc:creator>USER</dc:creator>
  <cp:lastModifiedBy>Computer</cp:lastModifiedBy>
  <cp:revision>698</cp:revision>
  <dcterms:created xsi:type="dcterms:W3CDTF">2008-01-16T02:39:28Z</dcterms:created>
  <dcterms:modified xsi:type="dcterms:W3CDTF">2019-04-08T03:40:57Z</dcterms:modified>
</cp:coreProperties>
</file>