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57383-90B1-4615-B0FC-4D246F4D7636}" type="datetimeFigureOut">
              <a:rPr lang="en-US" smtClean="0"/>
              <a:t>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C7A4A-BD09-4E63-A9A5-C18273484DE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2623298-2B99-4703-B943-4780DFAAE33C}" type="slidenum">
              <a:rPr lang="en-US"/>
              <a:pPr/>
              <a:t>1</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135204-E285-4085-8B5F-A2592DBE970A}"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35204-E285-4085-8B5F-A2592DBE970A}"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35204-E285-4085-8B5F-A2592DBE970A}"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BD523-DB26-460B-8C5C-1FDE6C731C0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F4B0C0-83B5-46F4-BE89-20E6913C09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35204-E285-4085-8B5F-A2592DBE970A}"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35204-E285-4085-8B5F-A2592DBE970A}"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35204-E285-4085-8B5F-A2592DBE970A}"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35204-E285-4085-8B5F-A2592DBE970A}"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35204-E285-4085-8B5F-A2592DBE970A}"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35204-E285-4085-8B5F-A2592DBE970A}"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35204-E285-4085-8B5F-A2592DBE970A}"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35204-E285-4085-8B5F-A2592DBE970A}"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65FE2-54CF-486B-8A78-73A16EFF12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35204-E285-4085-8B5F-A2592DBE970A}" type="datetimeFigureOut">
              <a:rPr lang="en-US" smtClean="0"/>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65FE2-54CF-486B-8A78-73A16EFF12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13.xml"/><Relationship Id="rId7" Type="http://schemas.openxmlformats.org/officeDocument/2006/relationships/image" Target="../media/image3.gif"/><Relationship Id="rId2" Type="http://schemas.openxmlformats.org/officeDocument/2006/relationships/audio" Target="file:///D:\THCS%20Tran%20Phu\Giao%20an%20dien%20tu\Tin%20lop%208\Bai%208%20tin%208(While%20do)\Love%20story%20-%20Guitar.mp3" TargetMode="Externa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Documents%20and%20Settings/Windows%20XP/My%20Documents/Downloads/Documents/hinhtron.exe" TargetMode="Externa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Documents%20and%20Settings/Windows%20XP/My%20Documents/Downloads/Documents/hinhtron.exe" TargetMode="Externa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6172200" y="457200"/>
            <a:ext cx="23622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1028" name="Text Box 3"/>
          <p:cNvSpPr txBox="1">
            <a:spLocks noChangeArrowheads="1"/>
          </p:cNvSpPr>
          <p:nvPr/>
        </p:nvSpPr>
        <p:spPr bwMode="auto">
          <a:xfrm>
            <a:off x="7162800" y="5181600"/>
            <a:ext cx="1600200" cy="366713"/>
          </a:xfrm>
          <a:prstGeom prst="rect">
            <a:avLst/>
          </a:prstGeom>
          <a:noFill/>
          <a:ln w="9525">
            <a:noFill/>
            <a:miter lim="800000"/>
            <a:headEnd/>
            <a:tailEnd/>
          </a:ln>
        </p:spPr>
        <p:txBody>
          <a:bodyPr>
            <a:spAutoFit/>
          </a:bodyPr>
          <a:lstStyle/>
          <a:p>
            <a:pPr>
              <a:spcBef>
                <a:spcPct val="50000"/>
              </a:spcBef>
            </a:pPr>
            <a:r>
              <a:rPr lang="en-US" sz="1800"/>
              <a:t>	</a:t>
            </a:r>
          </a:p>
        </p:txBody>
      </p:sp>
      <p:sp>
        <p:nvSpPr>
          <p:cNvPr id="54278" name="Text Box 6"/>
          <p:cNvSpPr txBox="1">
            <a:spLocks noChangeArrowheads="1"/>
          </p:cNvSpPr>
          <p:nvPr/>
        </p:nvSpPr>
        <p:spPr bwMode="auto">
          <a:xfrm>
            <a:off x="1066800" y="2819400"/>
            <a:ext cx="7162800" cy="1370013"/>
          </a:xfrm>
          <a:prstGeom prst="rect">
            <a:avLst/>
          </a:prstGeom>
          <a:noFill/>
          <a:ln w="9525">
            <a:noFill/>
            <a:miter lim="800000"/>
            <a:headEnd/>
            <a:tailEnd/>
          </a:ln>
          <a:effectLst>
            <a:outerShdw dist="35921" dir="2700000" algn="ctr" rotWithShape="0">
              <a:srgbClr val="FFFF99">
                <a:alpha val="50000"/>
              </a:srgbClr>
            </a:outerShdw>
          </a:effectLst>
        </p:spPr>
        <p:txBody>
          <a:bodyPr>
            <a:spAutoFit/>
          </a:bodyPr>
          <a:lstStyle/>
          <a:p>
            <a:pPr algn="ctr">
              <a:spcBef>
                <a:spcPct val="50000"/>
              </a:spcBef>
              <a:defRPr/>
            </a:pPr>
            <a:r>
              <a:rPr lang="en-US" sz="2400" b="1">
                <a:solidFill>
                  <a:srgbClr val="FF3399"/>
                </a:solidFill>
                <a:latin typeface="Times New Roman" pitchFamily="18" charset="0"/>
              </a:rPr>
              <a:t>      CHÀO MỪNG CÁC EM ĐẾN VỚI TIẾT HỌC HÔM NAY</a:t>
            </a:r>
          </a:p>
          <a:p>
            <a:pPr algn="ctr">
              <a:spcBef>
                <a:spcPct val="50000"/>
              </a:spcBef>
              <a:defRPr/>
            </a:pPr>
            <a:endParaRPr lang="en-US" sz="2400" b="1">
              <a:solidFill>
                <a:srgbClr val="FF3399"/>
              </a:solidFill>
              <a:latin typeface="Times New Roman" pitchFamily="18" charset="0"/>
            </a:endParaRPr>
          </a:p>
        </p:txBody>
      </p:sp>
      <p:graphicFrame>
        <p:nvGraphicFramePr>
          <p:cNvPr id="54279" name="Object 7"/>
          <p:cNvGraphicFramePr>
            <a:graphicFrameLocks noChangeAspect="1"/>
          </p:cNvGraphicFramePr>
          <p:nvPr>
            <p:ph/>
          </p:nvPr>
        </p:nvGraphicFramePr>
        <p:xfrm>
          <a:off x="2843213" y="3962400"/>
          <a:ext cx="3621087" cy="2438400"/>
        </p:xfrm>
        <a:graphic>
          <a:graphicData uri="http://schemas.openxmlformats.org/presentationml/2006/ole">
            <p:oleObj spid="_x0000_s1026" name="Flash Document" r:id="rId5" imgW="910080" imgH="1561320" progId="Flash.Movie">
              <p:embed/>
            </p:oleObj>
          </a:graphicData>
        </a:graphic>
      </p:graphicFrame>
      <p:pic>
        <p:nvPicPr>
          <p:cNvPr id="54280" name="Love story - Guitar.mp3">
            <a:hlinkClick r:id="" action="ppaction://media"/>
          </p:cNvPr>
          <p:cNvPicPr>
            <a:picLocks noRot="1" noChangeAspect="1" noChangeArrowheads="1"/>
          </p:cNvPicPr>
          <p:nvPr>
            <a:audioFile r:link="rId2"/>
          </p:nvPr>
        </p:nvPicPr>
        <p:blipFill>
          <a:blip r:embed="rId6"/>
          <a:srcRect/>
          <a:stretch>
            <a:fillRect/>
          </a:stretch>
        </p:blipFill>
        <p:spPr bwMode="auto">
          <a:xfrm>
            <a:off x="-533400" y="4648200"/>
            <a:ext cx="304800" cy="304800"/>
          </a:xfrm>
          <a:prstGeom prst="rect">
            <a:avLst/>
          </a:prstGeom>
          <a:noFill/>
          <a:ln w="9525">
            <a:noFill/>
            <a:miter lim="800000"/>
            <a:headEnd/>
            <a:tailEnd/>
          </a:ln>
        </p:spPr>
      </p:pic>
      <p:pic>
        <p:nvPicPr>
          <p:cNvPr id="1031" name="Picture 9" descr="GUESTAN"/>
          <p:cNvPicPr>
            <a:picLocks noChangeAspect="1" noChangeArrowheads="1" noCrop="1"/>
          </p:cNvPicPr>
          <p:nvPr/>
        </p:nvPicPr>
        <p:blipFill>
          <a:blip r:embed="rId7"/>
          <a:srcRect/>
          <a:stretch>
            <a:fillRect/>
          </a:stretch>
        </p:blipFill>
        <p:spPr bwMode="auto">
          <a:xfrm>
            <a:off x="914400" y="1219200"/>
            <a:ext cx="1828800" cy="1736725"/>
          </a:xfrm>
          <a:prstGeom prst="rect">
            <a:avLst/>
          </a:prstGeom>
          <a:noFill/>
          <a:ln w="9525">
            <a:noFill/>
            <a:miter lim="800000"/>
            <a:headEnd/>
            <a:tailEnd/>
          </a:ln>
        </p:spPr>
      </p:pic>
      <p:pic>
        <p:nvPicPr>
          <p:cNvPr id="1032" name="Picture 10" descr="Phao hoa"/>
          <p:cNvPicPr>
            <a:picLocks noChangeAspect="1" noChangeArrowheads="1" noCrop="1"/>
          </p:cNvPicPr>
          <p:nvPr/>
        </p:nvPicPr>
        <p:blipFill>
          <a:blip r:embed="rId8"/>
          <a:srcRect/>
          <a:stretch>
            <a:fillRect/>
          </a:stretch>
        </p:blipFill>
        <p:spPr bwMode="auto">
          <a:xfrm>
            <a:off x="7162800" y="1905000"/>
            <a:ext cx="1143000" cy="1143000"/>
          </a:xfrm>
          <a:prstGeom prst="rect">
            <a:avLst/>
          </a:prstGeom>
          <a:noFill/>
          <a:ln w="9525">
            <a:noFill/>
            <a:miter lim="800000"/>
            <a:headEnd/>
            <a:tailEnd/>
          </a:ln>
        </p:spPr>
      </p:pic>
      <p:sp>
        <p:nvSpPr>
          <p:cNvPr id="54283" name="AutoShape 11"/>
          <p:cNvSpPr>
            <a:spLocks noChangeArrowheads="1"/>
          </p:cNvSpPr>
          <p:nvPr/>
        </p:nvSpPr>
        <p:spPr bwMode="auto">
          <a:xfrm>
            <a:off x="457200" y="5486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1800"/>
          </a:p>
        </p:txBody>
      </p:sp>
      <p:sp>
        <p:nvSpPr>
          <p:cNvPr id="54284" name="AutoShape 12"/>
          <p:cNvSpPr>
            <a:spLocks noChangeArrowheads="1"/>
          </p:cNvSpPr>
          <p:nvPr/>
        </p:nvSpPr>
        <p:spPr bwMode="auto">
          <a:xfrm>
            <a:off x="3048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defRPr/>
            </a:pPr>
            <a:endParaRPr lang="en-US" sz="1800"/>
          </a:p>
        </p:txBody>
      </p:sp>
      <p:sp>
        <p:nvSpPr>
          <p:cNvPr id="54285" name="AutoShape 13"/>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ctr">
              <a:defRPr/>
            </a:pPr>
            <a:endParaRPr lang="en-US" sz="1800"/>
          </a:p>
        </p:txBody>
      </p:sp>
      <p:sp>
        <p:nvSpPr>
          <p:cNvPr id="54286" name="AutoShape 14"/>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en-US" sz="1800"/>
          </a:p>
        </p:txBody>
      </p:sp>
      <p:sp>
        <p:nvSpPr>
          <p:cNvPr id="54287" name="AutoShape 15"/>
          <p:cNvSpPr>
            <a:spLocks noChangeArrowheads="1"/>
          </p:cNvSpPr>
          <p:nvPr/>
        </p:nvSpPr>
        <p:spPr bwMode="auto">
          <a:xfrm>
            <a:off x="2286000" y="51816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1800"/>
          </a:p>
        </p:txBody>
      </p:sp>
      <p:sp>
        <p:nvSpPr>
          <p:cNvPr id="54288" name="AutoShape 16"/>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1800"/>
          </a:p>
        </p:txBody>
      </p:sp>
      <p:sp>
        <p:nvSpPr>
          <p:cNvPr id="54289" name="AutoShape 17"/>
          <p:cNvSpPr>
            <a:spLocks noChangeArrowheads="1"/>
          </p:cNvSpPr>
          <p:nvPr/>
        </p:nvSpPr>
        <p:spPr bwMode="auto">
          <a:xfrm>
            <a:off x="6324600" y="5105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sz="1800"/>
          </a:p>
        </p:txBody>
      </p:sp>
      <p:sp>
        <p:nvSpPr>
          <p:cNvPr id="54290" name="AutoShape 18"/>
          <p:cNvSpPr>
            <a:spLocks noChangeArrowheads="1"/>
          </p:cNvSpPr>
          <p:nvPr/>
        </p:nvSpPr>
        <p:spPr bwMode="auto">
          <a:xfrm>
            <a:off x="2895600" y="1524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1800"/>
          </a:p>
        </p:txBody>
      </p:sp>
      <p:sp>
        <p:nvSpPr>
          <p:cNvPr id="54291" name="AutoShape 19"/>
          <p:cNvSpPr>
            <a:spLocks noChangeArrowheads="1"/>
          </p:cNvSpPr>
          <p:nvPr/>
        </p:nvSpPr>
        <p:spPr bwMode="auto">
          <a:xfrm>
            <a:off x="5867400" y="1524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en-US" sz="1800"/>
          </a:p>
        </p:txBody>
      </p:sp>
      <p:pic>
        <p:nvPicPr>
          <p:cNvPr id="1042" name="Picture 20" descr="Phao hoa"/>
          <p:cNvPicPr>
            <a:picLocks noChangeAspect="1" noChangeArrowheads="1" noCrop="1"/>
          </p:cNvPicPr>
          <p:nvPr/>
        </p:nvPicPr>
        <p:blipFill>
          <a:blip r:embed="rId8">
            <a:lum bright="70000" contrast="-68000"/>
            <a:grayscl/>
          </a:blip>
          <a:srcRect/>
          <a:stretch>
            <a:fillRect/>
          </a:stretch>
        </p:blipFill>
        <p:spPr bwMode="auto">
          <a:xfrm>
            <a:off x="6705600" y="1219200"/>
            <a:ext cx="1828800" cy="1905000"/>
          </a:xfrm>
          <a:prstGeom prst="rect">
            <a:avLst/>
          </a:prstGeom>
          <a:noFill/>
          <a:ln w="9525">
            <a:noFill/>
            <a:miter lim="800000"/>
            <a:headEnd/>
            <a:tailEnd/>
          </a:ln>
        </p:spPr>
      </p:pic>
      <p:pic>
        <p:nvPicPr>
          <p:cNvPr id="1043" name="Picture 10" descr="Bellcoll"/>
          <p:cNvPicPr>
            <a:picLocks noChangeAspect="1" noChangeArrowheads="1" noCrop="1"/>
          </p:cNvPicPr>
          <p:nvPr/>
        </p:nvPicPr>
        <p:blipFill>
          <a:blip r:embed="rId9"/>
          <a:srcRect/>
          <a:stretch>
            <a:fillRect/>
          </a:stretch>
        </p:blipFill>
        <p:spPr bwMode="auto">
          <a:xfrm>
            <a:off x="3810000" y="1295400"/>
            <a:ext cx="1635125" cy="16351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13" fill="hold"/>
                                        <p:tgtEl>
                                          <p:spTgt spid="54280"/>
                                        </p:tgtEl>
                                      </p:cBhvr>
                                    </p:cmd>
                                  </p:childTnLst>
                                </p:cTn>
                              </p:par>
                              <p:par>
                                <p:cTn id="7" presetID="40" presetClass="entr" presetSubtype="0" fill="hold" nodeType="withEffect">
                                  <p:stCondLst>
                                    <p:cond delay="0"/>
                                  </p:stCondLst>
                                  <p:iterate type="lt">
                                    <p:tmPct val="10000"/>
                                  </p:iterate>
                                  <p:childTnLst>
                                    <p:set>
                                      <p:cBhvr>
                                        <p:cTn id="8" dur="1" fill="hold">
                                          <p:stCondLst>
                                            <p:cond delay="0"/>
                                          </p:stCondLst>
                                        </p:cTn>
                                        <p:tgtEl>
                                          <p:spTgt spid="54278"/>
                                        </p:tgtEl>
                                        <p:attrNameLst>
                                          <p:attrName>style.visibility</p:attrName>
                                        </p:attrNameLst>
                                      </p:cBhvr>
                                      <p:to>
                                        <p:strVal val="visible"/>
                                      </p:to>
                                    </p:set>
                                    <p:animEffect transition="in" filter="fade">
                                      <p:cBhvr>
                                        <p:cTn id="9" dur="1000"/>
                                        <p:tgtEl>
                                          <p:spTgt spid="54278"/>
                                        </p:tgtEl>
                                      </p:cBhvr>
                                    </p:animEffect>
                                    <p:anim calcmode="lin" valueType="num">
                                      <p:cBhvr>
                                        <p:cTn id="10" dur="1000" fill="hold"/>
                                        <p:tgtEl>
                                          <p:spTgt spid="54278"/>
                                        </p:tgtEl>
                                        <p:attrNameLst>
                                          <p:attrName>ppt_x</p:attrName>
                                        </p:attrNameLst>
                                      </p:cBhvr>
                                      <p:tavLst>
                                        <p:tav tm="0">
                                          <p:val>
                                            <p:strVal val="#ppt_x-.1"/>
                                          </p:val>
                                        </p:tav>
                                        <p:tav tm="100000">
                                          <p:val>
                                            <p:strVal val="#ppt_x"/>
                                          </p:val>
                                        </p:tav>
                                      </p:tavLst>
                                    </p:anim>
                                    <p:anim calcmode="lin" valueType="num">
                                      <p:cBhvr>
                                        <p:cTn id="11" dur="1000" fill="hold"/>
                                        <p:tgtEl>
                                          <p:spTgt spid="54278"/>
                                        </p:tgtEl>
                                        <p:attrNameLst>
                                          <p:attrName>ppt_y</p:attrName>
                                        </p:attrNameLst>
                                      </p:cBhvr>
                                      <p:tavLst>
                                        <p:tav tm="0">
                                          <p:val>
                                            <p:strVal val="#ppt_y"/>
                                          </p:val>
                                        </p:tav>
                                        <p:tav tm="100000">
                                          <p:val>
                                            <p:strVal val="#ppt_y"/>
                                          </p:val>
                                        </p:tav>
                                      </p:tavLst>
                                    </p:anim>
                                  </p:childTnLst>
                                </p:cTn>
                              </p:par>
                              <p:par>
                                <p:cTn id="12" presetID="34" presetClass="emph" presetSubtype="0" fill="hold" grpId="0" nodeType="withEffect">
                                  <p:stCondLst>
                                    <p:cond delay="1000"/>
                                  </p:stCondLst>
                                  <p:iterate type="lt">
                                    <p:tmPct val="10000"/>
                                  </p:iterate>
                                  <p:childTnLst>
                                    <p:animMotion origin="layout" path="M 0.0 0.0 L 0.0 -0.07213" pathEditMode="relative" ptsTypes="">
                                      <p:cBhvr>
                                        <p:cTn id="13" dur="500" accel="50000" decel="50000" autoRev="1" fill="hold">
                                          <p:stCondLst>
                                            <p:cond delay="0"/>
                                          </p:stCondLst>
                                        </p:cTn>
                                        <p:tgtEl>
                                          <p:spTgt spid="54278"/>
                                        </p:tgtEl>
                                        <p:attrNameLst>
                                          <p:attrName>ppt_x</p:attrName>
                                          <p:attrName>ppt_y</p:attrName>
                                        </p:attrNameLst>
                                      </p:cBhvr>
                                    </p:animMotion>
                                    <p:animRot by="1500000">
                                      <p:cBhvr>
                                        <p:cTn id="14" dur="250" fill="hold">
                                          <p:stCondLst>
                                            <p:cond delay="0"/>
                                          </p:stCondLst>
                                        </p:cTn>
                                        <p:tgtEl>
                                          <p:spTgt spid="54278"/>
                                        </p:tgtEl>
                                        <p:attrNameLst>
                                          <p:attrName>r</p:attrName>
                                        </p:attrNameLst>
                                      </p:cBhvr>
                                    </p:animRot>
                                    <p:animRot by="-1500000">
                                      <p:cBhvr>
                                        <p:cTn id="15" dur="250" fill="hold">
                                          <p:stCondLst>
                                            <p:cond delay="250"/>
                                          </p:stCondLst>
                                        </p:cTn>
                                        <p:tgtEl>
                                          <p:spTgt spid="54278"/>
                                        </p:tgtEl>
                                        <p:attrNameLst>
                                          <p:attrName>r</p:attrName>
                                        </p:attrNameLst>
                                      </p:cBhvr>
                                    </p:animRot>
                                    <p:animRot by="-1500000">
                                      <p:cBhvr>
                                        <p:cTn id="16" dur="250" fill="hold">
                                          <p:stCondLst>
                                            <p:cond delay="500"/>
                                          </p:stCondLst>
                                        </p:cTn>
                                        <p:tgtEl>
                                          <p:spTgt spid="54278"/>
                                        </p:tgtEl>
                                        <p:attrNameLst>
                                          <p:attrName>r</p:attrName>
                                        </p:attrNameLst>
                                      </p:cBhvr>
                                    </p:animRot>
                                    <p:animRot by="1500000">
                                      <p:cBhvr>
                                        <p:cTn id="17" dur="250" fill="hold">
                                          <p:stCondLst>
                                            <p:cond delay="750"/>
                                          </p:stCondLst>
                                        </p:cTn>
                                        <p:tgtEl>
                                          <p:spTgt spid="54278"/>
                                        </p:tgtEl>
                                        <p:attrNameLst>
                                          <p:attrName>r</p:attrName>
                                        </p:attrNameLst>
                                      </p:cBhvr>
                                    </p:animRot>
                                  </p:childTnLst>
                                </p:cTn>
                              </p:par>
                              <p:par>
                                <p:cTn id="18" presetID="20" presetClass="entr" presetSubtype="0" fill="hold" nodeType="withEffect">
                                  <p:stCondLst>
                                    <p:cond delay="1500"/>
                                  </p:stCondLst>
                                  <p:childTnLst>
                                    <p:set>
                                      <p:cBhvr>
                                        <p:cTn id="19" dur="1" fill="hold">
                                          <p:stCondLst>
                                            <p:cond delay="0"/>
                                          </p:stCondLst>
                                        </p:cTn>
                                        <p:tgtEl>
                                          <p:spTgt spid="54279"/>
                                        </p:tgtEl>
                                        <p:attrNameLst>
                                          <p:attrName>style.visibility</p:attrName>
                                        </p:attrNameLst>
                                      </p:cBhvr>
                                      <p:to>
                                        <p:strVal val="visible"/>
                                      </p:to>
                                    </p:set>
                                    <p:animEffect transition="in" filter="wedge">
                                      <p:cBhvr>
                                        <p:cTn id="20" dur="2000"/>
                                        <p:tgtEl>
                                          <p:spTgt spid="54279"/>
                                        </p:tgtEl>
                                      </p:cBhvr>
                                    </p:animEffect>
                                  </p:childTnLst>
                                </p:cTn>
                              </p:par>
                              <p:par>
                                <p:cTn id="21" presetID="27" presetClass="entr" presetSubtype="0" fill="hold" nodeType="withEffect">
                                  <p:stCondLst>
                                    <p:cond delay="2500"/>
                                  </p:stCondLst>
                                  <p:iterate type="lt">
                                    <p:tmPct val="50000"/>
                                  </p:iterate>
                                  <p:childTnLst>
                                    <p:set>
                                      <p:cBhvr>
                                        <p:cTn id="22" dur="1" fill="hold">
                                          <p:stCondLst>
                                            <p:cond delay="0"/>
                                          </p:stCondLst>
                                        </p:cTn>
                                        <p:tgtEl>
                                          <p:spTgt spid="54278"/>
                                        </p:tgtEl>
                                        <p:attrNameLst>
                                          <p:attrName>style.visibility</p:attrName>
                                        </p:attrNameLst>
                                      </p:cBhvr>
                                      <p:to>
                                        <p:strVal val="visible"/>
                                      </p:to>
                                    </p:set>
                                    <p:anim calcmode="discrete" valueType="clr">
                                      <p:cBhvr override="childStyle">
                                        <p:cTn id="23" dur="1000"/>
                                        <p:tgtEl>
                                          <p:spTgt spid="54278"/>
                                        </p:tgtEl>
                                        <p:attrNameLst>
                                          <p:attrName>style.color</p:attrName>
                                        </p:attrNameLst>
                                      </p:cBhvr>
                                      <p:tavLst>
                                        <p:tav tm="0">
                                          <p:val>
                                            <p:clrVal>
                                              <a:schemeClr val="accent2"/>
                                            </p:clrVal>
                                          </p:val>
                                        </p:tav>
                                        <p:tav tm="50000">
                                          <p:val>
                                            <p:clrVal>
                                              <a:schemeClr val="hlink"/>
                                            </p:clrVal>
                                          </p:val>
                                        </p:tav>
                                      </p:tavLst>
                                    </p:anim>
                                    <p:anim calcmode="discrete" valueType="clr">
                                      <p:cBhvr>
                                        <p:cTn id="24" dur="1000"/>
                                        <p:tgtEl>
                                          <p:spTgt spid="54278"/>
                                        </p:tgtEl>
                                        <p:attrNameLst>
                                          <p:attrName>fillcolor</p:attrName>
                                        </p:attrNameLst>
                                      </p:cBhvr>
                                      <p:tavLst>
                                        <p:tav tm="0">
                                          <p:val>
                                            <p:clrVal>
                                              <a:schemeClr val="accent2"/>
                                            </p:clrVal>
                                          </p:val>
                                        </p:tav>
                                        <p:tav tm="50000">
                                          <p:val>
                                            <p:clrVal>
                                              <a:schemeClr val="hlink"/>
                                            </p:clrVal>
                                          </p:val>
                                        </p:tav>
                                      </p:tavLst>
                                    </p:anim>
                                    <p:set>
                                      <p:cBhvr>
                                        <p:cTn id="25" dur="1000"/>
                                        <p:tgtEl>
                                          <p:spTgt spid="54278"/>
                                        </p:tgtEl>
                                        <p:attrNameLst>
                                          <p:attrName>fill.type</p:attrName>
                                        </p:attrNameLst>
                                      </p:cBhvr>
                                      <p:to>
                                        <p:strVal val="solid"/>
                                      </p:to>
                                    </p:set>
                                  </p:childTnLst>
                                </p:cTn>
                              </p:par>
                              <p:par>
                                <p:cTn id="26" presetID="23" presetClass="entr" presetSubtype="528" repeatCount="indefinite" fill="hold" grpId="0" nodeType="withEffect">
                                  <p:stCondLst>
                                    <p:cond delay="0"/>
                                  </p:stCondLst>
                                  <p:childTnLst>
                                    <p:set>
                                      <p:cBhvr>
                                        <p:cTn id="27" dur="1" fill="hold">
                                          <p:stCondLst>
                                            <p:cond delay="0"/>
                                          </p:stCondLst>
                                        </p:cTn>
                                        <p:tgtEl>
                                          <p:spTgt spid="54283"/>
                                        </p:tgtEl>
                                        <p:attrNameLst>
                                          <p:attrName>style.visibility</p:attrName>
                                        </p:attrNameLst>
                                      </p:cBhvr>
                                      <p:to>
                                        <p:strVal val="visible"/>
                                      </p:to>
                                    </p:set>
                                    <p:anim calcmode="lin" valueType="num">
                                      <p:cBhvr>
                                        <p:cTn id="28" dur="1000" fill="hold"/>
                                        <p:tgtEl>
                                          <p:spTgt spid="54283"/>
                                        </p:tgtEl>
                                        <p:attrNameLst>
                                          <p:attrName>ppt_w</p:attrName>
                                        </p:attrNameLst>
                                      </p:cBhvr>
                                      <p:tavLst>
                                        <p:tav tm="0">
                                          <p:val>
                                            <p:fltVal val="0"/>
                                          </p:val>
                                        </p:tav>
                                        <p:tav tm="100000">
                                          <p:val>
                                            <p:strVal val="#ppt_w"/>
                                          </p:val>
                                        </p:tav>
                                      </p:tavLst>
                                    </p:anim>
                                    <p:anim calcmode="lin" valueType="num">
                                      <p:cBhvr>
                                        <p:cTn id="29" dur="1000" fill="hold"/>
                                        <p:tgtEl>
                                          <p:spTgt spid="54283"/>
                                        </p:tgtEl>
                                        <p:attrNameLst>
                                          <p:attrName>ppt_h</p:attrName>
                                        </p:attrNameLst>
                                      </p:cBhvr>
                                      <p:tavLst>
                                        <p:tav tm="0">
                                          <p:val>
                                            <p:fltVal val="0"/>
                                          </p:val>
                                        </p:tav>
                                        <p:tav tm="100000">
                                          <p:val>
                                            <p:strVal val="#ppt_h"/>
                                          </p:val>
                                        </p:tav>
                                      </p:tavLst>
                                    </p:anim>
                                    <p:anim calcmode="lin" valueType="num">
                                      <p:cBhvr>
                                        <p:cTn id="30" dur="1000" fill="hold"/>
                                        <p:tgtEl>
                                          <p:spTgt spid="54283"/>
                                        </p:tgtEl>
                                        <p:attrNameLst>
                                          <p:attrName>ppt_x</p:attrName>
                                        </p:attrNameLst>
                                      </p:cBhvr>
                                      <p:tavLst>
                                        <p:tav tm="0">
                                          <p:val>
                                            <p:fltVal val="0.5"/>
                                          </p:val>
                                        </p:tav>
                                        <p:tav tm="100000">
                                          <p:val>
                                            <p:strVal val="#ppt_x"/>
                                          </p:val>
                                        </p:tav>
                                      </p:tavLst>
                                    </p:anim>
                                    <p:anim calcmode="lin" valueType="num">
                                      <p:cBhvr>
                                        <p:cTn id="31" dur="1000" fill="hold"/>
                                        <p:tgtEl>
                                          <p:spTgt spid="54283"/>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528" repeatCount="indefinite" fill="hold" grpId="0" nodeType="clickEffect">
                                  <p:stCondLst>
                                    <p:cond delay="0"/>
                                  </p:stCondLst>
                                  <p:childTnLst>
                                    <p:set>
                                      <p:cBhvr>
                                        <p:cTn id="35" dur="1" fill="hold">
                                          <p:stCondLst>
                                            <p:cond delay="0"/>
                                          </p:stCondLst>
                                        </p:cTn>
                                        <p:tgtEl>
                                          <p:spTgt spid="54284"/>
                                        </p:tgtEl>
                                        <p:attrNameLst>
                                          <p:attrName>style.visibility</p:attrName>
                                        </p:attrNameLst>
                                      </p:cBhvr>
                                      <p:to>
                                        <p:strVal val="visible"/>
                                      </p:to>
                                    </p:set>
                                    <p:anim calcmode="lin" valueType="num">
                                      <p:cBhvr>
                                        <p:cTn id="36" dur="1000" fill="hold"/>
                                        <p:tgtEl>
                                          <p:spTgt spid="54284"/>
                                        </p:tgtEl>
                                        <p:attrNameLst>
                                          <p:attrName>ppt_w</p:attrName>
                                        </p:attrNameLst>
                                      </p:cBhvr>
                                      <p:tavLst>
                                        <p:tav tm="0">
                                          <p:val>
                                            <p:fltVal val="0"/>
                                          </p:val>
                                        </p:tav>
                                        <p:tav tm="100000">
                                          <p:val>
                                            <p:strVal val="#ppt_w"/>
                                          </p:val>
                                        </p:tav>
                                      </p:tavLst>
                                    </p:anim>
                                    <p:anim calcmode="lin" valueType="num">
                                      <p:cBhvr>
                                        <p:cTn id="37" dur="1000" fill="hold"/>
                                        <p:tgtEl>
                                          <p:spTgt spid="54284"/>
                                        </p:tgtEl>
                                        <p:attrNameLst>
                                          <p:attrName>ppt_h</p:attrName>
                                        </p:attrNameLst>
                                      </p:cBhvr>
                                      <p:tavLst>
                                        <p:tav tm="0">
                                          <p:val>
                                            <p:fltVal val="0"/>
                                          </p:val>
                                        </p:tav>
                                        <p:tav tm="100000">
                                          <p:val>
                                            <p:strVal val="#ppt_h"/>
                                          </p:val>
                                        </p:tav>
                                      </p:tavLst>
                                    </p:anim>
                                    <p:anim calcmode="lin" valueType="num">
                                      <p:cBhvr>
                                        <p:cTn id="38" dur="1000" fill="hold"/>
                                        <p:tgtEl>
                                          <p:spTgt spid="54284"/>
                                        </p:tgtEl>
                                        <p:attrNameLst>
                                          <p:attrName>ppt_x</p:attrName>
                                        </p:attrNameLst>
                                      </p:cBhvr>
                                      <p:tavLst>
                                        <p:tav tm="0">
                                          <p:val>
                                            <p:fltVal val="0.5"/>
                                          </p:val>
                                        </p:tav>
                                        <p:tav tm="100000">
                                          <p:val>
                                            <p:strVal val="#ppt_x"/>
                                          </p:val>
                                        </p:tav>
                                      </p:tavLst>
                                    </p:anim>
                                    <p:anim calcmode="lin" valueType="num">
                                      <p:cBhvr>
                                        <p:cTn id="39" dur="1000" fill="hold"/>
                                        <p:tgtEl>
                                          <p:spTgt spid="54284"/>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54285"/>
                                        </p:tgtEl>
                                        <p:attrNameLst>
                                          <p:attrName>style.visibility</p:attrName>
                                        </p:attrNameLst>
                                      </p:cBhvr>
                                      <p:to>
                                        <p:strVal val="visible"/>
                                      </p:to>
                                    </p:set>
                                    <p:anim calcmode="lin" valueType="num">
                                      <p:cBhvr>
                                        <p:cTn id="42" dur="1000" fill="hold"/>
                                        <p:tgtEl>
                                          <p:spTgt spid="54285"/>
                                        </p:tgtEl>
                                        <p:attrNameLst>
                                          <p:attrName>ppt_w</p:attrName>
                                        </p:attrNameLst>
                                      </p:cBhvr>
                                      <p:tavLst>
                                        <p:tav tm="0">
                                          <p:val>
                                            <p:fltVal val="0"/>
                                          </p:val>
                                        </p:tav>
                                        <p:tav tm="100000">
                                          <p:val>
                                            <p:strVal val="#ppt_w"/>
                                          </p:val>
                                        </p:tav>
                                      </p:tavLst>
                                    </p:anim>
                                    <p:anim calcmode="lin" valueType="num">
                                      <p:cBhvr>
                                        <p:cTn id="43" dur="1000" fill="hold"/>
                                        <p:tgtEl>
                                          <p:spTgt spid="54285"/>
                                        </p:tgtEl>
                                        <p:attrNameLst>
                                          <p:attrName>ppt_h</p:attrName>
                                        </p:attrNameLst>
                                      </p:cBhvr>
                                      <p:tavLst>
                                        <p:tav tm="0">
                                          <p:val>
                                            <p:fltVal val="0"/>
                                          </p:val>
                                        </p:tav>
                                        <p:tav tm="100000">
                                          <p:val>
                                            <p:strVal val="#ppt_h"/>
                                          </p:val>
                                        </p:tav>
                                      </p:tavLst>
                                    </p:anim>
                                    <p:anim calcmode="lin" valueType="num">
                                      <p:cBhvr>
                                        <p:cTn id="44" dur="1000" fill="hold"/>
                                        <p:tgtEl>
                                          <p:spTgt spid="54285"/>
                                        </p:tgtEl>
                                        <p:attrNameLst>
                                          <p:attrName>ppt_x</p:attrName>
                                        </p:attrNameLst>
                                      </p:cBhvr>
                                      <p:tavLst>
                                        <p:tav tm="0">
                                          <p:val>
                                            <p:fltVal val="0.5"/>
                                          </p:val>
                                        </p:tav>
                                        <p:tav tm="100000">
                                          <p:val>
                                            <p:strVal val="#ppt_x"/>
                                          </p:val>
                                        </p:tav>
                                      </p:tavLst>
                                    </p:anim>
                                    <p:anim calcmode="lin" valueType="num">
                                      <p:cBhvr>
                                        <p:cTn id="45" dur="1000" fill="hold"/>
                                        <p:tgtEl>
                                          <p:spTgt spid="54285"/>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0"/>
                                  </p:stCondLst>
                                  <p:childTnLst>
                                    <p:set>
                                      <p:cBhvr>
                                        <p:cTn id="47" dur="1" fill="hold">
                                          <p:stCondLst>
                                            <p:cond delay="0"/>
                                          </p:stCondLst>
                                        </p:cTn>
                                        <p:tgtEl>
                                          <p:spTgt spid="54286"/>
                                        </p:tgtEl>
                                        <p:attrNameLst>
                                          <p:attrName>style.visibility</p:attrName>
                                        </p:attrNameLst>
                                      </p:cBhvr>
                                      <p:to>
                                        <p:strVal val="visible"/>
                                      </p:to>
                                    </p:set>
                                    <p:anim calcmode="lin" valueType="num">
                                      <p:cBhvr>
                                        <p:cTn id="48" dur="1000" fill="hold"/>
                                        <p:tgtEl>
                                          <p:spTgt spid="54286"/>
                                        </p:tgtEl>
                                        <p:attrNameLst>
                                          <p:attrName>ppt_w</p:attrName>
                                        </p:attrNameLst>
                                      </p:cBhvr>
                                      <p:tavLst>
                                        <p:tav tm="0">
                                          <p:val>
                                            <p:fltVal val="0"/>
                                          </p:val>
                                        </p:tav>
                                        <p:tav tm="100000">
                                          <p:val>
                                            <p:strVal val="#ppt_w"/>
                                          </p:val>
                                        </p:tav>
                                      </p:tavLst>
                                    </p:anim>
                                    <p:anim calcmode="lin" valueType="num">
                                      <p:cBhvr>
                                        <p:cTn id="49" dur="1000" fill="hold"/>
                                        <p:tgtEl>
                                          <p:spTgt spid="54286"/>
                                        </p:tgtEl>
                                        <p:attrNameLst>
                                          <p:attrName>ppt_h</p:attrName>
                                        </p:attrNameLst>
                                      </p:cBhvr>
                                      <p:tavLst>
                                        <p:tav tm="0">
                                          <p:val>
                                            <p:fltVal val="0"/>
                                          </p:val>
                                        </p:tav>
                                        <p:tav tm="100000">
                                          <p:val>
                                            <p:strVal val="#ppt_h"/>
                                          </p:val>
                                        </p:tav>
                                      </p:tavLst>
                                    </p:anim>
                                    <p:anim calcmode="lin" valueType="num">
                                      <p:cBhvr>
                                        <p:cTn id="50" dur="1000" fill="hold"/>
                                        <p:tgtEl>
                                          <p:spTgt spid="54286"/>
                                        </p:tgtEl>
                                        <p:attrNameLst>
                                          <p:attrName>ppt_x</p:attrName>
                                        </p:attrNameLst>
                                      </p:cBhvr>
                                      <p:tavLst>
                                        <p:tav tm="0">
                                          <p:val>
                                            <p:fltVal val="0.5"/>
                                          </p:val>
                                        </p:tav>
                                        <p:tav tm="100000">
                                          <p:val>
                                            <p:strVal val="#ppt_x"/>
                                          </p:val>
                                        </p:tav>
                                      </p:tavLst>
                                    </p:anim>
                                    <p:anim calcmode="lin" valueType="num">
                                      <p:cBhvr>
                                        <p:cTn id="51" dur="1000" fill="hold"/>
                                        <p:tgtEl>
                                          <p:spTgt spid="54286"/>
                                        </p:tgtEl>
                                        <p:attrNameLst>
                                          <p:attrName>ppt_y</p:attrName>
                                        </p:attrNameLst>
                                      </p:cBhvr>
                                      <p:tavLst>
                                        <p:tav tm="0">
                                          <p:val>
                                            <p:fltVal val="0.5"/>
                                          </p:val>
                                        </p:tav>
                                        <p:tav tm="100000">
                                          <p:val>
                                            <p:strVal val="#ppt_y"/>
                                          </p:val>
                                        </p:tav>
                                      </p:tavLst>
                                    </p:anim>
                                  </p:childTnLst>
                                </p:cTn>
                              </p:par>
                              <p:par>
                                <p:cTn id="52" presetID="23" presetClass="entr" presetSubtype="528" repeatCount="indefinite" fill="hold" grpId="0" nodeType="withEffect">
                                  <p:stCondLst>
                                    <p:cond delay="500"/>
                                  </p:stCondLst>
                                  <p:childTnLst>
                                    <p:set>
                                      <p:cBhvr>
                                        <p:cTn id="53" dur="1" fill="hold">
                                          <p:stCondLst>
                                            <p:cond delay="0"/>
                                          </p:stCondLst>
                                        </p:cTn>
                                        <p:tgtEl>
                                          <p:spTgt spid="54287"/>
                                        </p:tgtEl>
                                        <p:attrNameLst>
                                          <p:attrName>style.visibility</p:attrName>
                                        </p:attrNameLst>
                                      </p:cBhvr>
                                      <p:to>
                                        <p:strVal val="visible"/>
                                      </p:to>
                                    </p:set>
                                    <p:anim calcmode="lin" valueType="num">
                                      <p:cBhvr>
                                        <p:cTn id="54" dur="1000" fill="hold"/>
                                        <p:tgtEl>
                                          <p:spTgt spid="54287"/>
                                        </p:tgtEl>
                                        <p:attrNameLst>
                                          <p:attrName>ppt_w</p:attrName>
                                        </p:attrNameLst>
                                      </p:cBhvr>
                                      <p:tavLst>
                                        <p:tav tm="0">
                                          <p:val>
                                            <p:fltVal val="0"/>
                                          </p:val>
                                        </p:tav>
                                        <p:tav tm="100000">
                                          <p:val>
                                            <p:strVal val="#ppt_w"/>
                                          </p:val>
                                        </p:tav>
                                      </p:tavLst>
                                    </p:anim>
                                    <p:anim calcmode="lin" valueType="num">
                                      <p:cBhvr>
                                        <p:cTn id="55" dur="1000" fill="hold"/>
                                        <p:tgtEl>
                                          <p:spTgt spid="54287"/>
                                        </p:tgtEl>
                                        <p:attrNameLst>
                                          <p:attrName>ppt_h</p:attrName>
                                        </p:attrNameLst>
                                      </p:cBhvr>
                                      <p:tavLst>
                                        <p:tav tm="0">
                                          <p:val>
                                            <p:fltVal val="0"/>
                                          </p:val>
                                        </p:tav>
                                        <p:tav tm="100000">
                                          <p:val>
                                            <p:strVal val="#ppt_h"/>
                                          </p:val>
                                        </p:tav>
                                      </p:tavLst>
                                    </p:anim>
                                    <p:anim calcmode="lin" valueType="num">
                                      <p:cBhvr>
                                        <p:cTn id="56" dur="1000" fill="hold"/>
                                        <p:tgtEl>
                                          <p:spTgt spid="54287"/>
                                        </p:tgtEl>
                                        <p:attrNameLst>
                                          <p:attrName>ppt_x</p:attrName>
                                        </p:attrNameLst>
                                      </p:cBhvr>
                                      <p:tavLst>
                                        <p:tav tm="0">
                                          <p:val>
                                            <p:fltVal val="0.5"/>
                                          </p:val>
                                        </p:tav>
                                        <p:tav tm="100000">
                                          <p:val>
                                            <p:strVal val="#ppt_x"/>
                                          </p:val>
                                        </p:tav>
                                      </p:tavLst>
                                    </p:anim>
                                    <p:anim calcmode="lin" valueType="num">
                                      <p:cBhvr>
                                        <p:cTn id="57" dur="1000" fill="hold"/>
                                        <p:tgtEl>
                                          <p:spTgt spid="54287"/>
                                        </p:tgtEl>
                                        <p:attrNameLst>
                                          <p:attrName>ppt_y</p:attrName>
                                        </p:attrNameLst>
                                      </p:cBhvr>
                                      <p:tavLst>
                                        <p:tav tm="0">
                                          <p:val>
                                            <p:fltVal val="0.5"/>
                                          </p:val>
                                        </p:tav>
                                        <p:tav tm="100000">
                                          <p:val>
                                            <p:strVal val="#ppt_y"/>
                                          </p:val>
                                        </p:tav>
                                      </p:tavLst>
                                    </p:anim>
                                  </p:childTnLst>
                                </p:cTn>
                              </p:par>
                              <p:par>
                                <p:cTn id="58" presetID="23" presetClass="entr" presetSubtype="528" repeatCount="indefinite" fill="hold" grpId="0" nodeType="withEffect">
                                  <p:stCondLst>
                                    <p:cond delay="1500"/>
                                  </p:stCondLst>
                                  <p:childTnLst>
                                    <p:set>
                                      <p:cBhvr>
                                        <p:cTn id="59" dur="1" fill="hold">
                                          <p:stCondLst>
                                            <p:cond delay="0"/>
                                          </p:stCondLst>
                                        </p:cTn>
                                        <p:tgtEl>
                                          <p:spTgt spid="54288"/>
                                        </p:tgtEl>
                                        <p:attrNameLst>
                                          <p:attrName>style.visibility</p:attrName>
                                        </p:attrNameLst>
                                      </p:cBhvr>
                                      <p:to>
                                        <p:strVal val="visible"/>
                                      </p:to>
                                    </p:set>
                                    <p:anim calcmode="lin" valueType="num">
                                      <p:cBhvr>
                                        <p:cTn id="60" dur="1000" fill="hold"/>
                                        <p:tgtEl>
                                          <p:spTgt spid="54288"/>
                                        </p:tgtEl>
                                        <p:attrNameLst>
                                          <p:attrName>ppt_w</p:attrName>
                                        </p:attrNameLst>
                                      </p:cBhvr>
                                      <p:tavLst>
                                        <p:tav tm="0">
                                          <p:val>
                                            <p:fltVal val="0"/>
                                          </p:val>
                                        </p:tav>
                                        <p:tav tm="100000">
                                          <p:val>
                                            <p:strVal val="#ppt_w"/>
                                          </p:val>
                                        </p:tav>
                                      </p:tavLst>
                                    </p:anim>
                                    <p:anim calcmode="lin" valueType="num">
                                      <p:cBhvr>
                                        <p:cTn id="61" dur="1000" fill="hold"/>
                                        <p:tgtEl>
                                          <p:spTgt spid="54288"/>
                                        </p:tgtEl>
                                        <p:attrNameLst>
                                          <p:attrName>ppt_h</p:attrName>
                                        </p:attrNameLst>
                                      </p:cBhvr>
                                      <p:tavLst>
                                        <p:tav tm="0">
                                          <p:val>
                                            <p:fltVal val="0"/>
                                          </p:val>
                                        </p:tav>
                                        <p:tav tm="100000">
                                          <p:val>
                                            <p:strVal val="#ppt_h"/>
                                          </p:val>
                                        </p:tav>
                                      </p:tavLst>
                                    </p:anim>
                                    <p:anim calcmode="lin" valueType="num">
                                      <p:cBhvr>
                                        <p:cTn id="62" dur="1000" fill="hold"/>
                                        <p:tgtEl>
                                          <p:spTgt spid="54288"/>
                                        </p:tgtEl>
                                        <p:attrNameLst>
                                          <p:attrName>ppt_x</p:attrName>
                                        </p:attrNameLst>
                                      </p:cBhvr>
                                      <p:tavLst>
                                        <p:tav tm="0">
                                          <p:val>
                                            <p:fltVal val="0.5"/>
                                          </p:val>
                                        </p:tav>
                                        <p:tav tm="100000">
                                          <p:val>
                                            <p:strVal val="#ppt_x"/>
                                          </p:val>
                                        </p:tav>
                                      </p:tavLst>
                                    </p:anim>
                                    <p:anim calcmode="lin" valueType="num">
                                      <p:cBhvr>
                                        <p:cTn id="63" dur="1000" fill="hold"/>
                                        <p:tgtEl>
                                          <p:spTgt spid="54288"/>
                                        </p:tgtEl>
                                        <p:attrNameLst>
                                          <p:attrName>ppt_y</p:attrName>
                                        </p:attrNameLst>
                                      </p:cBhvr>
                                      <p:tavLst>
                                        <p:tav tm="0">
                                          <p:val>
                                            <p:fltVal val="0.5"/>
                                          </p:val>
                                        </p:tav>
                                        <p:tav tm="100000">
                                          <p:val>
                                            <p:strVal val="#ppt_y"/>
                                          </p:val>
                                        </p:tav>
                                      </p:tavLst>
                                    </p:anim>
                                  </p:childTnLst>
                                </p:cTn>
                              </p:par>
                              <p:par>
                                <p:cTn id="64" presetID="23" presetClass="entr" presetSubtype="528" repeatCount="indefinite" fill="hold" grpId="0" nodeType="withEffect">
                                  <p:stCondLst>
                                    <p:cond delay="500"/>
                                  </p:stCondLst>
                                  <p:childTnLst>
                                    <p:set>
                                      <p:cBhvr>
                                        <p:cTn id="65" dur="1" fill="hold">
                                          <p:stCondLst>
                                            <p:cond delay="0"/>
                                          </p:stCondLst>
                                        </p:cTn>
                                        <p:tgtEl>
                                          <p:spTgt spid="54289"/>
                                        </p:tgtEl>
                                        <p:attrNameLst>
                                          <p:attrName>style.visibility</p:attrName>
                                        </p:attrNameLst>
                                      </p:cBhvr>
                                      <p:to>
                                        <p:strVal val="visible"/>
                                      </p:to>
                                    </p:set>
                                    <p:anim calcmode="lin" valueType="num">
                                      <p:cBhvr>
                                        <p:cTn id="66" dur="1000" fill="hold"/>
                                        <p:tgtEl>
                                          <p:spTgt spid="54289"/>
                                        </p:tgtEl>
                                        <p:attrNameLst>
                                          <p:attrName>ppt_w</p:attrName>
                                        </p:attrNameLst>
                                      </p:cBhvr>
                                      <p:tavLst>
                                        <p:tav tm="0">
                                          <p:val>
                                            <p:fltVal val="0"/>
                                          </p:val>
                                        </p:tav>
                                        <p:tav tm="100000">
                                          <p:val>
                                            <p:strVal val="#ppt_w"/>
                                          </p:val>
                                        </p:tav>
                                      </p:tavLst>
                                    </p:anim>
                                    <p:anim calcmode="lin" valueType="num">
                                      <p:cBhvr>
                                        <p:cTn id="67" dur="1000" fill="hold"/>
                                        <p:tgtEl>
                                          <p:spTgt spid="54289"/>
                                        </p:tgtEl>
                                        <p:attrNameLst>
                                          <p:attrName>ppt_h</p:attrName>
                                        </p:attrNameLst>
                                      </p:cBhvr>
                                      <p:tavLst>
                                        <p:tav tm="0">
                                          <p:val>
                                            <p:fltVal val="0"/>
                                          </p:val>
                                        </p:tav>
                                        <p:tav tm="100000">
                                          <p:val>
                                            <p:strVal val="#ppt_h"/>
                                          </p:val>
                                        </p:tav>
                                      </p:tavLst>
                                    </p:anim>
                                    <p:anim calcmode="lin" valueType="num">
                                      <p:cBhvr>
                                        <p:cTn id="68" dur="1000" fill="hold"/>
                                        <p:tgtEl>
                                          <p:spTgt spid="54289"/>
                                        </p:tgtEl>
                                        <p:attrNameLst>
                                          <p:attrName>ppt_x</p:attrName>
                                        </p:attrNameLst>
                                      </p:cBhvr>
                                      <p:tavLst>
                                        <p:tav tm="0">
                                          <p:val>
                                            <p:fltVal val="0.5"/>
                                          </p:val>
                                        </p:tav>
                                        <p:tav tm="100000">
                                          <p:val>
                                            <p:strVal val="#ppt_x"/>
                                          </p:val>
                                        </p:tav>
                                      </p:tavLst>
                                    </p:anim>
                                    <p:anim calcmode="lin" valueType="num">
                                      <p:cBhvr>
                                        <p:cTn id="69" dur="1000" fill="hold"/>
                                        <p:tgtEl>
                                          <p:spTgt spid="54289"/>
                                        </p:tgtEl>
                                        <p:attrNameLst>
                                          <p:attrName>ppt_y</p:attrName>
                                        </p:attrNameLst>
                                      </p:cBhvr>
                                      <p:tavLst>
                                        <p:tav tm="0">
                                          <p:val>
                                            <p:fltVal val="0.5"/>
                                          </p:val>
                                        </p:tav>
                                        <p:tav tm="100000">
                                          <p:val>
                                            <p:strVal val="#ppt_y"/>
                                          </p:val>
                                        </p:tav>
                                      </p:tavLst>
                                    </p:anim>
                                  </p:childTnLst>
                                </p:cTn>
                              </p:par>
                              <p:par>
                                <p:cTn id="70" presetID="23" presetClass="entr" presetSubtype="528" repeatCount="indefinite" fill="hold" grpId="0" nodeType="withEffect">
                                  <p:stCondLst>
                                    <p:cond delay="1500"/>
                                  </p:stCondLst>
                                  <p:childTnLst>
                                    <p:set>
                                      <p:cBhvr>
                                        <p:cTn id="71" dur="1" fill="hold">
                                          <p:stCondLst>
                                            <p:cond delay="0"/>
                                          </p:stCondLst>
                                        </p:cTn>
                                        <p:tgtEl>
                                          <p:spTgt spid="54290"/>
                                        </p:tgtEl>
                                        <p:attrNameLst>
                                          <p:attrName>style.visibility</p:attrName>
                                        </p:attrNameLst>
                                      </p:cBhvr>
                                      <p:to>
                                        <p:strVal val="visible"/>
                                      </p:to>
                                    </p:set>
                                    <p:anim calcmode="lin" valueType="num">
                                      <p:cBhvr>
                                        <p:cTn id="72" dur="1000" fill="hold"/>
                                        <p:tgtEl>
                                          <p:spTgt spid="54290"/>
                                        </p:tgtEl>
                                        <p:attrNameLst>
                                          <p:attrName>ppt_w</p:attrName>
                                        </p:attrNameLst>
                                      </p:cBhvr>
                                      <p:tavLst>
                                        <p:tav tm="0">
                                          <p:val>
                                            <p:fltVal val="0"/>
                                          </p:val>
                                        </p:tav>
                                        <p:tav tm="100000">
                                          <p:val>
                                            <p:strVal val="#ppt_w"/>
                                          </p:val>
                                        </p:tav>
                                      </p:tavLst>
                                    </p:anim>
                                    <p:anim calcmode="lin" valueType="num">
                                      <p:cBhvr>
                                        <p:cTn id="73" dur="1000" fill="hold"/>
                                        <p:tgtEl>
                                          <p:spTgt spid="54290"/>
                                        </p:tgtEl>
                                        <p:attrNameLst>
                                          <p:attrName>ppt_h</p:attrName>
                                        </p:attrNameLst>
                                      </p:cBhvr>
                                      <p:tavLst>
                                        <p:tav tm="0">
                                          <p:val>
                                            <p:fltVal val="0"/>
                                          </p:val>
                                        </p:tav>
                                        <p:tav tm="100000">
                                          <p:val>
                                            <p:strVal val="#ppt_h"/>
                                          </p:val>
                                        </p:tav>
                                      </p:tavLst>
                                    </p:anim>
                                    <p:anim calcmode="lin" valueType="num">
                                      <p:cBhvr>
                                        <p:cTn id="74" dur="1000" fill="hold"/>
                                        <p:tgtEl>
                                          <p:spTgt spid="54290"/>
                                        </p:tgtEl>
                                        <p:attrNameLst>
                                          <p:attrName>ppt_x</p:attrName>
                                        </p:attrNameLst>
                                      </p:cBhvr>
                                      <p:tavLst>
                                        <p:tav tm="0">
                                          <p:val>
                                            <p:fltVal val="0.5"/>
                                          </p:val>
                                        </p:tav>
                                        <p:tav tm="100000">
                                          <p:val>
                                            <p:strVal val="#ppt_x"/>
                                          </p:val>
                                        </p:tav>
                                      </p:tavLst>
                                    </p:anim>
                                    <p:anim calcmode="lin" valueType="num">
                                      <p:cBhvr>
                                        <p:cTn id="75" dur="1000" fill="hold"/>
                                        <p:tgtEl>
                                          <p:spTgt spid="54290"/>
                                        </p:tgtEl>
                                        <p:attrNameLst>
                                          <p:attrName>ppt_y</p:attrName>
                                        </p:attrNameLst>
                                      </p:cBhvr>
                                      <p:tavLst>
                                        <p:tav tm="0">
                                          <p:val>
                                            <p:fltVal val="0.5"/>
                                          </p:val>
                                        </p:tav>
                                        <p:tav tm="100000">
                                          <p:val>
                                            <p:strVal val="#ppt_y"/>
                                          </p:val>
                                        </p:tav>
                                      </p:tavLst>
                                    </p:anim>
                                  </p:childTnLst>
                                </p:cTn>
                              </p:par>
                              <p:par>
                                <p:cTn id="76" presetID="23" presetClass="entr" presetSubtype="528" repeatCount="indefinite" fill="hold" grpId="0" nodeType="withEffect">
                                  <p:stCondLst>
                                    <p:cond delay="1500"/>
                                  </p:stCondLst>
                                  <p:childTnLst>
                                    <p:set>
                                      <p:cBhvr>
                                        <p:cTn id="77" dur="1" fill="hold">
                                          <p:stCondLst>
                                            <p:cond delay="0"/>
                                          </p:stCondLst>
                                        </p:cTn>
                                        <p:tgtEl>
                                          <p:spTgt spid="54291"/>
                                        </p:tgtEl>
                                        <p:attrNameLst>
                                          <p:attrName>style.visibility</p:attrName>
                                        </p:attrNameLst>
                                      </p:cBhvr>
                                      <p:to>
                                        <p:strVal val="visible"/>
                                      </p:to>
                                    </p:set>
                                    <p:anim calcmode="lin" valueType="num">
                                      <p:cBhvr>
                                        <p:cTn id="78" dur="1000" fill="hold"/>
                                        <p:tgtEl>
                                          <p:spTgt spid="54291"/>
                                        </p:tgtEl>
                                        <p:attrNameLst>
                                          <p:attrName>ppt_w</p:attrName>
                                        </p:attrNameLst>
                                      </p:cBhvr>
                                      <p:tavLst>
                                        <p:tav tm="0">
                                          <p:val>
                                            <p:fltVal val="0"/>
                                          </p:val>
                                        </p:tav>
                                        <p:tav tm="100000">
                                          <p:val>
                                            <p:strVal val="#ppt_w"/>
                                          </p:val>
                                        </p:tav>
                                      </p:tavLst>
                                    </p:anim>
                                    <p:anim calcmode="lin" valueType="num">
                                      <p:cBhvr>
                                        <p:cTn id="79" dur="1000" fill="hold"/>
                                        <p:tgtEl>
                                          <p:spTgt spid="54291"/>
                                        </p:tgtEl>
                                        <p:attrNameLst>
                                          <p:attrName>ppt_h</p:attrName>
                                        </p:attrNameLst>
                                      </p:cBhvr>
                                      <p:tavLst>
                                        <p:tav tm="0">
                                          <p:val>
                                            <p:fltVal val="0"/>
                                          </p:val>
                                        </p:tav>
                                        <p:tav tm="100000">
                                          <p:val>
                                            <p:strVal val="#ppt_h"/>
                                          </p:val>
                                        </p:tav>
                                      </p:tavLst>
                                    </p:anim>
                                    <p:anim calcmode="lin" valueType="num">
                                      <p:cBhvr>
                                        <p:cTn id="80" dur="1000" fill="hold"/>
                                        <p:tgtEl>
                                          <p:spTgt spid="54291"/>
                                        </p:tgtEl>
                                        <p:attrNameLst>
                                          <p:attrName>ppt_x</p:attrName>
                                        </p:attrNameLst>
                                      </p:cBhvr>
                                      <p:tavLst>
                                        <p:tav tm="0">
                                          <p:val>
                                            <p:fltVal val="0.5"/>
                                          </p:val>
                                        </p:tav>
                                        <p:tav tm="100000">
                                          <p:val>
                                            <p:strVal val="#ppt_x"/>
                                          </p:val>
                                        </p:tav>
                                      </p:tavLst>
                                    </p:anim>
                                    <p:anim calcmode="lin" valueType="num">
                                      <p:cBhvr>
                                        <p:cTn id="81" dur="1000" fill="hold"/>
                                        <p:tgtEl>
                                          <p:spTgt spid="542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82" fill="hold" display="0">
                  <p:stCondLst>
                    <p:cond delay="indefinite"/>
                  </p:stCondLst>
                  <p:endCondLst>
                    <p:cond evt="onNext" delay="0">
                      <p:tgtEl>
                        <p:sldTgt/>
                      </p:tgtEl>
                    </p:cond>
                    <p:cond evt="onPrev" delay="0">
                      <p:tgtEl>
                        <p:sldTgt/>
                      </p:tgtEl>
                    </p:cond>
                    <p:cond evt="onStopAudio" delay="0">
                      <p:tgtEl>
                        <p:sldTgt/>
                      </p:tgtEl>
                    </p:cond>
                  </p:endCondLst>
                </p:cTn>
                <p:tgtEl>
                  <p:spTgt spid="54280"/>
                </p:tgtEl>
              </p:cMediaNode>
            </p:audio>
          </p:childTnLst>
        </p:cTn>
      </p:par>
    </p:tnLst>
    <p:bldLst>
      <p:bldP spid="54278" grpId="0"/>
      <p:bldP spid="54283" grpId="0" animBg="1"/>
      <p:bldP spid="54284" grpId="0" animBg="1"/>
      <p:bldP spid="54285" grpId="0" animBg="1"/>
      <p:bldP spid="54286" grpId="0" animBg="1"/>
      <p:bldP spid="54287" grpId="0" animBg="1"/>
      <p:bldP spid="54288" grpId="0" animBg="1"/>
      <p:bldP spid="54289" grpId="0" animBg="1"/>
      <p:bldP spid="54290" grpId="0" animBg="1"/>
      <p:bldP spid="5429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98438"/>
            <a:ext cx="8229600" cy="411162"/>
          </a:xfrm>
          <a:noFill/>
        </p:spPr>
        <p:txBody>
          <a:bodyPr>
            <a:normAutofit fontScale="90000"/>
          </a:bodyPr>
          <a:lstStyle/>
          <a:p>
            <a:pPr eaLnBrk="1" hangingPunct="1"/>
            <a:r>
              <a:rPr lang="en-US" sz="2400" b="1" smtClean="0">
                <a:solidFill>
                  <a:srgbClr val="FF0066"/>
                </a:solidFill>
              </a:rPr>
              <a:t>Bài 4 : SỬ DỤNG BIẾN TRONG CHƯƠNG TRÌNH</a:t>
            </a:r>
          </a:p>
        </p:txBody>
      </p:sp>
      <p:sp>
        <p:nvSpPr>
          <p:cNvPr id="32771" name="Text Box 3"/>
          <p:cNvSpPr txBox="1">
            <a:spLocks noChangeArrowheads="1"/>
          </p:cNvSpPr>
          <p:nvPr/>
        </p:nvSpPr>
        <p:spPr bwMode="auto">
          <a:xfrm>
            <a:off x="457200" y="838200"/>
            <a:ext cx="57912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32772" name="Text Box 7"/>
          <p:cNvSpPr txBox="1">
            <a:spLocks noChangeArrowheads="1"/>
          </p:cNvSpPr>
          <p:nvPr/>
        </p:nvSpPr>
        <p:spPr bwMode="auto">
          <a:xfrm>
            <a:off x="457200" y="1295400"/>
            <a:ext cx="51816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4. Hằng :</a:t>
            </a:r>
          </a:p>
        </p:txBody>
      </p:sp>
      <p:sp>
        <p:nvSpPr>
          <p:cNvPr id="43016" name="Text Box 8"/>
          <p:cNvSpPr txBox="1">
            <a:spLocks noChangeArrowheads="1"/>
          </p:cNvSpPr>
          <p:nvPr/>
        </p:nvSpPr>
        <p:spPr bwMode="auto">
          <a:xfrm>
            <a:off x="685800" y="1600200"/>
            <a:ext cx="7696200" cy="579438"/>
          </a:xfrm>
          <a:prstGeom prst="rect">
            <a:avLst/>
          </a:prstGeom>
          <a:noFill/>
          <a:ln w="9525">
            <a:noFill/>
            <a:miter lim="800000"/>
            <a:headEnd/>
            <a:tailEnd/>
          </a:ln>
        </p:spPr>
        <p:txBody>
          <a:bodyPr>
            <a:spAutoFit/>
          </a:bodyPr>
          <a:lstStyle/>
          <a:p>
            <a:pPr>
              <a:spcBef>
                <a:spcPct val="50000"/>
              </a:spcBef>
            </a:pPr>
            <a:r>
              <a:rPr lang="en-US" sz="2400" b="1" u="sng">
                <a:solidFill>
                  <a:srgbClr val="CC0000"/>
                </a:solidFill>
                <a:latin typeface="Times New Roman" pitchFamily="18" charset="0"/>
              </a:rPr>
              <a:t>Bài tập :</a:t>
            </a:r>
            <a:r>
              <a:rPr lang="en-US" sz="2400" b="1">
                <a:solidFill>
                  <a:srgbClr val="CC0000"/>
                </a:solidFill>
                <a:latin typeface="Times New Roman" pitchFamily="18" charset="0"/>
              </a:rPr>
              <a:t>     </a:t>
            </a:r>
            <a:r>
              <a:rPr lang="en-US" sz="2400" i="1">
                <a:solidFill>
                  <a:srgbClr val="6600CC"/>
                </a:solidFill>
                <a:latin typeface="Times New Roman" pitchFamily="18" charset="0"/>
              </a:rPr>
              <a:t>Đánh dấu </a:t>
            </a:r>
            <a:r>
              <a:rPr lang="ar-SA" sz="3200" i="1">
                <a:solidFill>
                  <a:srgbClr val="6600CC"/>
                </a:solidFill>
                <a:cs typeface="Arial" charset="0"/>
              </a:rPr>
              <a:t>۷</a:t>
            </a:r>
            <a:r>
              <a:rPr lang="en-US" sz="1800" i="1">
                <a:solidFill>
                  <a:srgbClr val="6600CC"/>
                </a:solidFill>
                <a:cs typeface="Arial" charset="0"/>
              </a:rPr>
              <a:t> </a:t>
            </a:r>
            <a:r>
              <a:rPr lang="en-US" sz="2400" i="1">
                <a:solidFill>
                  <a:srgbClr val="6600CC"/>
                </a:solidFill>
                <a:latin typeface="Times New Roman" pitchFamily="18" charset="0"/>
                <a:cs typeface="Times New Roman" pitchFamily="18" charset="0"/>
              </a:rPr>
              <a:t>v</a:t>
            </a:r>
            <a:r>
              <a:rPr lang="en-US" sz="2400" i="1">
                <a:solidFill>
                  <a:srgbClr val="6600CC"/>
                </a:solidFill>
                <a:latin typeface="Times New Roman" pitchFamily="18" charset="0"/>
              </a:rPr>
              <a:t>ào lựa chọn đúng hoặc sai :</a:t>
            </a:r>
          </a:p>
        </p:txBody>
      </p:sp>
      <p:sp>
        <p:nvSpPr>
          <p:cNvPr id="43017" name="Text Box 9"/>
          <p:cNvSpPr txBox="1">
            <a:spLocks noChangeArrowheads="1"/>
          </p:cNvSpPr>
          <p:nvPr/>
        </p:nvSpPr>
        <p:spPr bwMode="auto">
          <a:xfrm>
            <a:off x="762000" y="2209800"/>
            <a:ext cx="8077200" cy="1006475"/>
          </a:xfrm>
          <a:prstGeom prst="rect">
            <a:avLst/>
          </a:prstGeom>
          <a:noFill/>
          <a:ln w="9525">
            <a:noFill/>
            <a:miter lim="800000"/>
            <a:headEnd/>
            <a:tailEnd/>
          </a:ln>
        </p:spPr>
        <p:txBody>
          <a:bodyPr>
            <a:spAutoFit/>
          </a:bodyPr>
          <a:lstStyle/>
          <a:p>
            <a:pPr marL="342900" indent="-342900" algn="just"/>
            <a:r>
              <a:rPr lang="en-US">
                <a:solidFill>
                  <a:srgbClr val="0000FF"/>
                </a:solidFill>
              </a:rPr>
              <a:t>Giả sử A được khai báo là biến với kiểu dữ liệu số thực, X là biến với kiểu dữ liệu xâu, R là hằng được khai báo R=3. Các phép gán sau đây có hợp lệ không ?</a:t>
            </a:r>
            <a:endParaRPr lang="en-US" sz="2400">
              <a:solidFill>
                <a:srgbClr val="0000FF"/>
              </a:solidFill>
            </a:endParaRPr>
          </a:p>
        </p:txBody>
      </p:sp>
      <p:graphicFrame>
        <p:nvGraphicFramePr>
          <p:cNvPr id="43087" name="Group 79"/>
          <p:cNvGraphicFramePr>
            <a:graphicFrameLocks noGrp="1"/>
          </p:cNvGraphicFramePr>
          <p:nvPr>
            <p:ph type="tbl" idx="1"/>
          </p:nvPr>
        </p:nvGraphicFramePr>
        <p:xfrm>
          <a:off x="685800" y="3352800"/>
          <a:ext cx="8001000" cy="3054350"/>
        </p:xfrm>
        <a:graphic>
          <a:graphicData uri="http://schemas.openxmlformats.org/drawingml/2006/table">
            <a:tbl>
              <a:tblPr/>
              <a:tblGrid>
                <a:gridCol w="3408363"/>
                <a:gridCol w="2306637"/>
                <a:gridCol w="2286000"/>
              </a:tblGrid>
              <a:tr h="463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6600CC"/>
                          </a:solidFill>
                          <a:effectLst/>
                          <a:latin typeface="Arial" charset="0"/>
                        </a:rPr>
                        <a:t>Phép gán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6600CC"/>
                          </a:solidFill>
                          <a:effectLst/>
                          <a:latin typeface="Arial" charset="0"/>
                        </a:rPr>
                        <a:t>Hợp lệ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6600CC"/>
                          </a:solidFill>
                          <a:effectLst/>
                          <a:latin typeface="Arial" charset="0"/>
                        </a:rPr>
                        <a:t>Không hợp lệ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A:=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X:= 1212;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X:= ‘3383';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R:=4;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rPr>
                        <a:t>A:= ‘Nguyen Du‘;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76" name="Text Box 68"/>
          <p:cNvSpPr txBox="1">
            <a:spLocks noChangeArrowheads="1"/>
          </p:cNvSpPr>
          <p:nvPr/>
        </p:nvSpPr>
        <p:spPr bwMode="auto">
          <a:xfrm>
            <a:off x="4572000" y="38100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3077" name="Text Box 69"/>
          <p:cNvSpPr txBox="1">
            <a:spLocks noChangeArrowheads="1"/>
          </p:cNvSpPr>
          <p:nvPr/>
        </p:nvSpPr>
        <p:spPr bwMode="auto">
          <a:xfrm>
            <a:off x="7010400" y="42672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3079" name="Text Box 71"/>
          <p:cNvSpPr txBox="1">
            <a:spLocks noChangeArrowheads="1"/>
          </p:cNvSpPr>
          <p:nvPr/>
        </p:nvSpPr>
        <p:spPr bwMode="auto">
          <a:xfrm>
            <a:off x="4572000" y="48006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3080" name="Text Box 72"/>
          <p:cNvSpPr txBox="1">
            <a:spLocks noChangeArrowheads="1"/>
          </p:cNvSpPr>
          <p:nvPr/>
        </p:nvSpPr>
        <p:spPr bwMode="auto">
          <a:xfrm>
            <a:off x="7010400" y="53340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3088" name="Text Box 80"/>
          <p:cNvSpPr txBox="1">
            <a:spLocks noChangeArrowheads="1"/>
          </p:cNvSpPr>
          <p:nvPr/>
        </p:nvSpPr>
        <p:spPr bwMode="auto">
          <a:xfrm>
            <a:off x="7010400" y="58674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pic>
        <p:nvPicPr>
          <p:cNvPr id="32810" name="Picture 81" descr="EXIT">
            <a:hlinkClick r:id="" action="ppaction://noaction"/>
          </p:cNvPr>
          <p:cNvPicPr>
            <a:picLocks noChangeAspect="1" noChangeArrowheads="1" noCrop="1"/>
          </p:cNvPicPr>
          <p:nvPr/>
        </p:nvPicPr>
        <p:blipFill>
          <a:blip r:embed="rId2"/>
          <a:srcRect/>
          <a:stretch>
            <a:fillRect/>
          </a:stretch>
        </p:blipFill>
        <p:spPr bwMode="auto">
          <a:xfrm>
            <a:off x="0" y="0"/>
            <a:ext cx="457200" cy="44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3016"/>
                                        </p:tgtEl>
                                        <p:attrNameLst>
                                          <p:attrName>style.visibility</p:attrName>
                                        </p:attrNameLst>
                                      </p:cBhvr>
                                      <p:to>
                                        <p:strVal val="visible"/>
                                      </p:to>
                                    </p:set>
                                    <p:anim calcmode="lin" valueType="num">
                                      <p:cBhvr>
                                        <p:cTn id="7" dur="500" fill="hold"/>
                                        <p:tgtEl>
                                          <p:spTgt spid="430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016"/>
                                        </p:tgtEl>
                                        <p:attrNameLst>
                                          <p:attrName>ppt_y</p:attrName>
                                        </p:attrNameLst>
                                      </p:cBhvr>
                                      <p:tavLst>
                                        <p:tav tm="0">
                                          <p:val>
                                            <p:strVal val="#ppt_y"/>
                                          </p:val>
                                        </p:tav>
                                        <p:tav tm="100000">
                                          <p:val>
                                            <p:strVal val="#ppt_y"/>
                                          </p:val>
                                        </p:tav>
                                      </p:tavLst>
                                    </p:anim>
                                    <p:anim calcmode="lin" valueType="num">
                                      <p:cBhvr>
                                        <p:cTn id="9" dur="500" fill="hold"/>
                                        <p:tgtEl>
                                          <p:spTgt spid="430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0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01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3017"/>
                                        </p:tgtEl>
                                        <p:attrNameLst>
                                          <p:attrName>style.visibility</p:attrName>
                                        </p:attrNameLst>
                                      </p:cBhvr>
                                      <p:to>
                                        <p:strVal val="visible"/>
                                      </p:to>
                                    </p:set>
                                    <p:anim calcmode="lin" valueType="num">
                                      <p:cBhvr>
                                        <p:cTn id="16" dur="500" fill="hold"/>
                                        <p:tgtEl>
                                          <p:spTgt spid="430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017"/>
                                        </p:tgtEl>
                                        <p:attrNameLst>
                                          <p:attrName>ppt_y</p:attrName>
                                        </p:attrNameLst>
                                      </p:cBhvr>
                                      <p:tavLst>
                                        <p:tav tm="0">
                                          <p:val>
                                            <p:strVal val="#ppt_y"/>
                                          </p:val>
                                        </p:tav>
                                        <p:tav tm="100000">
                                          <p:val>
                                            <p:strVal val="#ppt_y"/>
                                          </p:val>
                                        </p:tav>
                                      </p:tavLst>
                                    </p:anim>
                                    <p:anim calcmode="lin" valueType="num">
                                      <p:cBhvr>
                                        <p:cTn id="18" dur="500" fill="hold"/>
                                        <p:tgtEl>
                                          <p:spTgt spid="430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0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017"/>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43087"/>
                                        </p:tgtEl>
                                        <p:attrNameLst>
                                          <p:attrName>style.visibility</p:attrName>
                                        </p:attrNameLst>
                                      </p:cBhvr>
                                      <p:to>
                                        <p:strVal val="visible"/>
                                      </p:to>
                                    </p:set>
                                    <p:anim calcmode="lin" valueType="num">
                                      <p:cBhvr>
                                        <p:cTn id="25" dur="500" fill="hold"/>
                                        <p:tgtEl>
                                          <p:spTgt spid="43087"/>
                                        </p:tgtEl>
                                        <p:attrNameLst>
                                          <p:attrName>ppt_w</p:attrName>
                                        </p:attrNameLst>
                                      </p:cBhvr>
                                      <p:tavLst>
                                        <p:tav tm="0">
                                          <p:val>
                                            <p:fltVal val="0"/>
                                          </p:val>
                                        </p:tav>
                                        <p:tav tm="100000">
                                          <p:val>
                                            <p:strVal val="#ppt_w"/>
                                          </p:val>
                                        </p:tav>
                                      </p:tavLst>
                                    </p:anim>
                                    <p:anim calcmode="lin" valueType="num">
                                      <p:cBhvr>
                                        <p:cTn id="26" dur="500" fill="hold"/>
                                        <p:tgtEl>
                                          <p:spTgt spid="4308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3076"/>
                                        </p:tgtEl>
                                        <p:attrNameLst>
                                          <p:attrName>style.visibility</p:attrName>
                                        </p:attrNameLst>
                                      </p:cBhvr>
                                      <p:to>
                                        <p:strVal val="visible"/>
                                      </p:to>
                                    </p:set>
                                    <p:anim from="(-#ppt_w/2)" to="(#ppt_x)" calcmode="lin" valueType="num">
                                      <p:cBhvr>
                                        <p:cTn id="31" dur="600" fill="hold">
                                          <p:stCondLst>
                                            <p:cond delay="0"/>
                                          </p:stCondLst>
                                        </p:cTn>
                                        <p:tgtEl>
                                          <p:spTgt spid="43076"/>
                                        </p:tgtEl>
                                        <p:attrNameLst>
                                          <p:attrName>ppt_x</p:attrName>
                                        </p:attrNameLst>
                                      </p:cBhvr>
                                    </p:anim>
                                    <p:anim from="0" to="-1.0" calcmode="lin" valueType="num">
                                      <p:cBhvr>
                                        <p:cTn id="32" dur="200" decel="50000" autoRev="1" fill="hold">
                                          <p:stCondLst>
                                            <p:cond delay="600"/>
                                          </p:stCondLst>
                                        </p:cTn>
                                        <p:tgtEl>
                                          <p:spTgt spid="43076"/>
                                        </p:tgtEl>
                                        <p:attrNameLst>
                                          <p:attrName>xshear</p:attrName>
                                        </p:attrNameLst>
                                      </p:cBhvr>
                                    </p:anim>
                                    <p:animScale>
                                      <p:cBhvr>
                                        <p:cTn id="33" dur="200" decel="100000" autoRev="1" fill="hold">
                                          <p:stCondLst>
                                            <p:cond delay="600"/>
                                          </p:stCondLst>
                                        </p:cTn>
                                        <p:tgtEl>
                                          <p:spTgt spid="43076"/>
                                        </p:tgtEl>
                                      </p:cBhvr>
                                      <p:from x="100000" y="100000"/>
                                      <p:to x="80000" y="100000"/>
                                    </p:animScale>
                                    <p:anim by="(#ppt_h/3+#ppt_w*0.1)" calcmode="lin" valueType="num">
                                      <p:cBhvr additive="sum">
                                        <p:cTn id="34" dur="200" decel="100000" autoRev="1" fill="hold">
                                          <p:stCondLst>
                                            <p:cond delay="600"/>
                                          </p:stCondLst>
                                        </p:cTn>
                                        <p:tgtEl>
                                          <p:spTgt spid="43076"/>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43077"/>
                                        </p:tgtEl>
                                        <p:attrNameLst>
                                          <p:attrName>style.visibility</p:attrName>
                                        </p:attrNameLst>
                                      </p:cBhvr>
                                      <p:to>
                                        <p:strVal val="visible"/>
                                      </p:to>
                                    </p:set>
                                    <p:anim from="(-#ppt_w/2)" to="(#ppt_x)" calcmode="lin" valueType="num">
                                      <p:cBhvr>
                                        <p:cTn id="39" dur="600" fill="hold">
                                          <p:stCondLst>
                                            <p:cond delay="0"/>
                                          </p:stCondLst>
                                        </p:cTn>
                                        <p:tgtEl>
                                          <p:spTgt spid="43077"/>
                                        </p:tgtEl>
                                        <p:attrNameLst>
                                          <p:attrName>ppt_x</p:attrName>
                                        </p:attrNameLst>
                                      </p:cBhvr>
                                    </p:anim>
                                    <p:anim from="0" to="-1.0" calcmode="lin" valueType="num">
                                      <p:cBhvr>
                                        <p:cTn id="40" dur="200" decel="50000" autoRev="1" fill="hold">
                                          <p:stCondLst>
                                            <p:cond delay="600"/>
                                          </p:stCondLst>
                                        </p:cTn>
                                        <p:tgtEl>
                                          <p:spTgt spid="43077"/>
                                        </p:tgtEl>
                                        <p:attrNameLst>
                                          <p:attrName>xshear</p:attrName>
                                        </p:attrNameLst>
                                      </p:cBhvr>
                                    </p:anim>
                                    <p:animScale>
                                      <p:cBhvr>
                                        <p:cTn id="41" dur="200" decel="100000" autoRev="1" fill="hold">
                                          <p:stCondLst>
                                            <p:cond delay="600"/>
                                          </p:stCondLst>
                                        </p:cTn>
                                        <p:tgtEl>
                                          <p:spTgt spid="43077"/>
                                        </p:tgtEl>
                                      </p:cBhvr>
                                      <p:from x="100000" y="100000"/>
                                      <p:to x="80000" y="100000"/>
                                    </p:animScale>
                                    <p:anim by="(#ppt_h/3+#ppt_w*0.1)" calcmode="lin" valueType="num">
                                      <p:cBhvr additive="sum">
                                        <p:cTn id="42" dur="200" decel="100000" autoRev="1" fill="hold">
                                          <p:stCondLst>
                                            <p:cond delay="600"/>
                                          </p:stCondLst>
                                        </p:cTn>
                                        <p:tgtEl>
                                          <p:spTgt spid="43077"/>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43079"/>
                                        </p:tgtEl>
                                        <p:attrNameLst>
                                          <p:attrName>style.visibility</p:attrName>
                                        </p:attrNameLst>
                                      </p:cBhvr>
                                      <p:to>
                                        <p:strVal val="visible"/>
                                      </p:to>
                                    </p:set>
                                    <p:anim from="(-#ppt_w/2)" to="(#ppt_x)" calcmode="lin" valueType="num">
                                      <p:cBhvr>
                                        <p:cTn id="47" dur="600" fill="hold">
                                          <p:stCondLst>
                                            <p:cond delay="0"/>
                                          </p:stCondLst>
                                        </p:cTn>
                                        <p:tgtEl>
                                          <p:spTgt spid="43079"/>
                                        </p:tgtEl>
                                        <p:attrNameLst>
                                          <p:attrName>ppt_x</p:attrName>
                                        </p:attrNameLst>
                                      </p:cBhvr>
                                    </p:anim>
                                    <p:anim from="0" to="-1.0" calcmode="lin" valueType="num">
                                      <p:cBhvr>
                                        <p:cTn id="48" dur="200" decel="50000" autoRev="1" fill="hold">
                                          <p:stCondLst>
                                            <p:cond delay="600"/>
                                          </p:stCondLst>
                                        </p:cTn>
                                        <p:tgtEl>
                                          <p:spTgt spid="43079"/>
                                        </p:tgtEl>
                                        <p:attrNameLst>
                                          <p:attrName>xshear</p:attrName>
                                        </p:attrNameLst>
                                      </p:cBhvr>
                                    </p:anim>
                                    <p:animScale>
                                      <p:cBhvr>
                                        <p:cTn id="49" dur="200" decel="100000" autoRev="1" fill="hold">
                                          <p:stCondLst>
                                            <p:cond delay="600"/>
                                          </p:stCondLst>
                                        </p:cTn>
                                        <p:tgtEl>
                                          <p:spTgt spid="43079"/>
                                        </p:tgtEl>
                                      </p:cBhvr>
                                      <p:from x="100000" y="100000"/>
                                      <p:to x="80000" y="100000"/>
                                    </p:animScale>
                                    <p:anim by="(#ppt_h/3+#ppt_w*0.1)" calcmode="lin" valueType="num">
                                      <p:cBhvr additive="sum">
                                        <p:cTn id="50" dur="200" decel="100000" autoRev="1" fill="hold">
                                          <p:stCondLst>
                                            <p:cond delay="600"/>
                                          </p:stCondLst>
                                        </p:cTn>
                                        <p:tgtEl>
                                          <p:spTgt spid="43079"/>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43080"/>
                                        </p:tgtEl>
                                        <p:attrNameLst>
                                          <p:attrName>style.visibility</p:attrName>
                                        </p:attrNameLst>
                                      </p:cBhvr>
                                      <p:to>
                                        <p:strVal val="visible"/>
                                      </p:to>
                                    </p:set>
                                    <p:anim from="(-#ppt_w/2)" to="(#ppt_x)" calcmode="lin" valueType="num">
                                      <p:cBhvr>
                                        <p:cTn id="55" dur="600" fill="hold">
                                          <p:stCondLst>
                                            <p:cond delay="0"/>
                                          </p:stCondLst>
                                        </p:cTn>
                                        <p:tgtEl>
                                          <p:spTgt spid="43080"/>
                                        </p:tgtEl>
                                        <p:attrNameLst>
                                          <p:attrName>ppt_x</p:attrName>
                                        </p:attrNameLst>
                                      </p:cBhvr>
                                    </p:anim>
                                    <p:anim from="0" to="-1.0" calcmode="lin" valueType="num">
                                      <p:cBhvr>
                                        <p:cTn id="56" dur="200" decel="50000" autoRev="1" fill="hold">
                                          <p:stCondLst>
                                            <p:cond delay="600"/>
                                          </p:stCondLst>
                                        </p:cTn>
                                        <p:tgtEl>
                                          <p:spTgt spid="43080"/>
                                        </p:tgtEl>
                                        <p:attrNameLst>
                                          <p:attrName>xshear</p:attrName>
                                        </p:attrNameLst>
                                      </p:cBhvr>
                                    </p:anim>
                                    <p:animScale>
                                      <p:cBhvr>
                                        <p:cTn id="57" dur="200" decel="100000" autoRev="1" fill="hold">
                                          <p:stCondLst>
                                            <p:cond delay="600"/>
                                          </p:stCondLst>
                                        </p:cTn>
                                        <p:tgtEl>
                                          <p:spTgt spid="43080"/>
                                        </p:tgtEl>
                                      </p:cBhvr>
                                      <p:from x="100000" y="100000"/>
                                      <p:to x="80000" y="100000"/>
                                    </p:animScale>
                                    <p:anim by="(#ppt_h/3+#ppt_w*0.1)" calcmode="lin" valueType="num">
                                      <p:cBhvr additive="sum">
                                        <p:cTn id="58" dur="200" decel="100000" autoRev="1" fill="hold">
                                          <p:stCondLst>
                                            <p:cond delay="600"/>
                                          </p:stCondLst>
                                        </p:cTn>
                                        <p:tgtEl>
                                          <p:spTgt spid="43080"/>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43088"/>
                                        </p:tgtEl>
                                        <p:attrNameLst>
                                          <p:attrName>style.visibility</p:attrName>
                                        </p:attrNameLst>
                                      </p:cBhvr>
                                      <p:to>
                                        <p:strVal val="visible"/>
                                      </p:to>
                                    </p:set>
                                    <p:anim from="(-#ppt_w/2)" to="(#ppt_x)" calcmode="lin" valueType="num">
                                      <p:cBhvr>
                                        <p:cTn id="63" dur="600" fill="hold">
                                          <p:stCondLst>
                                            <p:cond delay="0"/>
                                          </p:stCondLst>
                                        </p:cTn>
                                        <p:tgtEl>
                                          <p:spTgt spid="43088"/>
                                        </p:tgtEl>
                                        <p:attrNameLst>
                                          <p:attrName>ppt_x</p:attrName>
                                        </p:attrNameLst>
                                      </p:cBhvr>
                                    </p:anim>
                                    <p:anim from="0" to="-1.0" calcmode="lin" valueType="num">
                                      <p:cBhvr>
                                        <p:cTn id="64" dur="200" decel="50000" autoRev="1" fill="hold">
                                          <p:stCondLst>
                                            <p:cond delay="600"/>
                                          </p:stCondLst>
                                        </p:cTn>
                                        <p:tgtEl>
                                          <p:spTgt spid="43088"/>
                                        </p:tgtEl>
                                        <p:attrNameLst>
                                          <p:attrName>xshear</p:attrName>
                                        </p:attrNameLst>
                                      </p:cBhvr>
                                    </p:anim>
                                    <p:animScale>
                                      <p:cBhvr>
                                        <p:cTn id="65" dur="200" decel="100000" autoRev="1" fill="hold">
                                          <p:stCondLst>
                                            <p:cond delay="600"/>
                                          </p:stCondLst>
                                        </p:cTn>
                                        <p:tgtEl>
                                          <p:spTgt spid="43088"/>
                                        </p:tgtEl>
                                      </p:cBhvr>
                                      <p:from x="100000" y="100000"/>
                                      <p:to x="80000" y="100000"/>
                                    </p:animScale>
                                    <p:anim by="(#ppt_h/3+#ppt_w*0.1)" calcmode="lin" valueType="num">
                                      <p:cBhvr additive="sum">
                                        <p:cTn id="66" dur="200" decel="100000" autoRev="1" fill="hold">
                                          <p:stCondLst>
                                            <p:cond delay="600"/>
                                          </p:stCondLst>
                                        </p:cTn>
                                        <p:tgtEl>
                                          <p:spTgt spid="4308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P spid="43017" grpId="0"/>
      <p:bldP spid="43076" grpId="0"/>
      <p:bldP spid="43077" grpId="0"/>
      <p:bldP spid="43079" grpId="0"/>
      <p:bldP spid="43080" grpId="0"/>
      <p:bldP spid="430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33795" name="Text Box 3"/>
          <p:cNvSpPr txBox="1">
            <a:spLocks noChangeArrowheads="1"/>
          </p:cNvSpPr>
          <p:nvPr/>
        </p:nvSpPr>
        <p:spPr bwMode="auto">
          <a:xfrm>
            <a:off x="457200" y="838200"/>
            <a:ext cx="57912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33796" name="Text Box 7"/>
          <p:cNvSpPr txBox="1">
            <a:spLocks noChangeArrowheads="1"/>
          </p:cNvSpPr>
          <p:nvPr/>
        </p:nvSpPr>
        <p:spPr bwMode="auto">
          <a:xfrm>
            <a:off x="457200" y="1295400"/>
            <a:ext cx="51816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4. Hằng :</a:t>
            </a:r>
          </a:p>
        </p:txBody>
      </p:sp>
      <p:pic>
        <p:nvPicPr>
          <p:cNvPr id="33797" name="Picture 8" descr="lam bai"/>
          <p:cNvPicPr>
            <a:picLocks noChangeAspect="1" noChangeArrowheads="1"/>
          </p:cNvPicPr>
          <p:nvPr/>
        </p:nvPicPr>
        <p:blipFill>
          <a:blip r:embed="rId2"/>
          <a:srcRect/>
          <a:stretch>
            <a:fillRect/>
          </a:stretch>
        </p:blipFill>
        <p:spPr bwMode="auto">
          <a:xfrm>
            <a:off x="0" y="4724400"/>
            <a:ext cx="1905000" cy="1905000"/>
          </a:xfrm>
          <a:prstGeom prst="rect">
            <a:avLst/>
          </a:prstGeom>
          <a:noFill/>
          <a:ln w="9525">
            <a:noFill/>
            <a:miter lim="800000"/>
            <a:headEnd/>
            <a:tailEnd/>
          </a:ln>
        </p:spPr>
      </p:pic>
      <p:sp>
        <p:nvSpPr>
          <p:cNvPr id="33798" name="WordArt 9"/>
          <p:cNvSpPr>
            <a:spLocks noChangeArrowheads="1" noChangeShapeType="1" noTextEdit="1"/>
          </p:cNvSpPr>
          <p:nvPr/>
        </p:nvSpPr>
        <p:spPr bwMode="auto">
          <a:xfrm>
            <a:off x="3590925" y="1828800"/>
            <a:ext cx="2047875" cy="4572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0066"/>
                    </a:gs>
                    <a:gs pos="50000">
                      <a:srgbClr val="FF9933"/>
                    </a:gs>
                    <a:gs pos="100000">
                      <a:srgbClr val="FF0066"/>
                    </a:gs>
                  </a:gsLst>
                  <a:lin ang="5400000" scaled="1"/>
                </a:gradFill>
                <a:effectLst>
                  <a:outerShdw dist="35921" dir="2700000" algn="ctr" rotWithShape="0">
                    <a:srgbClr val="C0C0C0">
                      <a:alpha val="79999"/>
                    </a:srgbClr>
                  </a:outerShdw>
                </a:effectLst>
                <a:latin typeface="Times New Roman"/>
                <a:cs typeface="Times New Roman"/>
              </a:rPr>
              <a:t>Ghi nhớ</a:t>
            </a:r>
          </a:p>
        </p:txBody>
      </p:sp>
      <p:sp>
        <p:nvSpPr>
          <p:cNvPr id="45066" name="Text Box 10"/>
          <p:cNvSpPr txBox="1">
            <a:spLocks noChangeArrowheads="1"/>
          </p:cNvSpPr>
          <p:nvPr/>
        </p:nvSpPr>
        <p:spPr bwMode="auto">
          <a:xfrm>
            <a:off x="1981200" y="2514600"/>
            <a:ext cx="6781800" cy="2282825"/>
          </a:xfrm>
          <a:prstGeom prst="rect">
            <a:avLst/>
          </a:prstGeom>
          <a:solidFill>
            <a:srgbClr val="FFFF99"/>
          </a:solidFill>
          <a:ln w="9525">
            <a:noFill/>
            <a:miter lim="800000"/>
            <a:headEnd/>
            <a:tailEnd/>
          </a:ln>
        </p:spPr>
        <p:txBody>
          <a:bodyPr>
            <a:spAutoFit/>
          </a:bodyPr>
          <a:lstStyle/>
          <a:p>
            <a:pPr algn="just">
              <a:buClr>
                <a:srgbClr val="FF0066"/>
              </a:buClr>
              <a:buFont typeface="Wingdings" pitchFamily="2" charset="2"/>
              <a:buChar char="v"/>
            </a:pPr>
            <a:r>
              <a:rPr lang="en-US" sz="2400"/>
              <a:t>  </a:t>
            </a:r>
            <a:r>
              <a:rPr lang="en-US" sz="2400">
                <a:solidFill>
                  <a:srgbClr val="6600CC"/>
                </a:solidFill>
              </a:rPr>
              <a:t>Biến và hằng là các đại lượng được đặt tên dùng để lưu trữ dữ liệu. Giá trị của biến có thể thay đổi, còn giá trị của hằng được giữ nguyên trong suốt quá trình thực hiện chương trình. </a:t>
            </a:r>
            <a:endParaRPr lang="en-US" sz="2400" b="1">
              <a:solidFill>
                <a:srgbClr val="6600CC"/>
              </a:solidFill>
            </a:endParaRPr>
          </a:p>
          <a:p>
            <a:pPr algn="just">
              <a:buClr>
                <a:srgbClr val="FF0066"/>
              </a:buClr>
              <a:buFont typeface="Wingdings" pitchFamily="2" charset="2"/>
              <a:buChar char="v"/>
            </a:pPr>
            <a:r>
              <a:rPr lang="en-US" sz="2400">
                <a:solidFill>
                  <a:srgbClr val="6600CC"/>
                </a:solidFill>
              </a:rPr>
              <a:t>  Biến và hằng phải được khai báo trước khi sử dụng.</a:t>
            </a:r>
          </a:p>
        </p:txBody>
      </p:sp>
      <p:pic>
        <p:nvPicPr>
          <p:cNvPr id="33800" name="Picture 11" descr="Ag00053_"/>
          <p:cNvPicPr>
            <a:picLocks noChangeAspect="1" noChangeArrowheads="1" noCrop="1"/>
          </p:cNvPicPr>
          <p:nvPr/>
        </p:nvPicPr>
        <p:blipFill>
          <a:blip r:embed="rId3"/>
          <a:srcRect/>
          <a:stretch>
            <a:fillRect/>
          </a:stretch>
        </p:blipFill>
        <p:spPr bwMode="auto">
          <a:xfrm flipV="1">
            <a:off x="0" y="6705600"/>
            <a:ext cx="9144000" cy="152400"/>
          </a:xfrm>
          <a:prstGeom prst="rect">
            <a:avLst/>
          </a:prstGeom>
          <a:noFill/>
          <a:ln w="9525">
            <a:noFill/>
            <a:miter lim="800000"/>
            <a:headEnd/>
            <a:tailEnd/>
          </a:ln>
        </p:spPr>
      </p:pic>
      <p:grpSp>
        <p:nvGrpSpPr>
          <p:cNvPr id="2" name="Group 16"/>
          <p:cNvGrpSpPr>
            <a:grpSpLocks/>
          </p:cNvGrpSpPr>
          <p:nvPr/>
        </p:nvGrpSpPr>
        <p:grpSpPr bwMode="auto">
          <a:xfrm>
            <a:off x="1600200" y="1905000"/>
            <a:ext cx="6858000" cy="3657600"/>
            <a:chOff x="1008" y="1200"/>
            <a:chExt cx="4320" cy="2304"/>
          </a:xfrm>
        </p:grpSpPr>
        <p:sp>
          <p:nvSpPr>
            <p:cNvPr id="33803" name="Line 12"/>
            <p:cNvSpPr>
              <a:spLocks noChangeShapeType="1"/>
            </p:cNvSpPr>
            <p:nvPr/>
          </p:nvSpPr>
          <p:spPr bwMode="auto">
            <a:xfrm>
              <a:off x="1008" y="1200"/>
              <a:ext cx="0" cy="1872"/>
            </a:xfrm>
            <a:prstGeom prst="line">
              <a:avLst/>
            </a:prstGeom>
            <a:noFill/>
            <a:ln w="76200" cmpd="tri">
              <a:solidFill>
                <a:srgbClr val="FF0066"/>
              </a:solidFill>
              <a:round/>
              <a:headEnd/>
              <a:tailEnd/>
            </a:ln>
          </p:spPr>
          <p:txBody>
            <a:bodyPr/>
            <a:lstStyle/>
            <a:p>
              <a:endParaRPr lang="en-US"/>
            </a:p>
          </p:txBody>
        </p:sp>
        <p:sp>
          <p:nvSpPr>
            <p:cNvPr id="33804" name="Line 13"/>
            <p:cNvSpPr>
              <a:spLocks noChangeShapeType="1"/>
            </p:cNvSpPr>
            <p:nvPr/>
          </p:nvSpPr>
          <p:spPr bwMode="auto">
            <a:xfrm>
              <a:off x="1152" y="1632"/>
              <a:ext cx="0" cy="1872"/>
            </a:xfrm>
            <a:prstGeom prst="line">
              <a:avLst/>
            </a:prstGeom>
            <a:noFill/>
            <a:ln w="76200" cmpd="tri">
              <a:solidFill>
                <a:srgbClr val="FF0066"/>
              </a:solidFill>
              <a:round/>
              <a:headEnd/>
              <a:tailEnd/>
            </a:ln>
          </p:spPr>
          <p:txBody>
            <a:bodyPr/>
            <a:lstStyle/>
            <a:p>
              <a:endParaRPr lang="en-US"/>
            </a:p>
          </p:txBody>
        </p:sp>
        <p:sp>
          <p:nvSpPr>
            <p:cNvPr id="33805" name="Line 14"/>
            <p:cNvSpPr>
              <a:spLocks noChangeShapeType="1"/>
            </p:cNvSpPr>
            <p:nvPr/>
          </p:nvSpPr>
          <p:spPr bwMode="auto">
            <a:xfrm flipH="1">
              <a:off x="1008" y="3216"/>
              <a:ext cx="3744" cy="0"/>
            </a:xfrm>
            <a:prstGeom prst="line">
              <a:avLst/>
            </a:prstGeom>
            <a:noFill/>
            <a:ln w="76200" cmpd="tri">
              <a:solidFill>
                <a:srgbClr val="FF0066"/>
              </a:solidFill>
              <a:round/>
              <a:headEnd/>
              <a:tailEnd/>
            </a:ln>
          </p:spPr>
          <p:txBody>
            <a:bodyPr/>
            <a:lstStyle/>
            <a:p>
              <a:endParaRPr lang="en-US"/>
            </a:p>
          </p:txBody>
        </p:sp>
        <p:sp>
          <p:nvSpPr>
            <p:cNvPr id="33806" name="Line 15"/>
            <p:cNvSpPr>
              <a:spLocks noChangeShapeType="1"/>
            </p:cNvSpPr>
            <p:nvPr/>
          </p:nvSpPr>
          <p:spPr bwMode="auto">
            <a:xfrm flipH="1">
              <a:off x="1584" y="3360"/>
              <a:ext cx="3744" cy="0"/>
            </a:xfrm>
            <a:prstGeom prst="line">
              <a:avLst/>
            </a:prstGeom>
            <a:noFill/>
            <a:ln w="76200" cmpd="tri">
              <a:solidFill>
                <a:srgbClr val="FF0066"/>
              </a:solidFill>
              <a:round/>
              <a:headEnd/>
              <a:tailEnd/>
            </a:ln>
          </p:spPr>
          <p:txBody>
            <a:bodyPr/>
            <a:lstStyle/>
            <a:p>
              <a:endParaRPr lang="en-US"/>
            </a:p>
          </p:txBody>
        </p:sp>
      </p:grpSp>
      <p:pic>
        <p:nvPicPr>
          <p:cNvPr id="33802" name="Picture 17" descr="TiTuc1II"/>
          <p:cNvPicPr>
            <a:picLocks noChangeAspect="1" noChangeArrowheads="1" noCrop="1"/>
          </p:cNvPicPr>
          <p:nvPr/>
        </p:nvPicPr>
        <p:blipFill>
          <a:blip r:embed="rId4"/>
          <a:srcRect/>
          <a:stretch>
            <a:fillRect/>
          </a:stretch>
        </p:blipFill>
        <p:spPr bwMode="auto">
          <a:xfrm>
            <a:off x="7391400" y="1371600"/>
            <a:ext cx="1219200" cy="104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5066"/>
                                        </p:tgtEl>
                                        <p:attrNameLst>
                                          <p:attrName>style.visibility</p:attrName>
                                        </p:attrNameLst>
                                      </p:cBhvr>
                                      <p:to>
                                        <p:strVal val="visible"/>
                                      </p:to>
                                    </p:set>
                                    <p:anim calcmode="lin" valueType="num">
                                      <p:cBhvr>
                                        <p:cTn id="7" dur="500" fill="hold"/>
                                        <p:tgtEl>
                                          <p:spTgt spid="450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066"/>
                                        </p:tgtEl>
                                        <p:attrNameLst>
                                          <p:attrName>ppt_y</p:attrName>
                                        </p:attrNameLst>
                                      </p:cBhvr>
                                      <p:tavLst>
                                        <p:tav tm="0">
                                          <p:val>
                                            <p:strVal val="#ppt_y"/>
                                          </p:val>
                                        </p:tav>
                                        <p:tav tm="100000">
                                          <p:val>
                                            <p:strVal val="#ppt_y"/>
                                          </p:val>
                                        </p:tav>
                                      </p:tavLst>
                                    </p:anim>
                                    <p:anim calcmode="lin" valueType="num">
                                      <p:cBhvr>
                                        <p:cTn id="9" dur="500" fill="hold"/>
                                        <p:tgtEl>
                                          <p:spTgt spid="450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0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34819" name="Text Box 3"/>
          <p:cNvSpPr txBox="1">
            <a:spLocks noChangeArrowheads="1"/>
          </p:cNvSpPr>
          <p:nvPr/>
        </p:nvSpPr>
        <p:spPr bwMode="auto">
          <a:xfrm>
            <a:off x="457200" y="838200"/>
            <a:ext cx="57912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34820" name="Text Box 4"/>
          <p:cNvSpPr txBox="1">
            <a:spLocks noChangeArrowheads="1"/>
          </p:cNvSpPr>
          <p:nvPr/>
        </p:nvSpPr>
        <p:spPr bwMode="auto">
          <a:xfrm>
            <a:off x="457200" y="1295400"/>
            <a:ext cx="51816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4. Hằng :</a:t>
            </a:r>
          </a:p>
        </p:txBody>
      </p:sp>
      <p:pic>
        <p:nvPicPr>
          <p:cNvPr id="34821" name="Picture 5" descr="lam bai"/>
          <p:cNvPicPr>
            <a:picLocks noChangeAspect="1" noChangeArrowheads="1"/>
          </p:cNvPicPr>
          <p:nvPr/>
        </p:nvPicPr>
        <p:blipFill>
          <a:blip r:embed="rId2"/>
          <a:srcRect/>
          <a:stretch>
            <a:fillRect/>
          </a:stretch>
        </p:blipFill>
        <p:spPr bwMode="auto">
          <a:xfrm>
            <a:off x="0" y="4724400"/>
            <a:ext cx="1905000" cy="1905000"/>
          </a:xfrm>
          <a:prstGeom prst="rect">
            <a:avLst/>
          </a:prstGeom>
          <a:noFill/>
          <a:ln w="9525">
            <a:noFill/>
            <a:miter lim="800000"/>
            <a:headEnd/>
            <a:tailEnd/>
          </a:ln>
        </p:spPr>
      </p:pic>
      <p:sp>
        <p:nvSpPr>
          <p:cNvPr id="34822" name="WordArt 6"/>
          <p:cNvSpPr>
            <a:spLocks noChangeArrowheads="1" noChangeShapeType="1" noTextEdit="1"/>
          </p:cNvSpPr>
          <p:nvPr/>
        </p:nvSpPr>
        <p:spPr bwMode="auto">
          <a:xfrm>
            <a:off x="3590925" y="1676400"/>
            <a:ext cx="3419475" cy="6096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0066"/>
                    </a:gs>
                    <a:gs pos="50000">
                      <a:srgbClr val="FF9933"/>
                    </a:gs>
                    <a:gs pos="100000">
                      <a:srgbClr val="FF0066"/>
                    </a:gs>
                  </a:gsLst>
                  <a:lin ang="5400000" scaled="1"/>
                </a:gradFill>
                <a:effectLst>
                  <a:outerShdw dist="35921" dir="2700000" algn="ctr" rotWithShape="0">
                    <a:srgbClr val="C0C0C0">
                      <a:alpha val="79999"/>
                    </a:srgbClr>
                  </a:outerShdw>
                </a:effectLst>
                <a:latin typeface="Times New Roman"/>
                <a:cs typeface="Times New Roman"/>
              </a:rPr>
              <a:t>Hướng dẫn về nhà</a:t>
            </a:r>
            <a:endParaRPr lang="en-US" sz="3600" b="1" kern="10">
              <a:ln w="9525">
                <a:noFill/>
                <a:round/>
                <a:headEnd/>
                <a:tailEnd/>
              </a:ln>
              <a:gradFill rotWithShape="1">
                <a:gsLst>
                  <a:gs pos="0">
                    <a:srgbClr val="FF0066"/>
                  </a:gs>
                  <a:gs pos="50000">
                    <a:srgbClr val="FF9933"/>
                  </a:gs>
                  <a:gs pos="100000">
                    <a:srgbClr val="FF0066"/>
                  </a:gs>
                </a:gsLst>
                <a:lin ang="5400000" scaled="1"/>
              </a:gradFill>
              <a:effectLst>
                <a:outerShdw dist="35921" dir="2700000" algn="ctr" rotWithShape="0">
                  <a:srgbClr val="C0C0C0">
                    <a:alpha val="79999"/>
                  </a:srgbClr>
                </a:outerShdw>
              </a:effectLst>
              <a:latin typeface="Times New Roman"/>
              <a:cs typeface="Times New Roman"/>
            </a:endParaRPr>
          </a:p>
        </p:txBody>
      </p:sp>
      <p:pic>
        <p:nvPicPr>
          <p:cNvPr id="34823" name="Picture 8" descr="Ag00053_"/>
          <p:cNvPicPr>
            <a:picLocks noChangeAspect="1" noChangeArrowheads="1" noCrop="1"/>
          </p:cNvPicPr>
          <p:nvPr/>
        </p:nvPicPr>
        <p:blipFill>
          <a:blip r:embed="rId3"/>
          <a:srcRect/>
          <a:stretch>
            <a:fillRect/>
          </a:stretch>
        </p:blipFill>
        <p:spPr bwMode="auto">
          <a:xfrm flipV="1">
            <a:off x="0" y="6705600"/>
            <a:ext cx="9144000" cy="152400"/>
          </a:xfrm>
          <a:prstGeom prst="rect">
            <a:avLst/>
          </a:prstGeom>
          <a:noFill/>
          <a:ln w="9525">
            <a:noFill/>
            <a:miter lim="800000"/>
            <a:headEnd/>
            <a:tailEnd/>
          </a:ln>
        </p:spPr>
      </p:pic>
      <p:grpSp>
        <p:nvGrpSpPr>
          <p:cNvPr id="2" name="Group 9"/>
          <p:cNvGrpSpPr>
            <a:grpSpLocks/>
          </p:cNvGrpSpPr>
          <p:nvPr/>
        </p:nvGrpSpPr>
        <p:grpSpPr bwMode="auto">
          <a:xfrm>
            <a:off x="1600200" y="1905000"/>
            <a:ext cx="6858000" cy="3657600"/>
            <a:chOff x="1008" y="1200"/>
            <a:chExt cx="4320" cy="2304"/>
          </a:xfrm>
        </p:grpSpPr>
        <p:sp>
          <p:nvSpPr>
            <p:cNvPr id="34827" name="Line 10"/>
            <p:cNvSpPr>
              <a:spLocks noChangeShapeType="1"/>
            </p:cNvSpPr>
            <p:nvPr/>
          </p:nvSpPr>
          <p:spPr bwMode="auto">
            <a:xfrm>
              <a:off x="1008" y="1200"/>
              <a:ext cx="0" cy="1872"/>
            </a:xfrm>
            <a:prstGeom prst="line">
              <a:avLst/>
            </a:prstGeom>
            <a:noFill/>
            <a:ln w="76200" cmpd="tri">
              <a:solidFill>
                <a:srgbClr val="FF0066"/>
              </a:solidFill>
              <a:round/>
              <a:headEnd/>
              <a:tailEnd/>
            </a:ln>
          </p:spPr>
          <p:txBody>
            <a:bodyPr/>
            <a:lstStyle/>
            <a:p>
              <a:endParaRPr lang="en-US"/>
            </a:p>
          </p:txBody>
        </p:sp>
        <p:sp>
          <p:nvSpPr>
            <p:cNvPr id="34828" name="Line 11"/>
            <p:cNvSpPr>
              <a:spLocks noChangeShapeType="1"/>
            </p:cNvSpPr>
            <p:nvPr/>
          </p:nvSpPr>
          <p:spPr bwMode="auto">
            <a:xfrm>
              <a:off x="1152" y="1632"/>
              <a:ext cx="0" cy="1872"/>
            </a:xfrm>
            <a:prstGeom prst="line">
              <a:avLst/>
            </a:prstGeom>
            <a:noFill/>
            <a:ln w="76200" cmpd="tri">
              <a:solidFill>
                <a:srgbClr val="FF0066"/>
              </a:solidFill>
              <a:round/>
              <a:headEnd/>
              <a:tailEnd/>
            </a:ln>
          </p:spPr>
          <p:txBody>
            <a:bodyPr/>
            <a:lstStyle/>
            <a:p>
              <a:endParaRPr lang="en-US"/>
            </a:p>
          </p:txBody>
        </p:sp>
        <p:sp>
          <p:nvSpPr>
            <p:cNvPr id="34829" name="Line 12"/>
            <p:cNvSpPr>
              <a:spLocks noChangeShapeType="1"/>
            </p:cNvSpPr>
            <p:nvPr/>
          </p:nvSpPr>
          <p:spPr bwMode="auto">
            <a:xfrm flipH="1">
              <a:off x="1008" y="3216"/>
              <a:ext cx="3744" cy="0"/>
            </a:xfrm>
            <a:prstGeom prst="line">
              <a:avLst/>
            </a:prstGeom>
            <a:noFill/>
            <a:ln w="76200" cmpd="tri">
              <a:solidFill>
                <a:srgbClr val="FF0066"/>
              </a:solidFill>
              <a:round/>
              <a:headEnd/>
              <a:tailEnd/>
            </a:ln>
          </p:spPr>
          <p:txBody>
            <a:bodyPr/>
            <a:lstStyle/>
            <a:p>
              <a:endParaRPr lang="en-US"/>
            </a:p>
          </p:txBody>
        </p:sp>
        <p:sp>
          <p:nvSpPr>
            <p:cNvPr id="34830" name="Line 13"/>
            <p:cNvSpPr>
              <a:spLocks noChangeShapeType="1"/>
            </p:cNvSpPr>
            <p:nvPr/>
          </p:nvSpPr>
          <p:spPr bwMode="auto">
            <a:xfrm flipH="1">
              <a:off x="1584" y="3360"/>
              <a:ext cx="3744" cy="0"/>
            </a:xfrm>
            <a:prstGeom prst="line">
              <a:avLst/>
            </a:prstGeom>
            <a:noFill/>
            <a:ln w="76200" cmpd="tri">
              <a:solidFill>
                <a:srgbClr val="FF0066"/>
              </a:solidFill>
              <a:round/>
              <a:headEnd/>
              <a:tailEnd/>
            </a:ln>
          </p:spPr>
          <p:txBody>
            <a:bodyPr/>
            <a:lstStyle/>
            <a:p>
              <a:endParaRPr lang="en-US"/>
            </a:p>
          </p:txBody>
        </p:sp>
      </p:grpSp>
      <p:sp>
        <p:nvSpPr>
          <p:cNvPr id="46094" name="Text Box 14"/>
          <p:cNvSpPr txBox="1">
            <a:spLocks noChangeArrowheads="1"/>
          </p:cNvSpPr>
          <p:nvPr/>
        </p:nvSpPr>
        <p:spPr bwMode="auto">
          <a:xfrm>
            <a:off x="2286000" y="2528888"/>
            <a:ext cx="6553200" cy="2043112"/>
          </a:xfrm>
          <a:prstGeom prst="rect">
            <a:avLst/>
          </a:prstGeom>
          <a:noFill/>
          <a:ln w="9525">
            <a:noFill/>
            <a:miter lim="800000"/>
            <a:headEnd/>
            <a:tailEnd/>
          </a:ln>
        </p:spPr>
        <p:txBody>
          <a:bodyPr>
            <a:spAutoFit/>
          </a:bodyPr>
          <a:lstStyle/>
          <a:p>
            <a:pPr>
              <a:spcBef>
                <a:spcPct val="50000"/>
              </a:spcBef>
              <a:buFontTx/>
              <a:buChar char="-"/>
            </a:pPr>
            <a:r>
              <a:rPr lang="en-US" sz="3200">
                <a:solidFill>
                  <a:srgbClr val="0000FF"/>
                </a:solidFill>
                <a:latin typeface="Times New Roman" pitchFamily="18" charset="0"/>
              </a:rPr>
              <a:t>Học bài cũ – học thuộc ghi nhớ.</a:t>
            </a:r>
          </a:p>
          <a:p>
            <a:pPr>
              <a:spcBef>
                <a:spcPct val="50000"/>
              </a:spcBef>
            </a:pPr>
            <a:r>
              <a:rPr lang="en-US" sz="3200">
                <a:solidFill>
                  <a:srgbClr val="0000FF"/>
                </a:solidFill>
                <a:latin typeface="Times New Roman" pitchFamily="18" charset="0"/>
              </a:rPr>
              <a:t>-Làm bài tập SGK.</a:t>
            </a:r>
          </a:p>
          <a:p>
            <a:pPr>
              <a:spcBef>
                <a:spcPct val="50000"/>
              </a:spcBef>
            </a:pPr>
            <a:r>
              <a:rPr lang="en-US" sz="3200">
                <a:solidFill>
                  <a:srgbClr val="0000FF"/>
                </a:solidFill>
                <a:latin typeface="Times New Roman" pitchFamily="18" charset="0"/>
              </a:rPr>
              <a:t>-Chuẩn bị nội dung bài thực hành số 3.</a:t>
            </a:r>
          </a:p>
        </p:txBody>
      </p:sp>
      <p:pic>
        <p:nvPicPr>
          <p:cNvPr id="34826" name="Picture 15" descr="TiTuc1II"/>
          <p:cNvPicPr>
            <a:picLocks noChangeAspect="1" noChangeArrowheads="1" noCrop="1"/>
          </p:cNvPicPr>
          <p:nvPr/>
        </p:nvPicPr>
        <p:blipFill>
          <a:blip r:embed="rId4"/>
          <a:srcRect/>
          <a:stretch>
            <a:fillRect/>
          </a:stretch>
        </p:blipFill>
        <p:spPr bwMode="auto">
          <a:xfrm>
            <a:off x="7391400" y="1371600"/>
            <a:ext cx="1219200" cy="104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6094"/>
                                        </p:tgtEl>
                                        <p:attrNameLst>
                                          <p:attrName>style.visibility</p:attrName>
                                        </p:attrNameLst>
                                      </p:cBhvr>
                                      <p:to>
                                        <p:strVal val="visible"/>
                                      </p:to>
                                    </p:set>
                                    <p:anim calcmode="lin" valueType="num">
                                      <p:cBhvr>
                                        <p:cTn id="7" dur="500" fill="hold"/>
                                        <p:tgtEl>
                                          <p:spTgt spid="460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094"/>
                                        </p:tgtEl>
                                        <p:attrNameLst>
                                          <p:attrName>ppt_y</p:attrName>
                                        </p:attrNameLst>
                                      </p:cBhvr>
                                      <p:tavLst>
                                        <p:tav tm="0">
                                          <p:val>
                                            <p:strVal val="#ppt_y"/>
                                          </p:val>
                                        </p:tav>
                                        <p:tav tm="100000">
                                          <p:val>
                                            <p:strVal val="#ppt_y"/>
                                          </p:val>
                                        </p:tav>
                                      </p:tavLst>
                                    </p:anim>
                                    <p:anim calcmode="lin" valueType="num">
                                      <p:cBhvr>
                                        <p:cTn id="9" dur="500" fill="hold"/>
                                        <p:tgtEl>
                                          <p:spTgt spid="460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0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A0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5" name="Picture 14" descr="hoa1"/>
          <p:cNvPicPr>
            <a:picLocks noChangeAspect="1" noChangeArrowheads="1"/>
          </p:cNvPicPr>
          <p:nvPr/>
        </p:nvPicPr>
        <p:blipFill>
          <a:blip r:embed="rId3"/>
          <a:srcRect/>
          <a:stretch>
            <a:fillRect/>
          </a:stretch>
        </p:blipFill>
        <p:spPr bwMode="auto">
          <a:xfrm>
            <a:off x="990600" y="5410200"/>
            <a:ext cx="1143000" cy="873125"/>
          </a:xfrm>
          <a:prstGeom prst="rect">
            <a:avLst/>
          </a:prstGeom>
          <a:noFill/>
          <a:ln w="9525">
            <a:noFill/>
            <a:miter lim="800000"/>
            <a:headEnd/>
            <a:tailEnd/>
          </a:ln>
        </p:spPr>
      </p:pic>
      <p:pic>
        <p:nvPicPr>
          <p:cNvPr id="23556" name="Picture 6" descr="Ag00053_"/>
          <p:cNvPicPr>
            <a:picLocks noChangeAspect="1" noChangeArrowheads="1" noCrop="1"/>
          </p:cNvPicPr>
          <p:nvPr/>
        </p:nvPicPr>
        <p:blipFill>
          <a:blip r:embed="rId4"/>
          <a:srcRect/>
          <a:stretch>
            <a:fillRect/>
          </a:stretch>
        </p:blipFill>
        <p:spPr bwMode="auto">
          <a:xfrm flipV="1">
            <a:off x="0" y="6705600"/>
            <a:ext cx="9144000" cy="152400"/>
          </a:xfrm>
          <a:prstGeom prst="rect">
            <a:avLst/>
          </a:prstGeom>
          <a:noFill/>
          <a:ln w="9525">
            <a:noFill/>
            <a:miter lim="800000"/>
            <a:headEnd/>
            <a:tailEnd/>
          </a:ln>
        </p:spPr>
      </p:pic>
      <p:pic>
        <p:nvPicPr>
          <p:cNvPr id="31755" name="Picture 11" descr="hoa">
            <a:hlinkClick r:id="" action="ppaction://hlinkshowjump?jump=endshow"/>
          </p:cNvPr>
          <p:cNvPicPr>
            <a:picLocks noChangeAspect="1" noChangeArrowheads="1"/>
          </p:cNvPicPr>
          <p:nvPr/>
        </p:nvPicPr>
        <p:blipFill>
          <a:blip r:embed="rId5"/>
          <a:srcRect/>
          <a:stretch>
            <a:fillRect/>
          </a:stretch>
        </p:blipFill>
        <p:spPr bwMode="auto">
          <a:xfrm>
            <a:off x="5334000" y="1828800"/>
            <a:ext cx="2898775" cy="3619500"/>
          </a:xfrm>
          <a:prstGeom prst="rect">
            <a:avLst/>
          </a:prstGeom>
          <a:noFill/>
          <a:ln w="9525">
            <a:noFill/>
            <a:miter lim="800000"/>
            <a:headEnd/>
            <a:tailEnd/>
          </a:ln>
        </p:spPr>
      </p:pic>
      <p:pic>
        <p:nvPicPr>
          <p:cNvPr id="23558" name="Picture 12" descr="cam on"/>
          <p:cNvPicPr>
            <a:picLocks noChangeAspect="1" noChangeArrowheads="1" noCrop="1"/>
          </p:cNvPicPr>
          <p:nvPr/>
        </p:nvPicPr>
        <p:blipFill>
          <a:blip r:embed="rId6">
            <a:lum contrast="6000"/>
          </a:blip>
          <a:srcRect/>
          <a:stretch>
            <a:fillRect/>
          </a:stretch>
        </p:blipFill>
        <p:spPr bwMode="auto">
          <a:xfrm>
            <a:off x="762000" y="990600"/>
            <a:ext cx="7315200" cy="1247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31755"/>
                                        </p:tgtEl>
                                      </p:cBhvr>
                                    </p:animEffect>
                                    <p:animScale>
                                      <p:cBhvr>
                                        <p:cTn id="7" dur="1000" autoRev="1" fill="hold"/>
                                        <p:tgtEl>
                                          <p:spTgt spid="317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762000" y="1676400"/>
            <a:ext cx="7696200" cy="579438"/>
          </a:xfrm>
          <a:prstGeom prst="rect">
            <a:avLst/>
          </a:prstGeom>
          <a:noFill/>
          <a:ln w="9525">
            <a:noFill/>
            <a:miter lim="800000"/>
            <a:headEnd/>
            <a:tailEnd/>
          </a:ln>
        </p:spPr>
        <p:txBody>
          <a:bodyPr>
            <a:spAutoFit/>
          </a:bodyPr>
          <a:lstStyle/>
          <a:p>
            <a:pPr>
              <a:spcBef>
                <a:spcPct val="50000"/>
              </a:spcBef>
            </a:pPr>
            <a:r>
              <a:rPr lang="en-US" sz="2400" b="1" u="sng">
                <a:solidFill>
                  <a:srgbClr val="CC0000"/>
                </a:solidFill>
                <a:latin typeface="Times New Roman" pitchFamily="18" charset="0"/>
              </a:rPr>
              <a:t>Bài tập :</a:t>
            </a:r>
            <a:r>
              <a:rPr lang="en-US" sz="2400" b="1">
                <a:solidFill>
                  <a:srgbClr val="CC0000"/>
                </a:solidFill>
                <a:latin typeface="Times New Roman" pitchFamily="18" charset="0"/>
              </a:rPr>
              <a:t>       </a:t>
            </a:r>
            <a:r>
              <a:rPr lang="en-US" sz="2400" i="1">
                <a:solidFill>
                  <a:srgbClr val="6600CC"/>
                </a:solidFill>
                <a:latin typeface="Times New Roman" pitchFamily="18" charset="0"/>
              </a:rPr>
              <a:t>Đánh dấu </a:t>
            </a:r>
            <a:r>
              <a:rPr lang="ar-SA" sz="3200" i="1">
                <a:solidFill>
                  <a:srgbClr val="6600CC"/>
                </a:solidFill>
                <a:cs typeface="Arial" charset="0"/>
              </a:rPr>
              <a:t>۷</a:t>
            </a:r>
            <a:r>
              <a:rPr lang="en-US" sz="1800" i="1">
                <a:solidFill>
                  <a:srgbClr val="6600CC"/>
                </a:solidFill>
                <a:cs typeface="Arial" charset="0"/>
              </a:rPr>
              <a:t> </a:t>
            </a:r>
            <a:r>
              <a:rPr lang="en-US" sz="2400" i="1">
                <a:solidFill>
                  <a:srgbClr val="6600CC"/>
                </a:solidFill>
                <a:latin typeface="Times New Roman" pitchFamily="18" charset="0"/>
                <a:cs typeface="Times New Roman" pitchFamily="18" charset="0"/>
              </a:rPr>
              <a:t>v</a:t>
            </a:r>
            <a:r>
              <a:rPr lang="en-US" sz="2400" i="1">
                <a:solidFill>
                  <a:srgbClr val="6600CC"/>
                </a:solidFill>
                <a:latin typeface="Times New Roman" pitchFamily="18" charset="0"/>
              </a:rPr>
              <a:t>ào lựa chọn đúng hoặc sai :</a:t>
            </a:r>
          </a:p>
        </p:txBody>
      </p:sp>
      <p:graphicFrame>
        <p:nvGraphicFramePr>
          <p:cNvPr id="47110" name="Group 6"/>
          <p:cNvGraphicFramePr>
            <a:graphicFrameLocks noGrp="1"/>
          </p:cNvGraphicFramePr>
          <p:nvPr/>
        </p:nvGraphicFramePr>
        <p:xfrm>
          <a:off x="914400" y="2362200"/>
          <a:ext cx="6553200" cy="3901440"/>
        </p:xfrm>
        <a:graphic>
          <a:graphicData uri="http://schemas.openxmlformats.org/drawingml/2006/table">
            <a:tbl>
              <a:tblPr/>
              <a:tblGrid>
                <a:gridCol w="3849688"/>
                <a:gridCol w="1474787"/>
                <a:gridCol w="1228725"/>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rPr>
                        <a:t>Khai báo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rPr>
                        <a:t>Đúng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rPr>
                        <a:t>Sai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Var    end : String;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Var     a,b : Integer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           C : Real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Var   5ch : String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Var   x : Char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Var  m,n : Integer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Var  chieu dai : Real;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Var   bankinh,S : Real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Times New Roman" pitchFamily="18" charset="0"/>
                        </a:rPr>
                        <a:t>         P , S : Integer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48" name="Text Box 44"/>
          <p:cNvSpPr txBox="1">
            <a:spLocks noChangeArrowheads="1"/>
          </p:cNvSpPr>
          <p:nvPr/>
        </p:nvSpPr>
        <p:spPr bwMode="auto">
          <a:xfrm>
            <a:off x="5105400" y="32004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7149" name="Text Box 45"/>
          <p:cNvSpPr txBox="1">
            <a:spLocks noChangeArrowheads="1"/>
          </p:cNvSpPr>
          <p:nvPr/>
        </p:nvSpPr>
        <p:spPr bwMode="auto">
          <a:xfrm>
            <a:off x="5105400" y="45720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7150" name="Text Box 46"/>
          <p:cNvSpPr txBox="1">
            <a:spLocks noChangeArrowheads="1"/>
          </p:cNvSpPr>
          <p:nvPr/>
        </p:nvSpPr>
        <p:spPr bwMode="auto">
          <a:xfrm>
            <a:off x="6477000" y="41910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7151" name="Text Box 47"/>
          <p:cNvSpPr txBox="1">
            <a:spLocks noChangeArrowheads="1"/>
          </p:cNvSpPr>
          <p:nvPr/>
        </p:nvSpPr>
        <p:spPr bwMode="auto">
          <a:xfrm>
            <a:off x="6477000" y="49530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7152" name="Text Box 48"/>
          <p:cNvSpPr txBox="1">
            <a:spLocks noChangeArrowheads="1"/>
          </p:cNvSpPr>
          <p:nvPr/>
        </p:nvSpPr>
        <p:spPr bwMode="auto">
          <a:xfrm>
            <a:off x="6477000" y="55626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7153" name="Text Box 49"/>
          <p:cNvSpPr txBox="1">
            <a:spLocks noChangeArrowheads="1"/>
          </p:cNvSpPr>
          <p:nvPr/>
        </p:nvSpPr>
        <p:spPr bwMode="auto">
          <a:xfrm>
            <a:off x="6477000" y="37338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sp>
        <p:nvSpPr>
          <p:cNvPr id="47154" name="Text Box 50"/>
          <p:cNvSpPr txBox="1">
            <a:spLocks noChangeArrowheads="1"/>
          </p:cNvSpPr>
          <p:nvPr/>
        </p:nvSpPr>
        <p:spPr bwMode="auto">
          <a:xfrm>
            <a:off x="6477000" y="2667000"/>
            <a:ext cx="685800" cy="762000"/>
          </a:xfrm>
          <a:prstGeom prst="rect">
            <a:avLst/>
          </a:prstGeom>
          <a:noFill/>
          <a:ln w="9525">
            <a:noFill/>
            <a:miter lim="800000"/>
            <a:headEnd/>
            <a:tailEnd/>
          </a:ln>
        </p:spPr>
        <p:txBody>
          <a:bodyPr>
            <a:spAutoFit/>
          </a:bodyPr>
          <a:lstStyle/>
          <a:p>
            <a:pPr>
              <a:spcBef>
                <a:spcPct val="50000"/>
              </a:spcBef>
            </a:pPr>
            <a:r>
              <a:rPr lang="ar-SA" sz="4400" i="1">
                <a:solidFill>
                  <a:srgbClr val="6600CC"/>
                </a:solidFill>
                <a:cs typeface="Arial" charset="0"/>
              </a:rPr>
              <a:t>۷</a:t>
            </a:r>
            <a:endParaRPr lang="en-US" sz="4400" i="1">
              <a:solidFill>
                <a:srgbClr val="6600CC"/>
              </a:solidFill>
              <a:cs typeface="Arial" charset="0"/>
            </a:endParaRPr>
          </a:p>
        </p:txBody>
      </p:sp>
      <p:pic>
        <p:nvPicPr>
          <p:cNvPr id="24624" name="Picture 52" descr="5091875"/>
          <p:cNvPicPr>
            <a:picLocks noChangeAspect="1" noChangeArrowheads="1" noCrop="1"/>
          </p:cNvPicPr>
          <p:nvPr/>
        </p:nvPicPr>
        <p:blipFill>
          <a:blip r:embed="rId2"/>
          <a:srcRect/>
          <a:stretch>
            <a:fillRect/>
          </a:stretch>
        </p:blipFill>
        <p:spPr bwMode="auto">
          <a:xfrm>
            <a:off x="7772400" y="2590800"/>
            <a:ext cx="1371600" cy="1371600"/>
          </a:xfrm>
          <a:prstGeom prst="rect">
            <a:avLst/>
          </a:prstGeom>
          <a:noFill/>
          <a:ln w="9525">
            <a:noFill/>
            <a:miter lim="800000"/>
            <a:headEnd/>
            <a:tailEnd/>
          </a:ln>
        </p:spPr>
      </p:pic>
      <p:pic>
        <p:nvPicPr>
          <p:cNvPr id="24625" name="Picture 53" descr="5091881"/>
          <p:cNvPicPr>
            <a:picLocks noChangeAspect="1" noChangeArrowheads="1" noCrop="1"/>
          </p:cNvPicPr>
          <p:nvPr/>
        </p:nvPicPr>
        <p:blipFill>
          <a:blip r:embed="rId3"/>
          <a:srcRect/>
          <a:stretch>
            <a:fillRect/>
          </a:stretch>
        </p:blipFill>
        <p:spPr bwMode="auto">
          <a:xfrm>
            <a:off x="7772400" y="4876800"/>
            <a:ext cx="1371600" cy="1371600"/>
          </a:xfrm>
          <a:prstGeom prst="rect">
            <a:avLst/>
          </a:prstGeom>
          <a:noFill/>
          <a:ln w="9525">
            <a:noFill/>
            <a:miter lim="800000"/>
            <a:headEnd/>
            <a:tailEnd/>
          </a:ln>
        </p:spPr>
      </p:pic>
      <p:sp>
        <p:nvSpPr>
          <p:cNvPr id="24626" name="WordArt 54"/>
          <p:cNvSpPr>
            <a:spLocks noChangeArrowheads="1" noChangeShapeType="1" noTextEdit="1"/>
          </p:cNvSpPr>
          <p:nvPr/>
        </p:nvSpPr>
        <p:spPr bwMode="auto">
          <a:xfrm>
            <a:off x="2286000" y="619125"/>
            <a:ext cx="4029075" cy="6000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FF0066"/>
                    </a:gs>
                    <a:gs pos="50000">
                      <a:srgbClr val="FF9933"/>
                    </a:gs>
                    <a:gs pos="100000">
                      <a:srgbClr val="FF0066"/>
                    </a:gs>
                  </a:gsLst>
                  <a:lin ang="5400000" scaled="1"/>
                </a:gradFill>
                <a:effectLst>
                  <a:outerShdw dist="35921" dir="2700000" algn="ctr" rotWithShape="0">
                    <a:srgbClr val="C0C0C0">
                      <a:alpha val="79999"/>
                    </a:srgbClr>
                  </a:outerShdw>
                </a:effectLst>
                <a:latin typeface="Times New Roman"/>
                <a:cs typeface="Times New Roman"/>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7109"/>
                                        </p:tgtEl>
                                        <p:attrNameLst>
                                          <p:attrName>style.visibility</p:attrName>
                                        </p:attrNameLst>
                                      </p:cBhvr>
                                      <p:to>
                                        <p:strVal val="visible"/>
                                      </p:to>
                                    </p:set>
                                    <p:anim calcmode="lin" valueType="num">
                                      <p:cBhvr>
                                        <p:cTn id="7" dur="500" fill="hold"/>
                                        <p:tgtEl>
                                          <p:spTgt spid="4710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109"/>
                                        </p:tgtEl>
                                        <p:attrNameLst>
                                          <p:attrName>ppt_y</p:attrName>
                                        </p:attrNameLst>
                                      </p:cBhvr>
                                      <p:tavLst>
                                        <p:tav tm="0">
                                          <p:val>
                                            <p:strVal val="#ppt_y"/>
                                          </p:val>
                                        </p:tav>
                                        <p:tav tm="100000">
                                          <p:val>
                                            <p:strVal val="#ppt_y"/>
                                          </p:val>
                                        </p:tav>
                                      </p:tavLst>
                                    </p:anim>
                                    <p:anim calcmode="lin" valueType="num">
                                      <p:cBhvr>
                                        <p:cTn id="9" dur="500" fill="hold"/>
                                        <p:tgtEl>
                                          <p:spTgt spid="4710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10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109"/>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47110"/>
                                        </p:tgtEl>
                                        <p:attrNameLst>
                                          <p:attrName>style.visibility</p:attrName>
                                        </p:attrNameLst>
                                      </p:cBhvr>
                                      <p:to>
                                        <p:strVal val="visible"/>
                                      </p:to>
                                    </p:set>
                                    <p:anim calcmode="lin" valueType="num">
                                      <p:cBhvr>
                                        <p:cTn id="16" dur="500" fill="hold"/>
                                        <p:tgtEl>
                                          <p:spTgt spid="47110"/>
                                        </p:tgtEl>
                                        <p:attrNameLst>
                                          <p:attrName>ppt_w</p:attrName>
                                        </p:attrNameLst>
                                      </p:cBhvr>
                                      <p:tavLst>
                                        <p:tav tm="0">
                                          <p:val>
                                            <p:fltVal val="0"/>
                                          </p:val>
                                        </p:tav>
                                        <p:tav tm="100000">
                                          <p:val>
                                            <p:strVal val="#ppt_w"/>
                                          </p:val>
                                        </p:tav>
                                      </p:tavLst>
                                    </p:anim>
                                    <p:anim calcmode="lin" valueType="num">
                                      <p:cBhvr>
                                        <p:cTn id="17" dur="500" fill="hold"/>
                                        <p:tgtEl>
                                          <p:spTgt spid="471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47154"/>
                                        </p:tgtEl>
                                        <p:attrNameLst>
                                          <p:attrName>style.visibility</p:attrName>
                                        </p:attrNameLst>
                                      </p:cBhvr>
                                      <p:to>
                                        <p:strVal val="visible"/>
                                      </p:to>
                                    </p:set>
                                    <p:anim from="(-#ppt_w/2)" to="(#ppt_x)" calcmode="lin" valueType="num">
                                      <p:cBhvr>
                                        <p:cTn id="22" dur="600" fill="hold">
                                          <p:stCondLst>
                                            <p:cond delay="0"/>
                                          </p:stCondLst>
                                        </p:cTn>
                                        <p:tgtEl>
                                          <p:spTgt spid="47154"/>
                                        </p:tgtEl>
                                        <p:attrNameLst>
                                          <p:attrName>ppt_x</p:attrName>
                                        </p:attrNameLst>
                                      </p:cBhvr>
                                    </p:anim>
                                    <p:anim from="0" to="-1.0" calcmode="lin" valueType="num">
                                      <p:cBhvr>
                                        <p:cTn id="23" dur="200" decel="50000" autoRev="1" fill="hold">
                                          <p:stCondLst>
                                            <p:cond delay="600"/>
                                          </p:stCondLst>
                                        </p:cTn>
                                        <p:tgtEl>
                                          <p:spTgt spid="47154"/>
                                        </p:tgtEl>
                                        <p:attrNameLst>
                                          <p:attrName>xshear</p:attrName>
                                        </p:attrNameLst>
                                      </p:cBhvr>
                                    </p:anim>
                                    <p:animScale>
                                      <p:cBhvr>
                                        <p:cTn id="24" dur="200" decel="100000" autoRev="1" fill="hold">
                                          <p:stCondLst>
                                            <p:cond delay="600"/>
                                          </p:stCondLst>
                                        </p:cTn>
                                        <p:tgtEl>
                                          <p:spTgt spid="47154"/>
                                        </p:tgtEl>
                                      </p:cBhvr>
                                      <p:from x="100000" y="100000"/>
                                      <p:to x="80000" y="100000"/>
                                    </p:animScale>
                                    <p:anim by="(#ppt_h/3+#ppt_w*0.1)" calcmode="lin" valueType="num">
                                      <p:cBhvr additive="sum">
                                        <p:cTn id="25" dur="200" decel="100000" autoRev="1" fill="hold">
                                          <p:stCondLst>
                                            <p:cond delay="600"/>
                                          </p:stCondLst>
                                        </p:cTn>
                                        <p:tgtEl>
                                          <p:spTgt spid="47154"/>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47148"/>
                                        </p:tgtEl>
                                        <p:attrNameLst>
                                          <p:attrName>style.visibility</p:attrName>
                                        </p:attrNameLst>
                                      </p:cBhvr>
                                      <p:to>
                                        <p:strVal val="visible"/>
                                      </p:to>
                                    </p:set>
                                    <p:anim from="(-#ppt_w/2)" to="(#ppt_x)" calcmode="lin" valueType="num">
                                      <p:cBhvr>
                                        <p:cTn id="30" dur="600" fill="hold">
                                          <p:stCondLst>
                                            <p:cond delay="0"/>
                                          </p:stCondLst>
                                        </p:cTn>
                                        <p:tgtEl>
                                          <p:spTgt spid="47148"/>
                                        </p:tgtEl>
                                        <p:attrNameLst>
                                          <p:attrName>ppt_x</p:attrName>
                                        </p:attrNameLst>
                                      </p:cBhvr>
                                    </p:anim>
                                    <p:anim from="0" to="-1.0" calcmode="lin" valueType="num">
                                      <p:cBhvr>
                                        <p:cTn id="31" dur="200" decel="50000" autoRev="1" fill="hold">
                                          <p:stCondLst>
                                            <p:cond delay="600"/>
                                          </p:stCondLst>
                                        </p:cTn>
                                        <p:tgtEl>
                                          <p:spTgt spid="47148"/>
                                        </p:tgtEl>
                                        <p:attrNameLst>
                                          <p:attrName>xshear</p:attrName>
                                        </p:attrNameLst>
                                      </p:cBhvr>
                                    </p:anim>
                                    <p:animScale>
                                      <p:cBhvr>
                                        <p:cTn id="32" dur="200" decel="100000" autoRev="1" fill="hold">
                                          <p:stCondLst>
                                            <p:cond delay="600"/>
                                          </p:stCondLst>
                                        </p:cTn>
                                        <p:tgtEl>
                                          <p:spTgt spid="47148"/>
                                        </p:tgtEl>
                                      </p:cBhvr>
                                      <p:from x="100000" y="100000"/>
                                      <p:to x="80000" y="100000"/>
                                    </p:animScale>
                                    <p:anim by="(#ppt_h/3+#ppt_w*0.1)" calcmode="lin" valueType="num">
                                      <p:cBhvr additive="sum">
                                        <p:cTn id="33" dur="200" decel="100000" autoRev="1" fill="hold">
                                          <p:stCondLst>
                                            <p:cond delay="600"/>
                                          </p:stCondLst>
                                        </p:cTn>
                                        <p:tgtEl>
                                          <p:spTgt spid="47148"/>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47153"/>
                                        </p:tgtEl>
                                        <p:attrNameLst>
                                          <p:attrName>style.visibility</p:attrName>
                                        </p:attrNameLst>
                                      </p:cBhvr>
                                      <p:to>
                                        <p:strVal val="visible"/>
                                      </p:to>
                                    </p:set>
                                    <p:anim from="(-#ppt_w/2)" to="(#ppt_x)" calcmode="lin" valueType="num">
                                      <p:cBhvr>
                                        <p:cTn id="38" dur="600" fill="hold">
                                          <p:stCondLst>
                                            <p:cond delay="0"/>
                                          </p:stCondLst>
                                        </p:cTn>
                                        <p:tgtEl>
                                          <p:spTgt spid="47153"/>
                                        </p:tgtEl>
                                        <p:attrNameLst>
                                          <p:attrName>ppt_x</p:attrName>
                                        </p:attrNameLst>
                                      </p:cBhvr>
                                    </p:anim>
                                    <p:anim from="0" to="-1.0" calcmode="lin" valueType="num">
                                      <p:cBhvr>
                                        <p:cTn id="39" dur="200" decel="50000" autoRev="1" fill="hold">
                                          <p:stCondLst>
                                            <p:cond delay="600"/>
                                          </p:stCondLst>
                                        </p:cTn>
                                        <p:tgtEl>
                                          <p:spTgt spid="47153"/>
                                        </p:tgtEl>
                                        <p:attrNameLst>
                                          <p:attrName>xshear</p:attrName>
                                        </p:attrNameLst>
                                      </p:cBhvr>
                                    </p:anim>
                                    <p:animScale>
                                      <p:cBhvr>
                                        <p:cTn id="40" dur="200" decel="100000" autoRev="1" fill="hold">
                                          <p:stCondLst>
                                            <p:cond delay="600"/>
                                          </p:stCondLst>
                                        </p:cTn>
                                        <p:tgtEl>
                                          <p:spTgt spid="47153"/>
                                        </p:tgtEl>
                                      </p:cBhvr>
                                      <p:from x="100000" y="100000"/>
                                      <p:to x="80000" y="100000"/>
                                    </p:animScale>
                                    <p:anim by="(#ppt_h/3+#ppt_w*0.1)" calcmode="lin" valueType="num">
                                      <p:cBhvr additive="sum">
                                        <p:cTn id="41" dur="200" decel="100000" autoRev="1" fill="hold">
                                          <p:stCondLst>
                                            <p:cond delay="600"/>
                                          </p:stCondLst>
                                        </p:cTn>
                                        <p:tgtEl>
                                          <p:spTgt spid="47153"/>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47150"/>
                                        </p:tgtEl>
                                        <p:attrNameLst>
                                          <p:attrName>style.visibility</p:attrName>
                                        </p:attrNameLst>
                                      </p:cBhvr>
                                      <p:to>
                                        <p:strVal val="visible"/>
                                      </p:to>
                                    </p:set>
                                    <p:anim from="(-#ppt_w/2)" to="(#ppt_x)" calcmode="lin" valueType="num">
                                      <p:cBhvr>
                                        <p:cTn id="46" dur="600" fill="hold">
                                          <p:stCondLst>
                                            <p:cond delay="0"/>
                                          </p:stCondLst>
                                        </p:cTn>
                                        <p:tgtEl>
                                          <p:spTgt spid="47150"/>
                                        </p:tgtEl>
                                        <p:attrNameLst>
                                          <p:attrName>ppt_x</p:attrName>
                                        </p:attrNameLst>
                                      </p:cBhvr>
                                    </p:anim>
                                    <p:anim from="0" to="-1.0" calcmode="lin" valueType="num">
                                      <p:cBhvr>
                                        <p:cTn id="47" dur="200" decel="50000" autoRev="1" fill="hold">
                                          <p:stCondLst>
                                            <p:cond delay="600"/>
                                          </p:stCondLst>
                                        </p:cTn>
                                        <p:tgtEl>
                                          <p:spTgt spid="47150"/>
                                        </p:tgtEl>
                                        <p:attrNameLst>
                                          <p:attrName>xshear</p:attrName>
                                        </p:attrNameLst>
                                      </p:cBhvr>
                                    </p:anim>
                                    <p:animScale>
                                      <p:cBhvr>
                                        <p:cTn id="48" dur="200" decel="100000" autoRev="1" fill="hold">
                                          <p:stCondLst>
                                            <p:cond delay="600"/>
                                          </p:stCondLst>
                                        </p:cTn>
                                        <p:tgtEl>
                                          <p:spTgt spid="47150"/>
                                        </p:tgtEl>
                                      </p:cBhvr>
                                      <p:from x="100000" y="100000"/>
                                      <p:to x="80000" y="100000"/>
                                    </p:animScale>
                                    <p:anim by="(#ppt_h/3+#ppt_w*0.1)" calcmode="lin" valueType="num">
                                      <p:cBhvr additive="sum">
                                        <p:cTn id="49" dur="200" decel="100000" autoRev="1" fill="hold">
                                          <p:stCondLst>
                                            <p:cond delay="600"/>
                                          </p:stCondLst>
                                        </p:cTn>
                                        <p:tgtEl>
                                          <p:spTgt spid="47150"/>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grpId="0" nodeType="clickEffect">
                                  <p:stCondLst>
                                    <p:cond delay="0"/>
                                  </p:stCondLst>
                                  <p:childTnLst>
                                    <p:set>
                                      <p:cBhvr>
                                        <p:cTn id="53" dur="1" fill="hold">
                                          <p:stCondLst>
                                            <p:cond delay="0"/>
                                          </p:stCondLst>
                                        </p:cTn>
                                        <p:tgtEl>
                                          <p:spTgt spid="47149"/>
                                        </p:tgtEl>
                                        <p:attrNameLst>
                                          <p:attrName>style.visibility</p:attrName>
                                        </p:attrNameLst>
                                      </p:cBhvr>
                                      <p:to>
                                        <p:strVal val="visible"/>
                                      </p:to>
                                    </p:set>
                                    <p:anim from="(-#ppt_w/2)" to="(#ppt_x)" calcmode="lin" valueType="num">
                                      <p:cBhvr>
                                        <p:cTn id="54" dur="600" fill="hold">
                                          <p:stCondLst>
                                            <p:cond delay="0"/>
                                          </p:stCondLst>
                                        </p:cTn>
                                        <p:tgtEl>
                                          <p:spTgt spid="47149"/>
                                        </p:tgtEl>
                                        <p:attrNameLst>
                                          <p:attrName>ppt_x</p:attrName>
                                        </p:attrNameLst>
                                      </p:cBhvr>
                                    </p:anim>
                                    <p:anim from="0" to="-1.0" calcmode="lin" valueType="num">
                                      <p:cBhvr>
                                        <p:cTn id="55" dur="200" decel="50000" autoRev="1" fill="hold">
                                          <p:stCondLst>
                                            <p:cond delay="600"/>
                                          </p:stCondLst>
                                        </p:cTn>
                                        <p:tgtEl>
                                          <p:spTgt spid="47149"/>
                                        </p:tgtEl>
                                        <p:attrNameLst>
                                          <p:attrName>xshear</p:attrName>
                                        </p:attrNameLst>
                                      </p:cBhvr>
                                    </p:anim>
                                    <p:animScale>
                                      <p:cBhvr>
                                        <p:cTn id="56" dur="200" decel="100000" autoRev="1" fill="hold">
                                          <p:stCondLst>
                                            <p:cond delay="600"/>
                                          </p:stCondLst>
                                        </p:cTn>
                                        <p:tgtEl>
                                          <p:spTgt spid="47149"/>
                                        </p:tgtEl>
                                      </p:cBhvr>
                                      <p:from x="100000" y="100000"/>
                                      <p:to x="80000" y="100000"/>
                                    </p:animScale>
                                    <p:anim by="(#ppt_h/3+#ppt_w*0.1)" calcmode="lin" valueType="num">
                                      <p:cBhvr additive="sum">
                                        <p:cTn id="57" dur="200" decel="100000" autoRev="1" fill="hold">
                                          <p:stCondLst>
                                            <p:cond delay="600"/>
                                          </p:stCondLst>
                                        </p:cTn>
                                        <p:tgtEl>
                                          <p:spTgt spid="47149"/>
                                        </p:tgtEl>
                                        <p:attrNameLst>
                                          <p:attrName>ppt_x</p:attrName>
                                        </p:attrNameLst>
                                      </p:cBhvr>
                                    </p:anim>
                                  </p:childTnLst>
                                </p:cTn>
                              </p:par>
                            </p:childTnLst>
                          </p:cTn>
                        </p:par>
                      </p:childTnLst>
                    </p:cTn>
                  </p:par>
                  <p:par>
                    <p:cTn id="58" fill="hold">
                      <p:stCondLst>
                        <p:cond delay="indefinite"/>
                      </p:stCondLst>
                      <p:childTnLst>
                        <p:par>
                          <p:cTn id="59" fill="hold">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47151"/>
                                        </p:tgtEl>
                                        <p:attrNameLst>
                                          <p:attrName>style.visibility</p:attrName>
                                        </p:attrNameLst>
                                      </p:cBhvr>
                                      <p:to>
                                        <p:strVal val="visible"/>
                                      </p:to>
                                    </p:set>
                                    <p:anim from="(-#ppt_w/2)" to="(#ppt_x)" calcmode="lin" valueType="num">
                                      <p:cBhvr>
                                        <p:cTn id="62" dur="600" fill="hold">
                                          <p:stCondLst>
                                            <p:cond delay="0"/>
                                          </p:stCondLst>
                                        </p:cTn>
                                        <p:tgtEl>
                                          <p:spTgt spid="47151"/>
                                        </p:tgtEl>
                                        <p:attrNameLst>
                                          <p:attrName>ppt_x</p:attrName>
                                        </p:attrNameLst>
                                      </p:cBhvr>
                                    </p:anim>
                                    <p:anim from="0" to="-1.0" calcmode="lin" valueType="num">
                                      <p:cBhvr>
                                        <p:cTn id="63" dur="200" decel="50000" autoRev="1" fill="hold">
                                          <p:stCondLst>
                                            <p:cond delay="600"/>
                                          </p:stCondLst>
                                        </p:cTn>
                                        <p:tgtEl>
                                          <p:spTgt spid="47151"/>
                                        </p:tgtEl>
                                        <p:attrNameLst>
                                          <p:attrName>xshear</p:attrName>
                                        </p:attrNameLst>
                                      </p:cBhvr>
                                    </p:anim>
                                    <p:animScale>
                                      <p:cBhvr>
                                        <p:cTn id="64" dur="200" decel="100000" autoRev="1" fill="hold">
                                          <p:stCondLst>
                                            <p:cond delay="600"/>
                                          </p:stCondLst>
                                        </p:cTn>
                                        <p:tgtEl>
                                          <p:spTgt spid="47151"/>
                                        </p:tgtEl>
                                      </p:cBhvr>
                                      <p:from x="100000" y="100000"/>
                                      <p:to x="80000" y="100000"/>
                                    </p:animScale>
                                    <p:anim by="(#ppt_h/3+#ppt_w*0.1)" calcmode="lin" valueType="num">
                                      <p:cBhvr additive="sum">
                                        <p:cTn id="65" dur="200" decel="100000" autoRev="1" fill="hold">
                                          <p:stCondLst>
                                            <p:cond delay="600"/>
                                          </p:stCondLst>
                                        </p:cTn>
                                        <p:tgtEl>
                                          <p:spTgt spid="47151"/>
                                        </p:tgtEl>
                                        <p:attrNameLst>
                                          <p:attrName>ppt_x</p:attrName>
                                        </p:attrNameLst>
                                      </p:cBhvr>
                                    </p:anim>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grpId="0" nodeType="clickEffect">
                                  <p:stCondLst>
                                    <p:cond delay="0"/>
                                  </p:stCondLst>
                                  <p:childTnLst>
                                    <p:set>
                                      <p:cBhvr>
                                        <p:cTn id="69" dur="1" fill="hold">
                                          <p:stCondLst>
                                            <p:cond delay="0"/>
                                          </p:stCondLst>
                                        </p:cTn>
                                        <p:tgtEl>
                                          <p:spTgt spid="47152"/>
                                        </p:tgtEl>
                                        <p:attrNameLst>
                                          <p:attrName>style.visibility</p:attrName>
                                        </p:attrNameLst>
                                      </p:cBhvr>
                                      <p:to>
                                        <p:strVal val="visible"/>
                                      </p:to>
                                    </p:set>
                                    <p:anim from="(-#ppt_w/2)" to="(#ppt_x)" calcmode="lin" valueType="num">
                                      <p:cBhvr>
                                        <p:cTn id="70" dur="600" fill="hold">
                                          <p:stCondLst>
                                            <p:cond delay="0"/>
                                          </p:stCondLst>
                                        </p:cTn>
                                        <p:tgtEl>
                                          <p:spTgt spid="47152"/>
                                        </p:tgtEl>
                                        <p:attrNameLst>
                                          <p:attrName>ppt_x</p:attrName>
                                        </p:attrNameLst>
                                      </p:cBhvr>
                                    </p:anim>
                                    <p:anim from="0" to="-1.0" calcmode="lin" valueType="num">
                                      <p:cBhvr>
                                        <p:cTn id="71" dur="200" decel="50000" autoRev="1" fill="hold">
                                          <p:stCondLst>
                                            <p:cond delay="600"/>
                                          </p:stCondLst>
                                        </p:cTn>
                                        <p:tgtEl>
                                          <p:spTgt spid="47152"/>
                                        </p:tgtEl>
                                        <p:attrNameLst>
                                          <p:attrName>xshear</p:attrName>
                                        </p:attrNameLst>
                                      </p:cBhvr>
                                    </p:anim>
                                    <p:animScale>
                                      <p:cBhvr>
                                        <p:cTn id="72" dur="200" decel="100000" autoRev="1" fill="hold">
                                          <p:stCondLst>
                                            <p:cond delay="600"/>
                                          </p:stCondLst>
                                        </p:cTn>
                                        <p:tgtEl>
                                          <p:spTgt spid="47152"/>
                                        </p:tgtEl>
                                      </p:cBhvr>
                                      <p:from x="100000" y="100000"/>
                                      <p:to x="80000" y="100000"/>
                                    </p:animScale>
                                    <p:anim by="(#ppt_h/3+#ppt_w*0.1)" calcmode="lin" valueType="num">
                                      <p:cBhvr additive="sum">
                                        <p:cTn id="73" dur="200" decel="100000" autoRev="1" fill="hold">
                                          <p:stCondLst>
                                            <p:cond delay="600"/>
                                          </p:stCondLst>
                                        </p:cTn>
                                        <p:tgtEl>
                                          <p:spTgt spid="4715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48" grpId="0"/>
      <p:bldP spid="47149" grpId="0"/>
      <p:bldP spid="47150" grpId="0"/>
      <p:bldP spid="47151" grpId="0"/>
      <p:bldP spid="47152" grpId="0"/>
      <p:bldP spid="47153" grpId="0"/>
      <p:bldP spid="471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15371" name="Text Box 11"/>
          <p:cNvSpPr txBox="1">
            <a:spLocks noChangeArrowheads="1"/>
          </p:cNvSpPr>
          <p:nvPr/>
        </p:nvSpPr>
        <p:spPr bwMode="auto">
          <a:xfrm>
            <a:off x="457200" y="838200"/>
            <a:ext cx="57912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pic>
        <p:nvPicPr>
          <p:cNvPr id="15372" name="Picture 12">
            <a:hlinkClick r:id="rId2" action="ppaction://hlinkfile"/>
          </p:cNvPr>
          <p:cNvPicPr>
            <a:picLocks noChangeAspect="1" noChangeArrowheads="1"/>
          </p:cNvPicPr>
          <p:nvPr/>
        </p:nvPicPr>
        <p:blipFill>
          <a:blip r:embed="rId3"/>
          <a:srcRect/>
          <a:stretch>
            <a:fillRect/>
          </a:stretch>
        </p:blipFill>
        <p:spPr bwMode="auto">
          <a:xfrm>
            <a:off x="457200" y="1447800"/>
            <a:ext cx="8229600" cy="5153025"/>
          </a:xfrm>
          <a:prstGeom prst="rect">
            <a:avLst/>
          </a:prstGeom>
          <a:noFill/>
          <a:ln w="9525">
            <a:noFill/>
            <a:miter lim="800000"/>
            <a:headEnd/>
            <a:tailEnd/>
          </a:ln>
        </p:spPr>
      </p:pic>
      <p:sp>
        <p:nvSpPr>
          <p:cNvPr id="15373" name="AutoShape 13"/>
          <p:cNvSpPr>
            <a:spLocks noChangeArrowheads="1"/>
          </p:cNvSpPr>
          <p:nvPr/>
        </p:nvSpPr>
        <p:spPr bwMode="auto">
          <a:xfrm>
            <a:off x="6705600" y="1371600"/>
            <a:ext cx="2438400" cy="2133600"/>
          </a:xfrm>
          <a:prstGeom prst="cloudCallout">
            <a:avLst>
              <a:gd name="adj1" fmla="val -22463"/>
              <a:gd name="adj2" fmla="val -63171"/>
            </a:avLst>
          </a:prstGeom>
          <a:gradFill rotWithShape="1">
            <a:gsLst>
              <a:gs pos="0">
                <a:schemeClr val="bg1"/>
              </a:gs>
              <a:gs pos="100000">
                <a:srgbClr val="C2E6FA"/>
              </a:gs>
            </a:gsLst>
            <a:path path="rect">
              <a:fillToRect l="50000" t="50000" r="50000" b="50000"/>
            </a:path>
          </a:gradFill>
          <a:ln w="9525">
            <a:solidFill>
              <a:schemeClr val="tx1"/>
            </a:solidFill>
            <a:round/>
            <a:headEnd/>
            <a:tailEnd/>
          </a:ln>
        </p:spPr>
        <p:txBody>
          <a:bodyPr/>
          <a:lstStyle/>
          <a:p>
            <a:pPr algn="ctr" eaLnBrk="0" hangingPunct="0"/>
            <a:r>
              <a:rPr lang="en-US" b="1" i="1">
                <a:solidFill>
                  <a:srgbClr val="6600CC"/>
                </a:solidFill>
              </a:rPr>
              <a:t>Hãy cùng quan sát chương trình này !</a:t>
            </a:r>
          </a:p>
        </p:txBody>
      </p:sp>
      <p:pic>
        <p:nvPicPr>
          <p:cNvPr id="15374" name="Picture 14" descr="taifile"/>
          <p:cNvPicPr>
            <a:picLocks noChangeAspect="1" noChangeArrowheads="1" noCrop="1"/>
          </p:cNvPicPr>
          <p:nvPr/>
        </p:nvPicPr>
        <p:blipFill>
          <a:blip r:embed="rId4"/>
          <a:srcRect/>
          <a:stretch>
            <a:fillRect/>
          </a:stretch>
        </p:blipFill>
        <p:spPr bwMode="auto">
          <a:xfrm rot="-130898">
            <a:off x="5972175" y="857250"/>
            <a:ext cx="1190625" cy="666750"/>
          </a:xfrm>
          <a:prstGeom prst="rect">
            <a:avLst/>
          </a:prstGeom>
          <a:noFill/>
          <a:ln w="9525">
            <a:noFill/>
            <a:miter lim="800000"/>
            <a:headEnd/>
            <a:tailEnd/>
          </a:ln>
        </p:spPr>
      </p:pic>
      <p:sp>
        <p:nvSpPr>
          <p:cNvPr id="15375" name="AutoShape 15"/>
          <p:cNvSpPr>
            <a:spLocks noChangeArrowheads="1"/>
          </p:cNvSpPr>
          <p:nvPr/>
        </p:nvSpPr>
        <p:spPr bwMode="auto">
          <a:xfrm rot="-8958223">
            <a:off x="2246313" y="3108325"/>
            <a:ext cx="649287" cy="168275"/>
          </a:xfrm>
          <a:custGeom>
            <a:avLst/>
            <a:gdLst>
              <a:gd name="T0" fmla="*/ 486965 w 21600"/>
              <a:gd name="T1" fmla="*/ 0 h 21600"/>
              <a:gd name="T2" fmla="*/ 0 w 21600"/>
              <a:gd name="T3" fmla="*/ 84138 h 21600"/>
              <a:gd name="T4" fmla="*/ 486965 w 21600"/>
              <a:gd name="T5" fmla="*/ 168275 h 21600"/>
              <a:gd name="T6" fmla="*/ 649287 w 21600"/>
              <a:gd name="T7" fmla="*/ 841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66"/>
          </a:solidFill>
          <a:ln w="9525">
            <a:solidFill>
              <a:schemeClr val="bg1"/>
            </a:solidFill>
            <a:miter lim="800000"/>
            <a:headEnd/>
            <a:tailEnd/>
          </a:ln>
        </p:spPr>
        <p:txBody>
          <a:bodyPr wrap="none" anchor="ctr"/>
          <a:lstStyle/>
          <a:p>
            <a:endParaRPr lang="en-US"/>
          </a:p>
        </p:txBody>
      </p:sp>
      <p:sp>
        <p:nvSpPr>
          <p:cNvPr id="15376" name="AutoShape 16"/>
          <p:cNvSpPr>
            <a:spLocks noChangeArrowheads="1"/>
          </p:cNvSpPr>
          <p:nvPr/>
        </p:nvSpPr>
        <p:spPr bwMode="auto">
          <a:xfrm rot="-7165252">
            <a:off x="4391819" y="4660106"/>
            <a:ext cx="649288" cy="168275"/>
          </a:xfrm>
          <a:custGeom>
            <a:avLst/>
            <a:gdLst>
              <a:gd name="T0" fmla="*/ 486966 w 21600"/>
              <a:gd name="T1" fmla="*/ 0 h 21600"/>
              <a:gd name="T2" fmla="*/ 0 w 21600"/>
              <a:gd name="T3" fmla="*/ 84138 h 21600"/>
              <a:gd name="T4" fmla="*/ 486966 w 21600"/>
              <a:gd name="T5" fmla="*/ 168275 h 21600"/>
              <a:gd name="T6" fmla="*/ 649288 w 21600"/>
              <a:gd name="T7" fmla="*/ 841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66"/>
          </a:solidFill>
          <a:ln w="9525">
            <a:solidFill>
              <a:schemeClr val="bg1"/>
            </a:solidFill>
            <a:miter lim="800000"/>
            <a:headEnd/>
            <a:tailEnd/>
          </a:ln>
        </p:spPr>
        <p:txBody>
          <a:bodyPr wrap="none" anchor="ctr"/>
          <a:lstStyle/>
          <a:p>
            <a:endParaRPr lang="en-US"/>
          </a:p>
        </p:txBody>
      </p:sp>
      <p:sp>
        <p:nvSpPr>
          <p:cNvPr id="15377" name="AutoShape 17"/>
          <p:cNvSpPr>
            <a:spLocks noChangeArrowheads="1"/>
          </p:cNvSpPr>
          <p:nvPr/>
        </p:nvSpPr>
        <p:spPr bwMode="auto">
          <a:xfrm rot="-10500492">
            <a:off x="1941513" y="4708525"/>
            <a:ext cx="649287" cy="168275"/>
          </a:xfrm>
          <a:custGeom>
            <a:avLst/>
            <a:gdLst>
              <a:gd name="T0" fmla="*/ 486965 w 21600"/>
              <a:gd name="T1" fmla="*/ 0 h 21600"/>
              <a:gd name="T2" fmla="*/ 0 w 21600"/>
              <a:gd name="T3" fmla="*/ 84138 h 21600"/>
              <a:gd name="T4" fmla="*/ 486965 w 21600"/>
              <a:gd name="T5" fmla="*/ 168275 h 21600"/>
              <a:gd name="T6" fmla="*/ 649287 w 21600"/>
              <a:gd name="T7" fmla="*/ 841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66"/>
          </a:solidFill>
          <a:ln w="9525">
            <a:solidFill>
              <a:schemeClr val="bg1"/>
            </a:solidFill>
            <a:miter lim="800000"/>
            <a:headEnd/>
            <a:tailEnd/>
          </a:ln>
        </p:spPr>
        <p:txBody>
          <a:bodyPr wrap="none" anchor="ctr"/>
          <a:lstStyle/>
          <a:p>
            <a:endParaRPr lang="en-US"/>
          </a:p>
        </p:txBody>
      </p:sp>
      <p:sp>
        <p:nvSpPr>
          <p:cNvPr id="15378" name="AutoShape 18"/>
          <p:cNvSpPr>
            <a:spLocks noChangeArrowheads="1"/>
          </p:cNvSpPr>
          <p:nvPr/>
        </p:nvSpPr>
        <p:spPr bwMode="auto">
          <a:xfrm rot="-6368912">
            <a:off x="4483894" y="5763419"/>
            <a:ext cx="649287" cy="168275"/>
          </a:xfrm>
          <a:custGeom>
            <a:avLst/>
            <a:gdLst>
              <a:gd name="T0" fmla="*/ 486965 w 21600"/>
              <a:gd name="T1" fmla="*/ 0 h 21600"/>
              <a:gd name="T2" fmla="*/ 0 w 21600"/>
              <a:gd name="T3" fmla="*/ 84138 h 21600"/>
              <a:gd name="T4" fmla="*/ 486965 w 21600"/>
              <a:gd name="T5" fmla="*/ 168275 h 21600"/>
              <a:gd name="T6" fmla="*/ 649287 w 21600"/>
              <a:gd name="T7" fmla="*/ 841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66"/>
          </a:solidFill>
          <a:ln w="9525">
            <a:solidFill>
              <a:schemeClr val="bg1"/>
            </a:solidFill>
            <a:miter lim="800000"/>
            <a:headEnd/>
            <a:tailEnd/>
          </a:ln>
        </p:spPr>
        <p:txBody>
          <a:bodyPr wrap="none" anchor="ctr"/>
          <a:lstStyle/>
          <a:p>
            <a:endParaRPr lang="en-US"/>
          </a:p>
        </p:txBody>
      </p:sp>
      <p:sp>
        <p:nvSpPr>
          <p:cNvPr id="15379" name="AutoShape 19"/>
          <p:cNvSpPr>
            <a:spLocks noChangeArrowheads="1"/>
          </p:cNvSpPr>
          <p:nvPr/>
        </p:nvSpPr>
        <p:spPr bwMode="auto">
          <a:xfrm rot="10155050">
            <a:off x="2246313" y="2438400"/>
            <a:ext cx="649287" cy="168275"/>
          </a:xfrm>
          <a:custGeom>
            <a:avLst/>
            <a:gdLst>
              <a:gd name="T0" fmla="*/ 486965 w 21600"/>
              <a:gd name="T1" fmla="*/ 0 h 21600"/>
              <a:gd name="T2" fmla="*/ 0 w 21600"/>
              <a:gd name="T3" fmla="*/ 84138 h 21600"/>
              <a:gd name="T4" fmla="*/ 486965 w 21600"/>
              <a:gd name="T5" fmla="*/ 168275 h 21600"/>
              <a:gd name="T6" fmla="*/ 649287 w 21600"/>
              <a:gd name="T7" fmla="*/ 841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66"/>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71"/>
                                        </p:tgtEl>
                                        <p:attrNameLst>
                                          <p:attrName>ppt_y</p:attrName>
                                        </p:attrNameLst>
                                      </p:cBhvr>
                                      <p:tavLst>
                                        <p:tav tm="0">
                                          <p:val>
                                            <p:strVal val="#ppt_y"/>
                                          </p:val>
                                        </p:tav>
                                        <p:tav tm="100000">
                                          <p:val>
                                            <p:strVal val="#ppt_y"/>
                                          </p:val>
                                        </p:tav>
                                      </p:tavLst>
                                    </p:anim>
                                    <p:anim calcmode="lin" valueType="num">
                                      <p:cBhvr>
                                        <p:cTn id="9" dur="500" fill="hold"/>
                                        <p:tgtEl>
                                          <p:spTgt spid="153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71"/>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5372"/>
                                        </p:tgtEl>
                                        <p:attrNameLst>
                                          <p:attrName>style.visibility</p:attrName>
                                        </p:attrNameLst>
                                      </p:cBhvr>
                                      <p:to>
                                        <p:strVal val="visible"/>
                                      </p:to>
                                    </p:set>
                                    <p:anim calcmode="lin" valueType="num">
                                      <p:cBhvr>
                                        <p:cTn id="16" dur="500" fill="hold"/>
                                        <p:tgtEl>
                                          <p:spTgt spid="15372"/>
                                        </p:tgtEl>
                                        <p:attrNameLst>
                                          <p:attrName>ppt_w</p:attrName>
                                        </p:attrNameLst>
                                      </p:cBhvr>
                                      <p:tavLst>
                                        <p:tav tm="0">
                                          <p:val>
                                            <p:fltVal val="0"/>
                                          </p:val>
                                        </p:tav>
                                        <p:tav tm="100000">
                                          <p:val>
                                            <p:strVal val="#ppt_w"/>
                                          </p:val>
                                        </p:tav>
                                      </p:tavLst>
                                    </p:anim>
                                    <p:anim calcmode="lin" valueType="num">
                                      <p:cBhvr>
                                        <p:cTn id="17" dur="500" fill="hold"/>
                                        <p:tgtEl>
                                          <p:spTgt spid="1537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37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5373"/>
                                        </p:tgtEl>
                                        <p:attrNameLst>
                                          <p:attrName>style.visibility</p:attrName>
                                        </p:attrNameLst>
                                      </p:cBhvr>
                                      <p:to>
                                        <p:strVal val="visible"/>
                                      </p:to>
                                    </p:set>
                                    <p:anim calcmode="lin" valueType="num">
                                      <p:cBhvr>
                                        <p:cTn id="26" dur="500" fill="hold"/>
                                        <p:tgtEl>
                                          <p:spTgt spid="1537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373"/>
                                        </p:tgtEl>
                                        <p:attrNameLst>
                                          <p:attrName>ppt_y</p:attrName>
                                        </p:attrNameLst>
                                      </p:cBhvr>
                                      <p:tavLst>
                                        <p:tav tm="0">
                                          <p:val>
                                            <p:strVal val="#ppt_y"/>
                                          </p:val>
                                        </p:tav>
                                        <p:tav tm="100000">
                                          <p:val>
                                            <p:strVal val="#ppt_y"/>
                                          </p:val>
                                        </p:tav>
                                      </p:tavLst>
                                    </p:anim>
                                    <p:anim calcmode="lin" valueType="num">
                                      <p:cBhvr>
                                        <p:cTn id="28" dur="500" fill="hold"/>
                                        <p:tgtEl>
                                          <p:spTgt spid="1537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37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373"/>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379"/>
                                        </p:tgtEl>
                                        <p:attrNameLst>
                                          <p:attrName>style.visibility</p:attrName>
                                        </p:attrNameLst>
                                      </p:cBhvr>
                                      <p:to>
                                        <p:strVal val="visible"/>
                                      </p:to>
                                    </p:set>
                                    <p:anim calcmode="lin" valueType="num">
                                      <p:cBhvr>
                                        <p:cTn id="35" dur="500" fill="hold"/>
                                        <p:tgtEl>
                                          <p:spTgt spid="15379"/>
                                        </p:tgtEl>
                                        <p:attrNameLst>
                                          <p:attrName>ppt_w</p:attrName>
                                        </p:attrNameLst>
                                      </p:cBhvr>
                                      <p:tavLst>
                                        <p:tav tm="0">
                                          <p:val>
                                            <p:fltVal val="0"/>
                                          </p:val>
                                        </p:tav>
                                        <p:tav tm="100000">
                                          <p:val>
                                            <p:strVal val="#ppt_w"/>
                                          </p:val>
                                        </p:tav>
                                      </p:tavLst>
                                    </p:anim>
                                    <p:anim calcmode="lin" valueType="num">
                                      <p:cBhvr>
                                        <p:cTn id="36" dur="500" fill="hold"/>
                                        <p:tgtEl>
                                          <p:spTgt spid="15379"/>
                                        </p:tgtEl>
                                        <p:attrNameLst>
                                          <p:attrName>ppt_h</p:attrName>
                                        </p:attrNameLst>
                                      </p:cBhvr>
                                      <p:tavLst>
                                        <p:tav tm="0">
                                          <p:val>
                                            <p:fltVal val="0"/>
                                          </p:val>
                                        </p:tav>
                                        <p:tav tm="100000">
                                          <p:val>
                                            <p:strVal val="#ppt_h"/>
                                          </p:val>
                                        </p:tav>
                                      </p:tavLst>
                                    </p:anim>
                                    <p:anim calcmode="lin" valueType="num">
                                      <p:cBhvr>
                                        <p:cTn id="37" dur="500" fill="hold"/>
                                        <p:tgtEl>
                                          <p:spTgt spid="15379"/>
                                        </p:tgtEl>
                                        <p:attrNameLst>
                                          <p:attrName>style.rotation</p:attrName>
                                        </p:attrNameLst>
                                      </p:cBhvr>
                                      <p:tavLst>
                                        <p:tav tm="0">
                                          <p:val>
                                            <p:fltVal val="360"/>
                                          </p:val>
                                        </p:tav>
                                        <p:tav tm="100000">
                                          <p:val>
                                            <p:fltVal val="0"/>
                                          </p:val>
                                        </p:tav>
                                      </p:tavLst>
                                    </p:anim>
                                    <p:animEffect transition="in" filter="fade">
                                      <p:cBhvr>
                                        <p:cTn id="38" dur="500"/>
                                        <p:tgtEl>
                                          <p:spTgt spid="15379"/>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5375"/>
                                        </p:tgtEl>
                                        <p:attrNameLst>
                                          <p:attrName>style.visibility</p:attrName>
                                        </p:attrNameLst>
                                      </p:cBhvr>
                                      <p:to>
                                        <p:strVal val="visible"/>
                                      </p:to>
                                    </p:set>
                                    <p:anim calcmode="lin" valueType="num">
                                      <p:cBhvr>
                                        <p:cTn id="43" dur="500" fill="hold"/>
                                        <p:tgtEl>
                                          <p:spTgt spid="15375"/>
                                        </p:tgtEl>
                                        <p:attrNameLst>
                                          <p:attrName>ppt_w</p:attrName>
                                        </p:attrNameLst>
                                      </p:cBhvr>
                                      <p:tavLst>
                                        <p:tav tm="0">
                                          <p:val>
                                            <p:fltVal val="0"/>
                                          </p:val>
                                        </p:tav>
                                        <p:tav tm="100000">
                                          <p:val>
                                            <p:strVal val="#ppt_w"/>
                                          </p:val>
                                        </p:tav>
                                      </p:tavLst>
                                    </p:anim>
                                    <p:anim calcmode="lin" valueType="num">
                                      <p:cBhvr>
                                        <p:cTn id="44" dur="500" fill="hold"/>
                                        <p:tgtEl>
                                          <p:spTgt spid="15375"/>
                                        </p:tgtEl>
                                        <p:attrNameLst>
                                          <p:attrName>ppt_h</p:attrName>
                                        </p:attrNameLst>
                                      </p:cBhvr>
                                      <p:tavLst>
                                        <p:tav tm="0">
                                          <p:val>
                                            <p:fltVal val="0"/>
                                          </p:val>
                                        </p:tav>
                                        <p:tav tm="100000">
                                          <p:val>
                                            <p:strVal val="#ppt_h"/>
                                          </p:val>
                                        </p:tav>
                                      </p:tavLst>
                                    </p:anim>
                                    <p:anim calcmode="lin" valueType="num">
                                      <p:cBhvr>
                                        <p:cTn id="45" dur="500" fill="hold"/>
                                        <p:tgtEl>
                                          <p:spTgt spid="15375"/>
                                        </p:tgtEl>
                                        <p:attrNameLst>
                                          <p:attrName>style.rotation</p:attrName>
                                        </p:attrNameLst>
                                      </p:cBhvr>
                                      <p:tavLst>
                                        <p:tav tm="0">
                                          <p:val>
                                            <p:fltVal val="360"/>
                                          </p:val>
                                        </p:tav>
                                        <p:tav tm="100000">
                                          <p:val>
                                            <p:fltVal val="0"/>
                                          </p:val>
                                        </p:tav>
                                      </p:tavLst>
                                    </p:anim>
                                    <p:animEffect transition="in" filter="fade">
                                      <p:cBhvr>
                                        <p:cTn id="46" dur="500"/>
                                        <p:tgtEl>
                                          <p:spTgt spid="1537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5376"/>
                                        </p:tgtEl>
                                        <p:attrNameLst>
                                          <p:attrName>style.visibility</p:attrName>
                                        </p:attrNameLst>
                                      </p:cBhvr>
                                      <p:to>
                                        <p:strVal val="visible"/>
                                      </p:to>
                                    </p:set>
                                    <p:anim calcmode="lin" valueType="num">
                                      <p:cBhvr>
                                        <p:cTn id="51" dur="500" fill="hold"/>
                                        <p:tgtEl>
                                          <p:spTgt spid="15376"/>
                                        </p:tgtEl>
                                        <p:attrNameLst>
                                          <p:attrName>ppt_w</p:attrName>
                                        </p:attrNameLst>
                                      </p:cBhvr>
                                      <p:tavLst>
                                        <p:tav tm="0">
                                          <p:val>
                                            <p:fltVal val="0"/>
                                          </p:val>
                                        </p:tav>
                                        <p:tav tm="100000">
                                          <p:val>
                                            <p:strVal val="#ppt_w"/>
                                          </p:val>
                                        </p:tav>
                                      </p:tavLst>
                                    </p:anim>
                                    <p:anim calcmode="lin" valueType="num">
                                      <p:cBhvr>
                                        <p:cTn id="52" dur="500" fill="hold"/>
                                        <p:tgtEl>
                                          <p:spTgt spid="15376"/>
                                        </p:tgtEl>
                                        <p:attrNameLst>
                                          <p:attrName>ppt_h</p:attrName>
                                        </p:attrNameLst>
                                      </p:cBhvr>
                                      <p:tavLst>
                                        <p:tav tm="0">
                                          <p:val>
                                            <p:fltVal val="0"/>
                                          </p:val>
                                        </p:tav>
                                        <p:tav tm="100000">
                                          <p:val>
                                            <p:strVal val="#ppt_h"/>
                                          </p:val>
                                        </p:tav>
                                      </p:tavLst>
                                    </p:anim>
                                    <p:anim calcmode="lin" valueType="num">
                                      <p:cBhvr>
                                        <p:cTn id="53" dur="500" fill="hold"/>
                                        <p:tgtEl>
                                          <p:spTgt spid="15376"/>
                                        </p:tgtEl>
                                        <p:attrNameLst>
                                          <p:attrName>style.rotation</p:attrName>
                                        </p:attrNameLst>
                                      </p:cBhvr>
                                      <p:tavLst>
                                        <p:tav tm="0">
                                          <p:val>
                                            <p:fltVal val="360"/>
                                          </p:val>
                                        </p:tav>
                                        <p:tav tm="100000">
                                          <p:val>
                                            <p:fltVal val="0"/>
                                          </p:val>
                                        </p:tav>
                                      </p:tavLst>
                                    </p:anim>
                                    <p:animEffect transition="in" filter="fade">
                                      <p:cBhvr>
                                        <p:cTn id="54" dur="500"/>
                                        <p:tgtEl>
                                          <p:spTgt spid="15376"/>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15377"/>
                                        </p:tgtEl>
                                        <p:attrNameLst>
                                          <p:attrName>style.visibility</p:attrName>
                                        </p:attrNameLst>
                                      </p:cBhvr>
                                      <p:to>
                                        <p:strVal val="visible"/>
                                      </p:to>
                                    </p:set>
                                    <p:anim calcmode="lin" valueType="num">
                                      <p:cBhvr>
                                        <p:cTn id="59" dur="500" fill="hold"/>
                                        <p:tgtEl>
                                          <p:spTgt spid="15377"/>
                                        </p:tgtEl>
                                        <p:attrNameLst>
                                          <p:attrName>ppt_w</p:attrName>
                                        </p:attrNameLst>
                                      </p:cBhvr>
                                      <p:tavLst>
                                        <p:tav tm="0">
                                          <p:val>
                                            <p:fltVal val="0"/>
                                          </p:val>
                                        </p:tav>
                                        <p:tav tm="100000">
                                          <p:val>
                                            <p:strVal val="#ppt_w"/>
                                          </p:val>
                                        </p:tav>
                                      </p:tavLst>
                                    </p:anim>
                                    <p:anim calcmode="lin" valueType="num">
                                      <p:cBhvr>
                                        <p:cTn id="60" dur="500" fill="hold"/>
                                        <p:tgtEl>
                                          <p:spTgt spid="15377"/>
                                        </p:tgtEl>
                                        <p:attrNameLst>
                                          <p:attrName>ppt_h</p:attrName>
                                        </p:attrNameLst>
                                      </p:cBhvr>
                                      <p:tavLst>
                                        <p:tav tm="0">
                                          <p:val>
                                            <p:fltVal val="0"/>
                                          </p:val>
                                        </p:tav>
                                        <p:tav tm="100000">
                                          <p:val>
                                            <p:strVal val="#ppt_h"/>
                                          </p:val>
                                        </p:tav>
                                      </p:tavLst>
                                    </p:anim>
                                    <p:anim calcmode="lin" valueType="num">
                                      <p:cBhvr>
                                        <p:cTn id="61" dur="500" fill="hold"/>
                                        <p:tgtEl>
                                          <p:spTgt spid="15377"/>
                                        </p:tgtEl>
                                        <p:attrNameLst>
                                          <p:attrName>style.rotation</p:attrName>
                                        </p:attrNameLst>
                                      </p:cBhvr>
                                      <p:tavLst>
                                        <p:tav tm="0">
                                          <p:val>
                                            <p:fltVal val="360"/>
                                          </p:val>
                                        </p:tav>
                                        <p:tav tm="100000">
                                          <p:val>
                                            <p:fltVal val="0"/>
                                          </p:val>
                                        </p:tav>
                                      </p:tavLst>
                                    </p:anim>
                                    <p:animEffect transition="in" filter="fade">
                                      <p:cBhvr>
                                        <p:cTn id="62" dur="500"/>
                                        <p:tgtEl>
                                          <p:spTgt spid="15377"/>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15378"/>
                                        </p:tgtEl>
                                        <p:attrNameLst>
                                          <p:attrName>style.visibility</p:attrName>
                                        </p:attrNameLst>
                                      </p:cBhvr>
                                      <p:to>
                                        <p:strVal val="visible"/>
                                      </p:to>
                                    </p:set>
                                    <p:anim calcmode="lin" valueType="num">
                                      <p:cBhvr>
                                        <p:cTn id="67" dur="500" fill="hold"/>
                                        <p:tgtEl>
                                          <p:spTgt spid="15378"/>
                                        </p:tgtEl>
                                        <p:attrNameLst>
                                          <p:attrName>ppt_w</p:attrName>
                                        </p:attrNameLst>
                                      </p:cBhvr>
                                      <p:tavLst>
                                        <p:tav tm="0">
                                          <p:val>
                                            <p:fltVal val="0"/>
                                          </p:val>
                                        </p:tav>
                                        <p:tav tm="100000">
                                          <p:val>
                                            <p:strVal val="#ppt_w"/>
                                          </p:val>
                                        </p:tav>
                                      </p:tavLst>
                                    </p:anim>
                                    <p:anim calcmode="lin" valueType="num">
                                      <p:cBhvr>
                                        <p:cTn id="68" dur="500" fill="hold"/>
                                        <p:tgtEl>
                                          <p:spTgt spid="15378"/>
                                        </p:tgtEl>
                                        <p:attrNameLst>
                                          <p:attrName>ppt_h</p:attrName>
                                        </p:attrNameLst>
                                      </p:cBhvr>
                                      <p:tavLst>
                                        <p:tav tm="0">
                                          <p:val>
                                            <p:fltVal val="0"/>
                                          </p:val>
                                        </p:tav>
                                        <p:tav tm="100000">
                                          <p:val>
                                            <p:strVal val="#ppt_h"/>
                                          </p:val>
                                        </p:tav>
                                      </p:tavLst>
                                    </p:anim>
                                    <p:anim calcmode="lin" valueType="num">
                                      <p:cBhvr>
                                        <p:cTn id="69" dur="500" fill="hold"/>
                                        <p:tgtEl>
                                          <p:spTgt spid="15378"/>
                                        </p:tgtEl>
                                        <p:attrNameLst>
                                          <p:attrName>style.rotation</p:attrName>
                                        </p:attrNameLst>
                                      </p:cBhvr>
                                      <p:tavLst>
                                        <p:tav tm="0">
                                          <p:val>
                                            <p:fltVal val="360"/>
                                          </p:val>
                                        </p:tav>
                                        <p:tav tm="100000">
                                          <p:val>
                                            <p:fltVal val="0"/>
                                          </p:val>
                                        </p:tav>
                                      </p:tavLst>
                                    </p:anim>
                                    <p:animEffect transition="in" filter="fade">
                                      <p:cBhvr>
                                        <p:cTn id="70" dur="5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3" grpId="0" animBg="1"/>
      <p:bldP spid="15375" grpId="0" animBg="1"/>
      <p:bldP spid="15376" grpId="0" animBg="1"/>
      <p:bldP spid="15377" grpId="0" animBg="1"/>
      <p:bldP spid="15378" grpId="0" animBg="1"/>
      <p:bldP spid="153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457200" y="533400"/>
            <a:ext cx="57150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35846" name="Rectangle 6"/>
          <p:cNvSpPr>
            <a:spLocks noChangeArrowheads="1"/>
          </p:cNvSpPr>
          <p:nvPr/>
        </p:nvSpPr>
        <p:spPr bwMode="auto">
          <a:xfrm>
            <a:off x="2514600" y="990600"/>
            <a:ext cx="3810000" cy="822325"/>
          </a:xfrm>
          <a:prstGeom prst="rect">
            <a:avLst/>
          </a:prstGeom>
          <a:noFill/>
          <a:ln w="9525">
            <a:noFill/>
            <a:miter lim="800000"/>
            <a:headEnd/>
            <a:tailEnd/>
          </a:ln>
        </p:spPr>
        <p:txBody>
          <a:bodyPr wrap="none" anchor="ctr">
            <a:spAutoFit/>
          </a:bodyPr>
          <a:lstStyle/>
          <a:p>
            <a:pPr>
              <a:buClr>
                <a:srgbClr val="FF0066"/>
              </a:buClr>
              <a:buFont typeface="Wingdings" pitchFamily="2" charset="2"/>
              <a:buChar char="Ø"/>
            </a:pPr>
            <a:r>
              <a:rPr lang="en-US" sz="2400" b="1" i="1">
                <a:solidFill>
                  <a:srgbClr val="6600CC"/>
                </a:solidFill>
              </a:rPr>
              <a:t>Gán giá trị cho biến;</a:t>
            </a:r>
          </a:p>
          <a:p>
            <a:pPr>
              <a:buClr>
                <a:srgbClr val="FF0066"/>
              </a:buClr>
              <a:buFont typeface="Wingdings" pitchFamily="2" charset="2"/>
              <a:buChar char="Ø"/>
            </a:pPr>
            <a:r>
              <a:rPr lang="en-US" sz="2400" b="1" i="1">
                <a:solidFill>
                  <a:srgbClr val="6600CC"/>
                </a:solidFill>
              </a:rPr>
              <a:t>Tính toán với các biến. </a:t>
            </a:r>
          </a:p>
        </p:txBody>
      </p:sp>
      <p:sp>
        <p:nvSpPr>
          <p:cNvPr id="35848" name="Text Box 8"/>
          <p:cNvSpPr txBox="1">
            <a:spLocks noChangeArrowheads="1"/>
          </p:cNvSpPr>
          <p:nvPr/>
        </p:nvSpPr>
        <p:spPr bwMode="auto">
          <a:xfrm>
            <a:off x="304800" y="1752600"/>
            <a:ext cx="8382000" cy="1006475"/>
          </a:xfrm>
          <a:prstGeom prst="rect">
            <a:avLst/>
          </a:prstGeom>
          <a:noFill/>
          <a:ln w="9525">
            <a:noFill/>
            <a:miter lim="800000"/>
            <a:headEnd/>
            <a:tailEnd/>
          </a:ln>
        </p:spPr>
        <p:txBody>
          <a:bodyPr>
            <a:spAutoFit/>
          </a:bodyPr>
          <a:lstStyle/>
          <a:p>
            <a:pPr algn="just">
              <a:spcBef>
                <a:spcPct val="50000"/>
              </a:spcBef>
            </a:pPr>
            <a:r>
              <a:rPr lang="en-US" i="1"/>
              <a:t>Tuỳ theo ngôn ngữ lập trình, cách viết lệnh gán cũng có thể khác nhau. Trong</a:t>
            </a:r>
            <a:r>
              <a:rPr lang="en-US" i="1">
                <a:solidFill>
                  <a:srgbClr val="6600CC"/>
                </a:solidFill>
              </a:rPr>
              <a:t> Pascal</a:t>
            </a:r>
            <a:r>
              <a:rPr lang="en-US" i="1"/>
              <a:t>, người ta dùng phép gán là dấu kép (</a:t>
            </a:r>
            <a:r>
              <a:rPr lang="en-US" b="1">
                <a:solidFill>
                  <a:srgbClr val="FF0066"/>
                </a:solidFill>
              </a:rPr>
              <a:t>:=</a:t>
            </a:r>
            <a:r>
              <a:rPr lang="en-US" i="1"/>
              <a:t>) để phân biệt với phép so sánh là dấu bằng (</a:t>
            </a:r>
            <a:r>
              <a:rPr lang="en-US" b="1">
                <a:solidFill>
                  <a:srgbClr val="FF0066"/>
                </a:solidFill>
              </a:rPr>
              <a:t>=</a:t>
            </a:r>
            <a:r>
              <a:rPr lang="en-US" i="1"/>
              <a:t>). </a:t>
            </a:r>
          </a:p>
        </p:txBody>
      </p:sp>
      <p:sp>
        <p:nvSpPr>
          <p:cNvPr id="35849" name="Text Box 9"/>
          <p:cNvSpPr txBox="1">
            <a:spLocks noChangeArrowheads="1"/>
          </p:cNvSpPr>
          <p:nvPr/>
        </p:nvSpPr>
        <p:spPr bwMode="auto">
          <a:xfrm>
            <a:off x="152400" y="3581400"/>
            <a:ext cx="8382000" cy="457200"/>
          </a:xfrm>
          <a:prstGeom prst="rect">
            <a:avLst/>
          </a:prstGeom>
          <a:noFill/>
          <a:ln w="9525">
            <a:noFill/>
            <a:miter lim="800000"/>
            <a:headEnd/>
            <a:tailEnd/>
          </a:ln>
        </p:spPr>
        <p:txBody>
          <a:bodyPr>
            <a:spAutoFit/>
          </a:bodyPr>
          <a:lstStyle/>
          <a:p>
            <a:pPr>
              <a:spcBef>
                <a:spcPct val="50000"/>
              </a:spcBef>
            </a:pPr>
            <a:r>
              <a:rPr lang="en-US" sz="2400" b="1" u="sng">
                <a:solidFill>
                  <a:srgbClr val="CC0000"/>
                </a:solidFill>
                <a:latin typeface="Times New Roman" pitchFamily="18" charset="0"/>
              </a:rPr>
              <a:t>Ví dụ 4:</a:t>
            </a:r>
            <a:r>
              <a:rPr lang="en-US" sz="2400">
                <a:latin typeface="Times New Roman" pitchFamily="18" charset="0"/>
              </a:rPr>
              <a:t>  Mô tả lệnh gán và tính toán với các biến trong Pascal.</a:t>
            </a:r>
          </a:p>
        </p:txBody>
      </p:sp>
      <p:graphicFrame>
        <p:nvGraphicFramePr>
          <p:cNvPr id="35883" name="Group 43"/>
          <p:cNvGraphicFramePr>
            <a:graphicFrameLocks noGrp="1"/>
          </p:cNvGraphicFramePr>
          <p:nvPr>
            <p:ph idx="1"/>
          </p:nvPr>
        </p:nvGraphicFramePr>
        <p:xfrm>
          <a:off x="381000" y="4130675"/>
          <a:ext cx="8458200" cy="2730501"/>
        </p:xfrm>
        <a:graphic>
          <a:graphicData uri="http://schemas.openxmlformats.org/drawingml/2006/table">
            <a:tbl>
              <a:tblPr/>
              <a:tblGrid>
                <a:gridCol w="2438400"/>
                <a:gridCol w="6019800"/>
              </a:tblGrid>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0000FF"/>
                          </a:solidFill>
                          <a:effectLst/>
                          <a:latin typeface="Arial" charset="0"/>
                        </a:rPr>
                        <a:t>Lệnh trong Pascal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0000FF"/>
                          </a:solidFill>
                          <a:effectLst/>
                          <a:latin typeface="Arial" charset="0"/>
                        </a:rPr>
                        <a:t>Ý nghĩa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00CC"/>
                          </a:solidFill>
                          <a:effectLst/>
                          <a:latin typeface="Arial" charset="0"/>
                        </a:rPr>
                        <a:t>X:=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00CC"/>
                          </a:solidFill>
                          <a:effectLst/>
                          <a:latin typeface="Arial" charset="0"/>
                        </a:rPr>
                        <a:t>X:=Y;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00CC"/>
                          </a:solidFill>
                          <a:effectLst/>
                          <a:latin typeface="Arial" charset="0"/>
                        </a:rPr>
                        <a:t>X:=(a+b)/2;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6600CC"/>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00CC"/>
                          </a:solidFill>
                          <a:effectLst/>
                          <a:latin typeface="Arial" charset="0"/>
                        </a:rPr>
                        <a:t>X:=X+1;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6600CC"/>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0" name="Rectangle 35"/>
          <p:cNvSpPr>
            <a:spLocks noGrp="1" noChangeArrowheads="1"/>
          </p:cNvSpPr>
          <p:nvPr>
            <p:ph type="title"/>
          </p:nvPr>
        </p:nvSpPr>
        <p:spPr>
          <a:xfrm>
            <a:off x="457200" y="0"/>
            <a:ext cx="8229600" cy="487363"/>
          </a:xfrm>
          <a:noFill/>
        </p:spPr>
        <p:txBody>
          <a:bodyPr/>
          <a:lstStyle/>
          <a:p>
            <a:pPr eaLnBrk="1" hangingPunct="1"/>
            <a:r>
              <a:rPr lang="en-US" sz="2400" b="1" smtClean="0">
                <a:solidFill>
                  <a:srgbClr val="FF0066"/>
                </a:solidFill>
              </a:rPr>
              <a:t>Bài 4 : SỬ DỤNG BIẾN TRONG CHƯƠNG TRÌNH</a:t>
            </a:r>
          </a:p>
        </p:txBody>
      </p:sp>
      <p:sp>
        <p:nvSpPr>
          <p:cNvPr id="35876" name="Rectangle 36"/>
          <p:cNvSpPr>
            <a:spLocks noChangeArrowheads="1"/>
          </p:cNvSpPr>
          <p:nvPr/>
        </p:nvSpPr>
        <p:spPr bwMode="auto">
          <a:xfrm>
            <a:off x="2895600" y="4419600"/>
            <a:ext cx="3454400" cy="396875"/>
          </a:xfrm>
          <a:prstGeom prst="rect">
            <a:avLst/>
          </a:prstGeom>
          <a:noFill/>
          <a:ln w="9525">
            <a:noFill/>
            <a:miter lim="800000"/>
            <a:headEnd/>
            <a:tailEnd/>
          </a:ln>
        </p:spPr>
        <p:txBody>
          <a:bodyPr wrap="none" anchor="ctr">
            <a:spAutoFit/>
          </a:bodyPr>
          <a:lstStyle/>
          <a:p>
            <a:r>
              <a:rPr lang="en-US" i="1"/>
              <a:t>Gán giá trị số 12 vào biến </a:t>
            </a:r>
            <a:r>
              <a:rPr lang="en-US" i="1">
                <a:solidFill>
                  <a:srgbClr val="6600CC"/>
                </a:solidFill>
              </a:rPr>
              <a:t>X</a:t>
            </a:r>
            <a:r>
              <a:rPr lang="en-US" i="1"/>
              <a:t>. </a:t>
            </a:r>
          </a:p>
        </p:txBody>
      </p:sp>
      <p:sp>
        <p:nvSpPr>
          <p:cNvPr id="35877" name="Rectangle 37"/>
          <p:cNvSpPr>
            <a:spLocks noChangeArrowheads="1"/>
          </p:cNvSpPr>
          <p:nvPr/>
        </p:nvSpPr>
        <p:spPr bwMode="auto">
          <a:xfrm>
            <a:off x="2819400" y="4800600"/>
            <a:ext cx="4913313" cy="396875"/>
          </a:xfrm>
          <a:prstGeom prst="rect">
            <a:avLst/>
          </a:prstGeom>
          <a:noFill/>
          <a:ln w="9525">
            <a:noFill/>
            <a:miter lim="800000"/>
            <a:headEnd/>
            <a:tailEnd/>
          </a:ln>
        </p:spPr>
        <p:txBody>
          <a:bodyPr wrap="none" anchor="ctr">
            <a:spAutoFit/>
          </a:bodyPr>
          <a:lstStyle/>
          <a:p>
            <a:pPr algn="just"/>
            <a:r>
              <a:rPr lang="en-US" i="1"/>
              <a:t>Gán giá trị đã lưu trong biến </a:t>
            </a:r>
            <a:r>
              <a:rPr lang="en-US" i="1">
                <a:solidFill>
                  <a:srgbClr val="6600CC"/>
                </a:solidFill>
              </a:rPr>
              <a:t>Y</a:t>
            </a:r>
            <a:r>
              <a:rPr lang="en-US" i="1"/>
              <a:t> vào biến </a:t>
            </a:r>
            <a:r>
              <a:rPr lang="en-US" i="1">
                <a:solidFill>
                  <a:srgbClr val="6600CC"/>
                </a:solidFill>
              </a:rPr>
              <a:t>X</a:t>
            </a:r>
            <a:r>
              <a:rPr lang="en-US" i="1"/>
              <a:t>.</a:t>
            </a:r>
          </a:p>
        </p:txBody>
      </p:sp>
      <p:sp>
        <p:nvSpPr>
          <p:cNvPr id="35878" name="Text Box 38"/>
          <p:cNvSpPr txBox="1">
            <a:spLocks noChangeArrowheads="1"/>
          </p:cNvSpPr>
          <p:nvPr/>
        </p:nvSpPr>
        <p:spPr bwMode="auto">
          <a:xfrm>
            <a:off x="2895600" y="5181600"/>
            <a:ext cx="5791200" cy="701675"/>
          </a:xfrm>
          <a:prstGeom prst="rect">
            <a:avLst/>
          </a:prstGeom>
          <a:noFill/>
          <a:ln w="9525">
            <a:noFill/>
            <a:miter lim="800000"/>
            <a:headEnd/>
            <a:tailEnd/>
          </a:ln>
        </p:spPr>
        <p:txBody>
          <a:bodyPr>
            <a:spAutoFit/>
          </a:bodyPr>
          <a:lstStyle/>
          <a:p>
            <a:pPr>
              <a:spcBef>
                <a:spcPct val="50000"/>
              </a:spcBef>
            </a:pPr>
            <a:r>
              <a:rPr lang="en-US" i="1"/>
              <a:t>Tính trung bình cộng hai giá trị trong hai biến </a:t>
            </a:r>
            <a:r>
              <a:rPr lang="en-US" i="1">
                <a:solidFill>
                  <a:srgbClr val="6600CC"/>
                </a:solidFill>
              </a:rPr>
              <a:t>a</a:t>
            </a:r>
            <a:r>
              <a:rPr lang="en-US" i="1"/>
              <a:t> và </a:t>
            </a:r>
            <a:r>
              <a:rPr lang="en-US" i="1">
                <a:solidFill>
                  <a:srgbClr val="6600CC"/>
                </a:solidFill>
              </a:rPr>
              <a:t>b</a:t>
            </a:r>
            <a:r>
              <a:rPr lang="en-US" i="1"/>
              <a:t>. Kết quả gán vào biến </a:t>
            </a:r>
            <a:r>
              <a:rPr lang="en-US" i="1">
                <a:solidFill>
                  <a:srgbClr val="6600CC"/>
                </a:solidFill>
              </a:rPr>
              <a:t>X</a:t>
            </a:r>
            <a:r>
              <a:rPr lang="en-US" i="1"/>
              <a:t>. </a:t>
            </a:r>
          </a:p>
        </p:txBody>
      </p:sp>
      <p:sp>
        <p:nvSpPr>
          <p:cNvPr id="35880" name="Rectangle 40"/>
          <p:cNvSpPr>
            <a:spLocks noChangeArrowheads="1"/>
          </p:cNvSpPr>
          <p:nvPr/>
        </p:nvSpPr>
        <p:spPr bwMode="auto">
          <a:xfrm>
            <a:off x="2895600" y="5943600"/>
            <a:ext cx="5805488" cy="701675"/>
          </a:xfrm>
          <a:prstGeom prst="rect">
            <a:avLst/>
          </a:prstGeom>
          <a:noFill/>
          <a:ln w="9525">
            <a:noFill/>
            <a:miter lim="800000"/>
            <a:headEnd/>
            <a:tailEnd/>
          </a:ln>
        </p:spPr>
        <p:txBody>
          <a:bodyPr anchor="ctr">
            <a:spAutoFit/>
          </a:bodyPr>
          <a:lstStyle/>
          <a:p>
            <a:r>
              <a:rPr lang="en-US" i="1"/>
              <a:t>Tăng giá trị của biến </a:t>
            </a:r>
            <a:r>
              <a:rPr lang="en-US" i="1">
                <a:solidFill>
                  <a:srgbClr val="6600CC"/>
                </a:solidFill>
              </a:rPr>
              <a:t>X</a:t>
            </a:r>
            <a:r>
              <a:rPr lang="en-US" i="1"/>
              <a:t> lên 1 đơn vị, kết quả gán trở lại biến </a:t>
            </a:r>
            <a:r>
              <a:rPr lang="en-US" i="1">
                <a:solidFill>
                  <a:srgbClr val="6600CC"/>
                </a:solidFill>
              </a:rPr>
              <a:t>X</a:t>
            </a:r>
            <a:r>
              <a:rPr lang="en-US" i="1"/>
              <a:t>. </a:t>
            </a:r>
          </a:p>
        </p:txBody>
      </p:sp>
      <p:sp>
        <p:nvSpPr>
          <p:cNvPr id="35884" name="Rectangle 44"/>
          <p:cNvSpPr>
            <a:spLocks noChangeArrowheads="1"/>
          </p:cNvSpPr>
          <p:nvPr/>
        </p:nvSpPr>
        <p:spPr bwMode="auto">
          <a:xfrm>
            <a:off x="685800" y="2819400"/>
            <a:ext cx="6958013" cy="863600"/>
          </a:xfrm>
          <a:prstGeom prst="rect">
            <a:avLst/>
          </a:prstGeom>
          <a:solidFill>
            <a:srgbClr val="FFFF00"/>
          </a:solidFill>
          <a:ln w="9525">
            <a:solidFill>
              <a:srgbClr val="6600CC"/>
            </a:solidFill>
            <a:miter lim="800000"/>
            <a:headEnd/>
            <a:tailEnd/>
          </a:ln>
        </p:spPr>
        <p:txBody>
          <a:bodyPr wrap="none">
            <a:spAutoFit/>
          </a:bodyPr>
          <a:lstStyle/>
          <a:p>
            <a:pPr>
              <a:spcBef>
                <a:spcPct val="50000"/>
              </a:spcBef>
            </a:pPr>
            <a:r>
              <a:rPr lang="en-US" b="1" i="1">
                <a:solidFill>
                  <a:srgbClr val="FF3399"/>
                </a:solidFill>
              </a:rPr>
              <a:t>a)Lệnh gán:</a:t>
            </a:r>
          </a:p>
          <a:p>
            <a:pPr>
              <a:spcBef>
                <a:spcPct val="50000"/>
              </a:spcBef>
            </a:pPr>
            <a:r>
              <a:rPr lang="en-US" i="1"/>
              <a:t>Cú pháp:   &lt;tên biến&gt;</a:t>
            </a:r>
            <a:r>
              <a:rPr lang="en-US" i="1">
                <a:solidFill>
                  <a:srgbClr val="CC0000"/>
                </a:solidFill>
              </a:rPr>
              <a:t>:=</a:t>
            </a:r>
            <a:r>
              <a:rPr lang="en-US" i="1"/>
              <a:t>&lt;biểu thức cần gán giá trị cho biến&gt;;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846"/>
                                        </p:tgtEl>
                                        <p:attrNameLst>
                                          <p:attrName>ppt_y</p:attrName>
                                        </p:attrNameLst>
                                      </p:cBhvr>
                                      <p:tavLst>
                                        <p:tav tm="0">
                                          <p:val>
                                            <p:strVal val="#ppt_y"/>
                                          </p:val>
                                        </p:tav>
                                        <p:tav tm="100000">
                                          <p:val>
                                            <p:strVal val="#ppt_y"/>
                                          </p:val>
                                        </p:tav>
                                      </p:tavLst>
                                    </p:anim>
                                    <p:anim calcmode="lin" valueType="num">
                                      <p:cBhvr>
                                        <p:cTn id="9" dur="500" fill="hold"/>
                                        <p:tgtEl>
                                          <p:spTgt spid="358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8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84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5848"/>
                                        </p:tgtEl>
                                        <p:attrNameLst>
                                          <p:attrName>style.visibility</p:attrName>
                                        </p:attrNameLst>
                                      </p:cBhvr>
                                      <p:to>
                                        <p:strVal val="visible"/>
                                      </p:to>
                                    </p:set>
                                    <p:anim calcmode="lin" valueType="num">
                                      <p:cBhvr>
                                        <p:cTn id="16" dur="500" fill="hold"/>
                                        <p:tgtEl>
                                          <p:spTgt spid="3584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848"/>
                                        </p:tgtEl>
                                        <p:attrNameLst>
                                          <p:attrName>ppt_y</p:attrName>
                                        </p:attrNameLst>
                                      </p:cBhvr>
                                      <p:tavLst>
                                        <p:tav tm="0">
                                          <p:val>
                                            <p:strVal val="#ppt_y"/>
                                          </p:val>
                                        </p:tav>
                                        <p:tav tm="100000">
                                          <p:val>
                                            <p:strVal val="#ppt_y"/>
                                          </p:val>
                                        </p:tav>
                                      </p:tavLst>
                                    </p:anim>
                                    <p:anim calcmode="lin" valueType="num">
                                      <p:cBhvr>
                                        <p:cTn id="18" dur="500" fill="hold"/>
                                        <p:tgtEl>
                                          <p:spTgt spid="3584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84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84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884"/>
                                        </p:tgtEl>
                                        <p:attrNameLst>
                                          <p:attrName>style.visibility</p:attrName>
                                        </p:attrNameLst>
                                      </p:cBhvr>
                                      <p:to>
                                        <p:strVal val="visible"/>
                                      </p:to>
                                    </p:set>
                                    <p:animEffect transition="in" filter="blinds(horizontal)">
                                      <p:cBhvr>
                                        <p:cTn id="25" dur="500"/>
                                        <p:tgtEl>
                                          <p:spTgt spid="35884"/>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5849"/>
                                        </p:tgtEl>
                                        <p:attrNameLst>
                                          <p:attrName>style.visibility</p:attrName>
                                        </p:attrNameLst>
                                      </p:cBhvr>
                                      <p:to>
                                        <p:strVal val="visible"/>
                                      </p:to>
                                    </p:set>
                                    <p:anim calcmode="lin" valueType="num">
                                      <p:cBhvr>
                                        <p:cTn id="30" dur="500" fill="hold"/>
                                        <p:tgtEl>
                                          <p:spTgt spid="3584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5849"/>
                                        </p:tgtEl>
                                        <p:attrNameLst>
                                          <p:attrName>ppt_y</p:attrName>
                                        </p:attrNameLst>
                                      </p:cBhvr>
                                      <p:tavLst>
                                        <p:tav tm="0">
                                          <p:val>
                                            <p:strVal val="#ppt_y"/>
                                          </p:val>
                                        </p:tav>
                                        <p:tav tm="100000">
                                          <p:val>
                                            <p:strVal val="#ppt_y"/>
                                          </p:val>
                                        </p:tav>
                                      </p:tavLst>
                                    </p:anim>
                                    <p:anim calcmode="lin" valueType="num">
                                      <p:cBhvr>
                                        <p:cTn id="32" dur="500" fill="hold"/>
                                        <p:tgtEl>
                                          <p:spTgt spid="3584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584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5849"/>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35883"/>
                                        </p:tgtEl>
                                        <p:attrNameLst>
                                          <p:attrName>style.visibility</p:attrName>
                                        </p:attrNameLst>
                                      </p:cBhvr>
                                      <p:to>
                                        <p:strVal val="visible"/>
                                      </p:to>
                                    </p:set>
                                    <p:anim calcmode="lin" valueType="num">
                                      <p:cBhvr>
                                        <p:cTn id="39" dur="500" fill="hold"/>
                                        <p:tgtEl>
                                          <p:spTgt spid="35883"/>
                                        </p:tgtEl>
                                        <p:attrNameLst>
                                          <p:attrName>ppt_w</p:attrName>
                                        </p:attrNameLst>
                                      </p:cBhvr>
                                      <p:tavLst>
                                        <p:tav tm="0">
                                          <p:val>
                                            <p:fltVal val="0"/>
                                          </p:val>
                                        </p:tav>
                                        <p:tav tm="100000">
                                          <p:val>
                                            <p:strVal val="#ppt_w"/>
                                          </p:val>
                                        </p:tav>
                                      </p:tavLst>
                                    </p:anim>
                                    <p:anim calcmode="lin" valueType="num">
                                      <p:cBhvr>
                                        <p:cTn id="40" dur="500" fill="hold"/>
                                        <p:tgtEl>
                                          <p:spTgt spid="3588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35876"/>
                                        </p:tgtEl>
                                        <p:attrNameLst>
                                          <p:attrName>style.visibility</p:attrName>
                                        </p:attrNameLst>
                                      </p:cBhvr>
                                      <p:to>
                                        <p:strVal val="visible"/>
                                      </p:to>
                                    </p:set>
                                    <p:anim from="(-#ppt_w/2)" to="(#ppt_x)" calcmode="lin" valueType="num">
                                      <p:cBhvr>
                                        <p:cTn id="45" dur="600" fill="hold">
                                          <p:stCondLst>
                                            <p:cond delay="0"/>
                                          </p:stCondLst>
                                        </p:cTn>
                                        <p:tgtEl>
                                          <p:spTgt spid="35876"/>
                                        </p:tgtEl>
                                        <p:attrNameLst>
                                          <p:attrName>ppt_x</p:attrName>
                                        </p:attrNameLst>
                                      </p:cBhvr>
                                    </p:anim>
                                    <p:anim from="0" to="-1.0" calcmode="lin" valueType="num">
                                      <p:cBhvr>
                                        <p:cTn id="46" dur="200" decel="50000" autoRev="1" fill="hold">
                                          <p:stCondLst>
                                            <p:cond delay="600"/>
                                          </p:stCondLst>
                                        </p:cTn>
                                        <p:tgtEl>
                                          <p:spTgt spid="35876"/>
                                        </p:tgtEl>
                                        <p:attrNameLst>
                                          <p:attrName>xshear</p:attrName>
                                        </p:attrNameLst>
                                      </p:cBhvr>
                                    </p:anim>
                                    <p:animScale>
                                      <p:cBhvr>
                                        <p:cTn id="47" dur="200" decel="100000" autoRev="1" fill="hold">
                                          <p:stCondLst>
                                            <p:cond delay="600"/>
                                          </p:stCondLst>
                                        </p:cTn>
                                        <p:tgtEl>
                                          <p:spTgt spid="35876"/>
                                        </p:tgtEl>
                                      </p:cBhvr>
                                      <p:from x="100000" y="100000"/>
                                      <p:to x="80000" y="100000"/>
                                    </p:animScale>
                                    <p:anim by="(#ppt_h/3+#ppt_w*0.1)" calcmode="lin" valueType="num">
                                      <p:cBhvr additive="sum">
                                        <p:cTn id="48" dur="200" decel="100000" autoRev="1" fill="hold">
                                          <p:stCondLst>
                                            <p:cond delay="600"/>
                                          </p:stCondLst>
                                        </p:cTn>
                                        <p:tgtEl>
                                          <p:spTgt spid="35876"/>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35877"/>
                                        </p:tgtEl>
                                        <p:attrNameLst>
                                          <p:attrName>style.visibility</p:attrName>
                                        </p:attrNameLst>
                                      </p:cBhvr>
                                      <p:to>
                                        <p:strVal val="visible"/>
                                      </p:to>
                                    </p:set>
                                    <p:anim from="(-#ppt_w/2)" to="(#ppt_x)" calcmode="lin" valueType="num">
                                      <p:cBhvr>
                                        <p:cTn id="53" dur="600" fill="hold">
                                          <p:stCondLst>
                                            <p:cond delay="0"/>
                                          </p:stCondLst>
                                        </p:cTn>
                                        <p:tgtEl>
                                          <p:spTgt spid="35877"/>
                                        </p:tgtEl>
                                        <p:attrNameLst>
                                          <p:attrName>ppt_x</p:attrName>
                                        </p:attrNameLst>
                                      </p:cBhvr>
                                    </p:anim>
                                    <p:anim from="0" to="-1.0" calcmode="lin" valueType="num">
                                      <p:cBhvr>
                                        <p:cTn id="54" dur="200" decel="50000" autoRev="1" fill="hold">
                                          <p:stCondLst>
                                            <p:cond delay="600"/>
                                          </p:stCondLst>
                                        </p:cTn>
                                        <p:tgtEl>
                                          <p:spTgt spid="35877"/>
                                        </p:tgtEl>
                                        <p:attrNameLst>
                                          <p:attrName>xshear</p:attrName>
                                        </p:attrNameLst>
                                      </p:cBhvr>
                                    </p:anim>
                                    <p:animScale>
                                      <p:cBhvr>
                                        <p:cTn id="55" dur="200" decel="100000" autoRev="1" fill="hold">
                                          <p:stCondLst>
                                            <p:cond delay="600"/>
                                          </p:stCondLst>
                                        </p:cTn>
                                        <p:tgtEl>
                                          <p:spTgt spid="35877"/>
                                        </p:tgtEl>
                                      </p:cBhvr>
                                      <p:from x="100000" y="100000"/>
                                      <p:to x="80000" y="100000"/>
                                    </p:animScale>
                                    <p:anim by="(#ppt_h/3+#ppt_w*0.1)" calcmode="lin" valueType="num">
                                      <p:cBhvr additive="sum">
                                        <p:cTn id="56" dur="200" decel="100000" autoRev="1" fill="hold">
                                          <p:stCondLst>
                                            <p:cond delay="600"/>
                                          </p:stCondLst>
                                        </p:cTn>
                                        <p:tgtEl>
                                          <p:spTgt spid="35877"/>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35878"/>
                                        </p:tgtEl>
                                        <p:attrNameLst>
                                          <p:attrName>style.visibility</p:attrName>
                                        </p:attrNameLst>
                                      </p:cBhvr>
                                      <p:to>
                                        <p:strVal val="visible"/>
                                      </p:to>
                                    </p:set>
                                    <p:anim from="(-#ppt_w/2)" to="(#ppt_x)" calcmode="lin" valueType="num">
                                      <p:cBhvr>
                                        <p:cTn id="61" dur="600" fill="hold">
                                          <p:stCondLst>
                                            <p:cond delay="0"/>
                                          </p:stCondLst>
                                        </p:cTn>
                                        <p:tgtEl>
                                          <p:spTgt spid="35878"/>
                                        </p:tgtEl>
                                        <p:attrNameLst>
                                          <p:attrName>ppt_x</p:attrName>
                                        </p:attrNameLst>
                                      </p:cBhvr>
                                    </p:anim>
                                    <p:anim from="0" to="-1.0" calcmode="lin" valueType="num">
                                      <p:cBhvr>
                                        <p:cTn id="62" dur="200" decel="50000" autoRev="1" fill="hold">
                                          <p:stCondLst>
                                            <p:cond delay="600"/>
                                          </p:stCondLst>
                                        </p:cTn>
                                        <p:tgtEl>
                                          <p:spTgt spid="35878"/>
                                        </p:tgtEl>
                                        <p:attrNameLst>
                                          <p:attrName>xshear</p:attrName>
                                        </p:attrNameLst>
                                      </p:cBhvr>
                                    </p:anim>
                                    <p:animScale>
                                      <p:cBhvr>
                                        <p:cTn id="63" dur="200" decel="100000" autoRev="1" fill="hold">
                                          <p:stCondLst>
                                            <p:cond delay="600"/>
                                          </p:stCondLst>
                                        </p:cTn>
                                        <p:tgtEl>
                                          <p:spTgt spid="35878"/>
                                        </p:tgtEl>
                                      </p:cBhvr>
                                      <p:from x="100000" y="100000"/>
                                      <p:to x="80000" y="100000"/>
                                    </p:animScale>
                                    <p:anim by="(#ppt_h/3+#ppt_w*0.1)" calcmode="lin" valueType="num">
                                      <p:cBhvr additive="sum">
                                        <p:cTn id="64" dur="200" decel="100000" autoRev="1" fill="hold">
                                          <p:stCondLst>
                                            <p:cond delay="600"/>
                                          </p:stCondLst>
                                        </p:cTn>
                                        <p:tgtEl>
                                          <p:spTgt spid="35878"/>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35880"/>
                                        </p:tgtEl>
                                        <p:attrNameLst>
                                          <p:attrName>style.visibility</p:attrName>
                                        </p:attrNameLst>
                                      </p:cBhvr>
                                      <p:to>
                                        <p:strVal val="visible"/>
                                      </p:to>
                                    </p:set>
                                    <p:anim from="(-#ppt_w/2)" to="(#ppt_x)" calcmode="lin" valueType="num">
                                      <p:cBhvr>
                                        <p:cTn id="69" dur="600" fill="hold">
                                          <p:stCondLst>
                                            <p:cond delay="0"/>
                                          </p:stCondLst>
                                        </p:cTn>
                                        <p:tgtEl>
                                          <p:spTgt spid="35880"/>
                                        </p:tgtEl>
                                        <p:attrNameLst>
                                          <p:attrName>ppt_x</p:attrName>
                                        </p:attrNameLst>
                                      </p:cBhvr>
                                    </p:anim>
                                    <p:anim from="0" to="-1.0" calcmode="lin" valueType="num">
                                      <p:cBhvr>
                                        <p:cTn id="70" dur="200" decel="50000" autoRev="1" fill="hold">
                                          <p:stCondLst>
                                            <p:cond delay="600"/>
                                          </p:stCondLst>
                                        </p:cTn>
                                        <p:tgtEl>
                                          <p:spTgt spid="35880"/>
                                        </p:tgtEl>
                                        <p:attrNameLst>
                                          <p:attrName>xshear</p:attrName>
                                        </p:attrNameLst>
                                      </p:cBhvr>
                                    </p:anim>
                                    <p:animScale>
                                      <p:cBhvr>
                                        <p:cTn id="71" dur="200" decel="100000" autoRev="1" fill="hold">
                                          <p:stCondLst>
                                            <p:cond delay="600"/>
                                          </p:stCondLst>
                                        </p:cTn>
                                        <p:tgtEl>
                                          <p:spTgt spid="35880"/>
                                        </p:tgtEl>
                                      </p:cBhvr>
                                      <p:from x="100000" y="100000"/>
                                      <p:to x="80000" y="100000"/>
                                    </p:animScale>
                                    <p:anim by="(#ppt_h/3+#ppt_w*0.1)" calcmode="lin" valueType="num">
                                      <p:cBhvr additive="sum">
                                        <p:cTn id="72" dur="200" decel="100000" autoRev="1" fill="hold">
                                          <p:stCondLst>
                                            <p:cond delay="600"/>
                                          </p:stCondLst>
                                        </p:cTn>
                                        <p:tgtEl>
                                          <p:spTgt spid="3588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8" grpId="0"/>
      <p:bldP spid="35849" grpId="0"/>
      <p:bldP spid="35876" grpId="0"/>
      <p:bldP spid="35877" grpId="0"/>
      <p:bldP spid="35878" grpId="0"/>
      <p:bldP spid="35880" grpId="0"/>
      <p:bldP spid="358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27651" name="Text Box 5"/>
          <p:cNvSpPr txBox="1">
            <a:spLocks noChangeArrowheads="1"/>
          </p:cNvSpPr>
          <p:nvPr/>
        </p:nvSpPr>
        <p:spPr bwMode="auto">
          <a:xfrm>
            <a:off x="457200" y="838200"/>
            <a:ext cx="58674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36871" name="Text Box 7"/>
          <p:cNvSpPr txBox="1">
            <a:spLocks noChangeArrowheads="1"/>
          </p:cNvSpPr>
          <p:nvPr/>
        </p:nvSpPr>
        <p:spPr bwMode="auto">
          <a:xfrm>
            <a:off x="381000" y="2133600"/>
            <a:ext cx="8382000" cy="701675"/>
          </a:xfrm>
          <a:prstGeom prst="rect">
            <a:avLst/>
          </a:prstGeom>
          <a:noFill/>
          <a:ln w="9525">
            <a:noFill/>
            <a:miter lim="800000"/>
            <a:headEnd/>
            <a:tailEnd/>
          </a:ln>
        </p:spPr>
        <p:txBody>
          <a:bodyPr>
            <a:spAutoFit/>
          </a:bodyPr>
          <a:lstStyle/>
          <a:p>
            <a:pPr algn="just">
              <a:spcBef>
                <a:spcPct val="50000"/>
              </a:spcBef>
            </a:pPr>
            <a:r>
              <a:rPr lang="en-US" i="1"/>
              <a:t>Trong</a:t>
            </a:r>
            <a:r>
              <a:rPr lang="en-US" i="1">
                <a:solidFill>
                  <a:srgbClr val="6600CC"/>
                </a:solidFill>
              </a:rPr>
              <a:t> Pascal</a:t>
            </a:r>
            <a:r>
              <a:rPr lang="en-US" i="1"/>
              <a:t>, còn cung cấp một lệnh để gán giá trị cho biến khi nhập từ bàn phím. </a:t>
            </a:r>
          </a:p>
        </p:txBody>
      </p:sp>
      <p:sp>
        <p:nvSpPr>
          <p:cNvPr id="27653" name="Rectangle 8"/>
          <p:cNvSpPr>
            <a:spLocks noChangeArrowheads="1"/>
          </p:cNvSpPr>
          <p:nvPr/>
        </p:nvSpPr>
        <p:spPr bwMode="auto">
          <a:xfrm>
            <a:off x="2590800" y="1235075"/>
            <a:ext cx="3810000" cy="822325"/>
          </a:xfrm>
          <a:prstGeom prst="rect">
            <a:avLst/>
          </a:prstGeom>
          <a:noFill/>
          <a:ln w="9525">
            <a:noFill/>
            <a:miter lim="800000"/>
            <a:headEnd/>
            <a:tailEnd/>
          </a:ln>
        </p:spPr>
        <p:txBody>
          <a:bodyPr wrap="none" anchor="ctr">
            <a:spAutoFit/>
          </a:bodyPr>
          <a:lstStyle/>
          <a:p>
            <a:pPr>
              <a:buClr>
                <a:srgbClr val="FF0066"/>
              </a:buClr>
              <a:buFont typeface="Wingdings" pitchFamily="2" charset="2"/>
              <a:buChar char="Ø"/>
            </a:pPr>
            <a:r>
              <a:rPr lang="en-US" sz="2400" b="1" i="1">
                <a:solidFill>
                  <a:srgbClr val="6600CC"/>
                </a:solidFill>
              </a:rPr>
              <a:t>Gán giá trị cho biến;</a:t>
            </a:r>
          </a:p>
          <a:p>
            <a:pPr>
              <a:buClr>
                <a:srgbClr val="FF0066"/>
              </a:buClr>
              <a:buFont typeface="Wingdings" pitchFamily="2" charset="2"/>
              <a:buChar char="Ø"/>
            </a:pPr>
            <a:r>
              <a:rPr lang="en-US" sz="2400" b="1" i="1">
                <a:solidFill>
                  <a:srgbClr val="6600CC"/>
                </a:solidFill>
              </a:rPr>
              <a:t>Tính toán với các biến. </a:t>
            </a:r>
          </a:p>
        </p:txBody>
      </p:sp>
      <p:sp>
        <p:nvSpPr>
          <p:cNvPr id="36873" name="Text Box 9"/>
          <p:cNvSpPr txBox="1">
            <a:spLocks noChangeArrowheads="1"/>
          </p:cNvSpPr>
          <p:nvPr/>
        </p:nvSpPr>
        <p:spPr bwMode="auto">
          <a:xfrm>
            <a:off x="1752600" y="2590800"/>
            <a:ext cx="5257800" cy="1004888"/>
          </a:xfrm>
          <a:prstGeom prst="rect">
            <a:avLst/>
          </a:prstGeom>
          <a:solidFill>
            <a:srgbClr val="FFFF99"/>
          </a:solidFill>
          <a:ln w="9525">
            <a:noFill/>
            <a:miter lim="800000"/>
            <a:headEnd/>
            <a:tailEnd/>
          </a:ln>
        </p:spPr>
        <p:txBody>
          <a:bodyPr>
            <a:spAutoFit/>
          </a:bodyPr>
          <a:lstStyle/>
          <a:p>
            <a:pPr>
              <a:spcBef>
                <a:spcPct val="50000"/>
              </a:spcBef>
            </a:pPr>
            <a:r>
              <a:rPr lang="en-US" sz="2400" b="1">
                <a:solidFill>
                  <a:srgbClr val="FF3399"/>
                </a:solidFill>
              </a:rPr>
              <a:t>b) Lệnh nhập dữ liệu</a:t>
            </a:r>
          </a:p>
          <a:p>
            <a:pPr>
              <a:spcBef>
                <a:spcPct val="50000"/>
              </a:spcBef>
            </a:pPr>
            <a:r>
              <a:rPr lang="en-US" sz="2400" b="1">
                <a:solidFill>
                  <a:srgbClr val="6600CC"/>
                </a:solidFill>
              </a:rPr>
              <a:t>Cú pháp :</a:t>
            </a:r>
            <a:r>
              <a:rPr lang="en-US" sz="2400" b="1">
                <a:solidFill>
                  <a:srgbClr val="CC0000"/>
                </a:solidFill>
              </a:rPr>
              <a:t>  Readln( </a:t>
            </a:r>
            <a:r>
              <a:rPr lang="en-US" sz="2400" b="1">
                <a:solidFill>
                  <a:srgbClr val="0000FF"/>
                </a:solidFill>
              </a:rPr>
              <a:t>Tên biến</a:t>
            </a:r>
            <a:r>
              <a:rPr lang="en-US" sz="2400" b="1">
                <a:solidFill>
                  <a:srgbClr val="CC0000"/>
                </a:solidFill>
              </a:rPr>
              <a:t> );</a:t>
            </a:r>
          </a:p>
        </p:txBody>
      </p:sp>
      <p:sp>
        <p:nvSpPr>
          <p:cNvPr id="36874" name="Text Box 10"/>
          <p:cNvSpPr txBox="1">
            <a:spLocks noChangeArrowheads="1"/>
          </p:cNvSpPr>
          <p:nvPr/>
        </p:nvSpPr>
        <p:spPr bwMode="auto">
          <a:xfrm>
            <a:off x="381000" y="3810000"/>
            <a:ext cx="8382000" cy="1006475"/>
          </a:xfrm>
          <a:prstGeom prst="rect">
            <a:avLst/>
          </a:prstGeom>
          <a:noFill/>
          <a:ln w="9525">
            <a:noFill/>
            <a:miter lim="800000"/>
            <a:headEnd/>
            <a:tailEnd/>
          </a:ln>
        </p:spPr>
        <p:txBody>
          <a:bodyPr>
            <a:spAutoFit/>
          </a:bodyPr>
          <a:lstStyle/>
          <a:p>
            <a:pPr algn="just">
              <a:spcBef>
                <a:spcPct val="50000"/>
              </a:spcBef>
            </a:pPr>
            <a:r>
              <a:rPr lang="en-US" i="1"/>
              <a:t>Ví dụ : Câu lệnh </a:t>
            </a:r>
            <a:r>
              <a:rPr lang="en-US" b="1" i="1">
                <a:solidFill>
                  <a:srgbClr val="6600CC"/>
                </a:solidFill>
              </a:rPr>
              <a:t>Readln(R);</a:t>
            </a:r>
            <a:r>
              <a:rPr lang="en-US" i="1"/>
              <a:t> trong chương trình trên, khi chạy chương trình gặp câu lệnh này chương trình sẽ dừng lại cho người sử dụng nhập vào giá trị từ bàn phím.</a:t>
            </a:r>
          </a:p>
        </p:txBody>
      </p:sp>
      <p:sp>
        <p:nvSpPr>
          <p:cNvPr id="36875" name="Text Box 11"/>
          <p:cNvSpPr txBox="1">
            <a:spLocks noChangeArrowheads="1"/>
          </p:cNvSpPr>
          <p:nvPr/>
        </p:nvSpPr>
        <p:spPr bwMode="auto">
          <a:xfrm>
            <a:off x="381000" y="4800600"/>
            <a:ext cx="8382000" cy="176847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Lưu ý : Sử dụng biến trong chương trình</a:t>
            </a:r>
          </a:p>
          <a:p>
            <a:pPr algn="just">
              <a:spcBef>
                <a:spcPct val="50000"/>
              </a:spcBef>
              <a:buClr>
                <a:srgbClr val="FF0066"/>
              </a:buClr>
              <a:buFont typeface="Wingdings" pitchFamily="2" charset="2"/>
              <a:buChar char="ü"/>
            </a:pPr>
            <a:r>
              <a:rPr lang="en-US" i="1"/>
              <a:t>Biến phải được khai báo.</a:t>
            </a:r>
          </a:p>
          <a:p>
            <a:pPr algn="just">
              <a:spcBef>
                <a:spcPct val="50000"/>
              </a:spcBef>
              <a:buClr>
                <a:srgbClr val="FF0066"/>
              </a:buClr>
              <a:buFont typeface="Wingdings" pitchFamily="2" charset="2"/>
              <a:buChar char="ü"/>
            </a:pPr>
            <a:r>
              <a:rPr lang="en-US" i="1"/>
              <a:t>Kiểu dữ liệu của giá trị gán cho biến phải trùng kiểu dữ liệu của biến.</a:t>
            </a:r>
          </a:p>
          <a:p>
            <a:pPr algn="just">
              <a:spcBef>
                <a:spcPct val="50000"/>
              </a:spcBef>
              <a:buClr>
                <a:srgbClr val="FF0066"/>
              </a:buClr>
              <a:buFont typeface="Wingdings" pitchFamily="2" charset="2"/>
              <a:buChar char="ü"/>
            </a:pPr>
            <a:r>
              <a:rPr lang="en-US" i="1"/>
              <a:t>Khi gán giá trị mới, giá trị cũ của biến bị xóa đi.</a:t>
            </a:r>
          </a:p>
        </p:txBody>
      </p:sp>
      <p:pic>
        <p:nvPicPr>
          <p:cNvPr id="27657" name="Picture 12" descr="Book 02"/>
          <p:cNvPicPr>
            <a:picLocks noChangeAspect="1" noChangeArrowheads="1" noCrop="1"/>
          </p:cNvPicPr>
          <p:nvPr/>
        </p:nvPicPr>
        <p:blipFill>
          <a:blip r:embed="rId2"/>
          <a:srcRect/>
          <a:stretch>
            <a:fillRect/>
          </a:stretch>
        </p:blipFill>
        <p:spPr bwMode="auto">
          <a:xfrm>
            <a:off x="304800" y="1219200"/>
            <a:ext cx="685800" cy="541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6871"/>
                                        </p:tgtEl>
                                        <p:attrNameLst>
                                          <p:attrName>style.visibility</p:attrName>
                                        </p:attrNameLst>
                                      </p:cBhvr>
                                      <p:to>
                                        <p:strVal val="visible"/>
                                      </p:to>
                                    </p:set>
                                    <p:anim calcmode="lin" valueType="num">
                                      <p:cBhvr>
                                        <p:cTn id="7" dur="500" fill="hold"/>
                                        <p:tgtEl>
                                          <p:spTgt spid="368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871"/>
                                        </p:tgtEl>
                                        <p:attrNameLst>
                                          <p:attrName>ppt_y</p:attrName>
                                        </p:attrNameLst>
                                      </p:cBhvr>
                                      <p:tavLst>
                                        <p:tav tm="0">
                                          <p:val>
                                            <p:strVal val="#ppt_y"/>
                                          </p:val>
                                        </p:tav>
                                        <p:tav tm="100000">
                                          <p:val>
                                            <p:strVal val="#ppt_y"/>
                                          </p:val>
                                        </p:tav>
                                      </p:tavLst>
                                    </p:anim>
                                    <p:anim calcmode="lin" valueType="num">
                                      <p:cBhvr>
                                        <p:cTn id="9" dur="500" fill="hold"/>
                                        <p:tgtEl>
                                          <p:spTgt spid="368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8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871"/>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6873"/>
                                        </p:tgtEl>
                                        <p:attrNameLst>
                                          <p:attrName>style.visibility</p:attrName>
                                        </p:attrNameLst>
                                      </p:cBhvr>
                                      <p:to>
                                        <p:strVal val="visible"/>
                                      </p:to>
                                    </p:set>
                                    <p:anim calcmode="discrete" valueType="clr">
                                      <p:cBhvr override="childStyle">
                                        <p:cTn id="16" dur="80"/>
                                        <p:tgtEl>
                                          <p:spTgt spid="3687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6873"/>
                                        </p:tgtEl>
                                        <p:attrNameLst>
                                          <p:attrName>fillcolor</p:attrName>
                                        </p:attrNameLst>
                                      </p:cBhvr>
                                      <p:tavLst>
                                        <p:tav tm="0">
                                          <p:val>
                                            <p:clrVal>
                                              <a:schemeClr val="accent2"/>
                                            </p:clrVal>
                                          </p:val>
                                        </p:tav>
                                        <p:tav tm="50000">
                                          <p:val>
                                            <p:clrVal>
                                              <a:schemeClr val="hlink"/>
                                            </p:clrVal>
                                          </p:val>
                                        </p:tav>
                                      </p:tavLst>
                                    </p:anim>
                                    <p:set>
                                      <p:cBhvr>
                                        <p:cTn id="18" dur="80"/>
                                        <p:tgtEl>
                                          <p:spTgt spid="3687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6874"/>
                                        </p:tgtEl>
                                        <p:attrNameLst>
                                          <p:attrName>style.visibility</p:attrName>
                                        </p:attrNameLst>
                                      </p:cBhvr>
                                      <p:to>
                                        <p:strVal val="visible"/>
                                      </p:to>
                                    </p:set>
                                    <p:anim calcmode="lin" valueType="num">
                                      <p:cBhvr>
                                        <p:cTn id="23" dur="500" fill="hold"/>
                                        <p:tgtEl>
                                          <p:spTgt spid="3687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6874"/>
                                        </p:tgtEl>
                                        <p:attrNameLst>
                                          <p:attrName>ppt_y</p:attrName>
                                        </p:attrNameLst>
                                      </p:cBhvr>
                                      <p:tavLst>
                                        <p:tav tm="0">
                                          <p:val>
                                            <p:strVal val="#ppt_y"/>
                                          </p:val>
                                        </p:tav>
                                        <p:tav tm="100000">
                                          <p:val>
                                            <p:strVal val="#ppt_y"/>
                                          </p:val>
                                        </p:tav>
                                      </p:tavLst>
                                    </p:anim>
                                    <p:anim calcmode="lin" valueType="num">
                                      <p:cBhvr>
                                        <p:cTn id="25" dur="500" fill="hold"/>
                                        <p:tgtEl>
                                          <p:spTgt spid="3687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687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6874"/>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6875"/>
                                        </p:tgtEl>
                                        <p:attrNameLst>
                                          <p:attrName>style.visibility</p:attrName>
                                        </p:attrNameLst>
                                      </p:cBhvr>
                                      <p:to>
                                        <p:strVal val="visible"/>
                                      </p:to>
                                    </p:set>
                                    <p:anim calcmode="lin" valueType="num">
                                      <p:cBhvr>
                                        <p:cTn id="32" dur="500" fill="hold"/>
                                        <p:tgtEl>
                                          <p:spTgt spid="3687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6875"/>
                                        </p:tgtEl>
                                        <p:attrNameLst>
                                          <p:attrName>ppt_y</p:attrName>
                                        </p:attrNameLst>
                                      </p:cBhvr>
                                      <p:tavLst>
                                        <p:tav tm="0">
                                          <p:val>
                                            <p:strVal val="#ppt_y"/>
                                          </p:val>
                                        </p:tav>
                                        <p:tav tm="100000">
                                          <p:val>
                                            <p:strVal val="#ppt_y"/>
                                          </p:val>
                                        </p:tav>
                                      </p:tavLst>
                                    </p:anim>
                                    <p:anim calcmode="lin" valueType="num">
                                      <p:cBhvr>
                                        <p:cTn id="34" dur="500" fill="hold"/>
                                        <p:tgtEl>
                                          <p:spTgt spid="3687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687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3" grpId="0" animBg="1"/>
      <p:bldP spid="36874" grpId="0"/>
      <p:bldP spid="368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p:cNvPicPr>
            <a:picLocks noChangeAspect="1" noChangeArrowheads="1"/>
          </p:cNvPicPr>
          <p:nvPr/>
        </p:nvPicPr>
        <p:blipFill>
          <a:blip r:embed="rId2"/>
          <a:srcRect/>
          <a:stretch>
            <a:fillRect/>
          </a:stretch>
        </p:blipFill>
        <p:spPr bwMode="auto">
          <a:xfrm>
            <a:off x="457200" y="1600200"/>
            <a:ext cx="8305800" cy="5257800"/>
          </a:xfrm>
          <a:prstGeom prst="rect">
            <a:avLst/>
          </a:prstGeom>
          <a:noFill/>
          <a:ln w="9525">
            <a:noFill/>
            <a:miter lim="800000"/>
            <a:headEnd/>
            <a:tailEnd/>
          </a:ln>
        </p:spPr>
      </p:pic>
      <p:sp>
        <p:nvSpPr>
          <p:cNvPr id="28675"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28676" name="Text Box 3"/>
          <p:cNvSpPr txBox="1">
            <a:spLocks noChangeArrowheads="1"/>
          </p:cNvSpPr>
          <p:nvPr/>
        </p:nvSpPr>
        <p:spPr bwMode="auto">
          <a:xfrm>
            <a:off x="457200" y="838200"/>
            <a:ext cx="57912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28677" name="AutoShape 5"/>
          <p:cNvSpPr>
            <a:spLocks noChangeArrowheads="1"/>
          </p:cNvSpPr>
          <p:nvPr/>
        </p:nvSpPr>
        <p:spPr bwMode="auto">
          <a:xfrm>
            <a:off x="6705600" y="1371600"/>
            <a:ext cx="2438400" cy="2133600"/>
          </a:xfrm>
          <a:prstGeom prst="cloudCallout">
            <a:avLst>
              <a:gd name="adj1" fmla="val -22463"/>
              <a:gd name="adj2" fmla="val -63171"/>
            </a:avLst>
          </a:prstGeom>
          <a:gradFill rotWithShape="1">
            <a:gsLst>
              <a:gs pos="0">
                <a:schemeClr val="bg1"/>
              </a:gs>
              <a:gs pos="100000">
                <a:srgbClr val="C2E6FA"/>
              </a:gs>
            </a:gsLst>
            <a:path path="rect">
              <a:fillToRect l="50000" t="50000" r="50000" b="50000"/>
            </a:path>
          </a:gradFill>
          <a:ln w="9525">
            <a:solidFill>
              <a:schemeClr val="tx1"/>
            </a:solidFill>
            <a:round/>
            <a:headEnd/>
            <a:tailEnd/>
          </a:ln>
        </p:spPr>
        <p:txBody>
          <a:bodyPr/>
          <a:lstStyle/>
          <a:p>
            <a:pPr algn="ctr" eaLnBrk="0" hangingPunct="0"/>
            <a:r>
              <a:rPr lang="en-US" b="1" i="1">
                <a:solidFill>
                  <a:srgbClr val="6600CC"/>
                </a:solidFill>
              </a:rPr>
              <a:t>Hãy cùng quan sát chương trình này !</a:t>
            </a:r>
          </a:p>
        </p:txBody>
      </p:sp>
      <p:pic>
        <p:nvPicPr>
          <p:cNvPr id="28678" name="Picture 6" descr="taifile"/>
          <p:cNvPicPr>
            <a:picLocks noChangeAspect="1" noChangeArrowheads="1" noCrop="1"/>
          </p:cNvPicPr>
          <p:nvPr/>
        </p:nvPicPr>
        <p:blipFill>
          <a:blip r:embed="rId3"/>
          <a:srcRect/>
          <a:stretch>
            <a:fillRect/>
          </a:stretch>
        </p:blipFill>
        <p:spPr bwMode="auto">
          <a:xfrm rot="-130898">
            <a:off x="5972175" y="857250"/>
            <a:ext cx="1190625" cy="666750"/>
          </a:xfrm>
          <a:prstGeom prst="rect">
            <a:avLst/>
          </a:prstGeom>
          <a:noFill/>
          <a:ln w="9525">
            <a:noFill/>
            <a:miter lim="800000"/>
            <a:headEnd/>
            <a:tailEnd/>
          </a:ln>
        </p:spPr>
      </p:pic>
      <p:sp>
        <p:nvSpPr>
          <p:cNvPr id="38925" name="Oval 13"/>
          <p:cNvSpPr>
            <a:spLocks noChangeArrowheads="1"/>
          </p:cNvSpPr>
          <p:nvPr/>
        </p:nvSpPr>
        <p:spPr bwMode="auto">
          <a:xfrm>
            <a:off x="3810000" y="4114800"/>
            <a:ext cx="1219200" cy="609600"/>
          </a:xfrm>
          <a:prstGeom prst="ellipse">
            <a:avLst/>
          </a:prstGeom>
          <a:noFill/>
          <a:ln w="76200" cmpd="tri">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blinds(horizontal)">
                                      <p:cBhvr>
                                        <p:cTn id="7"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29699" name="Text Box 3"/>
          <p:cNvSpPr txBox="1">
            <a:spLocks noChangeArrowheads="1"/>
          </p:cNvSpPr>
          <p:nvPr/>
        </p:nvSpPr>
        <p:spPr bwMode="auto">
          <a:xfrm>
            <a:off x="457200" y="838200"/>
            <a:ext cx="60198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29700" name="Text Box 9"/>
          <p:cNvSpPr txBox="1">
            <a:spLocks noChangeArrowheads="1"/>
          </p:cNvSpPr>
          <p:nvPr/>
        </p:nvSpPr>
        <p:spPr bwMode="auto">
          <a:xfrm>
            <a:off x="457200" y="1295400"/>
            <a:ext cx="51816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4. Hằng :</a:t>
            </a:r>
          </a:p>
        </p:txBody>
      </p:sp>
      <p:sp>
        <p:nvSpPr>
          <p:cNvPr id="39946" name="Text Box 10"/>
          <p:cNvSpPr txBox="1">
            <a:spLocks noChangeArrowheads="1"/>
          </p:cNvSpPr>
          <p:nvPr/>
        </p:nvSpPr>
        <p:spPr bwMode="auto">
          <a:xfrm>
            <a:off x="381000" y="1676400"/>
            <a:ext cx="8382000" cy="701675"/>
          </a:xfrm>
          <a:prstGeom prst="rect">
            <a:avLst/>
          </a:prstGeom>
          <a:noFill/>
          <a:ln w="9525">
            <a:noFill/>
            <a:miter lim="800000"/>
            <a:headEnd/>
            <a:tailEnd/>
          </a:ln>
        </p:spPr>
        <p:txBody>
          <a:bodyPr>
            <a:spAutoFit/>
          </a:bodyPr>
          <a:lstStyle/>
          <a:p>
            <a:pPr algn="just">
              <a:spcBef>
                <a:spcPct val="50000"/>
              </a:spcBef>
            </a:pPr>
            <a:r>
              <a:rPr lang="en-US" i="1">
                <a:latin typeface="Times New Roman" pitchFamily="18" charset="0"/>
              </a:rPr>
              <a:t>Tương tự như biến, </a:t>
            </a:r>
            <a:r>
              <a:rPr lang="en-US" b="1" i="1">
                <a:solidFill>
                  <a:srgbClr val="6600CC"/>
                </a:solidFill>
                <a:latin typeface="Times New Roman" pitchFamily="18" charset="0"/>
              </a:rPr>
              <a:t>hằng</a:t>
            </a:r>
            <a:r>
              <a:rPr lang="en-US" i="1">
                <a:latin typeface="Times New Roman" pitchFamily="18" charset="0"/>
              </a:rPr>
              <a:t> cũng là một công cụ </a:t>
            </a:r>
            <a:r>
              <a:rPr lang="en-US" i="1">
                <a:solidFill>
                  <a:srgbClr val="6600CC"/>
                </a:solidFill>
                <a:latin typeface="Times New Roman" pitchFamily="18" charset="0"/>
              </a:rPr>
              <a:t>lưu trữ dữ liệu</a:t>
            </a:r>
            <a:r>
              <a:rPr lang="en-US" i="1">
                <a:latin typeface="Times New Roman" pitchFamily="18" charset="0"/>
              </a:rPr>
              <a:t>. Khác với biến, </a:t>
            </a:r>
            <a:r>
              <a:rPr lang="en-US" b="1" i="1">
                <a:solidFill>
                  <a:srgbClr val="6600CC"/>
                </a:solidFill>
                <a:latin typeface="Times New Roman" pitchFamily="18" charset="0"/>
              </a:rPr>
              <a:t>hằng</a:t>
            </a:r>
            <a:r>
              <a:rPr lang="en-US" i="1">
                <a:latin typeface="Times New Roman" pitchFamily="18" charset="0"/>
              </a:rPr>
              <a:t> là một đại lượng có </a:t>
            </a:r>
            <a:r>
              <a:rPr lang="en-US" i="1">
                <a:solidFill>
                  <a:srgbClr val="6600CC"/>
                </a:solidFill>
                <a:latin typeface="Times New Roman" pitchFamily="18" charset="0"/>
              </a:rPr>
              <a:t>giá trị không đổi</a:t>
            </a:r>
            <a:r>
              <a:rPr lang="en-US" i="1">
                <a:latin typeface="Times New Roman" pitchFamily="18" charset="0"/>
              </a:rPr>
              <a:t> trong suốt chương trình.</a:t>
            </a:r>
          </a:p>
        </p:txBody>
      </p:sp>
      <p:sp>
        <p:nvSpPr>
          <p:cNvPr id="39948" name="Text Box 12"/>
          <p:cNvSpPr txBox="1">
            <a:spLocks noChangeArrowheads="1"/>
          </p:cNvSpPr>
          <p:nvPr/>
        </p:nvSpPr>
        <p:spPr bwMode="auto">
          <a:xfrm>
            <a:off x="990600" y="2743200"/>
            <a:ext cx="7391400" cy="519113"/>
          </a:xfrm>
          <a:prstGeom prst="rect">
            <a:avLst/>
          </a:prstGeom>
          <a:solidFill>
            <a:srgbClr val="FFFF99"/>
          </a:solidFill>
          <a:ln w="9525">
            <a:noFill/>
            <a:miter lim="800000"/>
            <a:headEnd/>
            <a:tailEnd/>
          </a:ln>
        </p:spPr>
        <p:txBody>
          <a:bodyPr>
            <a:spAutoFit/>
          </a:bodyPr>
          <a:lstStyle/>
          <a:p>
            <a:pPr>
              <a:spcBef>
                <a:spcPct val="50000"/>
              </a:spcBef>
            </a:pPr>
            <a:r>
              <a:rPr lang="en-US" sz="2800" b="1">
                <a:solidFill>
                  <a:srgbClr val="6600CC"/>
                </a:solidFill>
              </a:rPr>
              <a:t>Cú pháp :</a:t>
            </a:r>
            <a:r>
              <a:rPr lang="en-US" sz="2800" b="1">
                <a:solidFill>
                  <a:srgbClr val="CC0000"/>
                </a:solidFill>
              </a:rPr>
              <a:t>  </a:t>
            </a:r>
            <a:r>
              <a:rPr lang="en-US" sz="2800" b="1">
                <a:solidFill>
                  <a:srgbClr val="0000FF"/>
                </a:solidFill>
              </a:rPr>
              <a:t>Const</a:t>
            </a:r>
            <a:r>
              <a:rPr lang="en-US" sz="2800" b="1">
                <a:solidFill>
                  <a:srgbClr val="CC0000"/>
                </a:solidFill>
              </a:rPr>
              <a:t> &lt;tên hằng&gt; </a:t>
            </a:r>
            <a:r>
              <a:rPr lang="en-US" sz="2800" b="1">
                <a:solidFill>
                  <a:srgbClr val="0000FF"/>
                </a:solidFill>
              </a:rPr>
              <a:t>=</a:t>
            </a:r>
            <a:r>
              <a:rPr lang="en-US" sz="2800" b="1">
                <a:solidFill>
                  <a:srgbClr val="CC0000"/>
                </a:solidFill>
              </a:rPr>
              <a:t> &lt;giá trị &gt;;</a:t>
            </a:r>
          </a:p>
        </p:txBody>
      </p:sp>
      <p:sp>
        <p:nvSpPr>
          <p:cNvPr id="39949" name="Text Box 13"/>
          <p:cNvSpPr txBox="1">
            <a:spLocks noChangeArrowheads="1"/>
          </p:cNvSpPr>
          <p:nvPr/>
        </p:nvSpPr>
        <p:spPr bwMode="auto">
          <a:xfrm>
            <a:off x="381000" y="2362200"/>
            <a:ext cx="8382000" cy="396875"/>
          </a:xfrm>
          <a:prstGeom prst="rect">
            <a:avLst/>
          </a:prstGeom>
          <a:noFill/>
          <a:ln w="9525">
            <a:noFill/>
            <a:miter lim="800000"/>
            <a:headEnd/>
            <a:tailEnd/>
          </a:ln>
        </p:spPr>
        <p:txBody>
          <a:bodyPr>
            <a:spAutoFit/>
          </a:bodyPr>
          <a:lstStyle/>
          <a:p>
            <a:pPr algn="just">
              <a:spcBef>
                <a:spcPct val="50000"/>
              </a:spcBef>
            </a:pPr>
            <a:r>
              <a:rPr lang="en-US" i="1">
                <a:latin typeface="Times New Roman" pitchFamily="18" charset="0"/>
              </a:rPr>
              <a:t>Trong</a:t>
            </a:r>
            <a:r>
              <a:rPr lang="en-US" i="1">
                <a:solidFill>
                  <a:srgbClr val="6600CC"/>
                </a:solidFill>
                <a:latin typeface="Times New Roman" pitchFamily="18" charset="0"/>
              </a:rPr>
              <a:t> Pascal</a:t>
            </a:r>
            <a:r>
              <a:rPr lang="en-US" i="1">
                <a:latin typeface="Times New Roman" pitchFamily="18" charset="0"/>
              </a:rPr>
              <a:t>, </a:t>
            </a:r>
            <a:r>
              <a:rPr lang="en-US" b="1" i="1">
                <a:solidFill>
                  <a:srgbClr val="6600CC"/>
                </a:solidFill>
                <a:latin typeface="Times New Roman" pitchFamily="18" charset="0"/>
              </a:rPr>
              <a:t>hằng</a:t>
            </a:r>
            <a:r>
              <a:rPr lang="en-US" i="1">
                <a:latin typeface="Times New Roman" pitchFamily="18" charset="0"/>
              </a:rPr>
              <a:t> được khai báo theo cú pháp sau :</a:t>
            </a:r>
          </a:p>
        </p:txBody>
      </p:sp>
      <p:sp>
        <p:nvSpPr>
          <p:cNvPr id="39950" name="Text Box 14"/>
          <p:cNvSpPr txBox="1">
            <a:spLocks noChangeArrowheads="1"/>
          </p:cNvSpPr>
          <p:nvPr/>
        </p:nvSpPr>
        <p:spPr bwMode="auto">
          <a:xfrm>
            <a:off x="381000" y="3276600"/>
            <a:ext cx="8382000" cy="396875"/>
          </a:xfrm>
          <a:prstGeom prst="rect">
            <a:avLst/>
          </a:prstGeom>
          <a:noFill/>
          <a:ln w="9525">
            <a:noFill/>
            <a:miter lim="800000"/>
            <a:headEnd/>
            <a:tailEnd/>
          </a:ln>
        </p:spPr>
        <p:txBody>
          <a:bodyPr>
            <a:spAutoFit/>
          </a:bodyPr>
          <a:lstStyle/>
          <a:p>
            <a:pPr algn="just">
              <a:spcBef>
                <a:spcPct val="50000"/>
              </a:spcBef>
            </a:pPr>
            <a:r>
              <a:rPr lang="en-US" i="1"/>
              <a:t>Trong đó : </a:t>
            </a:r>
            <a:r>
              <a:rPr lang="en-US" b="1" i="1">
                <a:solidFill>
                  <a:srgbClr val="0000FF"/>
                </a:solidFill>
              </a:rPr>
              <a:t>Const</a:t>
            </a:r>
            <a:r>
              <a:rPr lang="en-US" i="1"/>
              <a:t> là </a:t>
            </a:r>
            <a:r>
              <a:rPr lang="en-US" i="1">
                <a:solidFill>
                  <a:srgbClr val="6600CC"/>
                </a:solidFill>
              </a:rPr>
              <a:t>từ khóa</a:t>
            </a:r>
            <a:r>
              <a:rPr lang="en-US" i="1"/>
              <a:t> để khai báo hằng .</a:t>
            </a:r>
          </a:p>
        </p:txBody>
      </p:sp>
      <p:sp>
        <p:nvSpPr>
          <p:cNvPr id="39951" name="Text Box 15"/>
          <p:cNvSpPr txBox="1">
            <a:spLocks noChangeArrowheads="1"/>
          </p:cNvSpPr>
          <p:nvPr/>
        </p:nvSpPr>
        <p:spPr bwMode="auto">
          <a:xfrm>
            <a:off x="381000" y="3810000"/>
            <a:ext cx="8382000" cy="854075"/>
          </a:xfrm>
          <a:prstGeom prst="rect">
            <a:avLst/>
          </a:prstGeom>
          <a:noFill/>
          <a:ln w="9525">
            <a:noFill/>
            <a:miter lim="800000"/>
            <a:headEnd/>
            <a:tailEnd/>
          </a:ln>
        </p:spPr>
        <p:txBody>
          <a:bodyPr>
            <a:spAutoFit/>
          </a:bodyPr>
          <a:lstStyle/>
          <a:p>
            <a:pPr algn="just">
              <a:spcBef>
                <a:spcPct val="50000"/>
              </a:spcBef>
            </a:pPr>
            <a:r>
              <a:rPr lang="en-US" i="1"/>
              <a:t>Ví dụ :  Trong chương trình trên, để dùng hằng số Pi = 3.14.</a:t>
            </a:r>
          </a:p>
          <a:p>
            <a:pPr algn="just">
              <a:spcBef>
                <a:spcPct val="50000"/>
              </a:spcBef>
            </a:pPr>
            <a:r>
              <a:rPr lang="en-US" i="1"/>
              <a:t>Khai báo :</a:t>
            </a:r>
          </a:p>
        </p:txBody>
      </p:sp>
      <p:pic>
        <p:nvPicPr>
          <p:cNvPr id="39952" name="Picture 16"/>
          <p:cNvPicPr>
            <a:picLocks noChangeAspect="1" noChangeArrowheads="1"/>
          </p:cNvPicPr>
          <p:nvPr/>
        </p:nvPicPr>
        <p:blipFill>
          <a:blip r:embed="rId2"/>
          <a:srcRect l="2180" t="18884" r="75926" b="74863"/>
          <a:stretch>
            <a:fillRect/>
          </a:stretch>
        </p:blipFill>
        <p:spPr bwMode="auto">
          <a:xfrm>
            <a:off x="2057400" y="4267200"/>
            <a:ext cx="2286000" cy="407988"/>
          </a:xfrm>
          <a:prstGeom prst="rect">
            <a:avLst/>
          </a:prstGeom>
          <a:noFill/>
          <a:ln w="28575">
            <a:solidFill>
              <a:srgbClr val="FF0066"/>
            </a:solidFill>
            <a:miter lim="800000"/>
            <a:headEnd/>
            <a:tailEnd/>
          </a:ln>
        </p:spPr>
      </p:pic>
      <p:sp>
        <p:nvSpPr>
          <p:cNvPr id="39953" name="Text Box 17"/>
          <p:cNvSpPr txBox="1">
            <a:spLocks noChangeArrowheads="1"/>
          </p:cNvSpPr>
          <p:nvPr/>
        </p:nvSpPr>
        <p:spPr bwMode="auto">
          <a:xfrm>
            <a:off x="381000" y="4784725"/>
            <a:ext cx="8382000" cy="701675"/>
          </a:xfrm>
          <a:prstGeom prst="rect">
            <a:avLst/>
          </a:prstGeom>
          <a:noFill/>
          <a:ln w="9525">
            <a:noFill/>
            <a:miter lim="800000"/>
            <a:headEnd/>
            <a:tailEnd/>
          </a:ln>
        </p:spPr>
        <p:txBody>
          <a:bodyPr>
            <a:spAutoFit/>
          </a:bodyPr>
          <a:lstStyle/>
          <a:p>
            <a:pPr algn="just">
              <a:spcBef>
                <a:spcPct val="50000"/>
              </a:spcBef>
            </a:pPr>
            <a:r>
              <a:rPr lang="en-US" i="1"/>
              <a:t>Sau khi khai báo hằng, trong chương trình hằng được sử dụng là một đại lượng để tính toán.</a:t>
            </a:r>
          </a:p>
        </p:txBody>
      </p:sp>
      <p:sp>
        <p:nvSpPr>
          <p:cNvPr id="39954" name="Text Box 18"/>
          <p:cNvSpPr txBox="1">
            <a:spLocks noChangeArrowheads="1"/>
          </p:cNvSpPr>
          <p:nvPr/>
        </p:nvSpPr>
        <p:spPr bwMode="auto">
          <a:xfrm>
            <a:off x="381000" y="5486400"/>
            <a:ext cx="8382000" cy="396875"/>
          </a:xfrm>
          <a:prstGeom prst="rect">
            <a:avLst/>
          </a:prstGeom>
          <a:noFill/>
          <a:ln w="9525">
            <a:noFill/>
            <a:miter lim="800000"/>
            <a:headEnd/>
            <a:tailEnd/>
          </a:ln>
        </p:spPr>
        <p:txBody>
          <a:bodyPr>
            <a:spAutoFit/>
          </a:bodyPr>
          <a:lstStyle/>
          <a:p>
            <a:pPr algn="just">
              <a:spcBef>
                <a:spcPct val="50000"/>
              </a:spcBef>
            </a:pPr>
            <a:r>
              <a:rPr lang="en-US" i="1"/>
              <a:t>Ví dụ :  Trong chương trình trên :</a:t>
            </a:r>
          </a:p>
        </p:txBody>
      </p:sp>
      <p:pic>
        <p:nvPicPr>
          <p:cNvPr id="39955" name="Picture 19"/>
          <p:cNvPicPr>
            <a:picLocks noChangeAspect="1" noChangeArrowheads="1"/>
          </p:cNvPicPr>
          <p:nvPr/>
        </p:nvPicPr>
        <p:blipFill>
          <a:blip r:embed="rId2"/>
          <a:srcRect l="2383" t="59149" r="78703" b="30499"/>
          <a:stretch>
            <a:fillRect/>
          </a:stretch>
        </p:blipFill>
        <p:spPr bwMode="auto">
          <a:xfrm>
            <a:off x="4473575" y="5334000"/>
            <a:ext cx="2155825" cy="738188"/>
          </a:xfrm>
          <a:prstGeom prst="rect">
            <a:avLst/>
          </a:prstGeom>
          <a:noFill/>
          <a:ln w="28575">
            <a:solidFill>
              <a:srgbClr val="FF0066"/>
            </a:solidFill>
            <a:miter lim="800000"/>
            <a:headEnd/>
            <a:tailEnd/>
          </a:ln>
        </p:spPr>
      </p:pic>
      <p:pic>
        <p:nvPicPr>
          <p:cNvPr id="29710" name="Picture 20" descr="Book 02"/>
          <p:cNvPicPr>
            <a:picLocks noChangeAspect="1" noChangeArrowheads="1" noCrop="1"/>
          </p:cNvPicPr>
          <p:nvPr/>
        </p:nvPicPr>
        <p:blipFill>
          <a:blip r:embed="rId3"/>
          <a:srcRect/>
          <a:stretch>
            <a:fillRect/>
          </a:stretch>
        </p:blipFill>
        <p:spPr bwMode="auto">
          <a:xfrm>
            <a:off x="66675" y="1660525"/>
            <a:ext cx="457200" cy="36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9946"/>
                                        </p:tgtEl>
                                        <p:attrNameLst>
                                          <p:attrName>style.visibility</p:attrName>
                                        </p:attrNameLst>
                                      </p:cBhvr>
                                      <p:to>
                                        <p:strVal val="visible"/>
                                      </p:to>
                                    </p:set>
                                    <p:anim calcmode="lin" valueType="num">
                                      <p:cBhvr>
                                        <p:cTn id="7" dur="500" fill="hold"/>
                                        <p:tgtEl>
                                          <p:spTgt spid="399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946"/>
                                        </p:tgtEl>
                                        <p:attrNameLst>
                                          <p:attrName>ppt_y</p:attrName>
                                        </p:attrNameLst>
                                      </p:cBhvr>
                                      <p:tavLst>
                                        <p:tav tm="0">
                                          <p:val>
                                            <p:strVal val="#ppt_y"/>
                                          </p:val>
                                        </p:tav>
                                        <p:tav tm="100000">
                                          <p:val>
                                            <p:strVal val="#ppt_y"/>
                                          </p:val>
                                        </p:tav>
                                      </p:tavLst>
                                    </p:anim>
                                    <p:anim calcmode="lin" valueType="num">
                                      <p:cBhvr>
                                        <p:cTn id="9" dur="500" fill="hold"/>
                                        <p:tgtEl>
                                          <p:spTgt spid="399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9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94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9949"/>
                                        </p:tgtEl>
                                        <p:attrNameLst>
                                          <p:attrName>style.visibility</p:attrName>
                                        </p:attrNameLst>
                                      </p:cBhvr>
                                      <p:to>
                                        <p:strVal val="visible"/>
                                      </p:to>
                                    </p:set>
                                    <p:anim calcmode="lin" valueType="num">
                                      <p:cBhvr>
                                        <p:cTn id="16" dur="500" fill="hold"/>
                                        <p:tgtEl>
                                          <p:spTgt spid="399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949"/>
                                        </p:tgtEl>
                                        <p:attrNameLst>
                                          <p:attrName>ppt_y</p:attrName>
                                        </p:attrNameLst>
                                      </p:cBhvr>
                                      <p:tavLst>
                                        <p:tav tm="0">
                                          <p:val>
                                            <p:strVal val="#ppt_y"/>
                                          </p:val>
                                        </p:tav>
                                        <p:tav tm="100000">
                                          <p:val>
                                            <p:strVal val="#ppt_y"/>
                                          </p:val>
                                        </p:tav>
                                      </p:tavLst>
                                    </p:anim>
                                    <p:anim calcmode="lin" valueType="num">
                                      <p:cBhvr>
                                        <p:cTn id="18" dur="500" fill="hold"/>
                                        <p:tgtEl>
                                          <p:spTgt spid="399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94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949"/>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9948"/>
                                        </p:tgtEl>
                                        <p:attrNameLst>
                                          <p:attrName>style.visibility</p:attrName>
                                        </p:attrNameLst>
                                      </p:cBhvr>
                                      <p:to>
                                        <p:strVal val="visible"/>
                                      </p:to>
                                    </p:set>
                                    <p:anim calcmode="discrete" valueType="clr">
                                      <p:cBhvr override="childStyle">
                                        <p:cTn id="25" dur="80"/>
                                        <p:tgtEl>
                                          <p:spTgt spid="3994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9948"/>
                                        </p:tgtEl>
                                        <p:attrNameLst>
                                          <p:attrName>fillcolor</p:attrName>
                                        </p:attrNameLst>
                                      </p:cBhvr>
                                      <p:tavLst>
                                        <p:tav tm="0">
                                          <p:val>
                                            <p:clrVal>
                                              <a:schemeClr val="accent2"/>
                                            </p:clrVal>
                                          </p:val>
                                        </p:tav>
                                        <p:tav tm="50000">
                                          <p:val>
                                            <p:clrVal>
                                              <a:schemeClr val="hlink"/>
                                            </p:clrVal>
                                          </p:val>
                                        </p:tav>
                                      </p:tavLst>
                                    </p:anim>
                                    <p:set>
                                      <p:cBhvr>
                                        <p:cTn id="27" dur="80"/>
                                        <p:tgtEl>
                                          <p:spTgt spid="39948"/>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9950"/>
                                        </p:tgtEl>
                                        <p:attrNameLst>
                                          <p:attrName>style.visibility</p:attrName>
                                        </p:attrNameLst>
                                      </p:cBhvr>
                                      <p:to>
                                        <p:strVal val="visible"/>
                                      </p:to>
                                    </p:set>
                                    <p:anim calcmode="lin" valueType="num">
                                      <p:cBhvr>
                                        <p:cTn id="32" dur="500" fill="hold"/>
                                        <p:tgtEl>
                                          <p:spTgt spid="3995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9950"/>
                                        </p:tgtEl>
                                        <p:attrNameLst>
                                          <p:attrName>ppt_y</p:attrName>
                                        </p:attrNameLst>
                                      </p:cBhvr>
                                      <p:tavLst>
                                        <p:tav tm="0">
                                          <p:val>
                                            <p:strVal val="#ppt_y"/>
                                          </p:val>
                                        </p:tav>
                                        <p:tav tm="100000">
                                          <p:val>
                                            <p:strVal val="#ppt_y"/>
                                          </p:val>
                                        </p:tav>
                                      </p:tavLst>
                                    </p:anim>
                                    <p:anim calcmode="lin" valueType="num">
                                      <p:cBhvr>
                                        <p:cTn id="34" dur="500" fill="hold"/>
                                        <p:tgtEl>
                                          <p:spTgt spid="3995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995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9950"/>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9951"/>
                                        </p:tgtEl>
                                        <p:attrNameLst>
                                          <p:attrName>style.visibility</p:attrName>
                                        </p:attrNameLst>
                                      </p:cBhvr>
                                      <p:to>
                                        <p:strVal val="visible"/>
                                      </p:to>
                                    </p:set>
                                    <p:anim calcmode="lin" valueType="num">
                                      <p:cBhvr>
                                        <p:cTn id="41" dur="500" fill="hold"/>
                                        <p:tgtEl>
                                          <p:spTgt spid="3995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9951"/>
                                        </p:tgtEl>
                                        <p:attrNameLst>
                                          <p:attrName>ppt_y</p:attrName>
                                        </p:attrNameLst>
                                      </p:cBhvr>
                                      <p:tavLst>
                                        <p:tav tm="0">
                                          <p:val>
                                            <p:strVal val="#ppt_y"/>
                                          </p:val>
                                        </p:tav>
                                        <p:tav tm="100000">
                                          <p:val>
                                            <p:strVal val="#ppt_y"/>
                                          </p:val>
                                        </p:tav>
                                      </p:tavLst>
                                    </p:anim>
                                    <p:anim calcmode="lin" valueType="num">
                                      <p:cBhvr>
                                        <p:cTn id="43" dur="500" fill="hold"/>
                                        <p:tgtEl>
                                          <p:spTgt spid="3995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995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9951"/>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9952"/>
                                        </p:tgtEl>
                                        <p:attrNameLst>
                                          <p:attrName>style.visibility</p:attrName>
                                        </p:attrNameLst>
                                      </p:cBhvr>
                                      <p:to>
                                        <p:strVal val="visible"/>
                                      </p:to>
                                    </p:set>
                                    <p:anim calcmode="lin" valueType="num">
                                      <p:cBhvr>
                                        <p:cTn id="50" dur="500" fill="hold"/>
                                        <p:tgtEl>
                                          <p:spTgt spid="39952"/>
                                        </p:tgtEl>
                                        <p:attrNameLst>
                                          <p:attrName>ppt_w</p:attrName>
                                        </p:attrNameLst>
                                      </p:cBhvr>
                                      <p:tavLst>
                                        <p:tav tm="0">
                                          <p:val>
                                            <p:fltVal val="0"/>
                                          </p:val>
                                        </p:tav>
                                        <p:tav tm="100000">
                                          <p:val>
                                            <p:strVal val="#ppt_w"/>
                                          </p:val>
                                        </p:tav>
                                      </p:tavLst>
                                    </p:anim>
                                    <p:anim calcmode="lin" valueType="num">
                                      <p:cBhvr>
                                        <p:cTn id="51" dur="500" fill="hold"/>
                                        <p:tgtEl>
                                          <p:spTgt spid="39952"/>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39953"/>
                                        </p:tgtEl>
                                        <p:attrNameLst>
                                          <p:attrName>style.visibility</p:attrName>
                                        </p:attrNameLst>
                                      </p:cBhvr>
                                      <p:to>
                                        <p:strVal val="visible"/>
                                      </p:to>
                                    </p:set>
                                    <p:anim calcmode="lin" valueType="num">
                                      <p:cBhvr>
                                        <p:cTn id="56" dur="500" fill="hold"/>
                                        <p:tgtEl>
                                          <p:spTgt spid="3995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9953"/>
                                        </p:tgtEl>
                                        <p:attrNameLst>
                                          <p:attrName>ppt_y</p:attrName>
                                        </p:attrNameLst>
                                      </p:cBhvr>
                                      <p:tavLst>
                                        <p:tav tm="0">
                                          <p:val>
                                            <p:strVal val="#ppt_y"/>
                                          </p:val>
                                        </p:tav>
                                        <p:tav tm="100000">
                                          <p:val>
                                            <p:strVal val="#ppt_y"/>
                                          </p:val>
                                        </p:tav>
                                      </p:tavLst>
                                    </p:anim>
                                    <p:anim calcmode="lin" valueType="num">
                                      <p:cBhvr>
                                        <p:cTn id="58" dur="500" fill="hold"/>
                                        <p:tgtEl>
                                          <p:spTgt spid="3995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995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9953"/>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39954"/>
                                        </p:tgtEl>
                                        <p:attrNameLst>
                                          <p:attrName>style.visibility</p:attrName>
                                        </p:attrNameLst>
                                      </p:cBhvr>
                                      <p:to>
                                        <p:strVal val="visible"/>
                                      </p:to>
                                    </p:set>
                                    <p:anim calcmode="lin" valueType="num">
                                      <p:cBhvr>
                                        <p:cTn id="65" dur="500" fill="hold"/>
                                        <p:tgtEl>
                                          <p:spTgt spid="3995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9954"/>
                                        </p:tgtEl>
                                        <p:attrNameLst>
                                          <p:attrName>ppt_y</p:attrName>
                                        </p:attrNameLst>
                                      </p:cBhvr>
                                      <p:tavLst>
                                        <p:tav tm="0">
                                          <p:val>
                                            <p:strVal val="#ppt_y"/>
                                          </p:val>
                                        </p:tav>
                                        <p:tav tm="100000">
                                          <p:val>
                                            <p:strVal val="#ppt_y"/>
                                          </p:val>
                                        </p:tav>
                                      </p:tavLst>
                                    </p:anim>
                                    <p:anim calcmode="lin" valueType="num">
                                      <p:cBhvr>
                                        <p:cTn id="67" dur="500" fill="hold"/>
                                        <p:tgtEl>
                                          <p:spTgt spid="3995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995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9954"/>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nodeType="clickEffect">
                                  <p:stCondLst>
                                    <p:cond delay="0"/>
                                  </p:stCondLst>
                                  <p:childTnLst>
                                    <p:set>
                                      <p:cBhvr>
                                        <p:cTn id="73" dur="1" fill="hold">
                                          <p:stCondLst>
                                            <p:cond delay="0"/>
                                          </p:stCondLst>
                                        </p:cTn>
                                        <p:tgtEl>
                                          <p:spTgt spid="39955"/>
                                        </p:tgtEl>
                                        <p:attrNameLst>
                                          <p:attrName>style.visibility</p:attrName>
                                        </p:attrNameLst>
                                      </p:cBhvr>
                                      <p:to>
                                        <p:strVal val="visible"/>
                                      </p:to>
                                    </p:set>
                                    <p:anim calcmode="lin" valueType="num">
                                      <p:cBhvr>
                                        <p:cTn id="74" dur="500" fill="hold"/>
                                        <p:tgtEl>
                                          <p:spTgt spid="39955"/>
                                        </p:tgtEl>
                                        <p:attrNameLst>
                                          <p:attrName>ppt_w</p:attrName>
                                        </p:attrNameLst>
                                      </p:cBhvr>
                                      <p:tavLst>
                                        <p:tav tm="0">
                                          <p:val>
                                            <p:fltVal val="0"/>
                                          </p:val>
                                        </p:tav>
                                        <p:tav tm="100000">
                                          <p:val>
                                            <p:strVal val="#ppt_w"/>
                                          </p:val>
                                        </p:tav>
                                      </p:tavLst>
                                    </p:anim>
                                    <p:anim calcmode="lin" valueType="num">
                                      <p:cBhvr>
                                        <p:cTn id="75" dur="500" fill="hold"/>
                                        <p:tgtEl>
                                          <p:spTgt spid="399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p:bldP spid="39948" grpId="0" animBg="1"/>
      <p:bldP spid="39949" grpId="0"/>
      <p:bldP spid="39950" grpId="0"/>
      <p:bldP spid="39951" grpId="0"/>
      <p:bldP spid="39953" grpId="0"/>
      <p:bldP spid="399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30723" name="Text Box 3"/>
          <p:cNvSpPr txBox="1">
            <a:spLocks noChangeArrowheads="1"/>
          </p:cNvSpPr>
          <p:nvPr/>
        </p:nvSpPr>
        <p:spPr bwMode="auto">
          <a:xfrm>
            <a:off x="457200" y="838200"/>
            <a:ext cx="60198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sp>
        <p:nvSpPr>
          <p:cNvPr id="30724" name="Text Box 4"/>
          <p:cNvSpPr txBox="1">
            <a:spLocks noChangeArrowheads="1"/>
          </p:cNvSpPr>
          <p:nvPr/>
        </p:nvSpPr>
        <p:spPr bwMode="auto">
          <a:xfrm>
            <a:off x="457200" y="1295400"/>
            <a:ext cx="51816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4. Hằng :</a:t>
            </a:r>
          </a:p>
        </p:txBody>
      </p:sp>
      <p:sp>
        <p:nvSpPr>
          <p:cNvPr id="40966" name="Text Box 6"/>
          <p:cNvSpPr txBox="1">
            <a:spLocks noChangeArrowheads="1"/>
          </p:cNvSpPr>
          <p:nvPr/>
        </p:nvSpPr>
        <p:spPr bwMode="auto">
          <a:xfrm>
            <a:off x="381000" y="4572000"/>
            <a:ext cx="8382000" cy="176847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Lưu ý : Sử dụng hằng trong chương trình</a:t>
            </a:r>
          </a:p>
          <a:p>
            <a:pPr algn="just">
              <a:spcBef>
                <a:spcPct val="50000"/>
              </a:spcBef>
              <a:buClr>
                <a:srgbClr val="FF0066"/>
              </a:buClr>
              <a:buFont typeface="Wingdings" pitchFamily="2" charset="2"/>
              <a:buChar char="ü"/>
            </a:pPr>
            <a:r>
              <a:rPr lang="en-US" i="1"/>
              <a:t>Hằng phải được khai báo.</a:t>
            </a:r>
          </a:p>
          <a:p>
            <a:pPr algn="just">
              <a:spcBef>
                <a:spcPct val="50000"/>
              </a:spcBef>
              <a:buClr>
                <a:srgbClr val="FF0066"/>
              </a:buClr>
              <a:buFont typeface="Wingdings" pitchFamily="2" charset="2"/>
              <a:buChar char="ü"/>
            </a:pPr>
            <a:r>
              <a:rPr lang="en-US" i="1"/>
              <a:t>Gán giá trị cho hằng ngay khi khai báo.</a:t>
            </a:r>
          </a:p>
          <a:p>
            <a:pPr algn="just">
              <a:spcBef>
                <a:spcPct val="50000"/>
              </a:spcBef>
              <a:buClr>
                <a:srgbClr val="FF0066"/>
              </a:buClr>
              <a:buFont typeface="Wingdings" pitchFamily="2" charset="2"/>
              <a:buChar char="ü"/>
            </a:pPr>
            <a:r>
              <a:rPr lang="en-US" i="1"/>
              <a:t>Không thể dùng câu lệnh gán giá trị cho hằng trong chương trình.</a:t>
            </a:r>
          </a:p>
        </p:txBody>
      </p:sp>
      <p:sp>
        <p:nvSpPr>
          <p:cNvPr id="30726" name="Text Box 11"/>
          <p:cNvSpPr txBox="1">
            <a:spLocks noChangeArrowheads="1"/>
          </p:cNvSpPr>
          <p:nvPr/>
        </p:nvSpPr>
        <p:spPr bwMode="auto">
          <a:xfrm>
            <a:off x="990600" y="1828800"/>
            <a:ext cx="7391400" cy="519113"/>
          </a:xfrm>
          <a:prstGeom prst="rect">
            <a:avLst/>
          </a:prstGeom>
          <a:solidFill>
            <a:srgbClr val="FFFF99"/>
          </a:solidFill>
          <a:ln w="9525">
            <a:noFill/>
            <a:miter lim="800000"/>
            <a:headEnd/>
            <a:tailEnd/>
          </a:ln>
        </p:spPr>
        <p:txBody>
          <a:bodyPr>
            <a:spAutoFit/>
          </a:bodyPr>
          <a:lstStyle/>
          <a:p>
            <a:pPr>
              <a:spcBef>
                <a:spcPct val="50000"/>
              </a:spcBef>
            </a:pPr>
            <a:r>
              <a:rPr lang="en-US" sz="2800" b="1">
                <a:solidFill>
                  <a:srgbClr val="6600CC"/>
                </a:solidFill>
              </a:rPr>
              <a:t>Cú pháp :</a:t>
            </a:r>
            <a:r>
              <a:rPr lang="en-US" sz="2800" b="1">
                <a:solidFill>
                  <a:srgbClr val="CC0000"/>
                </a:solidFill>
              </a:rPr>
              <a:t>  </a:t>
            </a:r>
            <a:r>
              <a:rPr lang="en-US" sz="2800" b="1">
                <a:solidFill>
                  <a:srgbClr val="0000FF"/>
                </a:solidFill>
              </a:rPr>
              <a:t>Const</a:t>
            </a:r>
            <a:r>
              <a:rPr lang="en-US" sz="2800" b="1">
                <a:solidFill>
                  <a:srgbClr val="CC0000"/>
                </a:solidFill>
              </a:rPr>
              <a:t> &lt;tên hằng&gt; </a:t>
            </a:r>
            <a:r>
              <a:rPr lang="en-US" sz="2800" b="1">
                <a:solidFill>
                  <a:srgbClr val="0000FF"/>
                </a:solidFill>
              </a:rPr>
              <a:t>=</a:t>
            </a:r>
            <a:r>
              <a:rPr lang="en-US" sz="2800" b="1">
                <a:solidFill>
                  <a:srgbClr val="CC0000"/>
                </a:solidFill>
              </a:rPr>
              <a:t> giá trị ;</a:t>
            </a:r>
          </a:p>
        </p:txBody>
      </p:sp>
      <p:pic>
        <p:nvPicPr>
          <p:cNvPr id="30727" name="Picture 14"/>
          <p:cNvPicPr>
            <a:picLocks noChangeAspect="1" noChangeArrowheads="1"/>
          </p:cNvPicPr>
          <p:nvPr/>
        </p:nvPicPr>
        <p:blipFill>
          <a:blip r:embed="rId2"/>
          <a:srcRect l="2180" t="18884" r="75926" b="74863"/>
          <a:stretch>
            <a:fillRect/>
          </a:stretch>
        </p:blipFill>
        <p:spPr bwMode="auto">
          <a:xfrm>
            <a:off x="3581400" y="2514600"/>
            <a:ext cx="3429000" cy="612775"/>
          </a:xfrm>
          <a:prstGeom prst="rect">
            <a:avLst/>
          </a:prstGeom>
          <a:noFill/>
          <a:ln w="28575">
            <a:solidFill>
              <a:srgbClr val="FF0066"/>
            </a:solidFill>
            <a:miter lim="800000"/>
            <a:headEnd/>
            <a:tailEnd/>
          </a:ln>
        </p:spPr>
      </p:pic>
      <p:pic>
        <p:nvPicPr>
          <p:cNvPr id="30728" name="Picture 15"/>
          <p:cNvPicPr>
            <a:picLocks noChangeAspect="1" noChangeArrowheads="1"/>
          </p:cNvPicPr>
          <p:nvPr/>
        </p:nvPicPr>
        <p:blipFill>
          <a:blip r:embed="rId2"/>
          <a:srcRect l="2383" t="59149" r="78703" b="30499"/>
          <a:stretch>
            <a:fillRect/>
          </a:stretch>
        </p:blipFill>
        <p:spPr bwMode="auto">
          <a:xfrm>
            <a:off x="3581400" y="3297238"/>
            <a:ext cx="3429000" cy="1122362"/>
          </a:xfrm>
          <a:prstGeom prst="rect">
            <a:avLst/>
          </a:prstGeom>
          <a:noFill/>
          <a:ln w="28575">
            <a:solidFill>
              <a:srgbClr val="FF0066"/>
            </a:solidFill>
            <a:miter lim="800000"/>
            <a:headEnd/>
            <a:tailEnd/>
          </a:ln>
        </p:spPr>
      </p:pic>
      <p:sp>
        <p:nvSpPr>
          <p:cNvPr id="30729" name="Text Box 16"/>
          <p:cNvSpPr txBox="1">
            <a:spLocks noChangeArrowheads="1"/>
          </p:cNvSpPr>
          <p:nvPr/>
        </p:nvSpPr>
        <p:spPr bwMode="auto">
          <a:xfrm>
            <a:off x="1752600" y="2667000"/>
            <a:ext cx="1524000" cy="396875"/>
          </a:xfrm>
          <a:prstGeom prst="rect">
            <a:avLst/>
          </a:prstGeom>
          <a:noFill/>
          <a:ln w="9525">
            <a:noFill/>
            <a:miter lim="800000"/>
            <a:headEnd/>
            <a:tailEnd/>
          </a:ln>
        </p:spPr>
        <p:txBody>
          <a:bodyPr>
            <a:spAutoFit/>
          </a:bodyPr>
          <a:lstStyle/>
          <a:p>
            <a:pPr algn="just">
              <a:spcBef>
                <a:spcPct val="50000"/>
              </a:spcBef>
            </a:pPr>
            <a:r>
              <a:rPr lang="en-US" i="1"/>
              <a:t>Khai báo :</a:t>
            </a:r>
          </a:p>
        </p:txBody>
      </p:sp>
      <p:sp>
        <p:nvSpPr>
          <p:cNvPr id="30730" name="Text Box 17"/>
          <p:cNvSpPr txBox="1">
            <a:spLocks noChangeArrowheads="1"/>
          </p:cNvSpPr>
          <p:nvPr/>
        </p:nvSpPr>
        <p:spPr bwMode="auto">
          <a:xfrm>
            <a:off x="1752600" y="3657600"/>
            <a:ext cx="1524000" cy="396875"/>
          </a:xfrm>
          <a:prstGeom prst="rect">
            <a:avLst/>
          </a:prstGeom>
          <a:noFill/>
          <a:ln w="9525">
            <a:noFill/>
            <a:miter lim="800000"/>
            <a:headEnd/>
            <a:tailEnd/>
          </a:ln>
        </p:spPr>
        <p:txBody>
          <a:bodyPr>
            <a:spAutoFit/>
          </a:bodyPr>
          <a:lstStyle/>
          <a:p>
            <a:pPr algn="just">
              <a:spcBef>
                <a:spcPct val="50000"/>
              </a:spcBef>
            </a:pPr>
            <a:r>
              <a:rPr lang="en-US" i="1"/>
              <a:t>Tính toán :</a:t>
            </a:r>
          </a:p>
        </p:txBody>
      </p:sp>
      <p:pic>
        <p:nvPicPr>
          <p:cNvPr id="30731" name="Picture 18" descr="EXIT">
            <a:hlinkClick r:id="" action="ppaction://noaction"/>
          </p:cNvPr>
          <p:cNvPicPr>
            <a:picLocks noChangeAspect="1" noChangeArrowheads="1" noCrop="1"/>
          </p:cNvPicPr>
          <p:nvPr/>
        </p:nvPicPr>
        <p:blipFill>
          <a:blip r:embed="rId3"/>
          <a:srcRect/>
          <a:stretch>
            <a:fillRect/>
          </a:stretch>
        </p:blipFill>
        <p:spPr bwMode="auto">
          <a:xfrm>
            <a:off x="0" y="0"/>
            <a:ext cx="457200" cy="44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0966"/>
                                        </p:tgtEl>
                                        <p:attrNameLst>
                                          <p:attrName>style.visibility</p:attrName>
                                        </p:attrNameLst>
                                      </p:cBhvr>
                                      <p:to>
                                        <p:strVal val="visible"/>
                                      </p:to>
                                    </p:set>
                                    <p:anim calcmode="lin" valueType="num">
                                      <p:cBhvr>
                                        <p:cTn id="7" dur="500" fill="hold"/>
                                        <p:tgtEl>
                                          <p:spTgt spid="409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66"/>
                                        </p:tgtEl>
                                        <p:attrNameLst>
                                          <p:attrName>ppt_y</p:attrName>
                                        </p:attrNameLst>
                                      </p:cBhvr>
                                      <p:tavLst>
                                        <p:tav tm="0">
                                          <p:val>
                                            <p:strVal val="#ppt_y"/>
                                          </p:val>
                                        </p:tav>
                                        <p:tav tm="100000">
                                          <p:val>
                                            <p:strVal val="#ppt_y"/>
                                          </p:val>
                                        </p:tav>
                                      </p:tavLst>
                                    </p:anim>
                                    <p:anim calcmode="lin" valueType="num">
                                      <p:cBhvr>
                                        <p:cTn id="9" dur="500" fill="hold"/>
                                        <p:tgtEl>
                                          <p:spTgt spid="409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487363"/>
          </a:xfrm>
        </p:spPr>
        <p:txBody>
          <a:bodyPr/>
          <a:lstStyle/>
          <a:p>
            <a:pPr eaLnBrk="1" hangingPunct="1"/>
            <a:r>
              <a:rPr lang="en-US" sz="2400" b="1" u="sng" smtClean="0">
                <a:solidFill>
                  <a:srgbClr val="FF0066"/>
                </a:solidFill>
              </a:rPr>
              <a:t>Bài 4 :</a:t>
            </a:r>
            <a:r>
              <a:rPr lang="en-US" sz="2400" b="1" smtClean="0">
                <a:solidFill>
                  <a:srgbClr val="FF0066"/>
                </a:solidFill>
              </a:rPr>
              <a:t> SỬ DỤNG BIẾN TRONG CHƯƠNG TRÌNH</a:t>
            </a:r>
          </a:p>
        </p:txBody>
      </p:sp>
      <p:sp>
        <p:nvSpPr>
          <p:cNvPr id="31747" name="Text Box 3"/>
          <p:cNvSpPr txBox="1">
            <a:spLocks noChangeArrowheads="1"/>
          </p:cNvSpPr>
          <p:nvPr/>
        </p:nvSpPr>
        <p:spPr bwMode="auto">
          <a:xfrm>
            <a:off x="457200" y="838200"/>
            <a:ext cx="57912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3. Sử dụng biến trong chương trình :</a:t>
            </a:r>
          </a:p>
        </p:txBody>
      </p:sp>
      <p:pic>
        <p:nvPicPr>
          <p:cNvPr id="41988" name="Picture 4">
            <a:hlinkClick r:id="rId2" action="ppaction://hlinkfile"/>
          </p:cNvPr>
          <p:cNvPicPr>
            <a:picLocks noChangeAspect="1" noChangeArrowheads="1"/>
          </p:cNvPicPr>
          <p:nvPr/>
        </p:nvPicPr>
        <p:blipFill>
          <a:blip r:embed="rId3"/>
          <a:srcRect/>
          <a:stretch>
            <a:fillRect/>
          </a:stretch>
        </p:blipFill>
        <p:spPr bwMode="auto">
          <a:xfrm>
            <a:off x="533400" y="1981200"/>
            <a:ext cx="8229600" cy="4695825"/>
          </a:xfrm>
          <a:prstGeom prst="rect">
            <a:avLst/>
          </a:prstGeom>
          <a:noFill/>
          <a:ln w="9525">
            <a:noFill/>
            <a:miter lim="800000"/>
            <a:headEnd/>
            <a:tailEnd/>
          </a:ln>
        </p:spPr>
      </p:pic>
      <p:sp>
        <p:nvSpPr>
          <p:cNvPr id="41989" name="AutoShape 5"/>
          <p:cNvSpPr>
            <a:spLocks noChangeArrowheads="1"/>
          </p:cNvSpPr>
          <p:nvPr/>
        </p:nvSpPr>
        <p:spPr bwMode="auto">
          <a:xfrm>
            <a:off x="6705600" y="2133600"/>
            <a:ext cx="2438400" cy="2133600"/>
          </a:xfrm>
          <a:prstGeom prst="cloudCallout">
            <a:avLst>
              <a:gd name="adj1" fmla="val -22463"/>
              <a:gd name="adj2" fmla="val -63171"/>
            </a:avLst>
          </a:prstGeom>
          <a:gradFill rotWithShape="1">
            <a:gsLst>
              <a:gs pos="0">
                <a:schemeClr val="bg1"/>
              </a:gs>
              <a:gs pos="100000">
                <a:srgbClr val="C2E6FA"/>
              </a:gs>
            </a:gsLst>
            <a:path path="rect">
              <a:fillToRect l="50000" t="50000" r="50000" b="50000"/>
            </a:path>
          </a:gradFill>
          <a:ln w="9525">
            <a:solidFill>
              <a:schemeClr val="tx1"/>
            </a:solidFill>
            <a:round/>
            <a:headEnd/>
            <a:tailEnd/>
          </a:ln>
        </p:spPr>
        <p:txBody>
          <a:bodyPr/>
          <a:lstStyle/>
          <a:p>
            <a:pPr algn="ctr" eaLnBrk="0" hangingPunct="0"/>
            <a:r>
              <a:rPr lang="en-US" b="1" i="1">
                <a:solidFill>
                  <a:srgbClr val="6600CC"/>
                </a:solidFill>
              </a:rPr>
              <a:t>Hãy cùng quan sát chương trình này !</a:t>
            </a:r>
          </a:p>
        </p:txBody>
      </p:sp>
      <p:pic>
        <p:nvPicPr>
          <p:cNvPr id="41990" name="Picture 6" descr="taifile"/>
          <p:cNvPicPr>
            <a:picLocks noChangeAspect="1" noChangeArrowheads="1" noCrop="1"/>
          </p:cNvPicPr>
          <p:nvPr/>
        </p:nvPicPr>
        <p:blipFill>
          <a:blip r:embed="rId4"/>
          <a:srcRect/>
          <a:stretch>
            <a:fillRect/>
          </a:stretch>
        </p:blipFill>
        <p:spPr bwMode="auto">
          <a:xfrm rot="-130898">
            <a:off x="5943600" y="1295400"/>
            <a:ext cx="1190625" cy="666750"/>
          </a:xfrm>
          <a:prstGeom prst="rect">
            <a:avLst/>
          </a:prstGeom>
          <a:noFill/>
          <a:ln w="9525">
            <a:noFill/>
            <a:miter lim="800000"/>
            <a:headEnd/>
            <a:tailEnd/>
          </a:ln>
        </p:spPr>
      </p:pic>
      <p:sp>
        <p:nvSpPr>
          <p:cNvPr id="31751" name="Text Box 12"/>
          <p:cNvSpPr txBox="1">
            <a:spLocks noChangeArrowheads="1"/>
          </p:cNvSpPr>
          <p:nvPr/>
        </p:nvSpPr>
        <p:spPr bwMode="auto">
          <a:xfrm>
            <a:off x="457200" y="1295400"/>
            <a:ext cx="51816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4. Hằng :</a:t>
            </a:r>
          </a:p>
        </p:txBody>
      </p:sp>
      <p:pic>
        <p:nvPicPr>
          <p:cNvPr id="31752" name="Picture 13" descr="EXIT">
            <a:hlinkClick r:id="" action="ppaction://noaction"/>
          </p:cNvPr>
          <p:cNvPicPr>
            <a:picLocks noChangeAspect="1" noChangeArrowheads="1" noCrop="1"/>
          </p:cNvPicPr>
          <p:nvPr/>
        </p:nvPicPr>
        <p:blipFill>
          <a:blip r:embed="rId5"/>
          <a:srcRect/>
          <a:stretch>
            <a:fillRect/>
          </a:stretch>
        </p:blipFill>
        <p:spPr bwMode="auto">
          <a:xfrm>
            <a:off x="0" y="0"/>
            <a:ext cx="457200" cy="444500"/>
          </a:xfrm>
          <a:prstGeom prst="rect">
            <a:avLst/>
          </a:prstGeom>
          <a:noFill/>
          <a:ln w="9525">
            <a:noFill/>
            <a:miter lim="800000"/>
            <a:headEnd/>
            <a:tailEnd/>
          </a:ln>
        </p:spPr>
      </p:pic>
      <p:sp>
        <p:nvSpPr>
          <p:cNvPr id="41998" name="Oval 14"/>
          <p:cNvSpPr>
            <a:spLocks noChangeArrowheads="1"/>
          </p:cNvSpPr>
          <p:nvPr/>
        </p:nvSpPr>
        <p:spPr bwMode="auto">
          <a:xfrm>
            <a:off x="381000" y="2895600"/>
            <a:ext cx="2057400" cy="304800"/>
          </a:xfrm>
          <a:prstGeom prst="ellipse">
            <a:avLst/>
          </a:prstGeom>
          <a:noFill/>
          <a:ln w="57150" cmpd="thickThin">
            <a:solidFill>
              <a:srgbClr val="CC0000"/>
            </a:solidFill>
            <a:round/>
            <a:headEnd/>
            <a:tailEnd/>
          </a:ln>
        </p:spPr>
        <p:txBody>
          <a:bodyPr wrap="none" anchor="ctr"/>
          <a:lstStyle/>
          <a:p>
            <a:endParaRPr lang="en-US"/>
          </a:p>
        </p:txBody>
      </p:sp>
      <p:sp>
        <p:nvSpPr>
          <p:cNvPr id="41999" name="Oval 15"/>
          <p:cNvSpPr>
            <a:spLocks noChangeArrowheads="1"/>
          </p:cNvSpPr>
          <p:nvPr/>
        </p:nvSpPr>
        <p:spPr bwMode="auto">
          <a:xfrm>
            <a:off x="0" y="4724400"/>
            <a:ext cx="2514600" cy="533400"/>
          </a:xfrm>
          <a:prstGeom prst="ellipse">
            <a:avLst/>
          </a:prstGeom>
          <a:noFill/>
          <a:ln w="57150" cmpd="thickThin">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500" fill="hold"/>
                                        <p:tgtEl>
                                          <p:spTgt spid="41990"/>
                                        </p:tgtEl>
                                        <p:attrNameLst>
                                          <p:attrName>ppt_w</p:attrName>
                                        </p:attrNameLst>
                                      </p:cBhvr>
                                      <p:tavLst>
                                        <p:tav tm="0">
                                          <p:val>
                                            <p:fltVal val="0"/>
                                          </p:val>
                                        </p:tav>
                                        <p:tav tm="100000">
                                          <p:val>
                                            <p:strVal val="#ppt_w"/>
                                          </p:val>
                                        </p:tav>
                                      </p:tavLst>
                                    </p:anim>
                                    <p:anim calcmode="lin" valueType="num">
                                      <p:cBhvr>
                                        <p:cTn id="8" dur="500" fill="hold"/>
                                        <p:tgtEl>
                                          <p:spTgt spid="4199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1988"/>
                                        </p:tgtEl>
                                        <p:attrNameLst>
                                          <p:attrName>style.visibility</p:attrName>
                                        </p:attrNameLst>
                                      </p:cBhvr>
                                      <p:to>
                                        <p:strVal val="visible"/>
                                      </p:to>
                                    </p:set>
                                    <p:anim calcmode="lin" valueType="num">
                                      <p:cBhvr>
                                        <p:cTn id="12" dur="500" fill="hold"/>
                                        <p:tgtEl>
                                          <p:spTgt spid="41988"/>
                                        </p:tgtEl>
                                        <p:attrNameLst>
                                          <p:attrName>ppt_w</p:attrName>
                                        </p:attrNameLst>
                                      </p:cBhvr>
                                      <p:tavLst>
                                        <p:tav tm="0">
                                          <p:val>
                                            <p:fltVal val="0"/>
                                          </p:val>
                                        </p:tav>
                                        <p:tav tm="100000">
                                          <p:val>
                                            <p:strVal val="#ppt_w"/>
                                          </p:val>
                                        </p:tav>
                                      </p:tavLst>
                                    </p:anim>
                                    <p:anim calcmode="lin" valueType="num">
                                      <p:cBhvr>
                                        <p:cTn id="13" dur="500" fill="hold"/>
                                        <p:tgtEl>
                                          <p:spTgt spid="4198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1989"/>
                                        </p:tgtEl>
                                        <p:attrNameLst>
                                          <p:attrName>style.visibility</p:attrName>
                                        </p:attrNameLst>
                                      </p:cBhvr>
                                      <p:to>
                                        <p:strVal val="visible"/>
                                      </p:to>
                                    </p:set>
                                    <p:anim calcmode="lin" valueType="num">
                                      <p:cBhvr>
                                        <p:cTn id="17" dur="500" fill="hold"/>
                                        <p:tgtEl>
                                          <p:spTgt spid="41989"/>
                                        </p:tgtEl>
                                        <p:attrNameLst>
                                          <p:attrName>ppt_w</p:attrName>
                                        </p:attrNameLst>
                                      </p:cBhvr>
                                      <p:tavLst>
                                        <p:tav tm="0">
                                          <p:val>
                                            <p:fltVal val="0"/>
                                          </p:val>
                                        </p:tav>
                                        <p:tav tm="100000">
                                          <p:val>
                                            <p:strVal val="#ppt_w"/>
                                          </p:val>
                                        </p:tav>
                                      </p:tavLst>
                                    </p:anim>
                                    <p:anim calcmode="lin" valueType="num">
                                      <p:cBhvr>
                                        <p:cTn id="18"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1998"/>
                                        </p:tgtEl>
                                        <p:attrNameLst>
                                          <p:attrName>style.visibility</p:attrName>
                                        </p:attrNameLst>
                                      </p:cBhvr>
                                      <p:to>
                                        <p:strVal val="visible"/>
                                      </p:to>
                                    </p:set>
                                    <p:animEffect transition="in" filter="blinds(horizontal)">
                                      <p:cBhvr>
                                        <p:cTn id="23" dur="500"/>
                                        <p:tgtEl>
                                          <p:spTgt spid="4199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999"/>
                                        </p:tgtEl>
                                        <p:attrNameLst>
                                          <p:attrName>style.visibility</p:attrName>
                                        </p:attrNameLst>
                                      </p:cBhvr>
                                      <p:to>
                                        <p:strVal val="visible"/>
                                      </p:to>
                                    </p:set>
                                    <p:animEffect transition="in" filter="blinds(horizontal)">
                                      <p:cBhvr>
                                        <p:cTn id="28" dur="500"/>
                                        <p:tgtEl>
                                          <p:spTgt spid="4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8" grpId="0" animBg="1"/>
      <p:bldP spid="419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973</Words>
  <Application>Microsoft Office PowerPoint</Application>
  <PresentationFormat>On-screen Show (4:3)</PresentationFormat>
  <Paragraphs>116</Paragraphs>
  <Slides>13</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Flash Document</vt:lpstr>
      <vt:lpstr>Slide 1</vt:lpstr>
      <vt:lpstr>Slide 2</vt:lpstr>
      <vt:lpstr>Bài 4 : SỬ DỤNG BIẾN TRONG CHƯƠNG TRÌNH</vt:lpstr>
      <vt:lpstr>Bài 4 : SỬ DỤNG BIẾN TRONG CHƯƠNG TRÌNH</vt:lpstr>
      <vt:lpstr>Bài 4 : SỬ DỤNG BIẾN TRONG CHƯƠNG TRÌNH</vt:lpstr>
      <vt:lpstr>Bài 4 : SỬ DỤNG BIẾN TRONG CHƯƠNG TRÌNH</vt:lpstr>
      <vt:lpstr>Bài 4 : SỬ DỤNG BIẾN TRONG CHƯƠNG TRÌNH</vt:lpstr>
      <vt:lpstr>Bài 4 : SỬ DỤNG BIẾN TRONG CHƯƠNG TRÌNH</vt:lpstr>
      <vt:lpstr>Bài 4 : SỬ DỤNG BIẾN TRONG CHƯƠNG TRÌNH</vt:lpstr>
      <vt:lpstr>Bài 4 : SỬ DỤNG BIẾN TRONG CHƯƠNG TRÌNH</vt:lpstr>
      <vt:lpstr>Bài 4 : SỬ DỤNG BIẾN TRONG CHƯƠNG TRÌNH</vt:lpstr>
      <vt:lpstr>Bài 4 : SỬ DỤNG BIẾN TRONG CHƯƠNG TRÌNH</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cp:revision>
  <dcterms:created xsi:type="dcterms:W3CDTF">2017-11-05T13:30:13Z</dcterms:created>
  <dcterms:modified xsi:type="dcterms:W3CDTF">2017-11-05T13:33:07Z</dcterms:modified>
</cp:coreProperties>
</file>