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17" r:id="rId2"/>
  </p:sldMasterIdLst>
  <p:notesMasterIdLst>
    <p:notesMasterId r:id="rId21"/>
  </p:notesMasterIdLst>
  <p:sldIdLst>
    <p:sldId id="256" r:id="rId3"/>
    <p:sldId id="307" r:id="rId4"/>
    <p:sldId id="309" r:id="rId5"/>
    <p:sldId id="311" r:id="rId6"/>
    <p:sldId id="303" r:id="rId7"/>
    <p:sldId id="290" r:id="rId8"/>
    <p:sldId id="312" r:id="rId9"/>
    <p:sldId id="292" r:id="rId10"/>
    <p:sldId id="310" r:id="rId11"/>
    <p:sldId id="314" r:id="rId12"/>
    <p:sldId id="313" r:id="rId13"/>
    <p:sldId id="297" r:id="rId14"/>
    <p:sldId id="305" r:id="rId15"/>
    <p:sldId id="263" r:id="rId16"/>
    <p:sldId id="295" r:id="rId17"/>
    <p:sldId id="296" r:id="rId18"/>
    <p:sldId id="260" r:id="rId19"/>
    <p:sldId id="286" r:id="rId20"/>
  </p:sldIdLst>
  <p:sldSz cx="9144000" cy="6858000" type="screen4x3"/>
  <p:notesSz cx="6858000" cy="9144000"/>
  <p:custDataLst>
    <p:tags r:id="rId22"/>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33"/>
    <a:srgbClr val="FFFFFF"/>
    <a:srgbClr val="3333FF"/>
    <a:srgbClr val="FF99FF"/>
    <a:srgbClr val="F6EB0A"/>
    <a:srgbClr val="70A8DA"/>
    <a:srgbClr val="00FA71"/>
    <a:srgbClr val="0DFF7A"/>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743" autoAdjust="0"/>
  </p:normalViewPr>
  <p:slideViewPr>
    <p:cSldViewPr>
      <p:cViewPr>
        <p:scale>
          <a:sx n="72" d="100"/>
          <a:sy n="72" d="100"/>
        </p:scale>
        <p:origin x="-121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4B73B2-970B-4C3F-9638-ED0769C1C267}" type="slidenum">
              <a:rPr lang="en-US"/>
              <a:pPr/>
              <a:t>‹#›</a:t>
            </a:fld>
            <a:endParaRPr lang="en-US"/>
          </a:p>
        </p:txBody>
      </p:sp>
    </p:spTree>
    <p:extLst>
      <p:ext uri="{BB962C8B-B14F-4D97-AF65-F5344CB8AC3E}">
        <p14:creationId xmlns:p14="http://schemas.microsoft.com/office/powerpoint/2010/main" val="17417591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EE821-E9FD-407C-B6A3-E2D6F800CC45}" type="slidenum">
              <a:rPr lang="en-US"/>
              <a:pPr/>
              <a:t>17</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r>
              <a:rPr lang="en-US"/>
              <a:t>Content Layouts</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solidFill>
                <a:srgbClr val="9BD3E5"/>
              </a:solidFill>
            </a:endParaRPr>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solidFill>
                <a:srgbClr val="9BD3E5"/>
              </a:solidFill>
            </a:endParaRPr>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solidFill>
                <a:srgbClr val="9BD3E5"/>
              </a:solidFill>
            </a:endParaRPr>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solidFill>
                <a:srgbClr val="9BD3E5"/>
              </a:solidFill>
            </a:endParaRPr>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solidFill>
                  <a:srgbClr val="9BD3E5"/>
                </a:solidFill>
              </a:endParaRPr>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solidFill>
                  <a:srgbClr val="9BD3E5"/>
                </a:solidFill>
              </a:endParaRPr>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solidFill>
                  <a:srgbClr val="9BD3E5"/>
                </a:solidFill>
              </a:endParaRPr>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solidFill>
                <a:srgbClr val="9BD3E5"/>
              </a:solidFill>
            </a:endParaRPr>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solidFill>
                <a:srgbClr val="9BD3E5"/>
              </a:solidFill>
            </a:endParaRPr>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solidFill>
                  <a:srgbClr val="9BD3E5"/>
                </a:solidFill>
              </a:endParaRPr>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solidFill>
                  <a:srgbClr val="9BD3E5"/>
                </a:solidFill>
              </a:endParaRPr>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solidFill>
                  <a:srgbClr val="9BD3E5"/>
                </a:solidFill>
              </a:endParaRPr>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solidFill>
                <a:srgbClr val="9BD3E5"/>
              </a:solidFill>
            </a:endParaRPr>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solidFill>
                <a:srgbClr val="9BD3E5"/>
              </a:solidFill>
            </a:endParaRPr>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B313B9D-78DA-4CDA-BBC3-B4B66CF0B4C2}"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solidFill>
                <a:srgbClr val="9BD3E5"/>
              </a:solidFill>
            </a:endParaRPr>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solidFill>
                <a:srgbClr val="9BD3E5"/>
              </a:solidFill>
            </a:endParaRPr>
          </a:p>
        </p:txBody>
      </p:sp>
      <p:sp>
        <p:nvSpPr>
          <p:cNvPr id="50" name="Text Box 37"/>
          <p:cNvSpPr txBox="1">
            <a:spLocks noChangeArrowheads="1"/>
          </p:cNvSpPr>
          <p:nvPr userDrawn="1"/>
        </p:nvSpPr>
        <p:spPr bwMode="gray">
          <a:xfrm>
            <a:off x="108686" y="6291590"/>
            <a:ext cx="2024914" cy="261610"/>
          </a:xfrm>
          <a:prstGeom prst="rect">
            <a:avLst/>
          </a:prstGeom>
          <a:noFill/>
          <a:ln w="9525">
            <a:noFill/>
            <a:miter lim="800000"/>
            <a:headEnd/>
            <a:tailEnd/>
          </a:ln>
          <a:effectLst/>
        </p:spPr>
        <p:txBody>
          <a:bodyPr wrap="none">
            <a:spAutoFit/>
          </a:bodyPr>
          <a:lstStyle/>
          <a:p>
            <a:r>
              <a:rPr lang="en-US" sz="1100" smtClean="0">
                <a:solidFill>
                  <a:srgbClr val="9BD3E5"/>
                </a:solidFill>
              </a:rPr>
              <a:t>http://dichvudanhvanban.com</a:t>
            </a:r>
            <a:endParaRPr lang="en-US" sz="1100">
              <a:solidFill>
                <a:srgbClr val="9BD3E5"/>
              </a:solidFill>
            </a:endParaRPr>
          </a:p>
        </p:txBody>
      </p:sp>
    </p:spTree>
    <p:extLst>
      <p:ext uri="{BB962C8B-B14F-4D97-AF65-F5344CB8AC3E}">
        <p14:creationId xmlns:p14="http://schemas.microsoft.com/office/powerpoint/2010/main" val="221552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47639-4FA0-432E-B60B-8914257ABE68}" type="slidenum">
              <a:rPr lang="en-US"/>
              <a:pPr/>
              <a:t>‹#›</a:t>
            </a:fld>
            <a:endParaRPr lang="en-US"/>
          </a:p>
        </p:txBody>
      </p:sp>
    </p:spTree>
    <p:extLst>
      <p:ext uri="{BB962C8B-B14F-4D97-AF65-F5344CB8AC3E}">
        <p14:creationId xmlns:p14="http://schemas.microsoft.com/office/powerpoint/2010/main" val="259001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A4EA63-11F9-4AFC-B323-3AD5EA62FA7C}" type="slidenum">
              <a:rPr lang="en-US"/>
              <a:pPr/>
              <a:t>‹#›</a:t>
            </a:fld>
            <a:endParaRPr lang="en-US"/>
          </a:p>
        </p:txBody>
      </p:sp>
    </p:spTree>
    <p:extLst>
      <p:ext uri="{BB962C8B-B14F-4D97-AF65-F5344CB8AC3E}">
        <p14:creationId xmlns:p14="http://schemas.microsoft.com/office/powerpoint/2010/main" val="207396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extLst>
      <p:ext uri="{BB962C8B-B14F-4D97-AF65-F5344CB8AC3E}">
        <p14:creationId xmlns:p14="http://schemas.microsoft.com/office/powerpoint/2010/main" val="25766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313B9D-78DA-4CDA-BBC3-B4B66CF0B4C2}" type="slidenum">
              <a:rPr lang="en-US" smtClean="0"/>
              <a:pPr/>
              <a:t>‹#›</a:t>
            </a:fld>
            <a:endParaRPr lang="en-US"/>
          </a:p>
        </p:txBody>
      </p:sp>
      <p:sp>
        <p:nvSpPr>
          <p:cNvPr id="30" name="Text Box 37"/>
          <p:cNvSpPr txBox="1">
            <a:spLocks noChangeArrowheads="1"/>
          </p:cNvSpPr>
          <p:nvPr userDrawn="1"/>
        </p:nvSpPr>
        <p:spPr bwMode="gray">
          <a:xfrm>
            <a:off x="108686" y="6291590"/>
            <a:ext cx="2024914" cy="261610"/>
          </a:xfrm>
          <a:prstGeom prst="rect">
            <a:avLst/>
          </a:prstGeom>
          <a:noFill/>
          <a:ln w="9525">
            <a:noFill/>
            <a:miter lim="800000"/>
            <a:headEnd/>
            <a:tailEnd/>
          </a:ln>
          <a:effectLst/>
        </p:spPr>
        <p:txBody>
          <a:bodyPr wrap="none">
            <a:spAutoFit/>
          </a:bodyPr>
          <a:lstStyle/>
          <a:p>
            <a:r>
              <a:rPr lang="en-US" sz="1100" kern="1200" smtClean="0">
                <a:solidFill>
                  <a:schemeClr val="tx1"/>
                </a:solidFill>
                <a:latin typeface="Arial" charset="0"/>
                <a:ea typeface="+mn-ea"/>
                <a:cs typeface="+mn-cs"/>
              </a:rPr>
              <a:t>http://dichvudanhvanban.com</a:t>
            </a:r>
            <a:endParaRPr lang="en-US" sz="1100" kern="1200">
              <a:solidFill>
                <a:schemeClr val="tx1"/>
              </a:solidFill>
              <a:latin typeface="Arial"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23D8D29B-685A-494B-B492-A3906677DB0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87657A3-BEBB-47C7-8A26-E09FF5B437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33DCA-1996-4086-A892-B393D068EFA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F1AD2-00B3-4584-A578-17C9DB1DACF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646CC5F7-4C40-401D-95D2-5E6CD477427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68B90-396B-4522-BE48-9266D68C2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D29B-685A-494B-B492-A3906677DB02}" type="slidenum">
              <a:rPr lang="en-US"/>
              <a:pPr/>
              <a:t>‹#›</a:t>
            </a:fld>
            <a:endParaRPr lang="en-US"/>
          </a:p>
        </p:txBody>
      </p:sp>
    </p:spTree>
    <p:extLst>
      <p:ext uri="{BB962C8B-B14F-4D97-AF65-F5344CB8AC3E}">
        <p14:creationId xmlns:p14="http://schemas.microsoft.com/office/powerpoint/2010/main" val="3341249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B949F797-FE61-4292-82B0-84D8644FE2A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982CA2BE-922C-4A41-8C6D-C40DC7FD51F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47639-4FA0-432E-B60B-8914257ABE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EA63-11F9-4AFC-B323-3AD5EA62FA7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657A3-BEBB-47C7-8A26-E09FF5B4376F}" type="slidenum">
              <a:rPr lang="en-US"/>
              <a:pPr/>
              <a:t>‹#›</a:t>
            </a:fld>
            <a:endParaRPr lang="en-US"/>
          </a:p>
        </p:txBody>
      </p:sp>
    </p:spTree>
    <p:extLst>
      <p:ext uri="{BB962C8B-B14F-4D97-AF65-F5344CB8AC3E}">
        <p14:creationId xmlns:p14="http://schemas.microsoft.com/office/powerpoint/2010/main" val="394762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33DCA-1996-4086-A892-B393D068EFA8}" type="slidenum">
              <a:rPr lang="en-US"/>
              <a:pPr/>
              <a:t>‹#›</a:t>
            </a:fld>
            <a:endParaRPr lang="en-US"/>
          </a:p>
        </p:txBody>
      </p:sp>
    </p:spTree>
    <p:extLst>
      <p:ext uri="{BB962C8B-B14F-4D97-AF65-F5344CB8AC3E}">
        <p14:creationId xmlns:p14="http://schemas.microsoft.com/office/powerpoint/2010/main" val="170881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0F1AD2-00B3-4584-A578-17C9DB1DACFE}" type="slidenum">
              <a:rPr lang="en-US"/>
              <a:pPr/>
              <a:t>‹#›</a:t>
            </a:fld>
            <a:endParaRPr lang="en-US"/>
          </a:p>
        </p:txBody>
      </p:sp>
    </p:spTree>
    <p:extLst>
      <p:ext uri="{BB962C8B-B14F-4D97-AF65-F5344CB8AC3E}">
        <p14:creationId xmlns:p14="http://schemas.microsoft.com/office/powerpoint/2010/main" val="16817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6CC5F7-4C40-401D-95D2-5E6CD477427A}" type="slidenum">
              <a:rPr lang="en-US"/>
              <a:pPr/>
              <a:t>‹#›</a:t>
            </a:fld>
            <a:endParaRPr lang="en-US"/>
          </a:p>
        </p:txBody>
      </p:sp>
    </p:spTree>
    <p:extLst>
      <p:ext uri="{BB962C8B-B14F-4D97-AF65-F5344CB8AC3E}">
        <p14:creationId xmlns:p14="http://schemas.microsoft.com/office/powerpoint/2010/main" val="47393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868B90-396B-4522-BE48-9266D68C2527}" type="slidenum">
              <a:rPr lang="en-US"/>
              <a:pPr/>
              <a:t>‹#›</a:t>
            </a:fld>
            <a:endParaRPr lang="en-US"/>
          </a:p>
        </p:txBody>
      </p:sp>
    </p:spTree>
    <p:extLst>
      <p:ext uri="{BB962C8B-B14F-4D97-AF65-F5344CB8AC3E}">
        <p14:creationId xmlns:p14="http://schemas.microsoft.com/office/powerpoint/2010/main" val="14218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F797-FE61-4292-82B0-84D8644FE2A5}" type="slidenum">
              <a:rPr lang="en-US"/>
              <a:pPr/>
              <a:t>‹#›</a:t>
            </a:fld>
            <a:endParaRPr lang="en-US"/>
          </a:p>
        </p:txBody>
      </p:sp>
    </p:spTree>
    <p:extLst>
      <p:ext uri="{BB962C8B-B14F-4D97-AF65-F5344CB8AC3E}">
        <p14:creationId xmlns:p14="http://schemas.microsoft.com/office/powerpoint/2010/main" val="92813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CA2BE-922C-4A41-8C6D-C40DC7FD51F2}" type="slidenum">
              <a:rPr lang="en-US"/>
              <a:pPr/>
              <a:t>‹#›</a:t>
            </a:fld>
            <a:endParaRPr lang="en-US"/>
          </a:p>
        </p:txBody>
      </p:sp>
    </p:spTree>
    <p:extLst>
      <p:ext uri="{BB962C8B-B14F-4D97-AF65-F5344CB8AC3E}">
        <p14:creationId xmlns:p14="http://schemas.microsoft.com/office/powerpoint/2010/main" val="106852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solidFill>
                  <a:srgbClr val="9BD3E5"/>
                </a:solidFill>
              </a:endParaRPr>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solidFill>
                <a:srgbClr val="9BD3E5"/>
              </a:solidFill>
            </a:endParaRPr>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solidFill>
                <a:srgbClr val="9BD3E5"/>
              </a:solidFill>
            </a:endParaRPr>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solidFill>
                <a:srgbClr val="9BD3E5"/>
              </a:solidFill>
            </a:endParaRPr>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solidFill>
                <a:srgbClr val="9BD3E5"/>
              </a:solidFill>
            </a:endParaRPr>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solidFill>
                <a:srgbClr val="9BD3E5"/>
              </a:solidFill>
            </a:endParaRPr>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solidFill>
                <a:srgbClr val="9BD3E5"/>
              </a:solidFill>
            </a:endParaRPr>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solidFill>
                <a:srgbClr val="9BD3E5"/>
              </a:solidFill>
            </a:endParaRPr>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61" name="Text Box 37"/>
          <p:cNvSpPr txBox="1">
            <a:spLocks noChangeArrowheads="1"/>
          </p:cNvSpPr>
          <p:nvPr/>
        </p:nvSpPr>
        <p:spPr bwMode="gray">
          <a:xfrm>
            <a:off x="21032" y="6454775"/>
            <a:ext cx="2024914" cy="261610"/>
          </a:xfrm>
          <a:prstGeom prst="rect">
            <a:avLst/>
          </a:prstGeom>
          <a:noFill/>
          <a:ln w="9525">
            <a:noFill/>
            <a:miter lim="800000"/>
            <a:headEnd/>
            <a:tailEnd/>
          </a:ln>
          <a:effectLst/>
        </p:spPr>
        <p:txBody>
          <a:bodyPr wrap="none">
            <a:spAutoFit/>
          </a:bodyPr>
          <a:lstStyle/>
          <a:p>
            <a:r>
              <a:rPr lang="en-US" sz="1100" smtClean="0">
                <a:solidFill>
                  <a:srgbClr val="9BD3E5"/>
                </a:solidFill>
              </a:rPr>
              <a:t>http://dichvudanhvanban.com</a:t>
            </a:r>
            <a:endParaRPr lang="en-US" sz="1100">
              <a:solidFill>
                <a:srgbClr val="9BD3E5"/>
              </a:solidFill>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solidFill>
                <a:srgbClr val="9BD3E5"/>
              </a:solidFill>
            </a:endParaRPr>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solidFill>
                <a:srgbClr val="9BD3E5"/>
              </a:solidFill>
            </a:endParaRPr>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solidFill>
                <a:srgbClr val="9BD3E5"/>
              </a:solidFill>
            </a:endParaRPr>
          </a:p>
        </p:txBody>
      </p:sp>
    </p:spTree>
    <p:extLst>
      <p:ext uri="{BB962C8B-B14F-4D97-AF65-F5344CB8AC3E}">
        <p14:creationId xmlns:p14="http://schemas.microsoft.com/office/powerpoint/2010/main" val="1677641229"/>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F32D12-589A-4C6C-9C18-7BB957B4D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audio" Target="file:///D:\T&#7852;P%20GI&#193;O%20&#193;N\GI&#193;O%20&#193;N%20(2016-2017)\GD%20D&#226;n%20s&#7889;\Ti&#7871;t%2023\Gi&#7845;c%20M&#417;%20Th&#7847;n%20Ti&#234;n%20Beat%20Miu%20L&#234;.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2246293"/>
            <a:ext cx="6096000" cy="954107"/>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en-US" sz="1600" b="1" cap="all" dirty="0" smtClean="0">
              <a:ln w="0"/>
              <a:solidFill>
                <a:schemeClr val="accent1">
                  <a:lumMod val="50000"/>
                </a:schemeClr>
              </a:solidFill>
              <a:effectLst>
                <a:reflection blurRad="12700" stA="50000" endPos="50000" dist="5000" dir="5400000" sy="-100000" rotWithShape="0"/>
              </a:effectLst>
            </a:endParaRPr>
          </a:p>
          <a:p>
            <a:r>
              <a:rPr lang="en-US" sz="4000" b="1" cap="all" dirty="0" smtClean="0">
                <a:ln w="0"/>
                <a:solidFill>
                  <a:schemeClr val="accent1">
                    <a:lumMod val="50000"/>
                  </a:schemeClr>
                </a:solidFill>
                <a:effectLst>
                  <a:reflection blurRad="12700" stA="50000" endPos="50000" dist="5000" dir="5400000" sy="-100000" rotWithShape="0"/>
                </a:effectLst>
              </a:rPr>
              <a:t>VỀ DỰ GIỜ </a:t>
            </a:r>
            <a:r>
              <a:rPr lang="en-US" sz="4000" b="1" cap="all" dirty="0" err="1" smtClean="0">
                <a:ln w="0"/>
                <a:solidFill>
                  <a:schemeClr val="accent1">
                    <a:lumMod val="50000"/>
                  </a:schemeClr>
                </a:solidFill>
                <a:effectLst>
                  <a:reflection blurRad="12700" stA="50000" endPos="50000" dist="5000" dir="5400000" sy="-100000" rotWithShape="0"/>
                </a:effectLst>
              </a:rPr>
              <a:t>LỚP</a:t>
            </a:r>
            <a:r>
              <a:rPr lang="en-US" sz="4000" b="1" cap="all" dirty="0" smtClean="0">
                <a:ln w="0"/>
                <a:solidFill>
                  <a:schemeClr val="accent1">
                    <a:lumMod val="50000"/>
                  </a:schemeClr>
                </a:solidFill>
                <a:effectLst>
                  <a:reflection blurRad="12700" stA="50000" endPos="50000" dist="5000" dir="5400000" sy="-100000" rotWithShape="0"/>
                </a:effectLst>
              </a:rPr>
              <a:t> 9D</a:t>
            </a:r>
            <a:endParaRPr lang="en-US" sz="4000" b="1" cap="all" dirty="0">
              <a:ln w="0"/>
              <a:solidFill>
                <a:schemeClr val="accent1">
                  <a:lumMod val="50000"/>
                </a:schemeClr>
              </a:solidFill>
              <a:effectLst>
                <a:reflection blurRad="12700" stA="50000" endPos="50000" dist="5000" dir="5400000" sy="-100000" rotWithShape="0"/>
              </a:effectLst>
            </a:endParaRPr>
          </a:p>
        </p:txBody>
      </p:sp>
      <p:sp>
        <p:nvSpPr>
          <p:cNvPr id="10" name="Rectangle 9"/>
          <p:cNvSpPr/>
          <p:nvPr/>
        </p:nvSpPr>
        <p:spPr>
          <a:xfrm>
            <a:off x="3505200" y="4426803"/>
            <a:ext cx="55626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dirty="0" smtClean="0">
                <a:ln w="11430"/>
                <a:solidFill>
                  <a:srgbClr val="003399"/>
                </a:solidFill>
                <a:effectLst>
                  <a:outerShdw blurRad="50800" dist="39000" dir="5460000" algn="tl">
                    <a:srgbClr val="000000">
                      <a:alpha val="38000"/>
                    </a:srgbClr>
                  </a:outerShdw>
                </a:effectLst>
              </a:rPr>
              <a:t>Cô giáo: Phạm Thùy Dương</a:t>
            </a:r>
          </a:p>
          <a:p>
            <a:pPr algn="r"/>
            <a:r>
              <a:rPr lang="en-US" sz="2800" b="1" dirty="0" smtClean="0">
                <a:ln w="11430"/>
                <a:solidFill>
                  <a:srgbClr val="003399"/>
                </a:solidFill>
                <a:effectLst>
                  <a:outerShdw blurRad="50800" dist="39000" dir="5460000" algn="tl">
                    <a:srgbClr val="000000">
                      <a:alpha val="38000"/>
                    </a:srgbClr>
                  </a:outerShdw>
                </a:effectLst>
              </a:rPr>
              <a:t>Trường THCS Ái Mộ</a:t>
            </a:r>
            <a:endParaRPr lang="en-US" sz="2800" b="1" dirty="0">
              <a:ln w="11430"/>
              <a:solidFill>
                <a:srgbClr val="003399"/>
              </a:solidFill>
              <a:effectLst>
                <a:outerShdw blurRad="50800" dist="39000" dir="5460000" algn="tl">
                  <a:srgbClr val="000000">
                    <a:alpha val="38000"/>
                  </a:srgbClr>
                </a:outerShdw>
              </a:effectLst>
            </a:endParaRPr>
          </a:p>
        </p:txBody>
      </p:sp>
      <p:sp>
        <p:nvSpPr>
          <p:cNvPr id="6" name="Rectangle 5"/>
          <p:cNvSpPr/>
          <p:nvPr/>
        </p:nvSpPr>
        <p:spPr>
          <a:xfrm>
            <a:off x="67540" y="1359964"/>
            <a:ext cx="8977745"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solidFill>
              </a:rPr>
              <a:t>CHÀO MỪNG CÁC THẦY CÔ GIÁO</a:t>
            </a:r>
            <a:endParaRPr lang="en-US" sz="4000" b="1" dirty="0">
              <a:ln/>
              <a:solidFill>
                <a:schemeClr val="accent3"/>
              </a:solidFill>
            </a:endParaRPr>
          </a:p>
        </p:txBody>
      </p:sp>
      <p:pic>
        <p:nvPicPr>
          <p:cNvPr id="13" name="Giấc Mơ Thần Tiên Beat Miu Lê.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
        <p:nvSpPr>
          <p:cNvPr id="2" name="Oval 1"/>
          <p:cNvSpPr/>
          <p:nvPr/>
        </p:nvSpPr>
        <p:spPr>
          <a:xfrm>
            <a:off x="0" y="5652654"/>
            <a:ext cx="1241715"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41715" y="6262254"/>
            <a:ext cx="6096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51315" y="6262254"/>
            <a:ext cx="206085" cy="266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541"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1861" y="304800"/>
            <a:ext cx="65710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THẢO LUẬN NHÓM</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779896" y="1524000"/>
            <a:ext cx="6889139" cy="1754326"/>
          </a:xfrm>
          <a:prstGeom prst="rect">
            <a:avLst/>
          </a:prstGeom>
          <a:noFill/>
        </p:spPr>
        <p:txBody>
          <a:bodyPr wrap="square" rtlCol="0">
            <a:spAutoFit/>
          </a:bodyPr>
          <a:lstStyle/>
          <a:p>
            <a:pPr>
              <a:lnSpc>
                <a:spcPct val="150000"/>
              </a:lnSpc>
            </a:pPr>
            <a:r>
              <a:rPr lang="en-US" sz="3600" b="1" dirty="0" smtClean="0">
                <a:solidFill>
                  <a:srgbClr val="FF0000"/>
                </a:solidFill>
                <a:latin typeface="Times New Roman" pitchFamily="18" charset="0"/>
                <a:cs typeface="Times New Roman" pitchFamily="18" charset="0"/>
              </a:rPr>
              <a:t>Thời gian: </a:t>
            </a:r>
            <a:r>
              <a:rPr lang="en-US" sz="3600" b="1" i="1" dirty="0" smtClean="0">
                <a:solidFill>
                  <a:srgbClr val="003399"/>
                </a:solidFill>
                <a:latin typeface="Times New Roman" pitchFamily="18" charset="0"/>
                <a:cs typeface="Times New Roman" pitchFamily="18" charset="0"/>
              </a:rPr>
              <a:t>3 phút</a:t>
            </a:r>
          </a:p>
          <a:p>
            <a:pPr>
              <a:lnSpc>
                <a:spcPct val="150000"/>
              </a:lnSpc>
            </a:pPr>
            <a:r>
              <a:rPr lang="en-US" sz="3600" b="1" dirty="0" smtClean="0">
                <a:solidFill>
                  <a:srgbClr val="FF0000"/>
                </a:solidFill>
                <a:latin typeface="Times New Roman" pitchFamily="18" charset="0"/>
                <a:cs typeface="Times New Roman" pitchFamily="18" charset="0"/>
              </a:rPr>
              <a:t>Hình thức: </a:t>
            </a:r>
            <a:r>
              <a:rPr lang="en-US" sz="3600" b="1" i="1" dirty="0" smtClean="0">
                <a:solidFill>
                  <a:srgbClr val="003399"/>
                </a:solidFill>
                <a:latin typeface="Times New Roman" pitchFamily="18" charset="0"/>
                <a:cs typeface="Times New Roman" pitchFamily="18" charset="0"/>
              </a:rPr>
              <a:t>8 học sinh 1 nhóm</a:t>
            </a:r>
            <a:endParaRPr lang="en-US" sz="3600" b="1" i="1" dirty="0">
              <a:solidFill>
                <a:srgbClr val="003399"/>
              </a:solidFill>
              <a:latin typeface="Times New Roman" pitchFamily="18" charset="0"/>
              <a:cs typeface="Times New Roman" pitchFamily="18" charset="0"/>
            </a:endParaRPr>
          </a:p>
        </p:txBody>
      </p:sp>
      <p:sp>
        <p:nvSpPr>
          <p:cNvPr id="4" name="TextBox 3"/>
          <p:cNvSpPr txBox="1"/>
          <p:nvPr/>
        </p:nvSpPr>
        <p:spPr>
          <a:xfrm>
            <a:off x="925097" y="3636818"/>
            <a:ext cx="7685503" cy="1754326"/>
          </a:xfrm>
          <a:prstGeom prst="rect">
            <a:avLst/>
          </a:prstGeom>
          <a:noFill/>
        </p:spPr>
        <p:txBody>
          <a:bodyPr wrap="square" rtlCol="0">
            <a:spAutoFit/>
          </a:bodyPr>
          <a:lstStyle/>
          <a:p>
            <a:pPr>
              <a:lnSpc>
                <a:spcPct val="150000"/>
              </a:lnSpc>
            </a:pPr>
            <a:r>
              <a:rPr lang="pt-BR" sz="3600" b="1" dirty="0" smtClean="0">
                <a:solidFill>
                  <a:srgbClr val="FF0000"/>
                </a:solidFill>
                <a:latin typeface="Times New Roman" pitchFamily="18" charset="0"/>
                <a:cs typeface="Times New Roman" pitchFamily="18" charset="0"/>
              </a:rPr>
              <a:t>Câu hỏi: </a:t>
            </a:r>
            <a:r>
              <a:rPr lang="pt-BR" sz="3600" b="1" dirty="0" smtClean="0">
                <a:solidFill>
                  <a:srgbClr val="003399"/>
                </a:solidFill>
                <a:latin typeface="Times New Roman" pitchFamily="18" charset="0"/>
                <a:cs typeface="Times New Roman" pitchFamily="18" charset="0"/>
              </a:rPr>
              <a:t>Em </a:t>
            </a:r>
            <a:r>
              <a:rPr lang="pt-BR" sz="3600" b="1" dirty="0">
                <a:solidFill>
                  <a:srgbClr val="003399"/>
                </a:solidFill>
                <a:latin typeface="Times New Roman" pitchFamily="18" charset="0"/>
                <a:cs typeface="Times New Roman" pitchFamily="18" charset="0"/>
              </a:rPr>
              <a:t>cần làm gì để làm việc</a:t>
            </a:r>
            <a:r>
              <a:rPr lang="pt-BR" sz="3600" dirty="0">
                <a:solidFill>
                  <a:srgbClr val="003399"/>
                </a:solidFill>
                <a:latin typeface="Times New Roman" pitchFamily="18" charset="0"/>
                <a:cs typeface="Times New Roman" pitchFamily="18" charset="0"/>
              </a:rPr>
              <a:t> </a:t>
            </a:r>
            <a:r>
              <a:rPr lang="pt-BR" sz="3600" b="1" dirty="0">
                <a:solidFill>
                  <a:srgbClr val="003399"/>
                </a:solidFill>
                <a:latin typeface="Times New Roman" pitchFamily="18" charset="0"/>
                <a:cs typeface="Times New Roman" pitchFamily="18" charset="0"/>
              </a:rPr>
              <a:t> có </a:t>
            </a:r>
            <a:r>
              <a:rPr lang="en-US" sz="3600" b="1" dirty="0">
                <a:solidFill>
                  <a:srgbClr val="003399"/>
                </a:solidFill>
                <a:latin typeface="Times New Roman" pitchFamily="18" charset="0"/>
                <a:cs typeface="Times New Roman" pitchFamily="18" charset="0"/>
              </a:rPr>
              <a:t>năng suất, chất lượng, hiệu quả</a:t>
            </a:r>
            <a:r>
              <a:rPr lang="pt-BR" sz="3600" b="1" dirty="0">
                <a:solidFill>
                  <a:srgbClr val="003399"/>
                </a:solidFill>
                <a:latin typeface="Times New Roman" pitchFamily="18" charset="0"/>
                <a:cs typeface="Times New Roman" pitchFamily="18" charset="0"/>
              </a:rPr>
              <a:t>? </a:t>
            </a:r>
            <a:endParaRPr lang="en-US" sz="3600" b="1" dirty="0">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34819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2317175" y="57045"/>
            <a:ext cx="3848100" cy="70788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FF0066"/>
                </a:solidFill>
                <a:latin typeface="Times New Roman" pitchFamily="18" charset="0"/>
                <a:cs typeface="Times New Roman" pitchFamily="18" charset="0"/>
              </a:rPr>
              <a:t>Cách rèn luyện</a:t>
            </a:r>
            <a:endParaRPr lang="en-US" sz="4000" b="1" dirty="0">
              <a:solidFill>
                <a:srgbClr val="FF0066"/>
              </a:solidFill>
              <a:latin typeface="Times New Roman" pitchFamily="18" charset="0"/>
              <a:cs typeface="Times New Roman" pitchFamily="18" charset="0"/>
            </a:endParaRPr>
          </a:p>
        </p:txBody>
      </p:sp>
      <p:sp>
        <p:nvSpPr>
          <p:cNvPr id="7" name="Rectangle 6"/>
          <p:cNvSpPr/>
          <p:nvPr/>
        </p:nvSpPr>
        <p:spPr>
          <a:xfrm>
            <a:off x="152400" y="2895600"/>
            <a:ext cx="1696065" cy="212424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063657"/>
            <a:ext cx="1752600" cy="1815882"/>
          </a:xfrm>
          <a:prstGeom prst="rect">
            <a:avLst/>
          </a:prstGeom>
        </p:spPr>
        <p:txBody>
          <a:bodyPr wrap="square">
            <a:spAutoFit/>
          </a:bodyPr>
          <a:lstStyle/>
          <a:p>
            <a:pPr algn="l"/>
            <a:r>
              <a:rPr lang="en-US" sz="2800" b="1" dirty="0" smtClean="0">
                <a:solidFill>
                  <a:schemeClr val="tx1">
                    <a:lumMod val="95000"/>
                    <a:lumOff val="5000"/>
                  </a:schemeClr>
                </a:solidFill>
                <a:latin typeface="Times New Roman" pitchFamily="18" charset="0"/>
                <a:cs typeface="Times New Roman" pitchFamily="18" charset="0"/>
              </a:rPr>
              <a:t>Tích cực tự giác trong lao động</a:t>
            </a:r>
            <a:endParaRPr lang="en-US" sz="2800" b="1" dirty="0">
              <a:solidFill>
                <a:schemeClr val="tx1">
                  <a:lumMod val="95000"/>
                  <a:lumOff val="5000"/>
                </a:schemeClr>
              </a:solidFill>
              <a:latin typeface="Times New Roman" pitchFamily="18" charset="0"/>
              <a:cs typeface="Times New Roman" pitchFamily="18" charset="0"/>
            </a:endParaRPr>
          </a:p>
        </p:txBody>
      </p:sp>
      <p:cxnSp>
        <p:nvCxnSpPr>
          <p:cNvPr id="14" name="Straight Arrow Connector 13"/>
          <p:cNvCxnSpPr>
            <a:stCxn id="4" idx="2"/>
          </p:cNvCxnSpPr>
          <p:nvPr/>
        </p:nvCxnSpPr>
        <p:spPr>
          <a:xfrm flipH="1">
            <a:off x="1250375" y="764931"/>
            <a:ext cx="2990850" cy="21306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a:off x="4241225" y="764931"/>
            <a:ext cx="3073975" cy="21306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77000" y="2895601"/>
            <a:ext cx="1981200" cy="2124247"/>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77000" y="2895600"/>
            <a:ext cx="1981200" cy="1815882"/>
          </a:xfrm>
          <a:prstGeom prst="rect">
            <a:avLst/>
          </a:prstGeom>
        </p:spPr>
        <p:txBody>
          <a:bodyPr wrap="square">
            <a:spAutoFit/>
          </a:bodyPr>
          <a:lstStyle/>
          <a:p>
            <a:pPr algn="l"/>
            <a:r>
              <a:rPr lang="en-US" sz="2800" b="1" dirty="0" smtClean="0">
                <a:solidFill>
                  <a:schemeClr val="tx1">
                    <a:lumMod val="95000"/>
                    <a:lumOff val="5000"/>
                  </a:schemeClr>
                </a:solidFill>
                <a:latin typeface="Times New Roman" pitchFamily="18" charset="0"/>
                <a:cs typeface="Times New Roman" pitchFamily="18" charset="0"/>
              </a:rPr>
              <a:t>Có kỉ luật và năng động sáng tạo</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6" name="Rectangle 25"/>
          <p:cNvSpPr/>
          <p:nvPr/>
        </p:nvSpPr>
        <p:spPr>
          <a:xfrm>
            <a:off x="2057400" y="2895600"/>
            <a:ext cx="1600200" cy="208775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47900" y="3063657"/>
            <a:ext cx="1181100" cy="1815882"/>
          </a:xfrm>
          <a:prstGeom prst="rect">
            <a:avLst/>
          </a:prstGeom>
        </p:spPr>
        <p:txBody>
          <a:bodyPr wrap="square">
            <a:spAutoFit/>
          </a:bodyPr>
          <a:lstStyle/>
          <a:p>
            <a:pPr algn="l"/>
            <a:r>
              <a:rPr lang="en-US" sz="2800" b="1" dirty="0" smtClean="0">
                <a:solidFill>
                  <a:schemeClr val="tx1">
                    <a:lumMod val="95000"/>
                    <a:lumOff val="5000"/>
                  </a:schemeClr>
                </a:solidFill>
                <a:latin typeface="Times New Roman" pitchFamily="18" charset="0"/>
                <a:cs typeface="Times New Roman" pitchFamily="18" charset="0"/>
              </a:rPr>
              <a:t>Rèn luyện sức khỏe</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8" name="Rectangle 27"/>
          <p:cNvSpPr/>
          <p:nvPr/>
        </p:nvSpPr>
        <p:spPr>
          <a:xfrm>
            <a:off x="4038600" y="2895600"/>
            <a:ext cx="1905000" cy="2124247"/>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38600" y="3429000"/>
            <a:ext cx="1752600" cy="954107"/>
          </a:xfrm>
          <a:prstGeom prst="rect">
            <a:avLst/>
          </a:prstGeom>
        </p:spPr>
        <p:txBody>
          <a:bodyPr wrap="square">
            <a:spAutoFit/>
          </a:bodyPr>
          <a:lstStyle/>
          <a:p>
            <a:pPr algn="l"/>
            <a:r>
              <a:rPr lang="en-US" sz="2800" b="1" dirty="0" smtClean="0">
                <a:solidFill>
                  <a:schemeClr val="tx1">
                    <a:lumMod val="95000"/>
                    <a:lumOff val="5000"/>
                  </a:schemeClr>
                </a:solidFill>
                <a:latin typeface="Times New Roman" pitchFamily="18" charset="0"/>
                <a:cs typeface="Times New Roman" pitchFamily="18" charset="0"/>
              </a:rPr>
              <a:t>Nâng cao tay nghề</a:t>
            </a:r>
            <a:endParaRPr lang="en-US" sz="2800" b="1" dirty="0">
              <a:solidFill>
                <a:schemeClr val="tx1">
                  <a:lumMod val="95000"/>
                  <a:lumOff val="5000"/>
                </a:schemeClr>
              </a:solidFill>
              <a:latin typeface="Times New Roman" pitchFamily="18" charset="0"/>
              <a:cs typeface="Times New Roman" pitchFamily="18" charset="0"/>
            </a:endParaRPr>
          </a:p>
        </p:txBody>
      </p:sp>
      <p:cxnSp>
        <p:nvCxnSpPr>
          <p:cNvPr id="15" name="Straight Arrow Connector 14"/>
          <p:cNvCxnSpPr/>
          <p:nvPr/>
        </p:nvCxnSpPr>
        <p:spPr>
          <a:xfrm flipH="1">
            <a:off x="2611582" y="764931"/>
            <a:ext cx="1629643" cy="21759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2"/>
          </p:cNvCxnSpPr>
          <p:nvPr/>
        </p:nvCxnSpPr>
        <p:spPr>
          <a:xfrm>
            <a:off x="4241225" y="764931"/>
            <a:ext cx="917409" cy="20996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6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20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par>
                                <p:cTn id="38" presetID="6"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ircle(in)">
                                      <p:cBhvr>
                                        <p:cTn id="48" dur="2000"/>
                                        <p:tgtEl>
                                          <p:spTgt spid="2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p:bldP spid="24" grpId="0" animBg="1"/>
      <p:bldP spid="25" grpId="0"/>
      <p:bldP spid="26" grpId="0" animBg="1"/>
      <p:bldP spid="27" grpId="0"/>
      <p:bldP spid="2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 y="1524000"/>
            <a:ext cx="8718550" cy="3539430"/>
          </a:xfrm>
          <a:prstGeom prst="rect">
            <a:avLst/>
          </a:prstGeom>
        </p:spPr>
        <p:txBody>
          <a:bodyPr wrap="square">
            <a:spAutoFit/>
          </a:bodyPr>
          <a:lstStyle/>
          <a:p>
            <a:pPr algn="just"/>
            <a:r>
              <a:rPr lang="pt-BR" sz="3200" b="1" i="1" dirty="0" smtClean="0">
                <a:solidFill>
                  <a:srgbClr val="003399"/>
                </a:solidFill>
                <a:latin typeface="Times New Roman" pitchFamily="18" charset="0"/>
                <a:cs typeface="Times New Roman" pitchFamily="18" charset="0"/>
              </a:rPr>
              <a:t> </a:t>
            </a:r>
            <a:r>
              <a:rPr lang="pt-BR" sz="3200" b="1" i="1" dirty="0">
                <a:solidFill>
                  <a:srgbClr val="003399"/>
                </a:solidFill>
                <a:latin typeface="Times New Roman" pitchFamily="18" charset="0"/>
                <a:cs typeface="Times New Roman" pitchFamily="18" charset="0"/>
              </a:rPr>
              <a:t>Hôm nay đến phiên Lâm và Tùng trực nhật lớp. Lâm đến sớm, vừa làm vừa chơi. Tùng đến sau thấy vậy vội quét lớp rất nhanh làm bụi bay mù mịt, bỏ sót nhiều chỗ không quét, giẻ lau giặt vội nên bảng trông lem nhem rất bẩn</a:t>
            </a:r>
            <a:r>
              <a:rPr lang="pt-BR" sz="3200" b="1" dirty="0" smtClean="0">
                <a:solidFill>
                  <a:srgbClr val="003399"/>
                </a:solidFill>
                <a:latin typeface="Times New Roman" pitchFamily="18" charset="0"/>
                <a:cs typeface="Times New Roman" pitchFamily="18" charset="0"/>
              </a:rPr>
              <a:t>.</a:t>
            </a:r>
          </a:p>
          <a:p>
            <a:pPr algn="just"/>
            <a:r>
              <a:rPr lang="pt-BR" sz="3200" b="1" dirty="0" smtClean="0">
                <a:solidFill>
                  <a:srgbClr val="003399"/>
                </a:solidFill>
                <a:latin typeface="Times New Roman" pitchFamily="18" charset="0"/>
                <a:cs typeface="Times New Roman" pitchFamily="18" charset="0"/>
              </a:rPr>
              <a:t>Em </a:t>
            </a:r>
            <a:r>
              <a:rPr lang="pt-BR" sz="3200" b="1" dirty="0">
                <a:solidFill>
                  <a:srgbClr val="003399"/>
                </a:solidFill>
                <a:latin typeface="Times New Roman" pitchFamily="18" charset="0"/>
                <a:cs typeface="Times New Roman" pitchFamily="18" charset="0"/>
              </a:rPr>
              <a:t>tán thành với cách làm của bạn nào? Vì sao? Nếu em trực nhật em sẽ làm thế nào?</a:t>
            </a:r>
            <a:endParaRPr lang="en-US" sz="3200" dirty="0">
              <a:solidFill>
                <a:srgbClr val="003399"/>
              </a:solidFill>
              <a:latin typeface="Times New Roman" pitchFamily="18" charset="0"/>
              <a:cs typeface="Times New Roman" pitchFamily="18" charset="0"/>
            </a:endParaRPr>
          </a:p>
        </p:txBody>
      </p:sp>
      <p:pic>
        <p:nvPicPr>
          <p:cNvPr id="5" name="Picture 4" descr="Kết quả hình ảnh cho hoa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486400" y="4495800"/>
            <a:ext cx="3955470" cy="25069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7211" y="304800"/>
            <a:ext cx="752032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TẬP TÌNH HUỐNG</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447800"/>
            <a:ext cx="7467600" cy="4873752"/>
          </a:xfrm>
        </p:spPr>
        <p:txBody>
          <a:bodyPr>
            <a:normAutofit/>
          </a:bodyPr>
          <a:lstStyle/>
          <a:p>
            <a:pPr algn="just"/>
            <a:r>
              <a:rPr lang="pt-BR" sz="3200" dirty="0">
                <a:solidFill>
                  <a:srgbClr val="FF0000"/>
                </a:solidFill>
                <a:latin typeface="Times New Roman" pitchFamily="18" charset="0"/>
                <a:cs typeface="Times New Roman" pitchFamily="18" charset="0"/>
              </a:rPr>
              <a:t>Không tán thành cả hai cách làm </a:t>
            </a:r>
            <a:r>
              <a:rPr lang="pt-BR" sz="3200" dirty="0" smtClean="0">
                <a:solidFill>
                  <a:srgbClr val="FF0000"/>
                </a:solidFill>
                <a:latin typeface="Times New Roman" pitchFamily="18" charset="0"/>
                <a:cs typeface="Times New Roman" pitchFamily="18" charset="0"/>
              </a:rPr>
              <a:t>trên.</a:t>
            </a:r>
          </a:p>
          <a:p>
            <a:pPr algn="just"/>
            <a:r>
              <a:rPr lang="pt-BR" sz="3200" dirty="0" smtClean="0">
                <a:solidFill>
                  <a:srgbClr val="FF0000"/>
                </a:solidFill>
                <a:latin typeface="Times New Roman" pitchFamily="18" charset="0"/>
                <a:cs typeface="Times New Roman" pitchFamily="18" charset="0"/>
              </a:rPr>
              <a:t> Vì : </a:t>
            </a:r>
            <a:r>
              <a:rPr lang="pt-BR" sz="3200" dirty="0">
                <a:solidFill>
                  <a:srgbClr val="FF0000"/>
                </a:solidFill>
                <a:latin typeface="Times New Roman" pitchFamily="18" charset="0"/>
                <a:cs typeface="Times New Roman" pitchFamily="18" charset="0"/>
              </a:rPr>
              <a:t>đó là cách làm không đạt năng suất, chất lượng, hiệu quả. Khi trực nhật nên tính toán thời gian phù hợp. Vì thời gian gấp nên vẩy nước trước khi quét, quét theo thứ tự, không bỏ sót, nhanh, sạch.</a:t>
            </a:r>
            <a:endParaRPr lang="en-US" sz="3200" dirty="0">
              <a:solidFill>
                <a:srgbClr val="FF0000"/>
              </a:solidFill>
              <a:latin typeface="Times New Roman" pitchFamily="18" charset="0"/>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p:txBody>
      </p:sp>
      <p:pic>
        <p:nvPicPr>
          <p:cNvPr id="4" name="Picture 4" descr="Kết quả hình ảnh cho hoa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638800" y="3200400"/>
            <a:ext cx="3803070" cy="3802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ết quả hình ảnh cho hoa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2765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2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2930" y="332510"/>
            <a:ext cx="4800600"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Trò chơi</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dirty="0" smtClean="0"/>
              <a:t>Nhà nông học Lương Đình Của</a:t>
            </a:r>
            <a:endParaRPr lang="en-US" sz="3200" dirty="0"/>
          </a:p>
        </p:txBody>
      </p:sp>
      <p:sp>
        <p:nvSpPr>
          <p:cNvPr id="24579" name="Freeform 3"/>
          <p:cNvSpPr>
            <a:spLocks/>
          </p:cNvSpPr>
          <p:nvPr/>
        </p:nvSpPr>
        <p:spPr bwMode="gray">
          <a:xfrm>
            <a:off x="-340645" y="1752600"/>
            <a:ext cx="9484645" cy="4265946"/>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en-US">
              <a:solidFill>
                <a:srgbClr val="9BD3E5"/>
              </a:solidFill>
            </a:endParaRPr>
          </a:p>
        </p:txBody>
      </p:sp>
      <p:grpSp>
        <p:nvGrpSpPr>
          <p:cNvPr id="24590" name="Group 14"/>
          <p:cNvGrpSpPr>
            <a:grpSpLocks/>
          </p:cNvGrpSpPr>
          <p:nvPr/>
        </p:nvGrpSpPr>
        <p:grpSpPr bwMode="auto">
          <a:xfrm>
            <a:off x="-112044" y="5954779"/>
            <a:ext cx="2143881" cy="338404"/>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solidFill>
                  <a:srgbClr val="9BD3E5"/>
                </a:solidFill>
              </a:endParaRPr>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grpSp>
      <p:sp>
        <p:nvSpPr>
          <p:cNvPr id="24594" name="Text Box 18"/>
          <p:cNvSpPr txBox="1">
            <a:spLocks noChangeArrowheads="1"/>
          </p:cNvSpPr>
          <p:nvPr/>
        </p:nvSpPr>
        <p:spPr bwMode="gray">
          <a:xfrm>
            <a:off x="-118394" y="5923558"/>
            <a:ext cx="208553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dirty="0" smtClean="0">
                <a:solidFill>
                  <a:srgbClr val="FFFFFF"/>
                </a:solidFill>
                <a:cs typeface="Arial" charset="0"/>
              </a:rPr>
              <a:t>1946</a:t>
            </a:r>
            <a:endParaRPr lang="en-US" b="1" dirty="0">
              <a:solidFill>
                <a:srgbClr val="FFFFFF"/>
              </a:solidFill>
              <a:cs typeface="Arial" charset="0"/>
            </a:endParaRPr>
          </a:p>
        </p:txBody>
      </p:sp>
      <p:sp>
        <p:nvSpPr>
          <p:cNvPr id="24596" name="Rectangle 20"/>
          <p:cNvSpPr>
            <a:spLocks noChangeArrowheads="1"/>
          </p:cNvSpPr>
          <p:nvPr/>
        </p:nvSpPr>
        <p:spPr bwMode="gray">
          <a:xfrm>
            <a:off x="76200" y="4991657"/>
            <a:ext cx="1988250" cy="707886"/>
          </a:xfrm>
          <a:prstGeom prst="rect">
            <a:avLst/>
          </a:prstGeom>
          <a:noFill/>
          <a:ln w="9525">
            <a:noFill/>
            <a:miter lim="800000"/>
            <a:headEnd/>
            <a:tailEnd/>
          </a:ln>
          <a:effectLst/>
        </p:spPr>
        <p:txBody>
          <a:bodyPr wrap="square">
            <a:spAutoFit/>
          </a:bodyPr>
          <a:lstStyle/>
          <a:p>
            <a:r>
              <a:rPr lang="en-US" sz="2000" b="1" dirty="0">
                <a:solidFill>
                  <a:schemeClr val="tx1">
                    <a:lumMod val="20000"/>
                    <a:lumOff val="80000"/>
                  </a:schemeClr>
                </a:solidFill>
              </a:rPr>
              <a:t>T</a:t>
            </a:r>
            <a:r>
              <a:rPr lang="en-US" sz="2000" b="1" dirty="0" smtClean="0">
                <a:solidFill>
                  <a:schemeClr val="tx1">
                    <a:lumMod val="20000"/>
                    <a:lumOff val="80000"/>
                  </a:schemeClr>
                </a:solidFill>
              </a:rPr>
              <a:t>iến </a:t>
            </a:r>
            <a:r>
              <a:rPr lang="en-US" sz="2000" b="1" dirty="0">
                <a:solidFill>
                  <a:schemeClr val="tx1">
                    <a:lumMod val="20000"/>
                    <a:lumOff val="80000"/>
                  </a:schemeClr>
                </a:solidFill>
              </a:rPr>
              <a:t>sĩ </a:t>
            </a:r>
            <a:endParaRPr lang="en-US" sz="2000" b="1" dirty="0" smtClean="0">
              <a:solidFill>
                <a:schemeClr val="tx1">
                  <a:lumMod val="20000"/>
                  <a:lumOff val="80000"/>
                </a:schemeClr>
              </a:solidFill>
            </a:endParaRPr>
          </a:p>
          <a:p>
            <a:r>
              <a:rPr lang="en-US" sz="2000" b="1" dirty="0" smtClean="0">
                <a:solidFill>
                  <a:schemeClr val="tx1">
                    <a:lumMod val="20000"/>
                    <a:lumOff val="80000"/>
                  </a:schemeClr>
                </a:solidFill>
              </a:rPr>
              <a:t>nông </a:t>
            </a:r>
            <a:r>
              <a:rPr lang="en-US" sz="2000" b="1" dirty="0">
                <a:solidFill>
                  <a:schemeClr val="tx1">
                    <a:lumMod val="20000"/>
                    <a:lumOff val="80000"/>
                  </a:schemeClr>
                </a:solidFill>
              </a:rPr>
              <a:t>học</a:t>
            </a:r>
            <a:endParaRPr lang="en-US" sz="2000" b="1" dirty="0">
              <a:solidFill>
                <a:schemeClr val="tx1">
                  <a:lumMod val="20000"/>
                  <a:lumOff val="80000"/>
                </a:schemeClr>
              </a:solidFill>
              <a:cs typeface="Arial" charset="0"/>
            </a:endParaRPr>
          </a:p>
        </p:txBody>
      </p:sp>
      <p:sp>
        <p:nvSpPr>
          <p:cNvPr id="24597" name="Rectangle 21"/>
          <p:cNvSpPr>
            <a:spLocks noChangeArrowheads="1"/>
          </p:cNvSpPr>
          <p:nvPr/>
        </p:nvSpPr>
        <p:spPr bwMode="gray">
          <a:xfrm>
            <a:off x="2286000" y="3849469"/>
            <a:ext cx="2133600" cy="646331"/>
          </a:xfrm>
          <a:prstGeom prst="rect">
            <a:avLst/>
          </a:prstGeom>
          <a:noFill/>
          <a:ln w="9525">
            <a:noFill/>
            <a:miter lim="800000"/>
            <a:headEnd/>
            <a:tailEnd/>
          </a:ln>
          <a:effectLst/>
        </p:spPr>
        <p:txBody>
          <a:bodyPr wrap="square">
            <a:spAutoFit/>
          </a:bodyPr>
          <a:lstStyle/>
          <a:p>
            <a:pPr algn="l"/>
            <a:r>
              <a:rPr lang="en-US" b="1" dirty="0">
                <a:solidFill>
                  <a:srgbClr val="FFFFFF"/>
                </a:solidFill>
              </a:rPr>
              <a:t>T</a:t>
            </a:r>
            <a:r>
              <a:rPr lang="en-US" b="1" dirty="0" smtClean="0">
                <a:solidFill>
                  <a:srgbClr val="FFFFFF"/>
                </a:solidFill>
              </a:rPr>
              <a:t>ác </a:t>
            </a:r>
            <a:r>
              <a:rPr lang="en-US" b="1" dirty="0" err="1">
                <a:solidFill>
                  <a:srgbClr val="FFFFFF"/>
                </a:solidFill>
              </a:rPr>
              <a:t>giả</a:t>
            </a:r>
            <a:r>
              <a:rPr lang="en-US" b="1" dirty="0">
                <a:solidFill>
                  <a:srgbClr val="FFFFFF"/>
                </a:solidFill>
              </a:rPr>
              <a:t> </a:t>
            </a:r>
            <a:r>
              <a:rPr lang="en-US" b="1" dirty="0" err="1" smtClean="0">
                <a:solidFill>
                  <a:srgbClr val="FFFFFF"/>
                </a:solidFill>
              </a:rPr>
              <a:t>của</a:t>
            </a:r>
            <a:r>
              <a:rPr lang="en-US" b="1" dirty="0" smtClean="0">
                <a:solidFill>
                  <a:srgbClr val="FFFFFF"/>
                </a:solidFill>
              </a:rPr>
              <a:t> </a:t>
            </a:r>
            <a:r>
              <a:rPr lang="en-US" b="1" dirty="0" err="1" smtClean="0">
                <a:solidFill>
                  <a:srgbClr val="FFFFFF"/>
                </a:solidFill>
              </a:rPr>
              <a:t>nhiều</a:t>
            </a:r>
            <a:r>
              <a:rPr lang="en-US" b="1" dirty="0" smtClean="0">
                <a:solidFill>
                  <a:srgbClr val="FFFFFF"/>
                </a:solidFill>
              </a:rPr>
              <a:t> </a:t>
            </a:r>
            <a:r>
              <a:rPr lang="en-US" b="1" dirty="0">
                <a:solidFill>
                  <a:srgbClr val="FFFFFF"/>
                </a:solidFill>
              </a:rPr>
              <a:t>giống cây trồng</a:t>
            </a:r>
            <a:endParaRPr lang="en-US" b="1" dirty="0">
              <a:solidFill>
                <a:srgbClr val="FFFFFF"/>
              </a:solidFill>
              <a:cs typeface="Arial" charset="0"/>
            </a:endParaRPr>
          </a:p>
        </p:txBody>
      </p:sp>
      <p:grpSp>
        <p:nvGrpSpPr>
          <p:cNvPr id="24600" name="Group 24"/>
          <p:cNvGrpSpPr>
            <a:grpSpLocks/>
          </p:cNvGrpSpPr>
          <p:nvPr/>
        </p:nvGrpSpPr>
        <p:grpSpPr bwMode="auto">
          <a:xfrm>
            <a:off x="2385925" y="4481220"/>
            <a:ext cx="2143881" cy="336695"/>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solidFill>
                  <a:srgbClr val="9BD3E5"/>
                </a:solidFill>
              </a:endParaRPr>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grpSp>
      <p:sp>
        <p:nvSpPr>
          <p:cNvPr id="24604" name="Text Box 18"/>
          <p:cNvSpPr txBox="1">
            <a:spLocks noChangeArrowheads="1"/>
          </p:cNvSpPr>
          <p:nvPr/>
        </p:nvSpPr>
        <p:spPr bwMode="gray">
          <a:xfrm>
            <a:off x="2452600" y="4449880"/>
            <a:ext cx="191236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dirty="0" smtClean="0">
                <a:solidFill>
                  <a:srgbClr val="FFFFFF"/>
                </a:solidFill>
                <a:cs typeface="Arial" charset="0"/>
              </a:rPr>
              <a:t>1954</a:t>
            </a:r>
            <a:endParaRPr lang="en-US" b="1" dirty="0">
              <a:solidFill>
                <a:srgbClr val="FFFFFF"/>
              </a:solidFill>
              <a:cs typeface="Arial" charset="0"/>
            </a:endParaRPr>
          </a:p>
        </p:txBody>
      </p:sp>
      <p:grpSp>
        <p:nvGrpSpPr>
          <p:cNvPr id="24605" name="Group 29"/>
          <p:cNvGrpSpPr>
            <a:grpSpLocks/>
          </p:cNvGrpSpPr>
          <p:nvPr/>
        </p:nvGrpSpPr>
        <p:grpSpPr bwMode="auto">
          <a:xfrm>
            <a:off x="4495800" y="3276600"/>
            <a:ext cx="2143879" cy="338404"/>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solidFill>
                  <a:srgbClr val="9BD3E5"/>
                </a:solidFill>
              </a:endParaRPr>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grpSp>
      <p:sp>
        <p:nvSpPr>
          <p:cNvPr id="24609" name="Text Box 18"/>
          <p:cNvSpPr txBox="1">
            <a:spLocks noChangeArrowheads="1"/>
          </p:cNvSpPr>
          <p:nvPr/>
        </p:nvSpPr>
        <p:spPr bwMode="gray">
          <a:xfrm>
            <a:off x="4648200" y="3352856"/>
            <a:ext cx="197636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dirty="0" smtClean="0">
                <a:solidFill>
                  <a:srgbClr val="FFFFFF"/>
                </a:solidFill>
                <a:cs typeface="Arial" charset="0"/>
              </a:rPr>
              <a:t>1967</a:t>
            </a:r>
            <a:endParaRPr lang="en-US" b="1" dirty="0">
              <a:solidFill>
                <a:srgbClr val="FFFFFF"/>
              </a:solidFill>
              <a:cs typeface="Arial" charset="0"/>
            </a:endParaRPr>
          </a:p>
        </p:txBody>
      </p:sp>
      <p:grpSp>
        <p:nvGrpSpPr>
          <p:cNvPr id="24610" name="Group 34"/>
          <p:cNvGrpSpPr>
            <a:grpSpLocks/>
          </p:cNvGrpSpPr>
          <p:nvPr/>
        </p:nvGrpSpPr>
        <p:grpSpPr bwMode="auto">
          <a:xfrm>
            <a:off x="7000121" y="2438400"/>
            <a:ext cx="2143879" cy="338404"/>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solidFill>
                  <a:srgbClr val="9BD3E5"/>
                </a:solidFill>
              </a:endParaRPr>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solidFill>
                  <a:srgbClr val="9BD3E5"/>
                </a:solidFill>
              </a:endParaRPr>
            </a:p>
          </p:txBody>
        </p:sp>
      </p:grpSp>
      <p:sp>
        <p:nvSpPr>
          <p:cNvPr id="24614" name="Text Box 18"/>
          <p:cNvSpPr txBox="1">
            <a:spLocks noChangeArrowheads="1"/>
          </p:cNvSpPr>
          <p:nvPr/>
        </p:nvSpPr>
        <p:spPr bwMode="gray">
          <a:xfrm>
            <a:off x="7129995" y="2438400"/>
            <a:ext cx="2014005"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dirty="0" smtClean="0">
                <a:solidFill>
                  <a:srgbClr val="FFFFFF"/>
                </a:solidFill>
                <a:cs typeface="Arial" charset="0"/>
              </a:rPr>
              <a:t>1995</a:t>
            </a:r>
            <a:endParaRPr lang="en-US" b="1" dirty="0">
              <a:solidFill>
                <a:srgbClr val="FFFFFF"/>
              </a:solidFill>
              <a:cs typeface="Arial" charset="0"/>
            </a:endParaRPr>
          </a:p>
        </p:txBody>
      </p:sp>
      <p:pic>
        <p:nvPicPr>
          <p:cNvPr id="39" name="Picture 49"/>
          <p:cNvPicPr>
            <a:picLocks noChangeAspect="1" noChangeArrowheads="1"/>
          </p:cNvPicPr>
          <p:nvPr/>
        </p:nvPicPr>
        <p:blipFill rotWithShape="1">
          <a:blip r:embed="rId2">
            <a:extLst>
              <a:ext uri="{28A0092B-C50C-407E-A947-70E740481C1C}">
                <a14:useLocalDpi xmlns:a14="http://schemas.microsoft.com/office/drawing/2010/main" val="0"/>
              </a:ext>
            </a:extLst>
          </a:blip>
          <a:srcRect l="14872" t="-1434" r="16815" b="26139"/>
          <a:stretch/>
        </p:blipFill>
        <p:spPr bwMode="auto">
          <a:xfrm>
            <a:off x="533400" y="1447800"/>
            <a:ext cx="1460715" cy="205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21"/>
          <p:cNvSpPr>
            <a:spLocks noChangeArrowheads="1"/>
          </p:cNvSpPr>
          <p:nvPr/>
        </p:nvSpPr>
        <p:spPr bwMode="gray">
          <a:xfrm>
            <a:off x="4343400" y="2602468"/>
            <a:ext cx="2514600" cy="369332"/>
          </a:xfrm>
          <a:prstGeom prst="rect">
            <a:avLst/>
          </a:prstGeom>
          <a:noFill/>
          <a:ln w="9525">
            <a:noFill/>
            <a:miter lim="800000"/>
            <a:headEnd/>
            <a:tailEnd/>
          </a:ln>
          <a:effectLst/>
        </p:spPr>
        <p:txBody>
          <a:bodyPr wrap="square">
            <a:spAutoFit/>
          </a:bodyPr>
          <a:lstStyle/>
          <a:p>
            <a:r>
              <a:rPr lang="en-US" b="1" dirty="0" err="1">
                <a:solidFill>
                  <a:srgbClr val="FFFFFF"/>
                </a:solidFill>
              </a:rPr>
              <a:t>Anh</a:t>
            </a:r>
            <a:r>
              <a:rPr lang="en-US" b="1" dirty="0">
                <a:solidFill>
                  <a:srgbClr val="FFFFFF"/>
                </a:solidFill>
              </a:rPr>
              <a:t> </a:t>
            </a:r>
            <a:r>
              <a:rPr lang="en-US" b="1" dirty="0" err="1" smtClean="0">
                <a:solidFill>
                  <a:srgbClr val="FFFFFF"/>
                </a:solidFill>
              </a:rPr>
              <a:t>hùng</a:t>
            </a:r>
            <a:r>
              <a:rPr lang="en-US" b="1" dirty="0" smtClean="0">
                <a:solidFill>
                  <a:srgbClr val="FFFFFF"/>
                </a:solidFill>
              </a:rPr>
              <a:t> Lao </a:t>
            </a:r>
            <a:r>
              <a:rPr lang="en-US" b="1" dirty="0">
                <a:solidFill>
                  <a:srgbClr val="FFFFFF"/>
                </a:solidFill>
              </a:rPr>
              <a:t>động</a:t>
            </a:r>
            <a:endParaRPr lang="en-US" b="1" dirty="0">
              <a:solidFill>
                <a:srgbClr val="FFFFFF"/>
              </a:solidFill>
              <a:cs typeface="Arial" charset="0"/>
            </a:endParaRPr>
          </a:p>
        </p:txBody>
      </p:sp>
      <p:sp>
        <p:nvSpPr>
          <p:cNvPr id="29" name="Rectangle 28"/>
          <p:cNvSpPr/>
          <p:nvPr/>
        </p:nvSpPr>
        <p:spPr bwMode="auto">
          <a:xfrm>
            <a:off x="6705601" y="1524000"/>
            <a:ext cx="2438400" cy="8382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599" name="Rectangle 23"/>
          <p:cNvSpPr>
            <a:spLocks noChangeArrowheads="1"/>
          </p:cNvSpPr>
          <p:nvPr/>
        </p:nvSpPr>
        <p:spPr bwMode="gray">
          <a:xfrm>
            <a:off x="6705600" y="1600200"/>
            <a:ext cx="3198167" cy="584775"/>
          </a:xfrm>
          <a:prstGeom prst="rect">
            <a:avLst/>
          </a:prstGeom>
          <a:noFill/>
          <a:ln w="9525">
            <a:noFill/>
            <a:miter lim="800000"/>
            <a:headEnd/>
            <a:tailEnd/>
          </a:ln>
          <a:effectLst/>
        </p:spPr>
        <p:txBody>
          <a:bodyPr wrap="square">
            <a:spAutoFit/>
          </a:bodyPr>
          <a:lstStyle/>
          <a:p>
            <a:pPr algn="l"/>
            <a:r>
              <a:rPr lang="en-US" sz="1600" b="1" dirty="0">
                <a:solidFill>
                  <a:srgbClr val="FFFFFF"/>
                </a:solidFill>
              </a:rPr>
              <a:t>T</a:t>
            </a:r>
            <a:r>
              <a:rPr lang="en-US" sz="1600" b="1" dirty="0" smtClean="0">
                <a:solidFill>
                  <a:srgbClr val="FFFFFF"/>
                </a:solidFill>
              </a:rPr>
              <a:t>ruy tặng </a:t>
            </a:r>
            <a:r>
              <a:rPr lang="en-US" sz="1600" b="1" dirty="0" err="1" smtClean="0">
                <a:solidFill>
                  <a:srgbClr val="FFFFFF"/>
                </a:solidFill>
              </a:rPr>
              <a:t>giải</a:t>
            </a:r>
            <a:r>
              <a:rPr lang="en-US" sz="1600" b="1" dirty="0" smtClean="0">
                <a:solidFill>
                  <a:srgbClr val="FFFFFF"/>
                </a:solidFill>
              </a:rPr>
              <a:t> </a:t>
            </a:r>
            <a:r>
              <a:rPr lang="en-US" sz="1600" b="1" dirty="0" err="1" smtClean="0">
                <a:solidFill>
                  <a:srgbClr val="FFFFFF"/>
                </a:solidFill>
              </a:rPr>
              <a:t>thưởng</a:t>
            </a:r>
            <a:endParaRPr lang="en-US" sz="1600" b="1" dirty="0" smtClean="0">
              <a:solidFill>
                <a:srgbClr val="FFFFFF"/>
              </a:solidFill>
            </a:endParaRPr>
          </a:p>
          <a:p>
            <a:pPr algn="l"/>
            <a:r>
              <a:rPr lang="en-US" sz="1600" b="1" dirty="0" smtClean="0">
                <a:solidFill>
                  <a:srgbClr val="FFFFFF"/>
                </a:solidFill>
              </a:rPr>
              <a:t> Hồ Chí Mình</a:t>
            </a:r>
            <a:endParaRPr lang="en-US" sz="1600" b="1" dirty="0">
              <a:solidFill>
                <a:srgbClr val="FFFFFF"/>
              </a:solidFill>
            </a:endParaRPr>
          </a:p>
        </p:txBody>
      </p:sp>
      <p:sp>
        <p:nvSpPr>
          <p:cNvPr id="34" name="Text Box 18"/>
          <p:cNvSpPr txBox="1">
            <a:spLocks noChangeArrowheads="1"/>
          </p:cNvSpPr>
          <p:nvPr/>
        </p:nvSpPr>
        <p:spPr bwMode="gray">
          <a:xfrm>
            <a:off x="304800" y="3581400"/>
            <a:ext cx="191236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dirty="0" smtClean="0">
                <a:solidFill>
                  <a:schemeClr val="tx2">
                    <a:lumMod val="60000"/>
                    <a:lumOff val="40000"/>
                  </a:schemeClr>
                </a:solidFill>
                <a:cs typeface="Arial" charset="0"/>
              </a:rPr>
              <a:t>1920 - 1975</a:t>
            </a:r>
            <a:endParaRPr lang="en-US" b="1" dirty="0">
              <a:solidFill>
                <a:schemeClr val="tx2">
                  <a:lumMod val="60000"/>
                  <a:lumOff val="40000"/>
                </a:schemeClr>
              </a:solidFill>
              <a:cs typeface="Arial" charset="0"/>
            </a:endParaRPr>
          </a:p>
        </p:txBody>
      </p:sp>
    </p:spTree>
    <p:extLst>
      <p:ext uri="{BB962C8B-B14F-4D97-AF65-F5344CB8AC3E}">
        <p14:creationId xmlns:p14="http://schemas.microsoft.com/office/powerpoint/2010/main" val="1284652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Kết quả hình ảnh cho hoa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5" y="-20782"/>
            <a:ext cx="3276599"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p:cNvSpPr>
            <a:spLocks noChangeArrowheads="1"/>
          </p:cNvSpPr>
          <p:nvPr/>
        </p:nvSpPr>
        <p:spPr bwMode="gray">
          <a:xfrm>
            <a:off x="304800" y="1295401"/>
            <a:ext cx="8534400" cy="4800599"/>
          </a:xfrm>
          <a:prstGeom prst="roundRect">
            <a:avLst>
              <a:gd name="adj" fmla="val 8014"/>
            </a:avLst>
          </a:prstGeom>
          <a:solidFill>
            <a:srgbClr val="FFFF00"/>
          </a:solidFill>
          <a:ln w="9525">
            <a:solidFill>
              <a:schemeClr val="accent1"/>
            </a:solidFill>
            <a:round/>
            <a:headEnd/>
            <a:tailEnd/>
          </a:ln>
          <a:effectLst/>
        </p:spPr>
        <p:txBody>
          <a:bodyPr wrap="none" anchor="ctr"/>
          <a:lstStyle/>
          <a:p>
            <a:endParaRPr lang="en-US"/>
          </a:p>
        </p:txBody>
      </p:sp>
      <p:sp>
        <p:nvSpPr>
          <p:cNvPr id="9220" name="AutoShape 4"/>
          <p:cNvSpPr>
            <a:spLocks noChangeArrowheads="1"/>
          </p:cNvSpPr>
          <p:nvPr/>
        </p:nvSpPr>
        <p:spPr bwMode="gray">
          <a:xfrm>
            <a:off x="377823" y="1371600"/>
            <a:ext cx="8373697" cy="4653758"/>
          </a:xfrm>
          <a:prstGeom prst="roundRect">
            <a:avLst>
              <a:gd name="adj" fmla="val 7912"/>
            </a:avLst>
          </a:prstGeom>
          <a:solidFill>
            <a:srgbClr val="FFFF00"/>
          </a:solidFill>
          <a:ln w="9525">
            <a:noFill/>
            <a:round/>
            <a:headEnd/>
            <a:tailEnd/>
          </a:ln>
          <a:effectLst/>
        </p:spPr>
        <p:txBody>
          <a:bodyPr wrap="none" anchor="ctr"/>
          <a:lstStyle/>
          <a:p>
            <a:endParaRPr lang="en-US"/>
          </a:p>
        </p:txBody>
      </p:sp>
      <p:sp>
        <p:nvSpPr>
          <p:cNvPr id="9233" name="Rectangle 17"/>
          <p:cNvSpPr>
            <a:spLocks noChangeArrowheads="1"/>
          </p:cNvSpPr>
          <p:nvPr/>
        </p:nvSpPr>
        <p:spPr bwMode="gray">
          <a:xfrm>
            <a:off x="1112686" y="1447800"/>
            <a:ext cx="4907114" cy="523220"/>
          </a:xfrm>
          <a:prstGeom prst="rect">
            <a:avLst/>
          </a:prstGeom>
          <a:noFill/>
          <a:ln w="9525">
            <a:noFill/>
            <a:miter lim="800000"/>
            <a:headEnd/>
            <a:tailEnd/>
          </a:ln>
          <a:effectLst/>
        </p:spPr>
        <p:txBody>
          <a:bodyPr wrap="none">
            <a:spAutoFit/>
          </a:bodyPr>
          <a:lstStyle/>
          <a:p>
            <a:pPr eaLnBrk="1" hangingPunct="1"/>
            <a:r>
              <a:rPr lang="en-US" sz="2800" b="1" dirty="0">
                <a:solidFill>
                  <a:srgbClr val="3333FF"/>
                </a:solidFill>
                <a:latin typeface="Times New Roman" pitchFamily="18" charset="0"/>
              </a:rPr>
              <a:t>Hoàn thành Bài tập 4- SGK/33</a:t>
            </a:r>
          </a:p>
        </p:txBody>
      </p:sp>
      <p:grpSp>
        <p:nvGrpSpPr>
          <p:cNvPr id="9237" name="Group 21"/>
          <p:cNvGrpSpPr>
            <a:grpSpLocks/>
          </p:cNvGrpSpPr>
          <p:nvPr/>
        </p:nvGrpSpPr>
        <p:grpSpPr bwMode="auto">
          <a:xfrm>
            <a:off x="533400" y="1507450"/>
            <a:ext cx="381000" cy="381000"/>
            <a:chOff x="2928" y="2208"/>
            <a:chExt cx="262" cy="262"/>
          </a:xfrm>
          <a:solidFill>
            <a:srgbClr val="FF99FF"/>
          </a:solidFill>
        </p:grpSpPr>
        <p:sp>
          <p:nvSpPr>
            <p:cNvPr id="9238" name="Oval 22"/>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9239" name="Oval 23"/>
            <p:cNvSpPr>
              <a:spLocks noChangeArrowheads="1"/>
            </p:cNvSpPr>
            <p:nvPr/>
          </p:nvSpPr>
          <p:spPr bwMode="gray">
            <a:xfrm>
              <a:off x="2949" y="2230"/>
              <a:ext cx="218" cy="218"/>
            </a:xfrm>
            <a:prstGeom prst="ellipse">
              <a:avLst/>
            </a:prstGeom>
            <a:grpFill/>
            <a:ln w="12700">
              <a:noFill/>
              <a:round/>
              <a:headEnd/>
              <a:tailEnd/>
            </a:ln>
            <a:effectLst/>
          </p:spPr>
          <p:txBody>
            <a:bodyPr wrap="none" anchor="ctr"/>
            <a:lstStyle/>
            <a:p>
              <a:endParaRPr lang="en-US"/>
            </a:p>
          </p:txBody>
        </p:sp>
      </p:grpSp>
      <p:sp>
        <p:nvSpPr>
          <p:cNvPr id="2" name="Rectangle 1"/>
          <p:cNvSpPr/>
          <p:nvPr/>
        </p:nvSpPr>
        <p:spPr>
          <a:xfrm>
            <a:off x="1163782" y="2174081"/>
            <a:ext cx="7294418" cy="3693319"/>
          </a:xfrm>
          <a:prstGeom prst="rect">
            <a:avLst/>
          </a:prstGeom>
        </p:spPr>
        <p:txBody>
          <a:bodyPr wrap="square">
            <a:spAutoFit/>
          </a:bodyPr>
          <a:lstStyle/>
          <a:p>
            <a:pPr lvl="0" algn="just"/>
            <a:r>
              <a:rPr lang="en-US" sz="2800" b="1" dirty="0" smtClean="0">
                <a:solidFill>
                  <a:srgbClr val="3333FF"/>
                </a:solidFill>
                <a:latin typeface="Times New Roman" pitchFamily="18" charset="0"/>
              </a:rPr>
              <a:t>Chuẩn </a:t>
            </a:r>
            <a:r>
              <a:rPr lang="en-US" sz="2800" b="1" dirty="0">
                <a:solidFill>
                  <a:srgbClr val="3333FF"/>
                </a:solidFill>
                <a:latin typeface="Times New Roman" pitchFamily="18" charset="0"/>
              </a:rPr>
              <a:t>bị nội dung bài </a:t>
            </a:r>
            <a:r>
              <a:rPr lang="en-US" sz="2800" b="1" dirty="0" smtClean="0">
                <a:solidFill>
                  <a:srgbClr val="3333FF"/>
                </a:solidFill>
                <a:latin typeface="Times New Roman" pitchFamily="18" charset="0"/>
              </a:rPr>
              <a:t>10:</a:t>
            </a:r>
            <a:endParaRPr lang="en-US" sz="2800" b="1" dirty="0">
              <a:solidFill>
                <a:srgbClr val="3333FF"/>
              </a:solidFill>
              <a:latin typeface="Times New Roman" pitchFamily="18" charset="0"/>
            </a:endParaRPr>
          </a:p>
          <a:p>
            <a:pPr lvl="0" algn="just"/>
            <a:r>
              <a:rPr lang="en-US" sz="2600" b="1" dirty="0" smtClean="0">
                <a:solidFill>
                  <a:srgbClr val="3333FF"/>
                </a:solidFill>
                <a:latin typeface="Times New Roman" pitchFamily="18" charset="0"/>
              </a:rPr>
              <a:t>- Tổ </a:t>
            </a:r>
            <a:r>
              <a:rPr lang="en-US" sz="2600" b="1" dirty="0">
                <a:solidFill>
                  <a:srgbClr val="3333FF"/>
                </a:solidFill>
                <a:latin typeface="Times New Roman" pitchFamily="18" charset="0"/>
              </a:rPr>
              <a:t>1: </a:t>
            </a:r>
            <a:r>
              <a:rPr lang="en-US" sz="2600" b="1" dirty="0" err="1" smtClean="0">
                <a:solidFill>
                  <a:srgbClr val="3333FF"/>
                </a:solidFill>
                <a:latin typeface="Times New Roman" pitchFamily="18" charset="0"/>
              </a:rPr>
              <a:t>Tìm</a:t>
            </a:r>
            <a:r>
              <a:rPr lang="en-US" sz="2600" b="1" dirty="0" smtClean="0">
                <a:solidFill>
                  <a:srgbClr val="3333FF"/>
                </a:solidFill>
                <a:latin typeface="Times New Roman" pitchFamily="18" charset="0"/>
              </a:rPr>
              <a:t> </a:t>
            </a:r>
            <a:r>
              <a:rPr lang="en-US" sz="2600" b="1" dirty="0">
                <a:solidFill>
                  <a:srgbClr val="3333FF"/>
                </a:solidFill>
                <a:latin typeface="Times New Roman" pitchFamily="18" charset="0"/>
              </a:rPr>
              <a:t>hiểu Lý tưởng sống của  </a:t>
            </a:r>
            <a:r>
              <a:rPr lang="en-US" sz="2600" b="1" dirty="0" err="1">
                <a:solidFill>
                  <a:srgbClr val="3333FF"/>
                </a:solidFill>
                <a:latin typeface="Times New Roman" pitchFamily="18" charset="0"/>
              </a:rPr>
              <a:t>thanh</a:t>
            </a:r>
            <a:r>
              <a:rPr lang="en-US" sz="2600" b="1" dirty="0">
                <a:solidFill>
                  <a:srgbClr val="3333FF"/>
                </a:solidFill>
                <a:latin typeface="Times New Roman" pitchFamily="18" charset="0"/>
              </a:rPr>
              <a:t> </a:t>
            </a:r>
            <a:r>
              <a:rPr lang="en-US" sz="2600" b="1" dirty="0" err="1" smtClean="0">
                <a:solidFill>
                  <a:srgbClr val="3333FF"/>
                </a:solidFill>
                <a:latin typeface="Times New Roman" pitchFamily="18" charset="0"/>
              </a:rPr>
              <a:t>niên</a:t>
            </a:r>
            <a:r>
              <a:rPr lang="en-US" sz="2600" b="1" dirty="0" smtClean="0">
                <a:solidFill>
                  <a:srgbClr val="3333FF"/>
                </a:solidFill>
                <a:latin typeface="Times New Roman" pitchFamily="18" charset="0"/>
              </a:rPr>
              <a:t>.</a:t>
            </a:r>
            <a:endParaRPr lang="en-US" sz="2600" b="1" dirty="0">
              <a:solidFill>
                <a:srgbClr val="3333FF"/>
              </a:solidFill>
              <a:latin typeface="Times New Roman" pitchFamily="18" charset="0"/>
            </a:endParaRPr>
          </a:p>
          <a:p>
            <a:pPr lvl="0" algn="just"/>
            <a:r>
              <a:rPr lang="en-US" sz="2600" b="1" dirty="0" smtClean="0">
                <a:solidFill>
                  <a:srgbClr val="3333FF"/>
                </a:solidFill>
                <a:latin typeface="Times New Roman" pitchFamily="18" charset="0"/>
              </a:rPr>
              <a:t>- Tổ </a:t>
            </a:r>
            <a:r>
              <a:rPr lang="en-US" sz="2600" b="1" dirty="0">
                <a:solidFill>
                  <a:srgbClr val="3333FF"/>
                </a:solidFill>
                <a:latin typeface="Times New Roman" pitchFamily="18" charset="0"/>
              </a:rPr>
              <a:t>2: So sánh lý tưởng sống của thanh niên thời kì kháng chiến bảo vệ tổ quốc và thời đại </a:t>
            </a:r>
            <a:r>
              <a:rPr lang="en-US" sz="2600" b="1" dirty="0" err="1">
                <a:solidFill>
                  <a:srgbClr val="3333FF"/>
                </a:solidFill>
                <a:latin typeface="Times New Roman" pitchFamily="18" charset="0"/>
              </a:rPr>
              <a:t>ngày</a:t>
            </a:r>
            <a:r>
              <a:rPr lang="en-US" sz="2600" b="1" dirty="0">
                <a:solidFill>
                  <a:srgbClr val="3333FF"/>
                </a:solidFill>
                <a:latin typeface="Times New Roman" pitchFamily="18" charset="0"/>
              </a:rPr>
              <a:t> </a:t>
            </a:r>
            <a:r>
              <a:rPr lang="en-US" sz="2600" b="1" dirty="0" smtClean="0">
                <a:solidFill>
                  <a:srgbClr val="3333FF"/>
                </a:solidFill>
                <a:latin typeface="Times New Roman" pitchFamily="18" charset="0"/>
              </a:rPr>
              <a:t>nay.</a:t>
            </a:r>
            <a:endParaRPr lang="en-US" sz="2600" b="1" dirty="0">
              <a:solidFill>
                <a:srgbClr val="3333FF"/>
              </a:solidFill>
              <a:latin typeface="Times New Roman" pitchFamily="18" charset="0"/>
            </a:endParaRPr>
          </a:p>
          <a:p>
            <a:pPr lvl="0" algn="just"/>
            <a:r>
              <a:rPr lang="en-US" sz="2600" b="1" dirty="0" smtClean="0">
                <a:solidFill>
                  <a:srgbClr val="3333FF"/>
                </a:solidFill>
                <a:latin typeface="Times New Roman" pitchFamily="18" charset="0"/>
              </a:rPr>
              <a:t>- Tổ </a:t>
            </a:r>
            <a:r>
              <a:rPr lang="en-US" sz="2600" b="1" dirty="0">
                <a:solidFill>
                  <a:srgbClr val="3333FF"/>
                </a:solidFill>
                <a:latin typeface="Times New Roman" pitchFamily="18" charset="0"/>
              </a:rPr>
              <a:t>3: Chuẩn bị </a:t>
            </a:r>
            <a:r>
              <a:rPr lang="en-US" sz="2600" b="1" dirty="0" err="1">
                <a:solidFill>
                  <a:srgbClr val="3333FF"/>
                </a:solidFill>
                <a:latin typeface="Times New Roman" pitchFamily="18" charset="0"/>
              </a:rPr>
              <a:t>văn</a:t>
            </a:r>
            <a:r>
              <a:rPr lang="en-US" sz="2600" b="1" dirty="0">
                <a:solidFill>
                  <a:srgbClr val="3333FF"/>
                </a:solidFill>
                <a:latin typeface="Times New Roman" pitchFamily="18" charset="0"/>
              </a:rPr>
              <a:t> </a:t>
            </a:r>
            <a:r>
              <a:rPr lang="en-US" sz="2600" b="1" dirty="0" err="1" smtClean="0">
                <a:solidFill>
                  <a:srgbClr val="3333FF"/>
                </a:solidFill>
                <a:latin typeface="Times New Roman" pitchFamily="18" charset="0"/>
              </a:rPr>
              <a:t>nghệ</a:t>
            </a:r>
            <a:r>
              <a:rPr lang="en-US" sz="2600" b="1" dirty="0" smtClean="0">
                <a:solidFill>
                  <a:srgbClr val="3333FF"/>
                </a:solidFill>
                <a:latin typeface="Times New Roman" pitchFamily="18" charset="0"/>
              </a:rPr>
              <a:t>.</a:t>
            </a:r>
            <a:endParaRPr lang="en-US" sz="2600" b="1" dirty="0">
              <a:solidFill>
                <a:srgbClr val="3333FF"/>
              </a:solidFill>
              <a:latin typeface="Times New Roman" pitchFamily="18" charset="0"/>
            </a:endParaRPr>
          </a:p>
          <a:p>
            <a:pPr lvl="0" algn="just"/>
            <a:r>
              <a:rPr lang="en-US" sz="2600" b="1" dirty="0" smtClean="0">
                <a:solidFill>
                  <a:srgbClr val="3333FF"/>
                </a:solidFill>
                <a:latin typeface="Times New Roman" pitchFamily="18" charset="0"/>
              </a:rPr>
              <a:t>- Tổ </a:t>
            </a:r>
            <a:r>
              <a:rPr lang="en-US" sz="2600" b="1" dirty="0">
                <a:solidFill>
                  <a:srgbClr val="3333FF"/>
                </a:solidFill>
                <a:latin typeface="Times New Roman" pitchFamily="18" charset="0"/>
              </a:rPr>
              <a:t>4: </a:t>
            </a:r>
            <a:r>
              <a:rPr lang="en-US" sz="2600" b="1" dirty="0" err="1" smtClean="0">
                <a:solidFill>
                  <a:srgbClr val="3333FF"/>
                </a:solidFill>
                <a:latin typeface="Times New Roman" pitchFamily="18" charset="0"/>
              </a:rPr>
              <a:t>Chuẩn</a:t>
            </a:r>
            <a:r>
              <a:rPr lang="en-US" sz="2600" b="1" dirty="0" smtClean="0">
                <a:solidFill>
                  <a:srgbClr val="3333FF"/>
                </a:solidFill>
                <a:latin typeface="Times New Roman" pitchFamily="18" charset="0"/>
              </a:rPr>
              <a:t> </a:t>
            </a:r>
            <a:r>
              <a:rPr lang="en-US" sz="2600" b="1" dirty="0">
                <a:solidFill>
                  <a:srgbClr val="3333FF"/>
                </a:solidFill>
                <a:latin typeface="Times New Roman" pitchFamily="18" charset="0"/>
              </a:rPr>
              <a:t>bị tiểu phẩm, sắm vai theo kịch bản</a:t>
            </a:r>
          </a:p>
          <a:p>
            <a:pPr algn="just"/>
            <a:r>
              <a:rPr lang="en-US" sz="2600" b="1" dirty="0">
                <a:solidFill>
                  <a:srgbClr val="3333FF"/>
                </a:solidFill>
                <a:latin typeface="Times New Roman" pitchFamily="18" charset="0"/>
              </a:rPr>
              <a:t>Dẫn chương trình buổi tọa đàm: Trường Giang, Thu Hà.</a:t>
            </a:r>
          </a:p>
        </p:txBody>
      </p:sp>
      <p:grpSp>
        <p:nvGrpSpPr>
          <p:cNvPr id="39" name="Group 21"/>
          <p:cNvGrpSpPr>
            <a:grpSpLocks/>
          </p:cNvGrpSpPr>
          <p:nvPr/>
        </p:nvGrpSpPr>
        <p:grpSpPr bwMode="auto">
          <a:xfrm>
            <a:off x="533400" y="2209800"/>
            <a:ext cx="381000" cy="381000"/>
            <a:chOff x="2928" y="2208"/>
            <a:chExt cx="262" cy="262"/>
          </a:xfrm>
          <a:solidFill>
            <a:srgbClr val="FF99FF"/>
          </a:solidFill>
        </p:grpSpPr>
        <p:sp>
          <p:nvSpPr>
            <p:cNvPr id="40" name="Oval 22"/>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n-US"/>
            </a:p>
          </p:txBody>
        </p:sp>
        <p:sp>
          <p:nvSpPr>
            <p:cNvPr id="41" name="Oval 23"/>
            <p:cNvSpPr>
              <a:spLocks noChangeArrowheads="1"/>
            </p:cNvSpPr>
            <p:nvPr/>
          </p:nvSpPr>
          <p:spPr bwMode="gray">
            <a:xfrm>
              <a:off x="2949" y="2230"/>
              <a:ext cx="218" cy="218"/>
            </a:xfrm>
            <a:prstGeom prst="ellipse">
              <a:avLst/>
            </a:prstGeom>
            <a:grpFill/>
            <a:ln w="12700">
              <a:noFill/>
              <a:round/>
              <a:headEnd/>
              <a:tailEnd/>
            </a:ln>
            <a:effectLst/>
          </p:spPr>
          <p:txBody>
            <a:bodyPr wrap="none" anchor="ctr"/>
            <a:lstStyle/>
            <a:p>
              <a:endParaRPr lang="en-US"/>
            </a:p>
          </p:txBody>
        </p:sp>
      </p:grpSp>
      <p:sp>
        <p:nvSpPr>
          <p:cNvPr id="14" name="WordArt 4"/>
          <p:cNvSpPr>
            <a:spLocks noGrp="1" noChangeArrowheads="1" noChangeShapeType="1" noTextEdit="1"/>
          </p:cNvSpPr>
          <p:nvPr>
            <p:ph type="title"/>
          </p:nvPr>
        </p:nvSpPr>
        <p:spPr bwMode="auto">
          <a:xfrm>
            <a:off x="952500" y="304800"/>
            <a:ext cx="7239000" cy="792162"/>
          </a:xfrm>
          <a:prstGeom prst="rect">
            <a:avLst/>
          </a:prstGeom>
        </p:spPr>
        <p:txBody>
          <a:bodyPr wrap="none" fromWordArt="1">
            <a:prstTxWarp prst="textPlain">
              <a:avLst>
                <a:gd name="adj" fmla="val 50000"/>
              </a:avLst>
            </a:prstTxWarp>
            <a:normAutofit/>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2819400" y="2819400"/>
            <a:ext cx="6019800" cy="1676400"/>
          </a:xfrm>
        </p:spPr>
        <p:txBody>
          <a:bodyPr>
            <a:normAutofit fontScale="90000"/>
          </a:bodyPr>
          <a:lstStyle/>
          <a:p>
            <a:r>
              <a:rPr lang="en-US" sz="6000" dirty="0" smtClean="0">
                <a:solidFill>
                  <a:srgbClr val="FF0000"/>
                </a:solidFill>
              </a:rPr>
              <a:t>Xin trân trọng cảm ơn!</a:t>
            </a:r>
            <a:endParaRPr lang="en-US" sz="6000" dirty="0">
              <a:solidFill>
                <a:srgbClr val="FF00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8" t="25685" r="52083" b="70029"/>
          <a:stretch/>
        </p:blipFill>
        <p:spPr bwMode="auto">
          <a:xfrm>
            <a:off x="90055" y="876754"/>
            <a:ext cx="2424545" cy="4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6982" y="6241475"/>
            <a:ext cx="8915398" cy="342098"/>
            <a:chOff x="96982" y="6241475"/>
            <a:chExt cx="8915398" cy="342098"/>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8" t="25685" r="52083" b="70029"/>
            <a:stretch/>
          </p:blipFill>
          <p:spPr bwMode="auto">
            <a:xfrm>
              <a:off x="96982" y="6241475"/>
              <a:ext cx="2424545" cy="24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8" t="25685" r="52083" b="70029"/>
            <a:stretch/>
          </p:blipFill>
          <p:spPr bwMode="auto">
            <a:xfrm>
              <a:off x="6878780" y="6272677"/>
              <a:ext cx="2133600"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CHUYEN DE CN8\hoa day.png"/>
          <p:cNvPicPr>
            <a:picLocks noChangeAspect="1" noChangeArrowheads="1"/>
          </p:cNvPicPr>
          <p:nvPr/>
        </p:nvPicPr>
        <p:blipFill>
          <a:blip r:embed="rId2"/>
          <a:srcRect/>
          <a:stretch>
            <a:fillRect/>
          </a:stretch>
        </p:blipFill>
        <p:spPr bwMode="auto">
          <a:xfrm>
            <a:off x="-838200" y="-250292"/>
            <a:ext cx="11277600" cy="7408642"/>
          </a:xfrm>
          <a:prstGeom prst="rect">
            <a:avLst/>
          </a:prstGeom>
          <a:noFill/>
        </p:spPr>
      </p:pic>
      <p:pic>
        <p:nvPicPr>
          <p:cNvPr id="5" name="Picture 4" descr="000x"/>
          <p:cNvPicPr>
            <a:picLocks noChangeAspect="1" noChangeArrowheads="1" noCrop="1"/>
          </p:cNvPicPr>
          <p:nvPr/>
        </p:nvPicPr>
        <p:blipFill>
          <a:blip r:embed="rId3"/>
          <a:srcRect/>
          <a:stretch>
            <a:fillRect/>
          </a:stretch>
        </p:blipFill>
        <p:spPr bwMode="auto">
          <a:xfrm flipV="1">
            <a:off x="228600" y="6608762"/>
            <a:ext cx="8675687" cy="249238"/>
          </a:xfrm>
          <a:prstGeom prst="rect">
            <a:avLst/>
          </a:prstGeom>
          <a:noFill/>
        </p:spPr>
      </p:pic>
      <p:sp>
        <p:nvSpPr>
          <p:cNvPr id="10" name="AutoShape 6"/>
          <p:cNvSpPr>
            <a:spLocks noChangeArrowheads="1"/>
          </p:cNvSpPr>
          <p:nvPr/>
        </p:nvSpPr>
        <p:spPr bwMode="auto">
          <a:xfrm>
            <a:off x="914400" y="2133600"/>
            <a:ext cx="7391400" cy="2667000"/>
          </a:xfrm>
          <a:prstGeom prst="horizontalScroll">
            <a:avLst>
              <a:gd name="adj" fmla="val 15454"/>
            </a:avLst>
          </a:prstGeom>
          <a:solidFill>
            <a:srgbClr val="FFFF00"/>
          </a:solidFill>
          <a:ln w="9525">
            <a:solidFill>
              <a:schemeClr val="tx1"/>
            </a:solidFill>
            <a:round/>
            <a:headEnd/>
            <a:tailEnd/>
          </a:ln>
          <a:effectLst/>
        </p:spPr>
        <p:txBody>
          <a:bodyPr wrap="none" anchor="ctr"/>
          <a:lstStyle/>
          <a:p>
            <a:pPr algn="ctr"/>
            <a:r>
              <a:rPr lang="en-US" sz="4000" b="1" dirty="0">
                <a:latin typeface=".VnTime" pitchFamily="34" charset="0"/>
              </a:rPr>
              <a:t>§äc truyÖn:</a:t>
            </a:r>
            <a:r>
              <a:rPr lang="en-US" sz="2800" b="1" dirty="0">
                <a:latin typeface=".VnTime" pitchFamily="34" charset="0"/>
              </a:rPr>
              <a:t> </a:t>
            </a:r>
          </a:p>
          <a:p>
            <a:pPr algn="ctr"/>
            <a:r>
              <a:rPr lang="en-US" sz="6000" b="1" dirty="0">
                <a:solidFill>
                  <a:srgbClr val="FF0000"/>
                </a:solidFill>
                <a:latin typeface=".VnPark" pitchFamily="34" charset="0"/>
              </a:rPr>
              <a:t>“ChuyÖn vÒ b¸c sÜ Lª ThÕ  Trung”</a:t>
            </a:r>
            <a:endParaRPr lang="en-US" sz="4400" dirty="0">
              <a:solidFill>
                <a:srgbClr val="FF0000"/>
              </a:solidFill>
              <a:latin typeface=".VnPark" pitchFamily="34" charset="0"/>
            </a:endParaRPr>
          </a:p>
        </p:txBody>
      </p:sp>
    </p:spTree>
    <p:extLst>
      <p:ext uri="{BB962C8B-B14F-4D97-AF65-F5344CB8AC3E}">
        <p14:creationId xmlns:p14="http://schemas.microsoft.com/office/powerpoint/2010/main" val="18469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397" b="110"/>
          <a:stretch/>
        </p:blipFill>
        <p:spPr bwMode="auto">
          <a:xfrm>
            <a:off x="2625436" y="838200"/>
            <a:ext cx="4090554" cy="531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1447800" y="6156825"/>
            <a:ext cx="541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latin typeface="Times New Roman" pitchFamily="18" charset="0"/>
                <a:cs typeface="Times New Roman" pitchFamily="18" charset="0"/>
              </a:rPr>
              <a:t>Giáo sư- Tiến sĩ Lê Thế Trung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1379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38834" y="76200"/>
            <a:ext cx="3446462" cy="400110"/>
          </a:xfrm>
          <a:prstGeom prst="rect">
            <a:avLst/>
          </a:prstGeom>
          <a:solidFill>
            <a:schemeClr val="accent1">
              <a:lumMod val="20000"/>
              <a:lumOff val="80000"/>
            </a:schemeClr>
          </a:solidFill>
          <a:ln w="28575">
            <a:solidFill>
              <a:schemeClr val="tx1"/>
            </a:solidFill>
            <a:miter lim="800000"/>
            <a:headEnd/>
            <a:tailEnd/>
          </a:ln>
          <a:effectLst/>
          <a:extLst/>
        </p:spPr>
        <p:txBody>
          <a:bodyPr>
            <a:spAutoFit/>
          </a:bodyPr>
          <a:lstStyle/>
          <a:p>
            <a:pPr algn="ctr" eaLnBrk="1" hangingPunct="1">
              <a:spcBef>
                <a:spcPct val="50000"/>
              </a:spcBef>
            </a:pPr>
            <a:r>
              <a:rPr lang="en-US" sz="2000" b="1">
                <a:ln>
                  <a:solidFill>
                    <a:schemeClr val="tx2">
                      <a:lumMod val="75000"/>
                    </a:schemeClr>
                  </a:solidFill>
                </a:ln>
                <a:solidFill>
                  <a:schemeClr val="tx1">
                    <a:lumMod val="95000"/>
                    <a:lumOff val="5000"/>
                  </a:schemeClr>
                </a:solidFill>
                <a:latin typeface=".VnTime" pitchFamily="34" charset="0"/>
              </a:rPr>
              <a:t>GS-BS Lª ThÕ Trung</a:t>
            </a:r>
          </a:p>
        </p:txBody>
      </p:sp>
      <p:sp>
        <p:nvSpPr>
          <p:cNvPr id="5" name="Rectangle 4"/>
          <p:cNvSpPr/>
          <p:nvPr/>
        </p:nvSpPr>
        <p:spPr>
          <a:xfrm>
            <a:off x="38101" y="786878"/>
            <a:ext cx="2819400" cy="34041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700" dirty="0">
                <a:solidFill>
                  <a:schemeClr val="tx1">
                    <a:lumMod val="95000"/>
                    <a:lumOff val="5000"/>
                  </a:schemeClr>
                </a:solidFill>
              </a:rPr>
              <a:t>- Tốt nghiệp bác sĩ loại xuất sắc </a:t>
            </a:r>
            <a:r>
              <a:rPr lang="vi-VN" sz="1700" dirty="0" smtClean="0">
                <a:solidFill>
                  <a:schemeClr val="tx1">
                    <a:lumMod val="95000"/>
                    <a:lumOff val="5000"/>
                  </a:schemeClr>
                </a:solidFill>
              </a:rPr>
              <a:t>ở</a:t>
            </a:r>
            <a:r>
              <a:rPr lang="en-US" sz="1700" dirty="0" smtClean="0">
                <a:solidFill>
                  <a:schemeClr val="tx1">
                    <a:lumMod val="95000"/>
                    <a:lumOff val="5000"/>
                  </a:schemeClr>
                </a:solidFill>
              </a:rPr>
              <a:t> </a:t>
            </a:r>
            <a:r>
              <a:rPr lang="en-US" sz="1700" dirty="0" smtClean="0">
                <a:solidFill>
                  <a:schemeClr val="tx1">
                    <a:lumMod val="95000"/>
                    <a:lumOff val="5000"/>
                  </a:schemeClr>
                </a:solidFill>
                <a:latin typeface="Times New Roman" pitchFamily="18" charset="0"/>
                <a:cs typeface="Times New Roman" pitchFamily="18" charset="0"/>
              </a:rPr>
              <a:t>Liên Xô</a:t>
            </a:r>
            <a:r>
              <a:rPr lang="vi-VN" sz="1700" dirty="0" smtClean="0">
                <a:solidFill>
                  <a:schemeClr val="tx1">
                    <a:lumMod val="95000"/>
                    <a:lumOff val="5000"/>
                  </a:schemeClr>
                </a:solidFill>
                <a:latin typeface="Times New Roman" pitchFamily="18" charset="0"/>
                <a:cs typeface="Times New Roman" pitchFamily="18" charset="0"/>
              </a:rPr>
              <a:t> </a:t>
            </a:r>
            <a:r>
              <a:rPr lang="vi-VN" sz="1700" dirty="0">
                <a:solidFill>
                  <a:schemeClr val="tx1">
                    <a:lumMod val="95000"/>
                    <a:lumOff val="5000"/>
                  </a:schemeClr>
                </a:solidFill>
              </a:rPr>
              <a:t>về chuyên ngành  bỏng vào năm 1963.</a:t>
            </a:r>
          </a:p>
          <a:p>
            <a:pPr algn="just"/>
            <a:r>
              <a:rPr lang="vi-VN" sz="1700" dirty="0">
                <a:solidFill>
                  <a:schemeClr val="tx1">
                    <a:lumMod val="95000"/>
                    <a:lumOff val="5000"/>
                  </a:schemeClr>
                </a:solidFill>
              </a:rPr>
              <a:t>- Từ năm 1963 đến 1965: ông đã hoàn thành 2 cuốn </a:t>
            </a:r>
            <a:r>
              <a:rPr lang="vi-VN" sz="1700" dirty="0" smtClean="0">
                <a:solidFill>
                  <a:schemeClr val="tx1">
                    <a:lumMod val="95000"/>
                    <a:lumOff val="5000"/>
                  </a:schemeClr>
                </a:solidFill>
                <a:latin typeface="Times New Roman" pitchFamily="18" charset="0"/>
                <a:cs typeface="Times New Roman" pitchFamily="18" charset="0"/>
              </a:rPr>
              <a:t>sách</a:t>
            </a:r>
            <a:r>
              <a:rPr lang="vi-VN" sz="1700" dirty="0" smtClean="0">
                <a:solidFill>
                  <a:schemeClr val="tx1">
                    <a:lumMod val="95000"/>
                    <a:lumOff val="5000"/>
                  </a:schemeClr>
                </a:solidFill>
              </a:rPr>
              <a:t> </a:t>
            </a:r>
            <a:r>
              <a:rPr lang="vi-VN" sz="1700" dirty="0">
                <a:solidFill>
                  <a:schemeClr val="tx1">
                    <a:lumMod val="95000"/>
                    <a:lumOff val="5000"/>
                  </a:schemeClr>
                </a:solidFill>
              </a:rPr>
              <a:t>về bỏng.</a:t>
            </a:r>
          </a:p>
          <a:p>
            <a:pPr algn="just"/>
            <a:r>
              <a:rPr lang="en-US" sz="1700" dirty="0" smtClean="0">
                <a:solidFill>
                  <a:schemeClr val="tx1">
                    <a:lumMod val="95000"/>
                    <a:lumOff val="5000"/>
                  </a:schemeClr>
                </a:solidFill>
              </a:rPr>
              <a:t>- </a:t>
            </a:r>
            <a:r>
              <a:rPr lang="vi-VN" sz="1700" dirty="0" smtClean="0">
                <a:solidFill>
                  <a:schemeClr val="tx1">
                    <a:lumMod val="95000"/>
                    <a:lumOff val="5000"/>
                  </a:schemeClr>
                </a:solidFill>
              </a:rPr>
              <a:t>N/c </a:t>
            </a:r>
            <a:r>
              <a:rPr lang="vi-VN" sz="1700" dirty="0">
                <a:solidFill>
                  <a:schemeClr val="tx1">
                    <a:lumMod val="95000"/>
                    <a:lumOff val="5000"/>
                  </a:schemeClr>
                </a:solidFill>
              </a:rPr>
              <a:t>thành công việc tìm da ếch thay thế da người trong  điều trị bỏng</a:t>
            </a:r>
            <a:r>
              <a:rPr lang="vi-VN" sz="1700" dirty="0" smtClean="0">
                <a:solidFill>
                  <a:schemeClr val="tx1">
                    <a:lumMod val="95000"/>
                    <a:lumOff val="5000"/>
                  </a:schemeClr>
                </a:solidFill>
              </a:rPr>
              <a:t>.</a:t>
            </a:r>
            <a:endParaRPr lang="en-US" sz="1700" dirty="0">
              <a:solidFill>
                <a:schemeClr val="tx1">
                  <a:lumMod val="95000"/>
                  <a:lumOff val="5000"/>
                </a:schemeClr>
              </a:solidFill>
              <a:latin typeface="Times New Roman" pitchFamily="18" charset="0"/>
              <a:cs typeface="Times New Roman" pitchFamily="18" charset="0"/>
            </a:endParaRPr>
          </a:p>
          <a:p>
            <a:pPr algn="just"/>
            <a:r>
              <a:rPr lang="en-US" sz="1700" dirty="0" smtClean="0">
                <a:solidFill>
                  <a:schemeClr val="tx1">
                    <a:lumMod val="95000"/>
                    <a:lumOff val="5000"/>
                  </a:schemeClr>
                </a:solidFill>
                <a:latin typeface="Times New Roman" pitchFamily="18" charset="0"/>
                <a:cs typeface="Times New Roman" pitchFamily="18" charset="0"/>
              </a:rPr>
              <a:t>- Chế ra thuốc trị bỏng B76.</a:t>
            </a:r>
          </a:p>
          <a:p>
            <a:pPr algn="just"/>
            <a:r>
              <a:rPr lang="en-US" sz="1700" dirty="0" smtClean="0">
                <a:solidFill>
                  <a:schemeClr val="tx1">
                    <a:lumMod val="95000"/>
                    <a:lumOff val="5000"/>
                  </a:schemeClr>
                </a:solidFill>
                <a:latin typeface="Times New Roman" pitchFamily="18" charset="0"/>
                <a:cs typeface="Times New Roman" pitchFamily="18" charset="0"/>
              </a:rPr>
              <a:t>- Nghiên cứu được 50 loại thuốc khác.</a:t>
            </a:r>
            <a:endParaRPr lang="vi-VN" sz="1700" dirty="0">
              <a:solidFill>
                <a:schemeClr val="tx1">
                  <a:lumMod val="95000"/>
                  <a:lumOff val="5000"/>
                </a:schemeClr>
              </a:solidFill>
            </a:endParaRPr>
          </a:p>
        </p:txBody>
      </p:sp>
      <p:sp>
        <p:nvSpPr>
          <p:cNvPr id="6" name="Rectangle 5"/>
          <p:cNvSpPr/>
          <p:nvPr/>
        </p:nvSpPr>
        <p:spPr>
          <a:xfrm>
            <a:off x="3056731" y="761999"/>
            <a:ext cx="2810669" cy="342900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75218" y="761999"/>
            <a:ext cx="2867891" cy="342900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00305" y="4502911"/>
            <a:ext cx="4303640" cy="48946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1" name="Rectangle 10"/>
          <p:cNvSpPr/>
          <p:nvPr/>
        </p:nvSpPr>
        <p:spPr>
          <a:xfrm>
            <a:off x="2911029" y="4507468"/>
            <a:ext cx="3191899" cy="369332"/>
          </a:xfrm>
          <a:prstGeom prst="rect">
            <a:avLst/>
          </a:prstGeom>
        </p:spPr>
        <p:txBody>
          <a:bodyPr wrap="none">
            <a:spAutoFit/>
          </a:bodyPr>
          <a:lstStyle/>
          <a:p>
            <a:pPr>
              <a:spcBef>
                <a:spcPct val="50000"/>
              </a:spcBef>
            </a:pP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vụ</a:t>
            </a:r>
            <a:endParaRPr lang="en-US" b="1" dirty="0">
              <a:latin typeface="Times New Roman" pitchFamily="18" charset="0"/>
              <a:cs typeface="Times New Roman" pitchFamily="18" charset="0"/>
            </a:endParaRPr>
          </a:p>
        </p:txBody>
      </p:sp>
      <p:sp>
        <p:nvSpPr>
          <p:cNvPr id="12" name="Rectangle 11"/>
          <p:cNvSpPr/>
          <p:nvPr/>
        </p:nvSpPr>
        <p:spPr>
          <a:xfrm>
            <a:off x="-19050" y="5264727"/>
            <a:ext cx="2743200" cy="70175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1133" y="5257800"/>
            <a:ext cx="2895601" cy="70175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dirty="0">
                <a:solidFill>
                  <a:schemeClr val="tx1">
                    <a:lumMod val="95000"/>
                    <a:lumOff val="5000"/>
                  </a:schemeClr>
                </a:solidFill>
              </a:rPr>
              <a:t>C</a:t>
            </a:r>
            <a:r>
              <a:rPr lang="vi-VN" dirty="0" smtClean="0">
                <a:solidFill>
                  <a:schemeClr val="tx1">
                    <a:lumMod val="95000"/>
                    <a:lumOff val="5000"/>
                  </a:schemeClr>
                </a:solidFill>
              </a:rPr>
              <a:t>ó </a:t>
            </a:r>
            <a:r>
              <a:rPr lang="vi-VN" dirty="0">
                <a:solidFill>
                  <a:schemeClr val="tx1">
                    <a:lumMod val="95000"/>
                    <a:lumOff val="5000"/>
                  </a:schemeClr>
                </a:solidFill>
              </a:rPr>
              <a:t>sức làm việc phi thường</a:t>
            </a:r>
          </a:p>
        </p:txBody>
      </p:sp>
      <p:sp>
        <p:nvSpPr>
          <p:cNvPr id="14" name="Rectangle 13"/>
          <p:cNvSpPr/>
          <p:nvPr/>
        </p:nvSpPr>
        <p:spPr>
          <a:xfrm>
            <a:off x="6265862" y="5257800"/>
            <a:ext cx="2789887" cy="70175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15624" y="6368534"/>
            <a:ext cx="6353354"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47801" y="6488668"/>
            <a:ext cx="6172200" cy="369332"/>
          </a:xfrm>
          <a:prstGeom prst="rect">
            <a:avLst/>
          </a:prstGeom>
        </p:spPr>
        <p:txBody>
          <a:bodyPr wrap="square">
            <a:spAutoFit/>
          </a:bodyPr>
          <a:lstStyle/>
          <a:p>
            <a:pPr>
              <a:spcBef>
                <a:spcPct val="50000"/>
              </a:spcBef>
            </a:pPr>
            <a:r>
              <a:rPr lang="vi-VN" b="1" dirty="0"/>
              <a:t>Là người làm việc có năng suất, chất lượng, hiệu quả</a:t>
            </a:r>
          </a:p>
        </p:txBody>
      </p:sp>
      <p:sp>
        <p:nvSpPr>
          <p:cNvPr id="18" name="Rectangle 17"/>
          <p:cNvSpPr/>
          <p:nvPr/>
        </p:nvSpPr>
        <p:spPr>
          <a:xfrm>
            <a:off x="3075709" y="914400"/>
            <a:ext cx="2791691" cy="2308324"/>
          </a:xfrm>
          <a:prstGeom prst="rect">
            <a:avLst/>
          </a:prstGeom>
        </p:spPr>
        <p:txBody>
          <a:bodyPr wrap="square">
            <a:spAutoFit/>
          </a:bodyPr>
          <a:lstStyle/>
          <a:p>
            <a:pPr algn="just"/>
            <a:r>
              <a:rPr lang="vi-VN" dirty="0">
                <a:latin typeface="+mj-lt"/>
              </a:rPr>
              <a:t> Công thức dùng da ếch chữa bỏng của ông  được gửi đi khắp các chiến trường thời c/tr.</a:t>
            </a:r>
          </a:p>
          <a:p>
            <a:pPr algn="just"/>
            <a:r>
              <a:rPr lang="vi-VN" b="1" dirty="0">
                <a:latin typeface="+mj-lt"/>
              </a:rPr>
              <a:t>-</a:t>
            </a:r>
            <a:r>
              <a:rPr lang="vi-VN" dirty="0">
                <a:latin typeface="+mj-lt"/>
              </a:rPr>
              <a:t>Các sản phẩm n/c của ông hiện vẫn được sử dụng rộng rãi và có hiệu quả trong điều trị bỏng trên toàn quốc.</a:t>
            </a:r>
          </a:p>
        </p:txBody>
      </p:sp>
      <p:sp>
        <p:nvSpPr>
          <p:cNvPr id="19" name="Rectangle 18"/>
          <p:cNvSpPr/>
          <p:nvPr/>
        </p:nvSpPr>
        <p:spPr>
          <a:xfrm>
            <a:off x="6089073" y="778409"/>
            <a:ext cx="2854037" cy="2308324"/>
          </a:xfrm>
          <a:prstGeom prst="rect">
            <a:avLst/>
          </a:prstGeom>
        </p:spPr>
        <p:txBody>
          <a:bodyPr wrap="square">
            <a:spAutoFit/>
          </a:bodyPr>
          <a:lstStyle/>
          <a:p>
            <a:pPr algn="just">
              <a:spcBef>
                <a:spcPct val="50000"/>
              </a:spcBef>
            </a:pPr>
            <a:r>
              <a:rPr lang="vi-VN" dirty="0">
                <a:latin typeface="+mj-lt"/>
              </a:rPr>
              <a:t>- S/p n/c của ông được các chuyên gia trong và ngoài nước đánh giá rất cao vì đa phần chúng được chiết xuất từ thực vật nên giá rẻ mà tính ứng dụng cao, được sử dụng rộng rãi trong điều trị bỏng.</a:t>
            </a:r>
          </a:p>
        </p:txBody>
      </p:sp>
      <p:sp>
        <p:nvSpPr>
          <p:cNvPr id="20" name="Rectangle 19"/>
          <p:cNvSpPr/>
          <p:nvPr/>
        </p:nvSpPr>
        <p:spPr>
          <a:xfrm>
            <a:off x="38101" y="5297269"/>
            <a:ext cx="2628899" cy="646331"/>
          </a:xfrm>
          <a:prstGeom prst="rect">
            <a:avLst/>
          </a:prstGeom>
        </p:spPr>
        <p:txBody>
          <a:bodyPr wrap="square">
            <a:spAutoFit/>
          </a:bodyPr>
          <a:lstStyle/>
          <a:p>
            <a:pPr>
              <a:spcBef>
                <a:spcPct val="50000"/>
              </a:spcBef>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ó </a:t>
            </a:r>
            <a:r>
              <a:rPr lang="en-US" dirty="0">
                <a:latin typeface="Times New Roman" pitchFamily="18" charset="0"/>
                <a:cs typeface="Times New Roman" pitchFamily="18" charset="0"/>
              </a:rPr>
              <a:t>ý chí, quyết tâm cao trong công việc</a:t>
            </a:r>
          </a:p>
        </p:txBody>
      </p:sp>
      <p:sp>
        <p:nvSpPr>
          <p:cNvPr id="21" name="Rectangle 20"/>
          <p:cNvSpPr/>
          <p:nvPr/>
        </p:nvSpPr>
        <p:spPr>
          <a:xfrm>
            <a:off x="6206837" y="5334000"/>
            <a:ext cx="2784763" cy="646331"/>
          </a:xfrm>
          <a:prstGeom prst="rect">
            <a:avLst/>
          </a:prstGeom>
        </p:spPr>
        <p:txBody>
          <a:bodyPr wrap="square">
            <a:spAutoFit/>
          </a:bodyPr>
          <a:lstStyle/>
          <a:p>
            <a:pPr>
              <a:spcBef>
                <a:spcPct val="50000"/>
              </a:spcBef>
            </a:pPr>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uôn </a:t>
            </a:r>
            <a:r>
              <a:rPr lang="en-US" dirty="0">
                <a:latin typeface="Times New Roman" pitchFamily="18" charset="0"/>
                <a:cs typeface="Times New Roman" pitchFamily="18" charset="0"/>
              </a:rPr>
              <a:t>say mê, tìm tòi, sáng tạo</a:t>
            </a:r>
          </a:p>
        </p:txBody>
      </p:sp>
      <p:cxnSp>
        <p:nvCxnSpPr>
          <p:cNvPr id="23" name="Straight Arrow Connector 22"/>
          <p:cNvCxnSpPr>
            <a:stCxn id="4" idx="2"/>
            <a:endCxn id="5" idx="0"/>
          </p:cNvCxnSpPr>
          <p:nvPr/>
        </p:nvCxnSpPr>
        <p:spPr>
          <a:xfrm flipH="1">
            <a:off x="1447801" y="476310"/>
            <a:ext cx="3014264" cy="3105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6" idx="0"/>
          </p:cNvCxnSpPr>
          <p:nvPr/>
        </p:nvCxnSpPr>
        <p:spPr>
          <a:xfrm>
            <a:off x="4462065" y="476310"/>
            <a:ext cx="1" cy="2856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2"/>
            <a:endCxn id="7" idx="0"/>
          </p:cNvCxnSpPr>
          <p:nvPr/>
        </p:nvCxnSpPr>
        <p:spPr>
          <a:xfrm>
            <a:off x="4462065" y="476310"/>
            <a:ext cx="3047099" cy="2856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9" idx="0"/>
          </p:cNvCxnSpPr>
          <p:nvPr/>
        </p:nvCxnSpPr>
        <p:spPr>
          <a:xfrm>
            <a:off x="1447801" y="4191000"/>
            <a:ext cx="3004324" cy="311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9" idx="0"/>
          </p:cNvCxnSpPr>
          <p:nvPr/>
        </p:nvCxnSpPr>
        <p:spPr>
          <a:xfrm flipH="1">
            <a:off x="4452125" y="4191000"/>
            <a:ext cx="9941" cy="311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a:endCxn id="9" idx="0"/>
          </p:cNvCxnSpPr>
          <p:nvPr/>
        </p:nvCxnSpPr>
        <p:spPr>
          <a:xfrm flipH="1">
            <a:off x="4452125" y="4191000"/>
            <a:ext cx="3057039" cy="311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0"/>
            <a:endCxn id="9" idx="2"/>
          </p:cNvCxnSpPr>
          <p:nvPr/>
        </p:nvCxnSpPr>
        <p:spPr>
          <a:xfrm flipV="1">
            <a:off x="1352550" y="4992377"/>
            <a:ext cx="3099575" cy="27235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0"/>
            <a:endCxn id="9" idx="2"/>
          </p:cNvCxnSpPr>
          <p:nvPr/>
        </p:nvCxnSpPr>
        <p:spPr>
          <a:xfrm flipH="1" flipV="1">
            <a:off x="4452125" y="4992377"/>
            <a:ext cx="26809" cy="26542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0"/>
            <a:endCxn id="9" idx="2"/>
          </p:cNvCxnSpPr>
          <p:nvPr/>
        </p:nvCxnSpPr>
        <p:spPr>
          <a:xfrm flipH="1" flipV="1">
            <a:off x="4452125" y="4992377"/>
            <a:ext cx="3208681" cy="26542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2" idx="2"/>
            <a:endCxn id="16" idx="0"/>
          </p:cNvCxnSpPr>
          <p:nvPr/>
        </p:nvCxnSpPr>
        <p:spPr>
          <a:xfrm>
            <a:off x="1352550" y="5966477"/>
            <a:ext cx="3139751" cy="4020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3" idx="2"/>
            <a:endCxn id="16" idx="0"/>
          </p:cNvCxnSpPr>
          <p:nvPr/>
        </p:nvCxnSpPr>
        <p:spPr>
          <a:xfrm>
            <a:off x="4478934" y="5959552"/>
            <a:ext cx="13367" cy="4089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 idx="2"/>
            <a:endCxn id="16" idx="0"/>
          </p:cNvCxnSpPr>
          <p:nvPr/>
        </p:nvCxnSpPr>
        <p:spPr>
          <a:xfrm flipH="1">
            <a:off x="4492301" y="5959551"/>
            <a:ext cx="3168505" cy="4089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2" idx="3"/>
            <a:endCxn id="13" idx="1"/>
          </p:cNvCxnSpPr>
          <p:nvPr/>
        </p:nvCxnSpPr>
        <p:spPr>
          <a:xfrm flipV="1">
            <a:off x="2724150" y="5608676"/>
            <a:ext cx="306983" cy="692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3" idx="3"/>
            <a:endCxn id="14" idx="1"/>
          </p:cNvCxnSpPr>
          <p:nvPr/>
        </p:nvCxnSpPr>
        <p:spPr>
          <a:xfrm>
            <a:off x="5926734" y="5608676"/>
            <a:ext cx="33912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par>
                          <p:cTn id="23" fill="hold">
                            <p:stCondLst>
                              <p:cond delay="3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2000"/>
                                        <p:tgtEl>
                                          <p:spTgt spid="19"/>
                                        </p:tgtEl>
                                      </p:cBhvr>
                                    </p:animEffect>
                                  </p:childTnLst>
                                </p:cTn>
                              </p:par>
                            </p:childTnLst>
                          </p:cTn>
                        </p:par>
                        <p:par>
                          <p:cTn id="34" fill="hold">
                            <p:stCondLst>
                              <p:cond delay="60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500"/>
                                        <p:tgtEl>
                                          <p:spTgt spid="34"/>
                                        </p:tgtEl>
                                      </p:cBhvr>
                                    </p:animEffect>
                                  </p:childTnLst>
                                </p:cTn>
                              </p:par>
                              <p:par>
                                <p:cTn id="41" presetID="22" presetClass="entr" presetSubtype="1"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par>
                          <p:cTn id="44" fill="hold">
                            <p:stCondLst>
                              <p:cond delay="6500"/>
                            </p:stCondLst>
                            <p:childTnLst>
                              <p:par>
                                <p:cTn id="45" presetID="6"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par>
                          <p:cTn id="51" fill="hold">
                            <p:stCondLst>
                              <p:cond delay="8500"/>
                            </p:stCondLst>
                            <p:childTnLst>
                              <p:par>
                                <p:cTn id="52" presetID="22" presetClass="entr" presetSubtype="4"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par>
                                <p:cTn id="58" presetID="22" presetClass="entr" presetSubtype="4"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childTnLst>
                          </p:cTn>
                        </p:par>
                        <p:par>
                          <p:cTn id="61" fill="hold">
                            <p:stCondLst>
                              <p:cond delay="9000"/>
                            </p:stCondLst>
                            <p:childTnLst>
                              <p:par>
                                <p:cTn id="62" presetID="21" presetClass="entr" presetSubtype="1"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heel(1)">
                                      <p:cBhvr>
                                        <p:cTn id="64" dur="2000"/>
                                        <p:tgtEl>
                                          <p:spTgt spid="12"/>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heel(1)">
                                      <p:cBhvr>
                                        <p:cTn id="70" dur="2000"/>
                                        <p:tgtEl>
                                          <p:spTgt spid="13"/>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1)">
                                      <p:cBhvr>
                                        <p:cTn id="73" dur="2000"/>
                                        <p:tgtEl>
                                          <p:spTgt spid="21"/>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heel(1)">
                                      <p:cBhvr>
                                        <p:cTn id="76" dur="2000"/>
                                        <p:tgtEl>
                                          <p:spTgt spid="14"/>
                                        </p:tgtEl>
                                      </p:cBhvr>
                                    </p:animEffect>
                                  </p:childTnLst>
                                </p:cTn>
                              </p:par>
                            </p:childTnLst>
                          </p:cTn>
                        </p:par>
                        <p:par>
                          <p:cTn id="77" fill="hold">
                            <p:stCondLst>
                              <p:cond delay="11000"/>
                            </p:stCondLst>
                            <p:childTnLst>
                              <p:par>
                                <p:cTn id="78" presetID="6" presetClass="entr" presetSubtype="16"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circle(in)">
                                      <p:cBhvr>
                                        <p:cTn id="80" dur="2000"/>
                                        <p:tgtEl>
                                          <p:spTgt spid="76"/>
                                        </p:tgtEl>
                                      </p:cBhvr>
                                    </p:animEffect>
                                  </p:childTnLst>
                                </p:cTn>
                              </p:par>
                              <p:par>
                                <p:cTn id="81" presetID="6" presetClass="entr" presetSubtype="16"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circle(in)">
                                      <p:cBhvr>
                                        <p:cTn id="83" dur="2000"/>
                                        <p:tgtEl>
                                          <p:spTgt spid="78"/>
                                        </p:tgtEl>
                                      </p:cBhvr>
                                    </p:animEffect>
                                  </p:childTnLst>
                                </p:cTn>
                              </p:par>
                            </p:childTnLst>
                          </p:cTn>
                        </p:par>
                        <p:par>
                          <p:cTn id="84" fill="hold">
                            <p:stCondLst>
                              <p:cond delay="13000"/>
                            </p:stCondLst>
                            <p:childTnLst>
                              <p:par>
                                <p:cTn id="85" presetID="22" presetClass="entr" presetSubtype="1"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up)">
                                      <p:cBhvr>
                                        <p:cTn id="87" dur="500"/>
                                        <p:tgtEl>
                                          <p:spTgt spid="64"/>
                                        </p:tgtEl>
                                      </p:cBhvr>
                                    </p:animEffect>
                                  </p:childTnLst>
                                </p:cTn>
                              </p:par>
                              <p:par>
                                <p:cTn id="88" presetID="22" presetClass="entr" presetSubtype="1" fill="hold"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wipe(up)">
                                      <p:cBhvr>
                                        <p:cTn id="90" dur="500"/>
                                        <p:tgtEl>
                                          <p:spTgt spid="66"/>
                                        </p:tgtEl>
                                      </p:cBhvr>
                                    </p:animEffect>
                                  </p:childTnLst>
                                </p:cTn>
                              </p:par>
                              <p:par>
                                <p:cTn id="91" presetID="22" presetClass="entr" presetSubtype="1"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wipe(up)">
                                      <p:cBhvr>
                                        <p:cTn id="93" dur="500"/>
                                        <p:tgtEl>
                                          <p:spTgt spid="68"/>
                                        </p:tgtEl>
                                      </p:cBhvr>
                                    </p:animEffect>
                                  </p:childTnLst>
                                </p:cTn>
                              </p:par>
                            </p:childTnLst>
                          </p:cTn>
                        </p:par>
                        <p:par>
                          <p:cTn id="94" fill="hold">
                            <p:stCondLst>
                              <p:cond delay="13500"/>
                            </p:stCondLst>
                            <p:childTnLst>
                              <p:par>
                                <p:cTn id="95" presetID="6" presetClass="entr" presetSubtype="16"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circle(in)">
                                      <p:cBhvr>
                                        <p:cTn id="97" dur="2000"/>
                                        <p:tgtEl>
                                          <p:spTgt spid="16"/>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circle(in)">
                                      <p:cBhvr>
                                        <p:cTn id="10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p:bldP spid="12" grpId="0" animBg="1"/>
      <p:bldP spid="13" grpId="0" animBg="1"/>
      <p:bldP spid="14" grpId="0" animBg="1"/>
      <p:bldP spid="16" grpId="0" animBg="1"/>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609600" y="876300"/>
            <a:ext cx="1371600" cy="685800"/>
          </a:xfrm>
          <a:prstGeom prst="rect">
            <a:avLst/>
          </a:prstGeom>
          <a:solidFill>
            <a:srgbClr val="F6EB0A"/>
          </a:solidFill>
          <a:ln w="9525">
            <a:solidFill>
              <a:schemeClr val="tx1"/>
            </a:solidFill>
            <a:miter lim="800000"/>
            <a:headEnd/>
            <a:tailEnd/>
          </a:ln>
          <a:effectLst/>
        </p:spPr>
        <p:txBody>
          <a:bodyPr wrap="none" anchor="ctr"/>
          <a:lstStyle/>
          <a:p>
            <a:endParaRPr lang="en-US" sz="2400" dirty="0" smtClean="0">
              <a:latin typeface="+mj-lt"/>
            </a:endParaRPr>
          </a:p>
          <a:p>
            <a:r>
              <a:rPr lang="vi-VN" sz="2400" dirty="0" smtClean="0">
                <a:latin typeface="+mj-lt"/>
              </a:rPr>
              <a:t>Năng </a:t>
            </a:r>
            <a:r>
              <a:rPr lang="vi-VN" sz="2400" dirty="0">
                <a:latin typeface="+mj-lt"/>
              </a:rPr>
              <a:t>suất</a:t>
            </a:r>
          </a:p>
          <a:p>
            <a:endParaRPr lang="en-US" sz="2400" dirty="0">
              <a:solidFill>
                <a:schemeClr val="tx2">
                  <a:lumMod val="50000"/>
                </a:schemeClr>
              </a:solidFill>
              <a:latin typeface=".VnTime" pitchFamily="34" charset="0"/>
            </a:endParaRPr>
          </a:p>
        </p:txBody>
      </p:sp>
      <p:sp>
        <p:nvSpPr>
          <p:cNvPr id="148486" name="Rectangle 6"/>
          <p:cNvSpPr>
            <a:spLocks noChangeArrowheads="1"/>
          </p:cNvSpPr>
          <p:nvPr/>
        </p:nvSpPr>
        <p:spPr bwMode="auto">
          <a:xfrm>
            <a:off x="3581400" y="876300"/>
            <a:ext cx="1524000" cy="685800"/>
          </a:xfrm>
          <a:prstGeom prst="rect">
            <a:avLst/>
          </a:prstGeom>
          <a:solidFill>
            <a:srgbClr val="F6EB0A"/>
          </a:solidFill>
          <a:ln w="9525">
            <a:solidFill>
              <a:schemeClr val="tx1"/>
            </a:solidFill>
            <a:miter lim="800000"/>
            <a:headEnd/>
            <a:tailEnd/>
          </a:ln>
          <a:effectLst/>
        </p:spPr>
        <p:txBody>
          <a:bodyPr wrap="none" anchor="ctr"/>
          <a:lstStyle/>
          <a:p>
            <a:r>
              <a:rPr lang="en-US" sz="2400" dirty="0" smtClean="0">
                <a:latin typeface="Times New Roman" pitchFamily="18" charset="0"/>
                <a:cs typeface="Times New Roman" pitchFamily="18" charset="0"/>
              </a:rPr>
              <a:t>Chất lượng</a:t>
            </a:r>
            <a:endParaRPr lang="en-US" sz="2400" dirty="0">
              <a:latin typeface="Times New Roman" pitchFamily="18" charset="0"/>
              <a:cs typeface="Times New Roman" pitchFamily="18" charset="0"/>
            </a:endParaRPr>
          </a:p>
        </p:txBody>
      </p:sp>
      <p:sp>
        <p:nvSpPr>
          <p:cNvPr id="148487" name="Rectangle 7"/>
          <p:cNvSpPr>
            <a:spLocks noChangeArrowheads="1"/>
          </p:cNvSpPr>
          <p:nvPr/>
        </p:nvSpPr>
        <p:spPr bwMode="auto">
          <a:xfrm>
            <a:off x="6934200" y="876300"/>
            <a:ext cx="1447800" cy="571500"/>
          </a:xfrm>
          <a:prstGeom prst="rect">
            <a:avLst/>
          </a:prstGeom>
          <a:solidFill>
            <a:srgbClr val="F6EB0A"/>
          </a:solidFill>
          <a:ln w="9525">
            <a:solidFill>
              <a:schemeClr val="tx1"/>
            </a:solidFill>
            <a:miter lim="800000"/>
            <a:headEnd/>
            <a:tailEnd/>
          </a:ln>
          <a:effectLst/>
        </p:spPr>
        <p:txBody>
          <a:bodyPr wrap="none" anchor="ctr"/>
          <a:lstStyle/>
          <a:p>
            <a:r>
              <a:rPr lang="en-US" sz="2400" dirty="0" smtClean="0">
                <a:latin typeface="Times New Roman" pitchFamily="18" charset="0"/>
                <a:cs typeface="Times New Roman" pitchFamily="18" charset="0"/>
              </a:rPr>
              <a:t>Hiệu quả</a:t>
            </a:r>
            <a:endParaRPr lang="en-US" sz="2400" dirty="0">
              <a:latin typeface="Times New Roman" pitchFamily="18" charset="0"/>
              <a:cs typeface="Times New Roman" pitchFamily="18" charset="0"/>
            </a:endParaRPr>
          </a:p>
        </p:txBody>
      </p:sp>
      <p:sp>
        <p:nvSpPr>
          <p:cNvPr id="148488" name="Rectangle 8"/>
          <p:cNvSpPr>
            <a:spLocks noChangeArrowheads="1"/>
          </p:cNvSpPr>
          <p:nvPr/>
        </p:nvSpPr>
        <p:spPr bwMode="auto">
          <a:xfrm>
            <a:off x="228600" y="1905000"/>
            <a:ext cx="2305050" cy="211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solidFill>
                <a:srgbClr val="006600"/>
              </a:solidFill>
              <a:latin typeface=".VnTime" pitchFamily="34" charset="0"/>
            </a:endParaRPr>
          </a:p>
        </p:txBody>
      </p:sp>
      <p:sp>
        <p:nvSpPr>
          <p:cNvPr id="148489" name="Rectangle 9"/>
          <p:cNvSpPr>
            <a:spLocks noChangeArrowheads="1"/>
          </p:cNvSpPr>
          <p:nvPr/>
        </p:nvSpPr>
        <p:spPr bwMode="auto">
          <a:xfrm>
            <a:off x="3048000" y="1905000"/>
            <a:ext cx="274320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400" dirty="0">
              <a:solidFill>
                <a:srgbClr val="006600"/>
              </a:solidFill>
              <a:latin typeface=".VnTime" pitchFamily="34" charset="0"/>
            </a:endParaRPr>
          </a:p>
          <a:p>
            <a:endParaRPr lang="en-US" sz="2400" dirty="0">
              <a:solidFill>
                <a:srgbClr val="006600"/>
              </a:solidFill>
              <a:latin typeface=".VnTime" pitchFamily="34" charset="0"/>
            </a:endParaRPr>
          </a:p>
        </p:txBody>
      </p:sp>
      <p:sp>
        <p:nvSpPr>
          <p:cNvPr id="148490" name="Rectangle 10"/>
          <p:cNvSpPr>
            <a:spLocks noChangeArrowheads="1"/>
          </p:cNvSpPr>
          <p:nvPr/>
        </p:nvSpPr>
        <p:spPr bwMode="auto">
          <a:xfrm>
            <a:off x="6248400" y="1905000"/>
            <a:ext cx="26670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smtClean="0">
                <a:solidFill>
                  <a:srgbClr val="006600"/>
                </a:solidFill>
                <a:latin typeface="Times New Roman" pitchFamily="18" charset="0"/>
                <a:cs typeface="Times New Roman" pitchFamily="18" charset="0"/>
              </a:rPr>
              <a:t>Tính ứng dụng và tác động tích cực của sản phẩm đối với con người và xã hội. </a:t>
            </a:r>
            <a:endParaRPr lang="en-US" sz="2400" dirty="0">
              <a:solidFill>
                <a:srgbClr val="006600"/>
              </a:solidFill>
              <a:latin typeface=".VnTime" pitchFamily="34" charset="0"/>
            </a:endParaRPr>
          </a:p>
        </p:txBody>
      </p:sp>
      <p:sp>
        <p:nvSpPr>
          <p:cNvPr id="148492" name="Line 12"/>
          <p:cNvSpPr>
            <a:spLocks noChangeShapeType="1"/>
          </p:cNvSpPr>
          <p:nvPr/>
        </p:nvSpPr>
        <p:spPr bwMode="auto">
          <a:xfrm>
            <a:off x="4343400" y="1562100"/>
            <a:ext cx="0" cy="323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3" name="Line 13"/>
          <p:cNvSpPr>
            <a:spLocks noChangeShapeType="1"/>
          </p:cNvSpPr>
          <p:nvPr/>
        </p:nvSpPr>
        <p:spPr bwMode="auto">
          <a:xfrm>
            <a:off x="7620000" y="1524000"/>
            <a:ext cx="0" cy="390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Line 14"/>
          <p:cNvSpPr>
            <a:spLocks noChangeShapeType="1"/>
          </p:cNvSpPr>
          <p:nvPr/>
        </p:nvSpPr>
        <p:spPr bwMode="auto">
          <a:xfrm>
            <a:off x="1981200" y="1219200"/>
            <a:ext cx="1600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5" name="Line 15"/>
          <p:cNvSpPr>
            <a:spLocks noChangeShapeType="1"/>
          </p:cNvSpPr>
          <p:nvPr/>
        </p:nvSpPr>
        <p:spPr bwMode="auto">
          <a:xfrm>
            <a:off x="5105400" y="1219200"/>
            <a:ext cx="1828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8" name="Rectangle 18"/>
          <p:cNvSpPr>
            <a:spLocks noChangeArrowheads="1"/>
          </p:cNvSpPr>
          <p:nvPr/>
        </p:nvSpPr>
        <p:spPr bwMode="auto">
          <a:xfrm>
            <a:off x="1381125" y="4571999"/>
            <a:ext cx="6391275" cy="463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solidFill>
                <a:srgbClr val="CC0099"/>
              </a:solidFill>
              <a:latin typeface="Times New Roman" pitchFamily="18" charset="0"/>
              <a:cs typeface="Times New Roman" pitchFamily="18" charset="0"/>
            </a:endParaRPr>
          </a:p>
        </p:txBody>
      </p:sp>
      <p:sp>
        <p:nvSpPr>
          <p:cNvPr id="148499" name="Rectangle 19"/>
          <p:cNvSpPr>
            <a:spLocks noChangeArrowheads="1"/>
          </p:cNvSpPr>
          <p:nvPr/>
        </p:nvSpPr>
        <p:spPr bwMode="auto">
          <a:xfrm>
            <a:off x="609600" y="5715000"/>
            <a:ext cx="7772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solidFill>
                  <a:srgbClr val="0000CC"/>
                </a:solidFill>
                <a:latin typeface="Times New Roman" pitchFamily="18" charset="0"/>
                <a:cs typeface="Times New Roman" pitchFamily="18" charset="0"/>
              </a:rPr>
              <a:t>Là tạo ra được nhiều sản phẩm có </a:t>
            </a:r>
            <a:r>
              <a:rPr lang="en-US" sz="2400" dirty="0" err="1" smtClean="0">
                <a:solidFill>
                  <a:srgbClr val="0000CC"/>
                </a:solidFill>
                <a:latin typeface="Times New Roman" pitchFamily="18" charset="0"/>
                <a:cs typeface="Times New Roman" pitchFamily="18" charset="0"/>
              </a:rPr>
              <a:t>giá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trị</a:t>
            </a:r>
            <a:r>
              <a:rPr lang="en-US" sz="2400" dirty="0" smtClean="0">
                <a:solidFill>
                  <a:srgbClr val="0000CC"/>
                </a:solidFill>
                <a:latin typeface="Times New Roman" pitchFamily="18" charset="0"/>
                <a:cs typeface="Times New Roman" pitchFamily="18" charset="0"/>
              </a:rPr>
              <a:t> cao cả về nội dung</a:t>
            </a:r>
          </a:p>
          <a:p>
            <a:pPr algn="ctr"/>
            <a:r>
              <a:rPr lang="en-US" sz="2400" dirty="0" smtClean="0">
                <a:solidFill>
                  <a:srgbClr val="0000CC"/>
                </a:solidFill>
                <a:latin typeface="Times New Roman" pitchFamily="18" charset="0"/>
                <a:cs typeface="Times New Roman" pitchFamily="18" charset="0"/>
              </a:rPr>
              <a:t> và hình thức trong một thời gian nhất định. </a:t>
            </a:r>
            <a:endParaRPr lang="en-US" sz="2400" dirty="0">
              <a:solidFill>
                <a:srgbClr val="0000CC"/>
              </a:solidFill>
              <a:latin typeface=".VnTime" pitchFamily="34" charset="0"/>
            </a:endParaRPr>
          </a:p>
        </p:txBody>
      </p:sp>
      <p:sp>
        <p:nvSpPr>
          <p:cNvPr id="148500" name="Line 20"/>
          <p:cNvSpPr>
            <a:spLocks noChangeShapeType="1"/>
          </p:cNvSpPr>
          <p:nvPr/>
        </p:nvSpPr>
        <p:spPr bwMode="auto">
          <a:xfrm>
            <a:off x="1428750" y="4038600"/>
            <a:ext cx="2971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01" name="Line 21"/>
          <p:cNvSpPr>
            <a:spLocks noChangeShapeType="1"/>
          </p:cNvSpPr>
          <p:nvPr/>
        </p:nvSpPr>
        <p:spPr bwMode="auto">
          <a:xfrm flipH="1">
            <a:off x="4572000" y="4038600"/>
            <a:ext cx="3048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02" name="Line 22"/>
          <p:cNvSpPr>
            <a:spLocks noChangeShapeType="1"/>
          </p:cNvSpPr>
          <p:nvPr/>
        </p:nvSpPr>
        <p:spPr bwMode="auto">
          <a:xfrm>
            <a:off x="4495800" y="3962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03" name="Line 23"/>
          <p:cNvSpPr>
            <a:spLocks noChangeShapeType="1"/>
          </p:cNvSpPr>
          <p:nvPr/>
        </p:nvSpPr>
        <p:spPr bwMode="auto">
          <a:xfrm>
            <a:off x="4495800" y="5029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1381125" y="4574231"/>
            <a:ext cx="6343650" cy="461665"/>
          </a:xfrm>
          <a:prstGeom prst="rect">
            <a:avLst/>
          </a:prstGeom>
        </p:spPr>
        <p:txBody>
          <a:bodyPr wrap="square">
            <a:spAutoFit/>
          </a:bodyPr>
          <a:lstStyle/>
          <a:p>
            <a:r>
              <a:rPr lang="vi-VN" sz="2400" b="1" dirty="0">
                <a:solidFill>
                  <a:schemeClr val="tx2">
                    <a:lumMod val="50000"/>
                  </a:schemeClr>
                </a:solidFill>
                <a:latin typeface="Times New Roman" pitchFamily="18" charset="0"/>
                <a:cs typeface="Times New Roman" pitchFamily="18" charset="0"/>
              </a:rPr>
              <a:t>Làm việc có năng suất, chất </a:t>
            </a:r>
            <a:r>
              <a:rPr lang="vi-VN" sz="2400" b="1" dirty="0" smtClean="0">
                <a:solidFill>
                  <a:schemeClr val="tx2">
                    <a:lumMod val="50000"/>
                  </a:schemeClr>
                </a:solidFill>
                <a:latin typeface="Times New Roman" pitchFamily="18" charset="0"/>
                <a:cs typeface="Times New Roman" pitchFamily="18" charset="0"/>
              </a:rPr>
              <a:t>lượng</a:t>
            </a:r>
            <a:r>
              <a:rPr lang="vi-VN" sz="2400" b="1" dirty="0">
                <a:solidFill>
                  <a:schemeClr val="tx2">
                    <a:lumMod val="50000"/>
                  </a:schemeClr>
                </a:solidFill>
                <a:latin typeface="Times New Roman" pitchFamily="18" charset="0"/>
                <a:cs typeface="Times New Roman" pitchFamily="18" charset="0"/>
              </a:rPr>
              <a:t>, hiệu quả.</a:t>
            </a:r>
          </a:p>
        </p:txBody>
      </p:sp>
      <p:sp>
        <p:nvSpPr>
          <p:cNvPr id="3" name="Rectangle 2"/>
          <p:cNvSpPr/>
          <p:nvPr/>
        </p:nvSpPr>
        <p:spPr>
          <a:xfrm>
            <a:off x="247650" y="2066835"/>
            <a:ext cx="2190750" cy="1723549"/>
          </a:xfrm>
          <a:prstGeom prst="rect">
            <a:avLst/>
          </a:prstGeom>
        </p:spPr>
        <p:txBody>
          <a:bodyPr wrap="square">
            <a:spAutoFit/>
          </a:bodyPr>
          <a:lstStyle/>
          <a:p>
            <a:pPr algn="just"/>
            <a:r>
              <a:rPr lang="vi-VN" sz="2600" dirty="0">
                <a:solidFill>
                  <a:schemeClr val="tx2">
                    <a:lumMod val="50000"/>
                  </a:schemeClr>
                </a:solidFill>
                <a:latin typeface="Times New Roman" pitchFamily="18" charset="0"/>
                <a:cs typeface="Times New Roman" pitchFamily="18" charset="0"/>
              </a:rPr>
              <a:t>Số </a:t>
            </a:r>
            <a:r>
              <a:rPr lang="vi-VN" sz="2600" dirty="0" smtClean="0">
                <a:solidFill>
                  <a:schemeClr val="tx2">
                    <a:lumMod val="50000"/>
                  </a:schemeClr>
                </a:solidFill>
                <a:latin typeface="Times New Roman" pitchFamily="18" charset="0"/>
                <a:cs typeface="Times New Roman" pitchFamily="18" charset="0"/>
              </a:rPr>
              <a:t>lượng </a:t>
            </a:r>
            <a:r>
              <a:rPr lang="vi-VN" sz="2600" dirty="0">
                <a:solidFill>
                  <a:schemeClr val="tx2">
                    <a:lumMod val="50000"/>
                  </a:schemeClr>
                </a:solidFill>
                <a:latin typeface="Times New Roman" pitchFamily="18" charset="0"/>
                <a:cs typeface="Times New Roman" pitchFamily="18" charset="0"/>
              </a:rPr>
              <a:t>sản</a:t>
            </a:r>
          </a:p>
          <a:p>
            <a:pPr algn="just"/>
            <a:r>
              <a:rPr lang="vi-VN" sz="2600" dirty="0">
                <a:solidFill>
                  <a:schemeClr val="tx2">
                    <a:lumMod val="50000"/>
                  </a:schemeClr>
                </a:solidFill>
                <a:latin typeface="Times New Roman" pitchFamily="18" charset="0"/>
                <a:cs typeface="Times New Roman" pitchFamily="18" charset="0"/>
              </a:rPr>
              <a:t>phẩm được </a:t>
            </a:r>
            <a:r>
              <a:rPr lang="vi-VN" sz="2600" dirty="0" smtClean="0">
                <a:solidFill>
                  <a:schemeClr val="tx2">
                    <a:lumMod val="50000"/>
                  </a:schemeClr>
                </a:solidFill>
                <a:latin typeface="Times New Roman" pitchFamily="18" charset="0"/>
                <a:cs typeface="Times New Roman" pitchFamily="18" charset="0"/>
              </a:rPr>
              <a:t>tạo</a:t>
            </a:r>
            <a:r>
              <a:rPr lang="en-US" sz="2600" dirty="0" smtClean="0">
                <a:solidFill>
                  <a:schemeClr val="tx2">
                    <a:lumMod val="50000"/>
                  </a:schemeClr>
                </a:solidFill>
                <a:latin typeface="Times New Roman" pitchFamily="18" charset="0"/>
                <a:cs typeface="Times New Roman" pitchFamily="18" charset="0"/>
              </a:rPr>
              <a:t> </a:t>
            </a:r>
            <a:r>
              <a:rPr lang="vi-VN" sz="2600" dirty="0" smtClean="0">
                <a:solidFill>
                  <a:schemeClr val="tx2">
                    <a:lumMod val="50000"/>
                  </a:schemeClr>
                </a:solidFill>
                <a:latin typeface="Times New Roman" pitchFamily="18" charset="0"/>
                <a:cs typeface="Times New Roman" pitchFamily="18" charset="0"/>
              </a:rPr>
              <a:t>ra</a:t>
            </a:r>
            <a:r>
              <a:rPr lang="en-US" sz="2600" dirty="0">
                <a:solidFill>
                  <a:schemeClr val="tx2">
                    <a:lumMod val="50000"/>
                  </a:schemeClr>
                </a:solidFill>
                <a:latin typeface="Times New Roman" pitchFamily="18" charset="0"/>
                <a:cs typeface="Times New Roman" pitchFamily="18" charset="0"/>
              </a:rPr>
              <a:t> </a:t>
            </a:r>
            <a:r>
              <a:rPr lang="en-US" sz="2600" dirty="0" smtClean="0">
                <a:solidFill>
                  <a:schemeClr val="tx2">
                    <a:lumMod val="50000"/>
                  </a:schemeClr>
                </a:solidFill>
                <a:latin typeface="Times New Roman" pitchFamily="18" charset="0"/>
                <a:cs typeface="Times New Roman" pitchFamily="18" charset="0"/>
              </a:rPr>
              <a:t>trong </a:t>
            </a:r>
            <a:r>
              <a:rPr lang="en-US" sz="2600" dirty="0">
                <a:solidFill>
                  <a:schemeClr val="tx2">
                    <a:lumMod val="50000"/>
                  </a:schemeClr>
                </a:solidFill>
                <a:latin typeface="Times New Roman" pitchFamily="18" charset="0"/>
                <a:cs typeface="Times New Roman" pitchFamily="18" charset="0"/>
              </a:rPr>
              <a:t>thời </a:t>
            </a:r>
            <a:r>
              <a:rPr lang="en-US" sz="2600" dirty="0" smtClean="0">
                <a:solidFill>
                  <a:schemeClr val="tx2">
                    <a:lumMod val="50000"/>
                  </a:schemeClr>
                </a:solidFill>
                <a:latin typeface="Times New Roman" pitchFamily="18" charset="0"/>
                <a:cs typeface="Times New Roman" pitchFamily="18" charset="0"/>
              </a:rPr>
              <a:t>gian </a:t>
            </a:r>
            <a:r>
              <a:rPr lang="vi-VN" sz="2600" dirty="0" smtClean="0">
                <a:solidFill>
                  <a:schemeClr val="tx2">
                    <a:lumMod val="50000"/>
                  </a:schemeClr>
                </a:solidFill>
                <a:latin typeface="Times New Roman" pitchFamily="18" charset="0"/>
                <a:cs typeface="Times New Roman" pitchFamily="18" charset="0"/>
              </a:rPr>
              <a:t>nhất </a:t>
            </a:r>
            <a:r>
              <a:rPr lang="vi-VN" sz="2600" dirty="0">
                <a:solidFill>
                  <a:schemeClr val="tx2">
                    <a:lumMod val="50000"/>
                  </a:schemeClr>
                </a:solidFill>
                <a:latin typeface="Times New Roman" pitchFamily="18" charset="0"/>
                <a:cs typeface="Times New Roman" pitchFamily="18" charset="0"/>
              </a:rPr>
              <a:t>định</a:t>
            </a:r>
            <a:r>
              <a:rPr lang="vi-VN" sz="2800" dirty="0">
                <a:solidFill>
                  <a:schemeClr val="tx2">
                    <a:lumMod val="50000"/>
                  </a:schemeClr>
                </a:solidFill>
                <a:latin typeface="Times New Roman" pitchFamily="18" charset="0"/>
                <a:cs typeface="Times New Roman" pitchFamily="18" charset="0"/>
              </a:rPr>
              <a:t>.</a:t>
            </a:r>
          </a:p>
        </p:txBody>
      </p:sp>
      <p:sp>
        <p:nvSpPr>
          <p:cNvPr id="4" name="Rectangle 3"/>
          <p:cNvSpPr/>
          <p:nvPr/>
        </p:nvSpPr>
        <p:spPr>
          <a:xfrm>
            <a:off x="3028950" y="1958370"/>
            <a:ext cx="2743200" cy="1815882"/>
          </a:xfrm>
          <a:prstGeom prst="rect">
            <a:avLst/>
          </a:prstGeom>
        </p:spPr>
        <p:txBody>
          <a:bodyPr wrap="square">
            <a:spAutoFit/>
          </a:bodyPr>
          <a:lstStyle/>
          <a:p>
            <a:r>
              <a:rPr lang="en-US" sz="2800" dirty="0">
                <a:solidFill>
                  <a:schemeClr val="tx2">
                    <a:lumMod val="50000"/>
                  </a:schemeClr>
                </a:solidFill>
                <a:latin typeface="Times New Roman" pitchFamily="18" charset="0"/>
                <a:cs typeface="Times New Roman" pitchFamily="18" charset="0"/>
              </a:rPr>
              <a:t>Hình thức bên </a:t>
            </a:r>
            <a:r>
              <a:rPr lang="en-US" sz="2800" dirty="0" smtClean="0">
                <a:solidFill>
                  <a:schemeClr val="tx2">
                    <a:lumMod val="50000"/>
                  </a:schemeClr>
                </a:solidFill>
                <a:latin typeface="Times New Roman" pitchFamily="18" charset="0"/>
                <a:cs typeface="Times New Roman" pitchFamily="18" charset="0"/>
              </a:rPr>
              <a:t>ngoài, nội </a:t>
            </a:r>
            <a:r>
              <a:rPr lang="en-US" sz="2800" dirty="0">
                <a:solidFill>
                  <a:schemeClr val="tx2">
                    <a:lumMod val="50000"/>
                  </a:schemeClr>
                </a:solidFill>
                <a:latin typeface="Times New Roman" pitchFamily="18" charset="0"/>
                <a:cs typeface="Times New Roman" pitchFamily="18" charset="0"/>
              </a:rPr>
              <a:t>dung bên </a:t>
            </a:r>
            <a:r>
              <a:rPr lang="en-US" sz="2800" dirty="0" smtClean="0">
                <a:solidFill>
                  <a:schemeClr val="tx2">
                    <a:lumMod val="50000"/>
                  </a:schemeClr>
                </a:solidFill>
                <a:latin typeface="Times New Roman" pitchFamily="18" charset="0"/>
                <a:cs typeface="Times New Roman" pitchFamily="18" charset="0"/>
              </a:rPr>
              <a:t>trong của </a:t>
            </a:r>
            <a:r>
              <a:rPr lang="en-US" sz="2800" dirty="0">
                <a:solidFill>
                  <a:schemeClr val="tx2">
                    <a:lumMod val="50000"/>
                  </a:schemeClr>
                </a:solidFill>
                <a:latin typeface="Times New Roman" pitchFamily="18" charset="0"/>
                <a:cs typeface="Times New Roman" pitchFamily="18" charset="0"/>
              </a:rPr>
              <a:t>sản phẩm.</a:t>
            </a:r>
          </a:p>
        </p:txBody>
      </p:sp>
      <p:sp>
        <p:nvSpPr>
          <p:cNvPr id="148491" name="Line 11"/>
          <p:cNvSpPr>
            <a:spLocks noChangeShapeType="1"/>
          </p:cNvSpPr>
          <p:nvPr/>
        </p:nvSpPr>
        <p:spPr bwMode="auto">
          <a:xfrm>
            <a:off x="1246947" y="15621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582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fade">
                                      <p:cBhvr>
                                        <p:cTn id="7" dur="500"/>
                                        <p:tgtEl>
                                          <p:spTgt spid="1484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491"/>
                                        </p:tgtEl>
                                        <p:attrNameLst>
                                          <p:attrName>style.visibility</p:attrName>
                                        </p:attrNameLst>
                                      </p:cBhvr>
                                      <p:to>
                                        <p:strVal val="visible"/>
                                      </p:to>
                                    </p:set>
                                    <p:animEffect transition="in" filter="fade">
                                      <p:cBhvr>
                                        <p:cTn id="10" dur="500"/>
                                        <p:tgtEl>
                                          <p:spTgt spid="1484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fade">
                                      <p:cBhvr>
                                        <p:cTn id="13" dur="500"/>
                                        <p:tgtEl>
                                          <p:spTgt spid="1484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8494"/>
                                        </p:tgtEl>
                                        <p:attrNameLst>
                                          <p:attrName>style.visibility</p:attrName>
                                        </p:attrNameLst>
                                      </p:cBhvr>
                                      <p:to>
                                        <p:strVal val="visible"/>
                                      </p:to>
                                    </p:set>
                                    <p:animEffect transition="in" filter="fade">
                                      <p:cBhvr>
                                        <p:cTn id="21" dur="500"/>
                                        <p:tgtEl>
                                          <p:spTgt spid="1484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8486"/>
                                        </p:tgtEl>
                                        <p:attrNameLst>
                                          <p:attrName>style.visibility</p:attrName>
                                        </p:attrNameLst>
                                      </p:cBhvr>
                                      <p:to>
                                        <p:strVal val="visible"/>
                                      </p:to>
                                    </p:set>
                                    <p:animEffect transition="in" filter="fade">
                                      <p:cBhvr>
                                        <p:cTn id="24" dur="500"/>
                                        <p:tgtEl>
                                          <p:spTgt spid="14848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8489"/>
                                        </p:tgtEl>
                                        <p:attrNameLst>
                                          <p:attrName>style.visibility</p:attrName>
                                        </p:attrNameLst>
                                      </p:cBhvr>
                                      <p:to>
                                        <p:strVal val="visible"/>
                                      </p:to>
                                    </p:set>
                                    <p:animEffect transition="in" filter="fade">
                                      <p:cBhvr>
                                        <p:cTn id="27" dur="500"/>
                                        <p:tgtEl>
                                          <p:spTgt spid="14848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8492"/>
                                        </p:tgtEl>
                                        <p:attrNameLst>
                                          <p:attrName>style.visibility</p:attrName>
                                        </p:attrNameLst>
                                      </p:cBhvr>
                                      <p:to>
                                        <p:strVal val="visible"/>
                                      </p:to>
                                    </p:set>
                                    <p:animEffect transition="in" filter="fade">
                                      <p:cBhvr>
                                        <p:cTn id="30" dur="500"/>
                                        <p:tgtEl>
                                          <p:spTgt spid="14849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8495"/>
                                        </p:tgtEl>
                                        <p:attrNameLst>
                                          <p:attrName>style.visibility</p:attrName>
                                        </p:attrNameLst>
                                      </p:cBhvr>
                                      <p:to>
                                        <p:strVal val="visible"/>
                                      </p:to>
                                    </p:set>
                                    <p:animEffect transition="in" filter="fade">
                                      <p:cBhvr>
                                        <p:cTn id="40" dur="500"/>
                                        <p:tgtEl>
                                          <p:spTgt spid="1484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8487"/>
                                        </p:tgtEl>
                                        <p:attrNameLst>
                                          <p:attrName>style.visibility</p:attrName>
                                        </p:attrNameLst>
                                      </p:cBhvr>
                                      <p:to>
                                        <p:strVal val="visible"/>
                                      </p:to>
                                    </p:set>
                                    <p:animEffect transition="in" filter="fade">
                                      <p:cBhvr>
                                        <p:cTn id="43" dur="500"/>
                                        <p:tgtEl>
                                          <p:spTgt spid="1484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8493"/>
                                        </p:tgtEl>
                                        <p:attrNameLst>
                                          <p:attrName>style.visibility</p:attrName>
                                        </p:attrNameLst>
                                      </p:cBhvr>
                                      <p:to>
                                        <p:strVal val="visible"/>
                                      </p:to>
                                    </p:set>
                                    <p:animEffect transition="in" filter="fade">
                                      <p:cBhvr>
                                        <p:cTn id="46" dur="500"/>
                                        <p:tgtEl>
                                          <p:spTgt spid="1484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8490"/>
                                        </p:tgtEl>
                                        <p:attrNameLst>
                                          <p:attrName>style.visibility</p:attrName>
                                        </p:attrNameLst>
                                      </p:cBhvr>
                                      <p:to>
                                        <p:strVal val="visible"/>
                                      </p:to>
                                    </p:set>
                                    <p:animEffect transition="in" filter="fade">
                                      <p:cBhvr>
                                        <p:cTn id="49" dur="500"/>
                                        <p:tgtEl>
                                          <p:spTgt spid="14849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8500"/>
                                        </p:tgtEl>
                                        <p:attrNameLst>
                                          <p:attrName>style.visibility</p:attrName>
                                        </p:attrNameLst>
                                      </p:cBhvr>
                                      <p:to>
                                        <p:strVal val="visible"/>
                                      </p:to>
                                    </p:set>
                                    <p:animEffect transition="in" filter="fade">
                                      <p:cBhvr>
                                        <p:cTn id="54" dur="500"/>
                                        <p:tgtEl>
                                          <p:spTgt spid="14850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8502"/>
                                        </p:tgtEl>
                                        <p:attrNameLst>
                                          <p:attrName>style.visibility</p:attrName>
                                        </p:attrNameLst>
                                      </p:cBhvr>
                                      <p:to>
                                        <p:strVal val="visible"/>
                                      </p:to>
                                    </p:set>
                                    <p:animEffect transition="in" filter="fade">
                                      <p:cBhvr>
                                        <p:cTn id="57" dur="500"/>
                                        <p:tgtEl>
                                          <p:spTgt spid="14850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8501"/>
                                        </p:tgtEl>
                                        <p:attrNameLst>
                                          <p:attrName>style.visibility</p:attrName>
                                        </p:attrNameLst>
                                      </p:cBhvr>
                                      <p:to>
                                        <p:strVal val="visible"/>
                                      </p:to>
                                    </p:set>
                                    <p:animEffect transition="in" filter="fade">
                                      <p:cBhvr>
                                        <p:cTn id="60" dur="500"/>
                                        <p:tgtEl>
                                          <p:spTgt spid="1485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8498"/>
                                        </p:tgtEl>
                                        <p:attrNameLst>
                                          <p:attrName>style.visibility</p:attrName>
                                        </p:attrNameLst>
                                      </p:cBhvr>
                                      <p:to>
                                        <p:strVal val="visible"/>
                                      </p:to>
                                    </p:set>
                                    <p:animEffect transition="in" filter="fade">
                                      <p:cBhvr>
                                        <p:cTn id="68" dur="500"/>
                                        <p:tgtEl>
                                          <p:spTgt spid="14849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8503"/>
                                        </p:tgtEl>
                                        <p:attrNameLst>
                                          <p:attrName>style.visibility</p:attrName>
                                        </p:attrNameLst>
                                      </p:cBhvr>
                                      <p:to>
                                        <p:strVal val="visible"/>
                                      </p:to>
                                    </p:set>
                                    <p:animEffect transition="in" filter="fade">
                                      <p:cBhvr>
                                        <p:cTn id="73" dur="500"/>
                                        <p:tgtEl>
                                          <p:spTgt spid="14850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8499"/>
                                        </p:tgtEl>
                                        <p:attrNameLst>
                                          <p:attrName>style.visibility</p:attrName>
                                        </p:attrNameLst>
                                      </p:cBhvr>
                                      <p:to>
                                        <p:strVal val="visible"/>
                                      </p:to>
                                    </p:set>
                                    <p:animEffect transition="in" filter="fade">
                                      <p:cBhvr>
                                        <p:cTn id="76" dur="500"/>
                                        <p:tgtEl>
                                          <p:spTgt spid="14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P spid="148486" grpId="0" animBg="1"/>
      <p:bldP spid="148487" grpId="0" animBg="1"/>
      <p:bldP spid="148488" grpId="0" animBg="1"/>
      <p:bldP spid="148489" grpId="0" animBg="1"/>
      <p:bldP spid="148490" grpId="0" animBg="1"/>
      <p:bldP spid="148492" grpId="0" animBg="1"/>
      <p:bldP spid="148493" grpId="0" animBg="1"/>
      <p:bldP spid="148494" grpId="0" animBg="1"/>
      <p:bldP spid="148495" grpId="0" animBg="1"/>
      <p:bldP spid="148498" grpId="0" animBg="1"/>
      <p:bldP spid="148499" grpId="0" animBg="1"/>
      <p:bldP spid="148500" grpId="0" animBg="1"/>
      <p:bldP spid="148501" grpId="0" animBg="1"/>
      <p:bldP spid="148502" grpId="0" animBg="1"/>
      <p:bldP spid="148503" grpId="0" animBg="1"/>
      <p:bldP spid="2" grpId="0"/>
      <p:bldP spid="3" grpId="0"/>
      <p:bldP spid="4" grpId="0"/>
      <p:bldP spid="1484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76822" y="-609600"/>
            <a:ext cx="7467600" cy="1143000"/>
          </a:xfrm>
        </p:spPr>
        <p:txBody>
          <a:bodyPr>
            <a:normAutofit/>
          </a:bodyPr>
          <a:lstStyle/>
          <a:p>
            <a:r>
              <a:rPr lang="en-US" sz="3200" dirty="0" smtClean="0">
                <a:solidFill>
                  <a:srgbClr val="FF0000"/>
                </a:solidFill>
                <a:latin typeface="Times New Roman" pitchFamily="18" charset="0"/>
                <a:cs typeface="Times New Roman" pitchFamily="18" charset="0"/>
              </a:rPr>
              <a:t>Bài tập 1: SGK trang 33</a:t>
            </a:r>
            <a:endParaRPr lang="en-US" sz="3200" dirty="0">
              <a:solidFill>
                <a:srgbClr val="FF0000"/>
              </a:solidFill>
              <a:latin typeface="Times New Roman" pitchFamily="18" charset="0"/>
              <a:cs typeface="Times New Roman" pitchFamily="18" charset="0"/>
            </a:endParaRPr>
          </a:p>
        </p:txBody>
      </p:sp>
      <p:sp>
        <p:nvSpPr>
          <p:cNvPr id="26627" name="AutoShape 3"/>
          <p:cNvSpPr>
            <a:spLocks noChangeArrowheads="1"/>
          </p:cNvSpPr>
          <p:nvPr/>
        </p:nvSpPr>
        <p:spPr bwMode="auto">
          <a:xfrm>
            <a:off x="685800" y="3403055"/>
            <a:ext cx="4000500" cy="1641909"/>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sp>
        <p:nvSpPr>
          <p:cNvPr id="26628" name="AutoShape 4"/>
          <p:cNvSpPr>
            <a:spLocks noChangeArrowheads="1"/>
          </p:cNvSpPr>
          <p:nvPr/>
        </p:nvSpPr>
        <p:spPr bwMode="auto">
          <a:xfrm>
            <a:off x="685800" y="1666219"/>
            <a:ext cx="4027237" cy="1584456"/>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grpSp>
        <p:nvGrpSpPr>
          <p:cNvPr id="26633" name="Group 9"/>
          <p:cNvGrpSpPr>
            <a:grpSpLocks/>
          </p:cNvGrpSpPr>
          <p:nvPr/>
        </p:nvGrpSpPr>
        <p:grpSpPr bwMode="auto">
          <a:xfrm>
            <a:off x="304800" y="609600"/>
            <a:ext cx="8763000" cy="809350"/>
            <a:chOff x="406" y="980"/>
            <a:chExt cx="2330" cy="294"/>
          </a:xfrm>
          <a:solidFill>
            <a:srgbClr val="FF0000"/>
          </a:solidFill>
        </p:grpSpPr>
        <p:sp>
          <p:nvSpPr>
            <p:cNvPr id="26634" name="AutoShape 10"/>
            <p:cNvSpPr>
              <a:spLocks noChangeArrowheads="1"/>
            </p:cNvSpPr>
            <p:nvPr/>
          </p:nvSpPr>
          <p:spPr bwMode="gray">
            <a:xfrm>
              <a:off x="406" y="980"/>
              <a:ext cx="2330" cy="294"/>
            </a:xfrm>
            <a:prstGeom prst="roundRect">
              <a:avLst>
                <a:gd name="adj" fmla="val 50000"/>
              </a:avLst>
            </a:prstGeom>
            <a:grpFill/>
            <a:ln w="12700">
              <a:solidFill>
                <a:schemeClr val="accent1">
                  <a:lumMod val="60000"/>
                  <a:lumOff val="40000"/>
                </a:schemeClr>
              </a:solidFill>
              <a:round/>
              <a:headEnd/>
              <a:tailEnd/>
            </a:ln>
            <a:effectLst>
              <a:outerShdw dist="53882" dir="2700000" algn="ctr" rotWithShape="0">
                <a:srgbClr val="292929">
                  <a:alpha val="50000"/>
                </a:srgbClr>
              </a:outerShdw>
            </a:effectLst>
          </p:spPr>
          <p:txBody>
            <a:bodyPr wrap="none" anchor="ctr"/>
            <a:lstStyle/>
            <a:p>
              <a:endParaRPr lang="en-US">
                <a:solidFill>
                  <a:srgbClr val="9BD3E5"/>
                </a:solidFill>
              </a:endParaRPr>
            </a:p>
          </p:txBody>
        </p:sp>
        <p:sp>
          <p:nvSpPr>
            <p:cNvPr id="26635" name="AutoShape 11"/>
            <p:cNvSpPr>
              <a:spLocks noChangeArrowheads="1"/>
            </p:cNvSpPr>
            <p:nvPr/>
          </p:nvSpPr>
          <p:spPr bwMode="gray">
            <a:xfrm flipH="1">
              <a:off x="2620" y="1005"/>
              <a:ext cx="104" cy="246"/>
            </a:xfrm>
            <a:prstGeom prst="moon">
              <a:avLst>
                <a:gd name="adj" fmla="val 22032"/>
              </a:avLst>
            </a:prstGeom>
            <a:grpFill/>
            <a:ln w="9525">
              <a:solidFill>
                <a:schemeClr val="accent1">
                  <a:lumMod val="60000"/>
                  <a:lumOff val="40000"/>
                </a:schemeClr>
              </a:solidFill>
              <a:miter lim="800000"/>
              <a:headEnd/>
              <a:tailEnd/>
            </a:ln>
            <a:effectLst/>
          </p:spPr>
          <p:txBody>
            <a:bodyPr wrap="none" anchor="ctr"/>
            <a:lstStyle/>
            <a:p>
              <a:endParaRPr lang="en-US">
                <a:solidFill>
                  <a:srgbClr val="9BD3E5"/>
                </a:solidFill>
              </a:endParaRPr>
            </a:p>
          </p:txBody>
        </p:sp>
        <p:sp>
          <p:nvSpPr>
            <p:cNvPr id="26636" name="AutoShape 12"/>
            <p:cNvSpPr>
              <a:spLocks noChangeArrowheads="1"/>
            </p:cNvSpPr>
            <p:nvPr/>
          </p:nvSpPr>
          <p:spPr bwMode="gray">
            <a:xfrm>
              <a:off x="420" y="1006"/>
              <a:ext cx="104" cy="242"/>
            </a:xfrm>
            <a:prstGeom prst="moon">
              <a:avLst>
                <a:gd name="adj" fmla="val 22032"/>
              </a:avLst>
            </a:prstGeom>
            <a:grpFill/>
            <a:ln w="9525">
              <a:solidFill>
                <a:schemeClr val="accent1">
                  <a:lumMod val="60000"/>
                  <a:lumOff val="40000"/>
                </a:schemeClr>
              </a:solidFill>
              <a:miter lim="800000"/>
              <a:headEnd/>
              <a:tailEnd/>
            </a:ln>
            <a:effectLst/>
          </p:spPr>
          <p:txBody>
            <a:bodyPr wrap="none" anchor="ctr"/>
            <a:lstStyle/>
            <a:p>
              <a:endParaRPr lang="en-US">
                <a:solidFill>
                  <a:srgbClr val="9BD3E5"/>
                </a:solidFill>
              </a:endParaRPr>
            </a:p>
          </p:txBody>
        </p:sp>
      </p:grpSp>
      <p:sp>
        <p:nvSpPr>
          <p:cNvPr id="26637" name="Text Box 18"/>
          <p:cNvSpPr txBox="1">
            <a:spLocks noChangeArrowheads="1"/>
          </p:cNvSpPr>
          <p:nvPr/>
        </p:nvSpPr>
        <p:spPr bwMode="white">
          <a:xfrm>
            <a:off x="553022" y="609600"/>
            <a:ext cx="8079816" cy="830997"/>
          </a:xfrm>
          <a:prstGeom prst="rect">
            <a:avLst/>
          </a:prstGeom>
          <a:noFill/>
          <a:ln w="9525" algn="ctr">
            <a:noFill/>
            <a:miter lim="800000"/>
            <a:headEnd/>
            <a:tailEnd/>
          </a:ln>
          <a:effectLst/>
        </p:spPr>
        <p:txBody>
          <a:bodyPr wrap="square">
            <a:spAutoFit/>
          </a:bodyPr>
          <a:lstStyle/>
          <a:p>
            <a:pPr>
              <a:spcBef>
                <a:spcPct val="50000"/>
              </a:spcBef>
            </a:pPr>
            <a:r>
              <a:rPr lang="en-US" sz="2400" b="1" dirty="0">
                <a:solidFill>
                  <a:srgbClr val="FFFFFF"/>
                </a:solidFill>
                <a:latin typeface="Times New Roman" pitchFamily="18" charset="0"/>
                <a:cs typeface="Times New Roman" pitchFamily="18" charset="0"/>
              </a:rPr>
              <a:t>Theo em, những hành vi nào sau đây thể hiện làm việc </a:t>
            </a:r>
            <a:r>
              <a:rPr lang="en-US" sz="2400" b="1" dirty="0" smtClean="0">
                <a:solidFill>
                  <a:srgbClr val="FFFFFF"/>
                </a:solidFill>
                <a:latin typeface="Times New Roman" pitchFamily="18" charset="0"/>
                <a:cs typeface="Times New Roman" pitchFamily="18" charset="0"/>
              </a:rPr>
              <a:t/>
            </a:r>
            <a:br>
              <a:rPr lang="en-US" sz="2400" b="1" dirty="0" smtClean="0">
                <a:solidFill>
                  <a:srgbClr val="FFFFFF"/>
                </a:solidFill>
                <a:latin typeface="Times New Roman" pitchFamily="18" charset="0"/>
                <a:cs typeface="Times New Roman" pitchFamily="18" charset="0"/>
              </a:rPr>
            </a:br>
            <a:r>
              <a:rPr lang="en-US" sz="2400" b="1" dirty="0" smtClean="0">
                <a:solidFill>
                  <a:srgbClr val="FFFFFF"/>
                </a:solidFill>
                <a:latin typeface="Times New Roman" pitchFamily="18" charset="0"/>
                <a:cs typeface="Times New Roman" pitchFamily="18" charset="0"/>
              </a:rPr>
              <a:t>có </a:t>
            </a:r>
            <a:r>
              <a:rPr lang="en-US" sz="2400" b="1" dirty="0">
                <a:solidFill>
                  <a:srgbClr val="FFFFFF"/>
                </a:solidFill>
                <a:latin typeface="Times New Roman" pitchFamily="18" charset="0"/>
                <a:cs typeface="Times New Roman" pitchFamily="18" charset="0"/>
              </a:rPr>
              <a:t>năng suất, chất lượng, hiệu quả? Vì </a:t>
            </a:r>
            <a:r>
              <a:rPr lang="en-US" sz="2400" b="1" dirty="0" smtClean="0">
                <a:solidFill>
                  <a:srgbClr val="FFFFFF"/>
                </a:solidFill>
                <a:latin typeface="Times New Roman" pitchFamily="18" charset="0"/>
                <a:cs typeface="Times New Roman" pitchFamily="18" charset="0"/>
              </a:rPr>
              <a:t>sao?</a:t>
            </a:r>
            <a:endParaRPr lang="en-US" sz="2400" b="1" dirty="0">
              <a:solidFill>
                <a:srgbClr val="FFFFFF"/>
              </a:solidFill>
              <a:latin typeface="Times New Roman" pitchFamily="18" charset="0"/>
              <a:cs typeface="Times New Roman" pitchFamily="18" charset="0"/>
            </a:endParaRPr>
          </a:p>
        </p:txBody>
      </p:sp>
      <p:sp>
        <p:nvSpPr>
          <p:cNvPr id="26639" name="Text Box 18"/>
          <p:cNvSpPr txBox="1">
            <a:spLocks noChangeArrowheads="1"/>
          </p:cNvSpPr>
          <p:nvPr/>
        </p:nvSpPr>
        <p:spPr bwMode="white">
          <a:xfrm>
            <a:off x="76200" y="2057400"/>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A</a:t>
            </a:r>
            <a:endParaRPr lang="en-US" sz="2800" b="1" dirty="0">
              <a:solidFill>
                <a:srgbClr val="0070C0"/>
              </a:solidFill>
              <a:cs typeface="Arial" charset="0"/>
            </a:endParaRPr>
          </a:p>
        </p:txBody>
      </p:sp>
      <p:sp>
        <p:nvSpPr>
          <p:cNvPr id="26642" name="AutoShape 18"/>
          <p:cNvSpPr>
            <a:spLocks noChangeArrowheads="1"/>
          </p:cNvSpPr>
          <p:nvPr/>
        </p:nvSpPr>
        <p:spPr bwMode="auto">
          <a:xfrm>
            <a:off x="5295900" y="1673356"/>
            <a:ext cx="3719625" cy="1602844"/>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sp>
        <p:nvSpPr>
          <p:cNvPr id="26643" name="AutoShape 19"/>
          <p:cNvSpPr>
            <a:spLocks noChangeArrowheads="1"/>
          </p:cNvSpPr>
          <p:nvPr/>
        </p:nvSpPr>
        <p:spPr bwMode="auto">
          <a:xfrm>
            <a:off x="636691" y="5140376"/>
            <a:ext cx="4049609" cy="1586396"/>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sp>
        <p:nvSpPr>
          <p:cNvPr id="26648" name="Text Box 24"/>
          <p:cNvSpPr txBox="1">
            <a:spLocks noChangeArrowheads="1"/>
          </p:cNvSpPr>
          <p:nvPr/>
        </p:nvSpPr>
        <p:spPr bwMode="gray">
          <a:xfrm>
            <a:off x="936926" y="1804125"/>
            <a:ext cx="3695700" cy="1446550"/>
          </a:xfrm>
          <a:prstGeom prst="rect">
            <a:avLst/>
          </a:prstGeom>
          <a:noFill/>
          <a:ln w="9525" algn="ctr">
            <a:noFill/>
            <a:miter lim="800000"/>
            <a:headEnd/>
            <a:tailEnd/>
          </a:ln>
          <a:effectLst/>
        </p:spPr>
        <p:txBody>
          <a:bodyPr wrap="square">
            <a:spAutoFit/>
          </a:bodyPr>
          <a:lstStyle/>
          <a:p>
            <a:pPr algn="l">
              <a:spcBef>
                <a:spcPct val="50000"/>
              </a:spcBef>
            </a:pPr>
            <a:r>
              <a:rPr lang="en-US" sz="2200" b="1" dirty="0">
                <a:solidFill>
                  <a:srgbClr val="000000"/>
                </a:solidFill>
                <a:latin typeface="Times New Roman" pitchFamily="18" charset="0"/>
                <a:cs typeface="Times New Roman" pitchFamily="18" charset="0"/>
              </a:rPr>
              <a:t>Để tranh thủ thời gian, trong giờ học môn Lịch sử, Minh thường đem bài tập của môn khác ra </a:t>
            </a:r>
            <a:r>
              <a:rPr lang="en-US" sz="2200" b="1" dirty="0" smtClean="0">
                <a:solidFill>
                  <a:srgbClr val="000000"/>
                </a:solidFill>
                <a:latin typeface="Times New Roman" pitchFamily="18" charset="0"/>
                <a:cs typeface="Times New Roman" pitchFamily="18" charset="0"/>
              </a:rPr>
              <a:t>làm.</a:t>
            </a:r>
            <a:endParaRPr lang="en-US" sz="2200" b="1" dirty="0">
              <a:solidFill>
                <a:srgbClr val="000000"/>
              </a:solidFill>
              <a:latin typeface="Times New Roman" pitchFamily="18" charset="0"/>
              <a:cs typeface="Times New Roman" pitchFamily="18" charset="0"/>
            </a:endParaRPr>
          </a:p>
        </p:txBody>
      </p:sp>
      <p:sp>
        <p:nvSpPr>
          <p:cNvPr id="26649" name="Text Box 25"/>
          <p:cNvSpPr txBox="1">
            <a:spLocks noChangeArrowheads="1"/>
          </p:cNvSpPr>
          <p:nvPr/>
        </p:nvSpPr>
        <p:spPr bwMode="gray">
          <a:xfrm>
            <a:off x="916325" y="5267294"/>
            <a:ext cx="3884275" cy="1446550"/>
          </a:xfrm>
          <a:prstGeom prst="rect">
            <a:avLst/>
          </a:prstGeom>
          <a:noFill/>
          <a:ln w="9525" algn="ctr">
            <a:noFill/>
            <a:miter lim="800000"/>
            <a:headEnd/>
            <a:tailEnd/>
          </a:ln>
          <a:effectLst/>
        </p:spPr>
        <p:txBody>
          <a:bodyPr wrap="square">
            <a:spAutoFit/>
          </a:bodyPr>
          <a:lstStyle/>
          <a:p>
            <a:pPr algn="l">
              <a:spcBef>
                <a:spcPct val="50000"/>
              </a:spcBef>
            </a:pPr>
            <a:r>
              <a:rPr lang="en-US" sz="2000" b="1" dirty="0">
                <a:solidFill>
                  <a:srgbClr val="000000"/>
                </a:solidFill>
                <a:latin typeface="Times New Roman" pitchFamily="18" charset="0"/>
                <a:cs typeface="Times New Roman" pitchFamily="18" charset="0"/>
              </a:rPr>
              <a:t> </a:t>
            </a:r>
            <a:r>
              <a:rPr lang="en-US" sz="2200" b="1" dirty="0">
                <a:solidFill>
                  <a:srgbClr val="000000"/>
                </a:solidFill>
                <a:latin typeface="Times New Roman" pitchFamily="18" charset="0"/>
                <a:cs typeface="Times New Roman" pitchFamily="18" charset="0"/>
              </a:rPr>
              <a:t>Hà thường sắp xếp thời gian và kế hoạch học tập một cách hợp lí, vì vậy đã đạt được kết quả cao trong học </a:t>
            </a:r>
            <a:r>
              <a:rPr lang="en-US" sz="2200" b="1" dirty="0" smtClean="0">
                <a:solidFill>
                  <a:srgbClr val="000000"/>
                </a:solidFill>
                <a:latin typeface="Times New Roman" pitchFamily="18" charset="0"/>
                <a:cs typeface="Times New Roman" pitchFamily="18" charset="0"/>
              </a:rPr>
              <a:t>tập.</a:t>
            </a:r>
            <a:endParaRPr lang="en-US" sz="2200" b="1" dirty="0">
              <a:solidFill>
                <a:srgbClr val="000000"/>
              </a:solidFill>
              <a:latin typeface="Times New Roman" pitchFamily="18" charset="0"/>
              <a:cs typeface="Times New Roman" pitchFamily="18" charset="0"/>
            </a:endParaRPr>
          </a:p>
        </p:txBody>
      </p:sp>
      <p:sp>
        <p:nvSpPr>
          <p:cNvPr id="26654" name="Text Box 30"/>
          <p:cNvSpPr txBox="1">
            <a:spLocks noChangeArrowheads="1"/>
          </p:cNvSpPr>
          <p:nvPr/>
        </p:nvSpPr>
        <p:spPr bwMode="gray">
          <a:xfrm>
            <a:off x="974293" y="3643745"/>
            <a:ext cx="3450250" cy="1107996"/>
          </a:xfrm>
          <a:prstGeom prst="rect">
            <a:avLst/>
          </a:prstGeom>
          <a:noFill/>
          <a:ln w="9525" algn="ctr">
            <a:noFill/>
            <a:miter lim="800000"/>
            <a:headEnd/>
            <a:tailEnd/>
          </a:ln>
          <a:effectLst/>
        </p:spPr>
        <p:txBody>
          <a:bodyPr wrap="square">
            <a:spAutoFit/>
          </a:bodyPr>
          <a:lstStyle/>
          <a:p>
            <a:pPr algn="l">
              <a:spcBef>
                <a:spcPct val="50000"/>
              </a:spcBef>
            </a:pPr>
            <a:r>
              <a:rPr lang="en-US" sz="2200" b="1" dirty="0">
                <a:solidFill>
                  <a:srgbClr val="000000"/>
                </a:solidFill>
                <a:cs typeface="Arial" charset="0"/>
              </a:rPr>
              <a:t> </a:t>
            </a:r>
            <a:r>
              <a:rPr lang="en-US" sz="2200" b="1" dirty="0">
                <a:solidFill>
                  <a:srgbClr val="000000"/>
                </a:solidFill>
                <a:latin typeface="Times New Roman" pitchFamily="18" charset="0"/>
                <a:cs typeface="Times New Roman" pitchFamily="18" charset="0"/>
              </a:rPr>
              <a:t>Trong giờ kiểm tra, chưa đọc kĩ đề bài, Nam đã vội làm </a:t>
            </a:r>
            <a:r>
              <a:rPr lang="en-US" sz="2200" b="1" dirty="0" smtClean="0">
                <a:solidFill>
                  <a:srgbClr val="000000"/>
                </a:solidFill>
                <a:latin typeface="Times New Roman" pitchFamily="18" charset="0"/>
                <a:cs typeface="Times New Roman" pitchFamily="18" charset="0"/>
              </a:rPr>
              <a:t>ngay.</a:t>
            </a:r>
            <a:endParaRPr lang="en-US" sz="2200" b="1" dirty="0">
              <a:solidFill>
                <a:srgbClr val="000000"/>
              </a:solidFill>
              <a:latin typeface="Times New Roman" pitchFamily="18" charset="0"/>
              <a:cs typeface="Times New Roman" pitchFamily="18" charset="0"/>
            </a:endParaRPr>
          </a:p>
        </p:txBody>
      </p:sp>
      <p:sp>
        <p:nvSpPr>
          <p:cNvPr id="26655" name="Text Box 31"/>
          <p:cNvSpPr txBox="1">
            <a:spLocks noChangeArrowheads="1"/>
          </p:cNvSpPr>
          <p:nvPr/>
        </p:nvSpPr>
        <p:spPr bwMode="gray">
          <a:xfrm>
            <a:off x="5486400" y="1676400"/>
            <a:ext cx="3399022" cy="1631216"/>
          </a:xfrm>
          <a:prstGeom prst="rect">
            <a:avLst/>
          </a:prstGeom>
          <a:noFill/>
          <a:ln w="9525" algn="ctr">
            <a:noFill/>
            <a:miter lim="800000"/>
            <a:headEnd/>
            <a:tailEnd/>
          </a:ln>
          <a:effectLst/>
        </p:spPr>
        <p:txBody>
          <a:bodyPr wrap="square">
            <a:spAutoFit/>
          </a:bodyPr>
          <a:lstStyle/>
          <a:p>
            <a:pPr algn="just">
              <a:spcBef>
                <a:spcPct val="50000"/>
              </a:spcBef>
            </a:pPr>
            <a:r>
              <a:rPr lang="en-US" sz="2000" b="1" dirty="0">
                <a:solidFill>
                  <a:srgbClr val="000000"/>
                </a:solidFill>
                <a:latin typeface="Times New Roman" pitchFamily="18" charset="0"/>
                <a:cs typeface="Times New Roman" pitchFamily="18" charset="0"/>
              </a:rPr>
              <a:t> Anh Phong cho rằng, để nâng cao hiệu quả sản xuất thì cần phải tăng nhanh số lượng sản phẩm trong một đơn vị thời </a:t>
            </a:r>
            <a:r>
              <a:rPr lang="en-US" sz="2000" b="1" dirty="0" smtClean="0">
                <a:solidFill>
                  <a:srgbClr val="000000"/>
                </a:solidFill>
                <a:latin typeface="Times New Roman" pitchFamily="18" charset="0"/>
                <a:cs typeface="Times New Roman" pitchFamily="18" charset="0"/>
              </a:rPr>
              <a:t>gian</a:t>
            </a:r>
            <a:endParaRPr lang="en-US" sz="2000" b="1" dirty="0">
              <a:solidFill>
                <a:srgbClr val="000000"/>
              </a:solidFill>
              <a:latin typeface="Times New Roman" pitchFamily="18" charset="0"/>
              <a:cs typeface="Times New Roman" pitchFamily="18" charset="0"/>
            </a:endParaRPr>
          </a:p>
        </p:txBody>
      </p:sp>
      <p:sp>
        <p:nvSpPr>
          <p:cNvPr id="32" name="AutoShape 3"/>
          <p:cNvSpPr>
            <a:spLocks noChangeArrowheads="1"/>
          </p:cNvSpPr>
          <p:nvPr/>
        </p:nvSpPr>
        <p:spPr bwMode="auto">
          <a:xfrm>
            <a:off x="5281401" y="3420907"/>
            <a:ext cx="3734124" cy="1624057"/>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sp>
        <p:nvSpPr>
          <p:cNvPr id="34" name="AutoShape 19"/>
          <p:cNvSpPr>
            <a:spLocks noChangeArrowheads="1"/>
          </p:cNvSpPr>
          <p:nvPr/>
        </p:nvSpPr>
        <p:spPr bwMode="auto">
          <a:xfrm>
            <a:off x="5318063" y="5140376"/>
            <a:ext cx="3675297" cy="1573468"/>
          </a:xfrm>
          <a:prstGeom prst="roundRect">
            <a:avLst>
              <a:gd name="adj" fmla="val 16667"/>
            </a:avLst>
          </a:prstGeom>
          <a:solidFill>
            <a:srgbClr val="FFC000"/>
          </a:solidFill>
          <a:ln w="15875">
            <a:solidFill>
              <a:srgbClr val="B2B2B2"/>
            </a:solidFill>
            <a:round/>
            <a:headEnd/>
            <a:tailEnd/>
          </a:ln>
          <a:effectLst/>
        </p:spPr>
        <p:txBody>
          <a:bodyPr wrap="none" anchor="ctr"/>
          <a:lstStyle/>
          <a:p>
            <a:endParaRPr lang="en-US" sz="2000">
              <a:solidFill>
                <a:srgbClr val="9BD3E5"/>
              </a:solidFill>
            </a:endParaRPr>
          </a:p>
        </p:txBody>
      </p:sp>
      <p:sp>
        <p:nvSpPr>
          <p:cNvPr id="36" name="Text Box 25"/>
          <p:cNvSpPr txBox="1">
            <a:spLocks noChangeArrowheads="1"/>
          </p:cNvSpPr>
          <p:nvPr/>
        </p:nvSpPr>
        <p:spPr bwMode="gray">
          <a:xfrm>
            <a:off x="5410200" y="5369004"/>
            <a:ext cx="3481494" cy="1107996"/>
          </a:xfrm>
          <a:prstGeom prst="rect">
            <a:avLst/>
          </a:prstGeom>
          <a:noFill/>
          <a:ln w="9525" algn="ctr">
            <a:noFill/>
            <a:miter lim="800000"/>
            <a:headEnd/>
            <a:tailEnd/>
          </a:ln>
          <a:effectLst/>
        </p:spPr>
        <p:txBody>
          <a:bodyPr wrap="square">
            <a:spAutoFit/>
          </a:bodyPr>
          <a:lstStyle/>
          <a:p>
            <a:pPr marL="0" lvl="1" algn="l">
              <a:spcBef>
                <a:spcPct val="50000"/>
              </a:spcBef>
            </a:pPr>
            <a:r>
              <a:rPr lang="en-US" sz="2200" b="1" dirty="0">
                <a:solidFill>
                  <a:srgbClr val="000000"/>
                </a:solidFill>
                <a:cs typeface="Arial" charset="0"/>
              </a:rPr>
              <a:t> </a:t>
            </a:r>
            <a:r>
              <a:rPr lang="en-US" sz="2200" b="1" dirty="0">
                <a:solidFill>
                  <a:srgbClr val="000000"/>
                </a:solidFill>
                <a:latin typeface="Times New Roman" pitchFamily="18" charset="0"/>
                <a:cs typeface="Times New Roman" pitchFamily="18" charset="0"/>
              </a:rPr>
              <a:t>Anh Tân bảo vệ luận án trước thời hạn và đạt kết quả xuất </a:t>
            </a:r>
            <a:r>
              <a:rPr lang="en-US" sz="2200" b="1" dirty="0" smtClean="0">
                <a:solidFill>
                  <a:srgbClr val="000000"/>
                </a:solidFill>
                <a:latin typeface="Times New Roman" pitchFamily="18" charset="0"/>
                <a:cs typeface="Times New Roman" pitchFamily="18" charset="0"/>
              </a:rPr>
              <a:t>sắc.</a:t>
            </a:r>
            <a:endParaRPr lang="en-US" sz="2200" b="1" dirty="0">
              <a:solidFill>
                <a:srgbClr val="000000"/>
              </a:solidFill>
              <a:latin typeface="Times New Roman" pitchFamily="18" charset="0"/>
              <a:cs typeface="Times New Roman" pitchFamily="18" charset="0"/>
            </a:endParaRPr>
          </a:p>
        </p:txBody>
      </p:sp>
      <p:sp>
        <p:nvSpPr>
          <p:cNvPr id="37" name="Text Box 30"/>
          <p:cNvSpPr txBox="1">
            <a:spLocks noChangeArrowheads="1"/>
          </p:cNvSpPr>
          <p:nvPr/>
        </p:nvSpPr>
        <p:spPr bwMode="gray">
          <a:xfrm>
            <a:off x="5334000" y="3534022"/>
            <a:ext cx="3591329" cy="1446550"/>
          </a:xfrm>
          <a:prstGeom prst="rect">
            <a:avLst/>
          </a:prstGeom>
          <a:noFill/>
          <a:ln w="9525" algn="ctr">
            <a:noFill/>
            <a:miter lim="800000"/>
            <a:headEnd/>
            <a:tailEnd/>
          </a:ln>
          <a:effectLst/>
        </p:spPr>
        <p:txBody>
          <a:bodyPr wrap="square">
            <a:spAutoFit/>
          </a:bodyPr>
          <a:lstStyle>
            <a:defPPr>
              <a:defRPr lang="en-US"/>
            </a:defPPr>
            <a:lvl1pPr marL="285750" indent="-285750" algn="l">
              <a:lnSpc>
                <a:spcPct val="70000"/>
              </a:lnSpc>
              <a:spcBef>
                <a:spcPct val="50000"/>
              </a:spcBef>
              <a:buFontTx/>
              <a:buChar char="•"/>
              <a:defRPr sz="1300" b="1">
                <a:solidFill>
                  <a:srgbClr val="000000"/>
                </a:solidFill>
                <a:cs typeface="Arial" charset="0"/>
              </a:defRPr>
            </a:lvl1pPr>
          </a:lstStyle>
          <a:p>
            <a:pPr marL="0" indent="0">
              <a:lnSpc>
                <a:spcPct val="100000"/>
              </a:lnSpc>
              <a:buNone/>
            </a:pPr>
            <a:r>
              <a:rPr lang="en-US" sz="2200" dirty="0"/>
              <a:t> </a:t>
            </a:r>
            <a:r>
              <a:rPr lang="en-US" sz="2200" dirty="0">
                <a:latin typeface="Times New Roman" pitchFamily="18" charset="0"/>
                <a:cs typeface="Times New Roman" pitchFamily="18" charset="0"/>
              </a:rPr>
              <a:t>Chị Thuỷ thường tranh thủ thời gian để hoàn thành tốt công việc trong thời gian ngắn </a:t>
            </a:r>
            <a:r>
              <a:rPr lang="en-US" sz="2200" dirty="0" smtClean="0">
                <a:latin typeface="Times New Roman" pitchFamily="18" charset="0"/>
                <a:cs typeface="Times New Roman" pitchFamily="18" charset="0"/>
              </a:rPr>
              <a:t>nhất.</a:t>
            </a:r>
            <a:endParaRPr lang="en-US" sz="2200" dirty="0">
              <a:latin typeface="Times New Roman" pitchFamily="18" charset="0"/>
              <a:cs typeface="Times New Roman" pitchFamily="18" charset="0"/>
            </a:endParaRPr>
          </a:p>
        </p:txBody>
      </p:sp>
      <p:sp>
        <p:nvSpPr>
          <p:cNvPr id="38" name="Text Box 18"/>
          <p:cNvSpPr txBox="1">
            <a:spLocks noChangeArrowheads="1"/>
          </p:cNvSpPr>
          <p:nvPr/>
        </p:nvSpPr>
        <p:spPr bwMode="white">
          <a:xfrm>
            <a:off x="76200" y="3936133"/>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B</a:t>
            </a:r>
            <a:endParaRPr lang="en-US" sz="2800" b="1" dirty="0">
              <a:solidFill>
                <a:srgbClr val="0070C0"/>
              </a:solidFill>
              <a:cs typeface="Arial" charset="0"/>
            </a:endParaRPr>
          </a:p>
        </p:txBody>
      </p:sp>
      <p:sp>
        <p:nvSpPr>
          <p:cNvPr id="39" name="Text Box 18"/>
          <p:cNvSpPr txBox="1">
            <a:spLocks noChangeArrowheads="1"/>
          </p:cNvSpPr>
          <p:nvPr/>
        </p:nvSpPr>
        <p:spPr bwMode="white">
          <a:xfrm>
            <a:off x="0" y="5543550"/>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C</a:t>
            </a:r>
            <a:endParaRPr lang="en-US" sz="2800" b="1" dirty="0">
              <a:solidFill>
                <a:srgbClr val="0070C0"/>
              </a:solidFill>
              <a:cs typeface="Arial" charset="0"/>
            </a:endParaRPr>
          </a:p>
        </p:txBody>
      </p:sp>
      <p:sp>
        <p:nvSpPr>
          <p:cNvPr id="40" name="Text Box 18"/>
          <p:cNvSpPr txBox="1">
            <a:spLocks noChangeArrowheads="1"/>
          </p:cNvSpPr>
          <p:nvPr/>
        </p:nvSpPr>
        <p:spPr bwMode="white">
          <a:xfrm>
            <a:off x="4724400" y="2133600"/>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D</a:t>
            </a:r>
            <a:endParaRPr lang="en-US" sz="2800" b="1" dirty="0">
              <a:solidFill>
                <a:srgbClr val="0070C0"/>
              </a:solidFill>
              <a:cs typeface="Arial" charset="0"/>
            </a:endParaRPr>
          </a:p>
        </p:txBody>
      </p:sp>
      <p:sp>
        <p:nvSpPr>
          <p:cNvPr id="41" name="Text Box 18"/>
          <p:cNvSpPr txBox="1">
            <a:spLocks noChangeArrowheads="1"/>
          </p:cNvSpPr>
          <p:nvPr/>
        </p:nvSpPr>
        <p:spPr bwMode="white">
          <a:xfrm>
            <a:off x="4648200" y="3962400"/>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E</a:t>
            </a:r>
            <a:endParaRPr lang="en-US" sz="2800" b="1" dirty="0">
              <a:solidFill>
                <a:srgbClr val="0070C0"/>
              </a:solidFill>
              <a:cs typeface="Arial" charset="0"/>
            </a:endParaRPr>
          </a:p>
        </p:txBody>
      </p:sp>
      <p:sp>
        <p:nvSpPr>
          <p:cNvPr id="42" name="Text Box 18"/>
          <p:cNvSpPr txBox="1">
            <a:spLocks noChangeArrowheads="1"/>
          </p:cNvSpPr>
          <p:nvPr/>
        </p:nvSpPr>
        <p:spPr bwMode="white">
          <a:xfrm>
            <a:off x="4724400" y="5562600"/>
            <a:ext cx="685800" cy="523220"/>
          </a:xfrm>
          <a:prstGeom prst="rect">
            <a:avLst/>
          </a:prstGeom>
          <a:noFill/>
          <a:ln w="9525" algn="ctr">
            <a:noFill/>
            <a:miter lim="800000"/>
            <a:headEnd/>
            <a:tailEnd/>
          </a:ln>
        </p:spPr>
        <p:txBody>
          <a:bodyPr wrap="square">
            <a:spAutoFit/>
          </a:bodyPr>
          <a:lstStyle/>
          <a:p>
            <a:pPr>
              <a:spcBef>
                <a:spcPct val="50000"/>
              </a:spcBef>
            </a:pPr>
            <a:r>
              <a:rPr lang="en-US" sz="2800" b="1" dirty="0" smtClean="0">
                <a:solidFill>
                  <a:srgbClr val="0070C0"/>
                </a:solidFill>
                <a:cs typeface="Arial" charset="0"/>
              </a:rPr>
              <a:t>F</a:t>
            </a:r>
            <a:endParaRPr lang="en-US" sz="2800" b="1" dirty="0">
              <a:solidFill>
                <a:srgbClr val="0070C0"/>
              </a:solidFill>
              <a:cs typeface="Arial" charset="0"/>
            </a:endParaRPr>
          </a:p>
        </p:txBody>
      </p:sp>
    </p:spTree>
    <p:extLst>
      <p:ext uri="{BB962C8B-B14F-4D97-AF65-F5344CB8AC3E}">
        <p14:creationId xmlns:p14="http://schemas.microsoft.com/office/powerpoint/2010/main" val="11880951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0236" y="536862"/>
            <a:ext cx="2819400" cy="1170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BIỂU HIỆN</a:t>
            </a:r>
            <a:endParaRPr lang="en-US" sz="3200" dirty="0">
              <a:solidFill>
                <a:schemeClr val="tx1"/>
              </a:solidFill>
              <a:latin typeface="Times New Roman" pitchFamily="18" charset="0"/>
              <a:cs typeface="Times New Roman" pitchFamily="18" charset="0"/>
            </a:endParaRPr>
          </a:p>
        </p:txBody>
      </p:sp>
      <p:sp>
        <p:nvSpPr>
          <p:cNvPr id="7" name="Rectangle 6"/>
          <p:cNvSpPr/>
          <p:nvPr/>
        </p:nvSpPr>
        <p:spPr>
          <a:xfrm>
            <a:off x="762000" y="3276600"/>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Có trách nhiệm trong công việc</a:t>
            </a:r>
            <a:endParaRPr lang="en-US" sz="2400" dirty="0">
              <a:solidFill>
                <a:schemeClr val="tx1"/>
              </a:solidFill>
              <a:latin typeface="Times New Roman" pitchFamily="18" charset="0"/>
              <a:cs typeface="Times New Roman" pitchFamily="18" charset="0"/>
            </a:endParaRPr>
          </a:p>
        </p:txBody>
      </p:sp>
      <p:sp>
        <p:nvSpPr>
          <p:cNvPr id="8" name="Rectangle 7"/>
          <p:cNvSpPr/>
          <p:nvPr/>
        </p:nvSpPr>
        <p:spPr>
          <a:xfrm>
            <a:off x="3429000" y="3231572"/>
            <a:ext cx="2133600" cy="1340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Hăng say </a:t>
            </a:r>
          </a:p>
          <a:p>
            <a:pPr algn="ctr"/>
            <a:r>
              <a:rPr lang="en-US" sz="2400" dirty="0" smtClean="0">
                <a:solidFill>
                  <a:schemeClr val="tx1"/>
                </a:solidFill>
                <a:latin typeface="Times New Roman" pitchFamily="18" charset="0"/>
                <a:cs typeface="Times New Roman" pitchFamily="18" charset="0"/>
              </a:rPr>
              <a:t>lao động</a:t>
            </a:r>
            <a:endParaRPr lang="en-US" sz="2400" dirty="0">
              <a:solidFill>
                <a:schemeClr val="tx1"/>
              </a:solidFill>
              <a:latin typeface="Times New Roman" pitchFamily="18" charset="0"/>
              <a:cs typeface="Times New Roman" pitchFamily="18" charset="0"/>
            </a:endParaRPr>
          </a:p>
        </p:txBody>
      </p:sp>
      <p:sp>
        <p:nvSpPr>
          <p:cNvPr id="9" name="Rectangle 8"/>
          <p:cNvSpPr/>
          <p:nvPr/>
        </p:nvSpPr>
        <p:spPr>
          <a:xfrm>
            <a:off x="5791200" y="3276599"/>
            <a:ext cx="1981200" cy="1295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Tuân thủ qui trình lao động</a:t>
            </a:r>
            <a:endParaRPr lang="en-US" sz="2400" dirty="0">
              <a:solidFill>
                <a:schemeClr val="tx1"/>
              </a:solidFill>
              <a:latin typeface="Times New Roman" pitchFamily="18" charset="0"/>
              <a:cs typeface="Times New Roman" pitchFamily="18" charset="0"/>
            </a:endParaRPr>
          </a:p>
        </p:txBody>
      </p:sp>
      <p:cxnSp>
        <p:nvCxnSpPr>
          <p:cNvPr id="11" name="Straight Arrow Connector 10"/>
          <p:cNvCxnSpPr>
            <a:stCxn id="4" idx="2"/>
          </p:cNvCxnSpPr>
          <p:nvPr/>
        </p:nvCxnSpPr>
        <p:spPr>
          <a:xfrm flipH="1">
            <a:off x="1672936" y="1707571"/>
            <a:ext cx="2667000" cy="1555174"/>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4339936" y="1707571"/>
            <a:ext cx="0" cy="1555174"/>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p:cNvCxnSpPr>
          <p:nvPr/>
        </p:nvCxnSpPr>
        <p:spPr>
          <a:xfrm>
            <a:off x="4339936" y="1707571"/>
            <a:ext cx="2514600" cy="1555174"/>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0" y="198437"/>
            <a:ext cx="6477000" cy="868363"/>
          </a:xfrm>
        </p:spPr>
        <p:txBody>
          <a:bodyPr/>
          <a:lstStyle/>
          <a:p>
            <a:r>
              <a:rPr lang="en-US" dirty="0" smtClean="0"/>
              <a:t>VIDEO</a:t>
            </a:r>
            <a:endParaRPr lang="en-US" dirty="0"/>
          </a:p>
        </p:txBody>
      </p:sp>
      <p:pic>
        <p:nvPicPr>
          <p:cNvPr id="4" name="Picture 4" descr="Kết quả hình ảnh cho hoa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2765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24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3610057" y="57045"/>
            <a:ext cx="1393330" cy="5232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smtClean="0">
                <a:solidFill>
                  <a:srgbClr val="FF0066"/>
                </a:solidFill>
                <a:latin typeface="Times New Roman" pitchFamily="18" charset="0"/>
                <a:cs typeface="Times New Roman" pitchFamily="18" charset="0"/>
              </a:rPr>
              <a:t>Ý nghĩa</a:t>
            </a:r>
            <a:endParaRPr lang="en-US" sz="2800" b="1" dirty="0">
              <a:solidFill>
                <a:srgbClr val="FF0066"/>
              </a:solidFill>
              <a:latin typeface="Times New Roman" pitchFamily="18" charset="0"/>
              <a:cs typeface="Times New Roman" pitchFamily="18" charset="0"/>
            </a:endParaRPr>
          </a:p>
        </p:txBody>
      </p:sp>
      <p:sp>
        <p:nvSpPr>
          <p:cNvPr id="5" name="Text Box 31"/>
          <p:cNvSpPr txBox="1">
            <a:spLocks noChangeArrowheads="1"/>
          </p:cNvSpPr>
          <p:nvPr/>
        </p:nvSpPr>
        <p:spPr bwMode="auto">
          <a:xfrm>
            <a:off x="342900" y="1514696"/>
            <a:ext cx="2057400" cy="523220"/>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Times New Roman" pitchFamily="18" charset="0"/>
                <a:cs typeface="Times New Roman" pitchFamily="18" charset="0"/>
              </a:rPr>
              <a:t>Với cá nhân</a:t>
            </a:r>
            <a:endParaRPr lang="en-US" sz="2800" b="1" dirty="0">
              <a:solidFill>
                <a:srgbClr val="FFFF00"/>
              </a:solidFill>
              <a:latin typeface=".VnTime" pitchFamily="34" charset="0"/>
            </a:endParaRPr>
          </a:p>
        </p:txBody>
      </p:sp>
      <p:sp>
        <p:nvSpPr>
          <p:cNvPr id="6" name="Text Box 32"/>
          <p:cNvSpPr txBox="1">
            <a:spLocks noChangeArrowheads="1"/>
          </p:cNvSpPr>
          <p:nvPr/>
        </p:nvSpPr>
        <p:spPr bwMode="auto">
          <a:xfrm>
            <a:off x="5257800" y="1486119"/>
            <a:ext cx="2133600" cy="528638"/>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FFFF00"/>
                </a:solidFill>
                <a:latin typeface="Times New Roman" pitchFamily="18" charset="0"/>
                <a:cs typeface="Times New Roman" pitchFamily="18" charset="0"/>
              </a:rPr>
              <a:t>Với xã hội</a:t>
            </a:r>
            <a:endParaRPr lang="en-US" sz="2800" b="1" dirty="0">
              <a:solidFill>
                <a:srgbClr val="FFFF00"/>
              </a:solidFill>
              <a:latin typeface="Times New Roman" pitchFamily="18" charset="0"/>
              <a:cs typeface="Times New Roman" pitchFamily="18" charset="0"/>
            </a:endParaRPr>
          </a:p>
        </p:txBody>
      </p:sp>
      <p:sp>
        <p:nvSpPr>
          <p:cNvPr id="7" name="Rectangle 6"/>
          <p:cNvSpPr/>
          <p:nvPr/>
        </p:nvSpPr>
        <p:spPr>
          <a:xfrm>
            <a:off x="152400" y="2895600"/>
            <a:ext cx="2438400" cy="37338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10057" y="2895600"/>
            <a:ext cx="2410691" cy="37338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24600" y="2895600"/>
            <a:ext cx="2507674" cy="37338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063657"/>
            <a:ext cx="2362200" cy="3108543"/>
          </a:xfrm>
          <a:prstGeom prst="rect">
            <a:avLst/>
          </a:prstGeom>
        </p:spPr>
        <p:txBody>
          <a:bodyPr wrap="square">
            <a:spAutoFit/>
          </a:bodyPr>
          <a:lstStyle/>
          <a:p>
            <a:pPr algn="l"/>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cầu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đối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với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lao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động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trong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nghiệp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Công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nghiệp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hóa</a:t>
            </a:r>
            <a:r>
              <a:rPr lang="en-US" sz="2800" b="1" dirty="0">
                <a:solidFill>
                  <a:schemeClr val="tx1">
                    <a:lumMod val="95000"/>
                    <a:lumOff val="5000"/>
                  </a:schemeClr>
                </a:solidFill>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hiện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đại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hóa</a:t>
            </a:r>
            <a:r>
              <a:rPr lang="en-US" sz="2800" b="1" dirty="0">
                <a:solidFill>
                  <a:schemeClr val="tx1">
                    <a:lumMod val="95000"/>
                    <a:lumOff val="5000"/>
                  </a:schemeClr>
                </a:solidFill>
                <a:latin typeface="Times New Roman" pitchFamily="18" charset="0"/>
                <a:cs typeface="Times New Roman" pitchFamily="18" charset="0"/>
              </a:rPr>
              <a:t>.</a:t>
            </a:r>
          </a:p>
        </p:txBody>
      </p:sp>
      <p:sp>
        <p:nvSpPr>
          <p:cNvPr id="11" name="Rectangle 10"/>
          <p:cNvSpPr/>
          <p:nvPr/>
        </p:nvSpPr>
        <p:spPr>
          <a:xfrm>
            <a:off x="3685309" y="3124200"/>
            <a:ext cx="2410691" cy="2677656"/>
          </a:xfrm>
          <a:prstGeom prst="rect">
            <a:avLst/>
          </a:prstGeom>
        </p:spPr>
        <p:txBody>
          <a:bodyPr wrap="square">
            <a:spAutoFit/>
          </a:bodyPr>
          <a:lstStyle/>
          <a:p>
            <a:pPr algn="l"/>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nâng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cao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lượng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cuộc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sống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mỗi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gia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toàn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xã</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hội</a:t>
            </a:r>
            <a:r>
              <a:rPr lang="en-US" sz="2800" b="1" dirty="0">
                <a:solidFill>
                  <a:schemeClr val="tx1">
                    <a:lumMod val="95000"/>
                    <a:lumOff val="5000"/>
                  </a:schemeClr>
                </a:solidFill>
                <a:latin typeface="Times New Roman" pitchFamily="18" charset="0"/>
                <a:cs typeface="Times New Roman" pitchFamily="18" charset="0"/>
              </a:rPr>
              <a:t>. </a:t>
            </a:r>
            <a:endParaRPr lang="en-US" sz="2800" b="1" dirty="0">
              <a:solidFill>
                <a:schemeClr val="tx1">
                  <a:lumMod val="95000"/>
                  <a:lumOff val="5000"/>
                </a:schemeClr>
              </a:solidFill>
              <a:latin typeface=".VnTime" pitchFamily="34" charset="0"/>
            </a:endParaRPr>
          </a:p>
        </p:txBody>
      </p:sp>
      <p:sp>
        <p:nvSpPr>
          <p:cNvPr id="12" name="Rectangle 11"/>
          <p:cNvSpPr/>
          <p:nvPr/>
        </p:nvSpPr>
        <p:spPr>
          <a:xfrm>
            <a:off x="6400800" y="3276600"/>
            <a:ext cx="2362200" cy="954107"/>
          </a:xfrm>
          <a:prstGeom prst="rect">
            <a:avLst/>
          </a:prstGeom>
        </p:spPr>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Thúc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đẩy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xã</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hội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phát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triển</a:t>
            </a:r>
            <a:endParaRPr lang="en-US" sz="2800" b="1" dirty="0">
              <a:solidFill>
                <a:schemeClr val="tx1">
                  <a:lumMod val="95000"/>
                  <a:lumOff val="5000"/>
                </a:schemeClr>
              </a:solidFill>
            </a:endParaRPr>
          </a:p>
        </p:txBody>
      </p:sp>
      <p:cxnSp>
        <p:nvCxnSpPr>
          <p:cNvPr id="14" name="Straight Arrow Connector 13"/>
          <p:cNvCxnSpPr>
            <a:stCxn id="4" idx="2"/>
            <a:endCxn id="5" idx="0"/>
          </p:cNvCxnSpPr>
          <p:nvPr/>
        </p:nvCxnSpPr>
        <p:spPr>
          <a:xfrm flipH="1">
            <a:off x="1371600" y="580265"/>
            <a:ext cx="2935122" cy="9344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6" idx="0"/>
          </p:cNvCxnSpPr>
          <p:nvPr/>
        </p:nvCxnSpPr>
        <p:spPr>
          <a:xfrm>
            <a:off x="4306722" y="580265"/>
            <a:ext cx="2017878" cy="9058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7" idx="0"/>
          </p:cNvCxnSpPr>
          <p:nvPr/>
        </p:nvCxnSpPr>
        <p:spPr>
          <a:xfrm>
            <a:off x="1371600" y="2037916"/>
            <a:ext cx="0" cy="8576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8" idx="0"/>
          </p:cNvCxnSpPr>
          <p:nvPr/>
        </p:nvCxnSpPr>
        <p:spPr>
          <a:xfrm flipH="1">
            <a:off x="4815403" y="2014757"/>
            <a:ext cx="1509197" cy="880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9" idx="0"/>
          </p:cNvCxnSpPr>
          <p:nvPr/>
        </p:nvCxnSpPr>
        <p:spPr>
          <a:xfrm>
            <a:off x="6324600" y="2014757"/>
            <a:ext cx="1253837" cy="880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0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307&quot;/&gt;&lt;/object&gt;&lt;object type=&quot;3&quot; unique_id=&quot;10005&quot;&gt;&lt;property id=&quot;20148&quot; value=&quot;5&quot;/&gt;&lt;property id=&quot;20300&quot; value=&quot;Slide 3&quot;/&gt;&lt;property id=&quot;20307&quot; value=&quot;309&quot;/&gt;&lt;/object&gt;&lt;object type=&quot;3&quot; unique_id=&quot;10006&quot;&gt;&lt;property id=&quot;20148&quot; value=&quot;5&quot;/&gt;&lt;property id=&quot;20300&quot; value=&quot;Slide 4&quot;/&gt;&lt;property id=&quot;20307&quot; value=&quot;311&quot;/&gt;&lt;/object&gt;&lt;object type=&quot;3&quot; unique_id=&quot;10007&quot;&gt;&lt;property id=&quot;20148&quot; value=&quot;5&quot;/&gt;&lt;property id=&quot;20300&quot; value=&quot;Slide 5&quot;/&gt;&lt;property id=&quot;20307&quot; value=&quot;303&quot;/&gt;&lt;/object&gt;&lt;object type=&quot;3&quot; unique_id=&quot;10008&quot;&gt;&lt;property id=&quot;20148&quot; value=&quot;5&quot;/&gt;&lt;property id=&quot;20300&quot; value=&quot;Slide 6 - &amp;quot;Bài tập 1: SGK trang 33&amp;quot;&quot;/&gt;&lt;property id=&quot;20307&quot; value=&quot;290&quot;/&gt;&lt;/object&gt;&lt;object type=&quot;3&quot; unique_id=&quot;10009&quot;&gt;&lt;property id=&quot;20148&quot; value=&quot;5&quot;/&gt;&lt;property id=&quot;20300&quot; value=&quot;Slide 7&quot;/&gt;&lt;property id=&quot;20307&quot; value=&quot;312&quot;/&gt;&lt;/object&gt;&lt;object type=&quot;3&quot; unique_id=&quot;10010&quot;&gt;&lt;property id=&quot;20148&quot; value=&quot;5&quot;/&gt;&lt;property id=&quot;20300&quot; value=&quot;Slide 8 - &amp;quot;VIDEO&amp;quot;&quot;/&gt;&lt;property id=&quot;20307&quot; value=&quot;292&quot;/&gt;&lt;/object&gt;&lt;object type=&quot;3&quot; unique_id=&quot;10011&quot;&gt;&lt;property id=&quot;20148&quot; value=&quot;5&quot;/&gt;&lt;property id=&quot;20300&quot; value=&quot;Slide 9&quot;/&gt;&lt;property id=&quot;20307&quot; value=&quot;310&quot;/&gt;&lt;/object&gt;&lt;object type=&quot;3&quot; unique_id=&quot;10012&quot;&gt;&lt;property id=&quot;20148&quot; value=&quot;5&quot;/&gt;&lt;property id=&quot;20300&quot; value=&quot;Slide 10&quot;/&gt;&lt;property id=&quot;20307&quot; value=&quot;314&quot;/&gt;&lt;/object&gt;&lt;object type=&quot;3&quot; unique_id=&quot;10013&quot;&gt;&lt;property id=&quot;20148&quot; value=&quot;5&quot;/&gt;&lt;property id=&quot;20300&quot; value=&quot;Slide 11&quot;/&gt;&lt;property id=&quot;20307&quot; value=&quot;313&quot;/&gt;&lt;/object&gt;&lt;object type=&quot;3&quot; unique_id=&quot;10014&quot;&gt;&lt;property id=&quot;20148&quot; value=&quot;5&quot;/&gt;&lt;property id=&quot;20300&quot; value=&quot;Slide 12&quot;/&gt;&lt;property id=&quot;20307&quot; value=&quot;297&quot;/&gt;&lt;/object&gt;&lt;object type=&quot;3&quot; unique_id=&quot;10015&quot;&gt;&lt;property id=&quot;20148&quot; value=&quot;5&quot;/&gt;&lt;property id=&quot;20300&quot; value=&quot;Slide 13&quot;/&gt;&lt;property id=&quot;20307&quot; value=&quot;305&quot;/&gt;&lt;/object&gt;&lt;object type=&quot;3&quot; unique_id=&quot;10016&quot;&gt;&lt;property id=&quot;20148&quot; value=&quot;5&quot;/&gt;&lt;property id=&quot;20300&quot; value=&quot;Slide 14&quot;/&gt;&lt;property id=&quot;20307&quot; value=&quot;263&quot;/&gt;&lt;/object&gt;&lt;object type=&quot;3&quot; unique_id=&quot;10017&quot;&gt;&lt;property id=&quot;20148&quot; value=&quot;5&quot;/&gt;&lt;property id=&quot;20300&quot; value=&quot;Slide 15 - &amp;quot;Nhà nông học Lương Đình Của&amp;quot;&quot;/&gt;&lt;property id=&quot;20307&quot; value=&quot;295&quot;/&gt;&lt;/object&gt;&lt;object type=&quot;3&quot; unique_id=&quot;10018&quot;&gt;&lt;property id=&quot;20148&quot; value=&quot;5&quot;/&gt;&lt;property id=&quot;20300&quot; value=&quot;Slide 16&quot;/&gt;&lt;property id=&quot;20307&quot; value=&quot;296&quot;/&gt;&lt;/object&gt;&lt;object type=&quot;3&quot; unique_id=&quot;10019&quot;&gt;&lt;property id=&quot;20148&quot; value=&quot;5&quot;/&gt;&lt;property id=&quot;20300&quot; value=&quot;Slide 17 - &amp;quot;Hướng dẫn về nhà&amp;quot;&quot;/&gt;&lt;property id=&quot;20307&quot; value=&quot;260&quot;/&gt;&lt;/object&gt;&lt;object type=&quot;3&quot; unique_id=&quot;10020&quot;&gt;&lt;property id=&quot;20148&quot; value=&quot;5&quot;/&gt;&lt;property id=&quot;20300&quot; value=&quot;Slide 18 - &amp;quot;Xin trân trọng cảm ơn!&amp;quot;&quot;/&gt;&lt;property id=&quot;20307&quot; value=&quot;286&quot;/&gt;&lt;/object&gt;&lt;/object&gt;&lt;object type=&quot;8&quot; unique_id=&quot;1004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574TGp_natural_light.potx" id="{66D8022D-6F9F-4C9B-94EF-88C6969B74D4}" vid="{FDA5D0AE-BF4D-42F2-A8C7-09CB49CD2508}"/>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643</TotalTime>
  <Words>918</Words>
  <Application>Microsoft Office PowerPoint</Application>
  <PresentationFormat>On-screen Show (4:3)</PresentationFormat>
  <Paragraphs>97</Paragraphs>
  <Slides>18</Slides>
  <Notes>1</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1_574TGp_natural_light</vt:lpstr>
      <vt:lpstr>Oriel</vt:lpstr>
      <vt:lpstr>PowerPoint Presentation</vt:lpstr>
      <vt:lpstr>PowerPoint Presentation</vt:lpstr>
      <vt:lpstr>PowerPoint Presentation</vt:lpstr>
      <vt:lpstr>PowerPoint Presentation</vt:lpstr>
      <vt:lpstr>PowerPoint Presentation</vt:lpstr>
      <vt:lpstr>Bài tập 1: SGK trang 33</vt:lpstr>
      <vt:lpstr>PowerPoint Presentation</vt:lpstr>
      <vt:lpstr>VIDEO</vt:lpstr>
      <vt:lpstr>PowerPoint Presentation</vt:lpstr>
      <vt:lpstr>PowerPoint Presentation</vt:lpstr>
      <vt:lpstr>PowerPoint Presentation</vt:lpstr>
      <vt:lpstr>PowerPoint Presentation</vt:lpstr>
      <vt:lpstr>PowerPoint Presentation</vt:lpstr>
      <vt:lpstr>PowerPoint Presentation</vt:lpstr>
      <vt:lpstr>Nhà nông học Lương Đình Của</vt:lpstr>
      <vt:lpstr>PowerPoint Presentation</vt:lpstr>
      <vt:lpstr>Hướng dẫn về nhà</vt:lpstr>
      <vt:lpstr>Xin 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Admin</dc:creator>
  <cp:lastModifiedBy>Administrator</cp:lastModifiedBy>
  <cp:revision>88</cp:revision>
  <dcterms:created xsi:type="dcterms:W3CDTF">2017-10-24T15:45:51Z</dcterms:created>
  <dcterms:modified xsi:type="dcterms:W3CDTF">2017-12-04T01:49:31Z</dcterms:modified>
</cp:coreProperties>
</file>