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20" r:id="rId2"/>
    <p:sldId id="321" r:id="rId3"/>
    <p:sldId id="282" r:id="rId4"/>
    <p:sldId id="287" r:id="rId5"/>
    <p:sldId id="288" r:id="rId6"/>
    <p:sldId id="289" r:id="rId7"/>
    <p:sldId id="290" r:id="rId8"/>
    <p:sldId id="328" r:id="rId9"/>
    <p:sldId id="264" r:id="rId10"/>
    <p:sldId id="335" r:id="rId11"/>
    <p:sldId id="305" r:id="rId12"/>
    <p:sldId id="329" r:id="rId13"/>
    <p:sldId id="319" r:id="rId14"/>
    <p:sldId id="304" r:id="rId15"/>
    <p:sldId id="323" r:id="rId16"/>
    <p:sldId id="332" r:id="rId17"/>
    <p:sldId id="306" r:id="rId18"/>
    <p:sldId id="312" r:id="rId19"/>
    <p:sldId id="313" r:id="rId20"/>
    <p:sldId id="333" r:id="rId21"/>
    <p:sldId id="334" r:id="rId22"/>
    <p:sldId id="337" r:id="rId23"/>
    <p:sldId id="338" r:id="rId24"/>
    <p:sldId id="341" r:id="rId25"/>
    <p:sldId id="342" r:id="rId26"/>
    <p:sldId id="343" r:id="rId27"/>
    <p:sldId id="336" r:id="rId28"/>
    <p:sldId id="339" r:id="rId29"/>
    <p:sldId id="340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61EC4-0EF1-4883-94F2-EB7E8E73231D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14CFC-AC9B-4348-9B80-CD8650CE4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0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14CFC-AC9B-4348-9B80-CD8650CE4A9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7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14CFC-AC9B-4348-9B80-CD8650CE4A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4E09CF-0813-4C77-B322-BE6A15E4F9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4E09CF-0813-4C77-B322-BE6A15E4F924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4E09CF-0813-4C77-B322-BE6A15E4F924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4E09CF-0813-4C77-B322-BE6A15E4F924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9BD1-37FA-4719-8D03-91AF073F1671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6C0F-BD7E-42CA-A27C-156AD60FF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UONG\Desktop\Ti&#7871;t%2027_%20s&#7917;%208_chu&#7849;n\countdown_sound_mau1.ex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slide" Target="slide2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slide" Target="slide2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04800" y="174625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600" b="1" dirty="0">
                <a:solidFill>
                  <a:srgbClr val="0033CC"/>
                </a:solidFill>
                <a:latin typeface="Times New Roman" pitchFamily="18" charset="0"/>
              </a:rPr>
              <a:t>UỶ BAN NHÂN DÂN QUẬN LONG BIÊN</a:t>
            </a:r>
          </a:p>
          <a:p>
            <a:pPr algn="ctr" eaLnBrk="1" hangingPunct="1"/>
            <a:r>
              <a:rPr lang="en-US" sz="2600" b="1" dirty="0">
                <a:solidFill>
                  <a:srgbClr val="0033CC"/>
                </a:solidFill>
                <a:latin typeface="Times New Roman" pitchFamily="18" charset="0"/>
              </a:rPr>
              <a:t>TRƯỜNG THCS CỰ KHỐI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2887" y="508635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GIÁO VIÊN: NGUYỄN THỊ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MAI  HƯƠNG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260937"/>
            <a:ext cx="81534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CÁC THẦY CÔ GIÁO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sz="3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 GIỜ  </a:t>
            </a:r>
            <a:r>
              <a:rPr lang="en-US" sz="36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LỊCH SỬ LỚP 8</a:t>
            </a:r>
            <a:endParaRPr lang="en-US" sz="36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58E2BCB-E257-4AA5-9669-8BC971EE3AEA}" type="slidenum">
              <a:rPr lang="en-US" sz="1400" b="0">
                <a:latin typeface="Arial" pitchFamily="34" charset="0"/>
              </a:rPr>
              <a:pPr algn="r" eaLnBrk="1" hangingPunct="1"/>
              <a:t>11</a:t>
            </a:fld>
            <a:endParaRPr lang="en-US" sz="1400" b="0">
              <a:latin typeface="Arial" pitchFamily="34" charset="0"/>
            </a:endParaRPr>
          </a:p>
        </p:txBody>
      </p:sp>
      <p:pic>
        <p:nvPicPr>
          <p:cNvPr id="819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Freeform 11"/>
          <p:cNvSpPr>
            <a:spLocks/>
          </p:cNvSpPr>
          <p:nvPr/>
        </p:nvSpPr>
        <p:spPr bwMode="auto">
          <a:xfrm>
            <a:off x="4800600" y="3810000"/>
            <a:ext cx="1981200" cy="685800"/>
          </a:xfrm>
          <a:custGeom>
            <a:avLst/>
            <a:gdLst>
              <a:gd name="T0" fmla="*/ 2147483647 w 1240"/>
              <a:gd name="T1" fmla="*/ 2147483647 h 320"/>
              <a:gd name="T2" fmla="*/ 2147483647 w 1240"/>
              <a:gd name="T3" fmla="*/ 2147483647 h 320"/>
              <a:gd name="T4" fmla="*/ 2147483647 w 1240"/>
              <a:gd name="T5" fmla="*/ 2147483647 h 320"/>
              <a:gd name="T6" fmla="*/ 2147483647 w 1240"/>
              <a:gd name="T7" fmla="*/ 2147483647 h 320"/>
              <a:gd name="T8" fmla="*/ 2147483647 w 1240"/>
              <a:gd name="T9" fmla="*/ 2147483647 h 320"/>
              <a:gd name="T10" fmla="*/ 2147483647 w 1240"/>
              <a:gd name="T11" fmla="*/ 2147483647 h 320"/>
              <a:gd name="T12" fmla="*/ 2147483647 w 1240"/>
              <a:gd name="T13" fmla="*/ 2147483647 h 320"/>
              <a:gd name="T14" fmla="*/ 2147483647 w 1240"/>
              <a:gd name="T15" fmla="*/ 2147483647 h 320"/>
              <a:gd name="T16" fmla="*/ 2147483647 w 1240"/>
              <a:gd name="T17" fmla="*/ 2147483647 h 320"/>
              <a:gd name="T18" fmla="*/ 2147483647 w 1240"/>
              <a:gd name="T19" fmla="*/ 2147483647 h 320"/>
              <a:gd name="T20" fmla="*/ 2147483647 w 1240"/>
              <a:gd name="T21" fmla="*/ 2147483647 h 320"/>
              <a:gd name="T22" fmla="*/ 2147483647 w 1240"/>
              <a:gd name="T23" fmla="*/ 2147483647 h 320"/>
              <a:gd name="T24" fmla="*/ 2147483647 w 1240"/>
              <a:gd name="T25" fmla="*/ 2147483647 h 320"/>
              <a:gd name="T26" fmla="*/ 2147483647 w 1240"/>
              <a:gd name="T27" fmla="*/ 2147483647 h 320"/>
              <a:gd name="T28" fmla="*/ 2147483647 w 1240"/>
              <a:gd name="T29" fmla="*/ 2147483647 h 320"/>
              <a:gd name="T30" fmla="*/ 2147483647 w 1240"/>
              <a:gd name="T31" fmla="*/ 2147483647 h 320"/>
              <a:gd name="T32" fmla="*/ 2147483647 w 1240"/>
              <a:gd name="T33" fmla="*/ 2147483647 h 320"/>
              <a:gd name="T34" fmla="*/ 2147483647 w 1240"/>
              <a:gd name="T35" fmla="*/ 2147483647 h 320"/>
              <a:gd name="T36" fmla="*/ 2147483647 w 1240"/>
              <a:gd name="T37" fmla="*/ 2147483647 h 320"/>
              <a:gd name="T38" fmla="*/ 2147483647 w 1240"/>
              <a:gd name="T39" fmla="*/ 2147483647 h 32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40"/>
              <a:gd name="T61" fmla="*/ 0 h 320"/>
              <a:gd name="T62" fmla="*/ 1240 w 1240"/>
              <a:gd name="T63" fmla="*/ 320 h 32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40" h="320">
                <a:moveTo>
                  <a:pt x="304" y="16"/>
                </a:moveTo>
                <a:cubicBezTo>
                  <a:pt x="272" y="16"/>
                  <a:pt x="240" y="0"/>
                  <a:pt x="208" y="16"/>
                </a:cubicBezTo>
                <a:cubicBezTo>
                  <a:pt x="176" y="32"/>
                  <a:pt x="144" y="96"/>
                  <a:pt x="112" y="112"/>
                </a:cubicBezTo>
                <a:cubicBezTo>
                  <a:pt x="80" y="128"/>
                  <a:pt x="0" y="96"/>
                  <a:pt x="16" y="112"/>
                </a:cubicBezTo>
                <a:cubicBezTo>
                  <a:pt x="32" y="128"/>
                  <a:pt x="160" y="184"/>
                  <a:pt x="208" y="208"/>
                </a:cubicBezTo>
                <a:cubicBezTo>
                  <a:pt x="256" y="232"/>
                  <a:pt x="264" y="256"/>
                  <a:pt x="304" y="256"/>
                </a:cubicBezTo>
                <a:cubicBezTo>
                  <a:pt x="344" y="256"/>
                  <a:pt x="408" y="224"/>
                  <a:pt x="448" y="208"/>
                </a:cubicBezTo>
                <a:cubicBezTo>
                  <a:pt x="488" y="192"/>
                  <a:pt x="504" y="144"/>
                  <a:pt x="544" y="160"/>
                </a:cubicBezTo>
                <a:cubicBezTo>
                  <a:pt x="584" y="176"/>
                  <a:pt x="624" y="288"/>
                  <a:pt x="688" y="304"/>
                </a:cubicBezTo>
                <a:cubicBezTo>
                  <a:pt x="752" y="320"/>
                  <a:pt x="864" y="264"/>
                  <a:pt x="928" y="256"/>
                </a:cubicBezTo>
                <a:cubicBezTo>
                  <a:pt x="992" y="248"/>
                  <a:pt x="1024" y="256"/>
                  <a:pt x="1072" y="256"/>
                </a:cubicBezTo>
                <a:cubicBezTo>
                  <a:pt x="1120" y="256"/>
                  <a:pt x="1192" y="272"/>
                  <a:pt x="1216" y="256"/>
                </a:cubicBezTo>
                <a:cubicBezTo>
                  <a:pt x="1240" y="240"/>
                  <a:pt x="1232" y="184"/>
                  <a:pt x="1216" y="160"/>
                </a:cubicBezTo>
                <a:cubicBezTo>
                  <a:pt x="1200" y="136"/>
                  <a:pt x="1160" y="112"/>
                  <a:pt x="1120" y="112"/>
                </a:cubicBezTo>
                <a:cubicBezTo>
                  <a:pt x="1080" y="112"/>
                  <a:pt x="1040" y="152"/>
                  <a:pt x="976" y="160"/>
                </a:cubicBezTo>
                <a:cubicBezTo>
                  <a:pt x="912" y="168"/>
                  <a:pt x="792" y="168"/>
                  <a:pt x="736" y="160"/>
                </a:cubicBezTo>
                <a:cubicBezTo>
                  <a:pt x="680" y="152"/>
                  <a:pt x="672" y="136"/>
                  <a:pt x="640" y="112"/>
                </a:cubicBezTo>
                <a:cubicBezTo>
                  <a:pt x="608" y="88"/>
                  <a:pt x="584" y="32"/>
                  <a:pt x="544" y="16"/>
                </a:cubicBezTo>
                <a:cubicBezTo>
                  <a:pt x="504" y="0"/>
                  <a:pt x="440" y="16"/>
                  <a:pt x="400" y="16"/>
                </a:cubicBezTo>
                <a:cubicBezTo>
                  <a:pt x="360" y="16"/>
                  <a:pt x="336" y="16"/>
                  <a:pt x="304" y="1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5033963" y="4671133"/>
            <a:ext cx="1290637" cy="838200"/>
          </a:xfrm>
          <a:custGeom>
            <a:avLst/>
            <a:gdLst>
              <a:gd name="T0" fmla="*/ 2147483647 w 1040"/>
              <a:gd name="T1" fmla="*/ 2147483647 h 504"/>
              <a:gd name="T2" fmla="*/ 2147483647 w 1040"/>
              <a:gd name="T3" fmla="*/ 2147483647 h 504"/>
              <a:gd name="T4" fmla="*/ 2147483647 w 1040"/>
              <a:gd name="T5" fmla="*/ 2147483647 h 504"/>
              <a:gd name="T6" fmla="*/ 2147483647 w 1040"/>
              <a:gd name="T7" fmla="*/ 2147483647 h 504"/>
              <a:gd name="T8" fmla="*/ 2147483647 w 1040"/>
              <a:gd name="T9" fmla="*/ 2147483647 h 504"/>
              <a:gd name="T10" fmla="*/ 2147483647 w 1040"/>
              <a:gd name="T11" fmla="*/ 2147483647 h 504"/>
              <a:gd name="T12" fmla="*/ 2147483647 w 1040"/>
              <a:gd name="T13" fmla="*/ 2147483647 h 504"/>
              <a:gd name="T14" fmla="*/ 2147483647 w 1040"/>
              <a:gd name="T15" fmla="*/ 2147483647 h 504"/>
              <a:gd name="T16" fmla="*/ 2147483647 w 1040"/>
              <a:gd name="T17" fmla="*/ 2147483647 h 504"/>
              <a:gd name="T18" fmla="*/ 2147483647 w 1040"/>
              <a:gd name="T19" fmla="*/ 2147483647 h 504"/>
              <a:gd name="T20" fmla="*/ 2147483647 w 1040"/>
              <a:gd name="T21" fmla="*/ 2147483647 h 504"/>
              <a:gd name="T22" fmla="*/ 2147483647 w 1040"/>
              <a:gd name="T23" fmla="*/ 2147483647 h 504"/>
              <a:gd name="T24" fmla="*/ 2147483647 w 1040"/>
              <a:gd name="T25" fmla="*/ 2147483647 h 504"/>
              <a:gd name="T26" fmla="*/ 2147483647 w 1040"/>
              <a:gd name="T27" fmla="*/ 2147483647 h 504"/>
              <a:gd name="T28" fmla="*/ 2147483647 w 1040"/>
              <a:gd name="T29" fmla="*/ 2147483647 h 504"/>
              <a:gd name="T30" fmla="*/ 2147483647 w 1040"/>
              <a:gd name="T31" fmla="*/ 2147483647 h 504"/>
              <a:gd name="T32" fmla="*/ 2147483647 w 1040"/>
              <a:gd name="T33" fmla="*/ 2147483647 h 504"/>
              <a:gd name="T34" fmla="*/ 2147483647 w 1040"/>
              <a:gd name="T35" fmla="*/ 2147483647 h 50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40"/>
              <a:gd name="T55" fmla="*/ 0 h 504"/>
              <a:gd name="T56" fmla="*/ 1040 w 1040"/>
              <a:gd name="T57" fmla="*/ 504 h 50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40" h="504">
                <a:moveTo>
                  <a:pt x="32" y="64"/>
                </a:moveTo>
                <a:cubicBezTo>
                  <a:pt x="64" y="48"/>
                  <a:pt x="208" y="72"/>
                  <a:pt x="272" y="64"/>
                </a:cubicBezTo>
                <a:cubicBezTo>
                  <a:pt x="336" y="56"/>
                  <a:pt x="376" y="24"/>
                  <a:pt x="416" y="16"/>
                </a:cubicBezTo>
                <a:cubicBezTo>
                  <a:pt x="456" y="8"/>
                  <a:pt x="480" y="0"/>
                  <a:pt x="512" y="16"/>
                </a:cubicBezTo>
                <a:cubicBezTo>
                  <a:pt x="544" y="32"/>
                  <a:pt x="568" y="96"/>
                  <a:pt x="608" y="112"/>
                </a:cubicBezTo>
                <a:cubicBezTo>
                  <a:pt x="648" y="128"/>
                  <a:pt x="712" y="112"/>
                  <a:pt x="752" y="112"/>
                </a:cubicBezTo>
                <a:cubicBezTo>
                  <a:pt x="792" y="112"/>
                  <a:pt x="824" y="96"/>
                  <a:pt x="848" y="112"/>
                </a:cubicBezTo>
                <a:cubicBezTo>
                  <a:pt x="872" y="128"/>
                  <a:pt x="880" y="168"/>
                  <a:pt x="896" y="208"/>
                </a:cubicBezTo>
                <a:cubicBezTo>
                  <a:pt x="912" y="248"/>
                  <a:pt x="920" y="320"/>
                  <a:pt x="944" y="352"/>
                </a:cubicBezTo>
                <a:cubicBezTo>
                  <a:pt x="968" y="384"/>
                  <a:pt x="1040" y="376"/>
                  <a:pt x="1040" y="400"/>
                </a:cubicBezTo>
                <a:cubicBezTo>
                  <a:pt x="1040" y="424"/>
                  <a:pt x="984" y="488"/>
                  <a:pt x="944" y="496"/>
                </a:cubicBezTo>
                <a:cubicBezTo>
                  <a:pt x="904" y="504"/>
                  <a:pt x="840" y="456"/>
                  <a:pt x="800" y="448"/>
                </a:cubicBezTo>
                <a:cubicBezTo>
                  <a:pt x="760" y="440"/>
                  <a:pt x="744" y="448"/>
                  <a:pt x="704" y="448"/>
                </a:cubicBezTo>
                <a:cubicBezTo>
                  <a:pt x="664" y="448"/>
                  <a:pt x="608" y="464"/>
                  <a:pt x="560" y="448"/>
                </a:cubicBezTo>
                <a:cubicBezTo>
                  <a:pt x="512" y="432"/>
                  <a:pt x="472" y="376"/>
                  <a:pt x="416" y="352"/>
                </a:cubicBezTo>
                <a:cubicBezTo>
                  <a:pt x="360" y="328"/>
                  <a:pt x="280" y="336"/>
                  <a:pt x="224" y="304"/>
                </a:cubicBezTo>
                <a:cubicBezTo>
                  <a:pt x="168" y="272"/>
                  <a:pt x="120" y="200"/>
                  <a:pt x="80" y="160"/>
                </a:cubicBezTo>
                <a:cubicBezTo>
                  <a:pt x="40" y="120"/>
                  <a:pt x="0" y="80"/>
                  <a:pt x="32" y="64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114800" y="4191000"/>
            <a:ext cx="1524000" cy="533400"/>
          </a:xfrm>
          <a:custGeom>
            <a:avLst/>
            <a:gdLst>
              <a:gd name="T0" fmla="*/ 2147483647 w 936"/>
              <a:gd name="T1" fmla="*/ 2147483647 h 328"/>
              <a:gd name="T2" fmla="*/ 2147483647 w 936"/>
              <a:gd name="T3" fmla="*/ 2147483647 h 328"/>
              <a:gd name="T4" fmla="*/ 2147483647 w 936"/>
              <a:gd name="T5" fmla="*/ 2147483647 h 328"/>
              <a:gd name="T6" fmla="*/ 2147483647 w 936"/>
              <a:gd name="T7" fmla="*/ 2147483647 h 328"/>
              <a:gd name="T8" fmla="*/ 2147483647 w 936"/>
              <a:gd name="T9" fmla="*/ 2147483647 h 328"/>
              <a:gd name="T10" fmla="*/ 2147483647 w 936"/>
              <a:gd name="T11" fmla="*/ 2147483647 h 328"/>
              <a:gd name="T12" fmla="*/ 2147483647 w 936"/>
              <a:gd name="T13" fmla="*/ 2147483647 h 328"/>
              <a:gd name="T14" fmla="*/ 2147483647 w 936"/>
              <a:gd name="T15" fmla="*/ 2147483647 h 328"/>
              <a:gd name="T16" fmla="*/ 2147483647 w 936"/>
              <a:gd name="T17" fmla="*/ 2147483647 h 328"/>
              <a:gd name="T18" fmla="*/ 2147483647 w 936"/>
              <a:gd name="T19" fmla="*/ 2147483647 h 328"/>
              <a:gd name="T20" fmla="*/ 2147483647 w 936"/>
              <a:gd name="T21" fmla="*/ 2147483647 h 328"/>
              <a:gd name="T22" fmla="*/ 2147483647 w 936"/>
              <a:gd name="T23" fmla="*/ 2147483647 h 328"/>
              <a:gd name="T24" fmla="*/ 2147483647 w 936"/>
              <a:gd name="T25" fmla="*/ 2147483647 h 328"/>
              <a:gd name="T26" fmla="*/ 2147483647 w 936"/>
              <a:gd name="T27" fmla="*/ 2147483647 h 328"/>
              <a:gd name="T28" fmla="*/ 2147483647 w 936"/>
              <a:gd name="T29" fmla="*/ 2147483647 h 328"/>
              <a:gd name="T30" fmla="*/ 2147483647 w 936"/>
              <a:gd name="T31" fmla="*/ 2147483647 h 3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36"/>
              <a:gd name="T49" fmla="*/ 0 h 328"/>
              <a:gd name="T50" fmla="*/ 936 w 936"/>
              <a:gd name="T51" fmla="*/ 328 h 32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36" h="328">
                <a:moveTo>
                  <a:pt x="448" y="168"/>
                </a:moveTo>
                <a:cubicBezTo>
                  <a:pt x="488" y="160"/>
                  <a:pt x="544" y="144"/>
                  <a:pt x="592" y="120"/>
                </a:cubicBezTo>
                <a:cubicBezTo>
                  <a:pt x="640" y="96"/>
                  <a:pt x="688" y="40"/>
                  <a:pt x="736" y="24"/>
                </a:cubicBezTo>
                <a:cubicBezTo>
                  <a:pt x="784" y="8"/>
                  <a:pt x="848" y="0"/>
                  <a:pt x="880" y="24"/>
                </a:cubicBezTo>
                <a:cubicBezTo>
                  <a:pt x="912" y="48"/>
                  <a:pt x="936" y="136"/>
                  <a:pt x="928" y="168"/>
                </a:cubicBezTo>
                <a:cubicBezTo>
                  <a:pt x="920" y="200"/>
                  <a:pt x="848" y="192"/>
                  <a:pt x="832" y="216"/>
                </a:cubicBezTo>
                <a:cubicBezTo>
                  <a:pt x="816" y="240"/>
                  <a:pt x="856" y="296"/>
                  <a:pt x="832" y="312"/>
                </a:cubicBezTo>
                <a:cubicBezTo>
                  <a:pt x="808" y="328"/>
                  <a:pt x="736" y="312"/>
                  <a:pt x="688" y="312"/>
                </a:cubicBezTo>
                <a:cubicBezTo>
                  <a:pt x="640" y="312"/>
                  <a:pt x="592" y="312"/>
                  <a:pt x="544" y="312"/>
                </a:cubicBezTo>
                <a:cubicBezTo>
                  <a:pt x="496" y="312"/>
                  <a:pt x="456" y="320"/>
                  <a:pt x="400" y="312"/>
                </a:cubicBezTo>
                <a:cubicBezTo>
                  <a:pt x="344" y="304"/>
                  <a:pt x="256" y="280"/>
                  <a:pt x="208" y="264"/>
                </a:cubicBezTo>
                <a:cubicBezTo>
                  <a:pt x="160" y="248"/>
                  <a:pt x="144" y="224"/>
                  <a:pt x="112" y="216"/>
                </a:cubicBezTo>
                <a:cubicBezTo>
                  <a:pt x="80" y="208"/>
                  <a:pt x="0" y="216"/>
                  <a:pt x="16" y="216"/>
                </a:cubicBezTo>
                <a:cubicBezTo>
                  <a:pt x="32" y="216"/>
                  <a:pt x="152" y="224"/>
                  <a:pt x="208" y="216"/>
                </a:cubicBezTo>
                <a:cubicBezTo>
                  <a:pt x="264" y="208"/>
                  <a:pt x="312" y="176"/>
                  <a:pt x="352" y="168"/>
                </a:cubicBezTo>
                <a:cubicBezTo>
                  <a:pt x="392" y="160"/>
                  <a:pt x="408" y="176"/>
                  <a:pt x="448" y="168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 b="0">
              <a:latin typeface="Arial" pitchFamily="34" charset="0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5257800" y="3238500"/>
            <a:ext cx="1752600" cy="952500"/>
          </a:xfrm>
          <a:custGeom>
            <a:avLst/>
            <a:gdLst>
              <a:gd name="T0" fmla="*/ 0 w 1168"/>
              <a:gd name="T1" fmla="*/ 2147483647 h 600"/>
              <a:gd name="T2" fmla="*/ 2147483647 w 1168"/>
              <a:gd name="T3" fmla="*/ 2147483647 h 600"/>
              <a:gd name="T4" fmla="*/ 2147483647 w 1168"/>
              <a:gd name="T5" fmla="*/ 2147483647 h 600"/>
              <a:gd name="T6" fmla="*/ 2147483647 w 1168"/>
              <a:gd name="T7" fmla="*/ 2147483647 h 600"/>
              <a:gd name="T8" fmla="*/ 2147483647 w 1168"/>
              <a:gd name="T9" fmla="*/ 2147483647 h 600"/>
              <a:gd name="T10" fmla="*/ 2147483647 w 1168"/>
              <a:gd name="T11" fmla="*/ 2147483647 h 600"/>
              <a:gd name="T12" fmla="*/ 2147483647 w 1168"/>
              <a:gd name="T13" fmla="*/ 2147483647 h 600"/>
              <a:gd name="T14" fmla="*/ 2147483647 w 1168"/>
              <a:gd name="T15" fmla="*/ 2147483647 h 600"/>
              <a:gd name="T16" fmla="*/ 2147483647 w 1168"/>
              <a:gd name="T17" fmla="*/ 2147483647 h 600"/>
              <a:gd name="T18" fmla="*/ 2147483647 w 1168"/>
              <a:gd name="T19" fmla="*/ 2147483647 h 600"/>
              <a:gd name="T20" fmla="*/ 2147483647 w 1168"/>
              <a:gd name="T21" fmla="*/ 2147483647 h 600"/>
              <a:gd name="T22" fmla="*/ 2147483647 w 1168"/>
              <a:gd name="T23" fmla="*/ 2147483647 h 600"/>
              <a:gd name="T24" fmla="*/ 2147483647 w 1168"/>
              <a:gd name="T25" fmla="*/ 2147483647 h 600"/>
              <a:gd name="T26" fmla="*/ 2147483647 w 1168"/>
              <a:gd name="T27" fmla="*/ 2147483647 h 600"/>
              <a:gd name="T28" fmla="*/ 2147483647 w 1168"/>
              <a:gd name="T29" fmla="*/ 2147483647 h 600"/>
              <a:gd name="T30" fmla="*/ 2147483647 w 1168"/>
              <a:gd name="T31" fmla="*/ 2147483647 h 600"/>
              <a:gd name="T32" fmla="*/ 2147483647 w 1168"/>
              <a:gd name="T33" fmla="*/ 2147483647 h 600"/>
              <a:gd name="T34" fmla="*/ 2147483647 w 1168"/>
              <a:gd name="T35" fmla="*/ 2147483647 h 600"/>
              <a:gd name="T36" fmla="*/ 2147483647 w 1168"/>
              <a:gd name="T37" fmla="*/ 2147483647 h 600"/>
              <a:gd name="T38" fmla="*/ 2147483647 w 1168"/>
              <a:gd name="T39" fmla="*/ 2147483647 h 600"/>
              <a:gd name="T40" fmla="*/ 2147483647 w 1168"/>
              <a:gd name="T41" fmla="*/ 2147483647 h 600"/>
              <a:gd name="T42" fmla="*/ 2147483647 w 1168"/>
              <a:gd name="T43" fmla="*/ 2147483647 h 600"/>
              <a:gd name="T44" fmla="*/ 2147483647 w 1168"/>
              <a:gd name="T45" fmla="*/ 2147483647 h 6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68"/>
              <a:gd name="T70" fmla="*/ 0 h 600"/>
              <a:gd name="T71" fmla="*/ 1168 w 1168"/>
              <a:gd name="T72" fmla="*/ 600 h 60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68" h="600">
                <a:moveTo>
                  <a:pt x="0" y="104"/>
                </a:moveTo>
                <a:cubicBezTo>
                  <a:pt x="88" y="88"/>
                  <a:pt x="176" y="72"/>
                  <a:pt x="240" y="56"/>
                </a:cubicBezTo>
                <a:cubicBezTo>
                  <a:pt x="304" y="40"/>
                  <a:pt x="344" y="8"/>
                  <a:pt x="384" y="8"/>
                </a:cubicBezTo>
                <a:cubicBezTo>
                  <a:pt x="424" y="8"/>
                  <a:pt x="440" y="56"/>
                  <a:pt x="480" y="56"/>
                </a:cubicBezTo>
                <a:cubicBezTo>
                  <a:pt x="520" y="56"/>
                  <a:pt x="584" y="16"/>
                  <a:pt x="624" y="8"/>
                </a:cubicBezTo>
                <a:cubicBezTo>
                  <a:pt x="664" y="0"/>
                  <a:pt x="688" y="8"/>
                  <a:pt x="720" y="8"/>
                </a:cubicBezTo>
                <a:cubicBezTo>
                  <a:pt x="752" y="8"/>
                  <a:pt x="784" y="8"/>
                  <a:pt x="816" y="8"/>
                </a:cubicBezTo>
                <a:cubicBezTo>
                  <a:pt x="848" y="8"/>
                  <a:pt x="880" y="0"/>
                  <a:pt x="912" y="8"/>
                </a:cubicBezTo>
                <a:cubicBezTo>
                  <a:pt x="944" y="16"/>
                  <a:pt x="984" y="32"/>
                  <a:pt x="1008" y="56"/>
                </a:cubicBezTo>
                <a:cubicBezTo>
                  <a:pt x="1032" y="80"/>
                  <a:pt x="1048" y="120"/>
                  <a:pt x="1056" y="152"/>
                </a:cubicBezTo>
                <a:cubicBezTo>
                  <a:pt x="1064" y="184"/>
                  <a:pt x="1040" y="224"/>
                  <a:pt x="1056" y="248"/>
                </a:cubicBezTo>
                <a:cubicBezTo>
                  <a:pt x="1072" y="272"/>
                  <a:pt x="1136" y="272"/>
                  <a:pt x="1152" y="296"/>
                </a:cubicBezTo>
                <a:cubicBezTo>
                  <a:pt x="1168" y="320"/>
                  <a:pt x="1168" y="376"/>
                  <a:pt x="1152" y="392"/>
                </a:cubicBezTo>
                <a:cubicBezTo>
                  <a:pt x="1136" y="408"/>
                  <a:pt x="1072" y="376"/>
                  <a:pt x="1056" y="392"/>
                </a:cubicBezTo>
                <a:cubicBezTo>
                  <a:pt x="1040" y="408"/>
                  <a:pt x="1056" y="456"/>
                  <a:pt x="1056" y="488"/>
                </a:cubicBezTo>
                <a:cubicBezTo>
                  <a:pt x="1056" y="520"/>
                  <a:pt x="1080" y="568"/>
                  <a:pt x="1056" y="584"/>
                </a:cubicBezTo>
                <a:cubicBezTo>
                  <a:pt x="1032" y="600"/>
                  <a:pt x="952" y="584"/>
                  <a:pt x="912" y="584"/>
                </a:cubicBezTo>
                <a:cubicBezTo>
                  <a:pt x="872" y="584"/>
                  <a:pt x="856" y="584"/>
                  <a:pt x="816" y="584"/>
                </a:cubicBezTo>
                <a:cubicBezTo>
                  <a:pt x="776" y="584"/>
                  <a:pt x="712" y="592"/>
                  <a:pt x="672" y="584"/>
                </a:cubicBezTo>
                <a:cubicBezTo>
                  <a:pt x="632" y="576"/>
                  <a:pt x="608" y="552"/>
                  <a:pt x="576" y="536"/>
                </a:cubicBezTo>
                <a:cubicBezTo>
                  <a:pt x="544" y="520"/>
                  <a:pt x="512" y="496"/>
                  <a:pt x="480" y="488"/>
                </a:cubicBezTo>
                <a:cubicBezTo>
                  <a:pt x="448" y="480"/>
                  <a:pt x="416" y="488"/>
                  <a:pt x="384" y="488"/>
                </a:cubicBezTo>
                <a:cubicBezTo>
                  <a:pt x="352" y="488"/>
                  <a:pt x="320" y="488"/>
                  <a:pt x="288" y="488"/>
                </a:cubicBez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 b="0">
              <a:latin typeface="Arial" pitchFamily="34" charset="0"/>
            </a:endParaRPr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6019800" y="457200"/>
            <a:ext cx="1371600" cy="1819275"/>
          </a:xfrm>
          <a:custGeom>
            <a:avLst/>
            <a:gdLst>
              <a:gd name="T0" fmla="*/ 2147483647 w 960"/>
              <a:gd name="T1" fmla="*/ 2147483647 h 1232"/>
              <a:gd name="T2" fmla="*/ 2147483647 w 960"/>
              <a:gd name="T3" fmla="*/ 2147483647 h 1232"/>
              <a:gd name="T4" fmla="*/ 2147483647 w 960"/>
              <a:gd name="T5" fmla="*/ 2147483647 h 1232"/>
              <a:gd name="T6" fmla="*/ 2147483647 w 960"/>
              <a:gd name="T7" fmla="*/ 2147483647 h 1232"/>
              <a:gd name="T8" fmla="*/ 2147483647 w 960"/>
              <a:gd name="T9" fmla="*/ 2147483647 h 1232"/>
              <a:gd name="T10" fmla="*/ 2147483647 w 960"/>
              <a:gd name="T11" fmla="*/ 2147483647 h 1232"/>
              <a:gd name="T12" fmla="*/ 2147483647 w 960"/>
              <a:gd name="T13" fmla="*/ 2147483647 h 1232"/>
              <a:gd name="T14" fmla="*/ 2147483647 w 960"/>
              <a:gd name="T15" fmla="*/ 2147483647 h 1232"/>
              <a:gd name="T16" fmla="*/ 2147483647 w 960"/>
              <a:gd name="T17" fmla="*/ 2147483647 h 1232"/>
              <a:gd name="T18" fmla="*/ 2147483647 w 960"/>
              <a:gd name="T19" fmla="*/ 2147483647 h 1232"/>
              <a:gd name="T20" fmla="*/ 2147483647 w 960"/>
              <a:gd name="T21" fmla="*/ 2147483647 h 1232"/>
              <a:gd name="T22" fmla="*/ 2147483647 w 960"/>
              <a:gd name="T23" fmla="*/ 2147483647 h 1232"/>
              <a:gd name="T24" fmla="*/ 2147483647 w 960"/>
              <a:gd name="T25" fmla="*/ 2147483647 h 1232"/>
              <a:gd name="T26" fmla="*/ 2147483647 w 960"/>
              <a:gd name="T27" fmla="*/ 2147483647 h 1232"/>
              <a:gd name="T28" fmla="*/ 2147483647 w 960"/>
              <a:gd name="T29" fmla="*/ 2147483647 h 1232"/>
              <a:gd name="T30" fmla="*/ 2147483647 w 960"/>
              <a:gd name="T31" fmla="*/ 2147483647 h 1232"/>
              <a:gd name="T32" fmla="*/ 2147483647 w 960"/>
              <a:gd name="T33" fmla="*/ 2147483647 h 1232"/>
              <a:gd name="T34" fmla="*/ 2147483647 w 960"/>
              <a:gd name="T35" fmla="*/ 2147483647 h 1232"/>
              <a:gd name="T36" fmla="*/ 2147483647 w 960"/>
              <a:gd name="T37" fmla="*/ 2147483647 h 1232"/>
              <a:gd name="T38" fmla="*/ 2147483647 w 960"/>
              <a:gd name="T39" fmla="*/ 2147483647 h 1232"/>
              <a:gd name="T40" fmla="*/ 2147483647 w 960"/>
              <a:gd name="T41" fmla="*/ 2147483647 h 1232"/>
              <a:gd name="T42" fmla="*/ 2147483647 w 960"/>
              <a:gd name="T43" fmla="*/ 2147483647 h 1232"/>
              <a:gd name="T44" fmla="*/ 2147483647 w 960"/>
              <a:gd name="T45" fmla="*/ 2147483647 h 1232"/>
              <a:gd name="T46" fmla="*/ 2147483647 w 960"/>
              <a:gd name="T47" fmla="*/ 2147483647 h 1232"/>
              <a:gd name="T48" fmla="*/ 2147483647 w 960"/>
              <a:gd name="T49" fmla="*/ 2147483647 h 1232"/>
              <a:gd name="T50" fmla="*/ 2147483647 w 960"/>
              <a:gd name="T51" fmla="*/ 2147483647 h 1232"/>
              <a:gd name="T52" fmla="*/ 2147483647 w 960"/>
              <a:gd name="T53" fmla="*/ 2147483647 h 1232"/>
              <a:gd name="T54" fmla="*/ 2147483647 w 960"/>
              <a:gd name="T55" fmla="*/ 2147483647 h 1232"/>
              <a:gd name="T56" fmla="*/ 2147483647 w 960"/>
              <a:gd name="T57" fmla="*/ 2147483647 h 1232"/>
              <a:gd name="T58" fmla="*/ 2147483647 w 960"/>
              <a:gd name="T59" fmla="*/ 2147483647 h 1232"/>
              <a:gd name="T60" fmla="*/ 2147483647 w 960"/>
              <a:gd name="T61" fmla="*/ 2147483647 h 12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60"/>
              <a:gd name="T94" fmla="*/ 0 h 1232"/>
              <a:gd name="T95" fmla="*/ 960 w 960"/>
              <a:gd name="T96" fmla="*/ 1232 h 123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60" h="1232">
                <a:moveTo>
                  <a:pt x="40" y="168"/>
                </a:moveTo>
                <a:cubicBezTo>
                  <a:pt x="80" y="152"/>
                  <a:pt x="240" y="192"/>
                  <a:pt x="280" y="168"/>
                </a:cubicBezTo>
                <a:cubicBezTo>
                  <a:pt x="320" y="144"/>
                  <a:pt x="264" y="48"/>
                  <a:pt x="280" y="24"/>
                </a:cubicBezTo>
                <a:cubicBezTo>
                  <a:pt x="296" y="0"/>
                  <a:pt x="344" y="16"/>
                  <a:pt x="376" y="24"/>
                </a:cubicBezTo>
                <a:cubicBezTo>
                  <a:pt x="408" y="32"/>
                  <a:pt x="456" y="48"/>
                  <a:pt x="472" y="72"/>
                </a:cubicBezTo>
                <a:cubicBezTo>
                  <a:pt x="488" y="96"/>
                  <a:pt x="456" y="152"/>
                  <a:pt x="472" y="168"/>
                </a:cubicBezTo>
                <a:cubicBezTo>
                  <a:pt x="488" y="184"/>
                  <a:pt x="544" y="144"/>
                  <a:pt x="568" y="168"/>
                </a:cubicBezTo>
                <a:cubicBezTo>
                  <a:pt x="592" y="192"/>
                  <a:pt x="600" y="264"/>
                  <a:pt x="616" y="312"/>
                </a:cubicBezTo>
                <a:cubicBezTo>
                  <a:pt x="632" y="360"/>
                  <a:pt x="648" y="416"/>
                  <a:pt x="664" y="456"/>
                </a:cubicBezTo>
                <a:cubicBezTo>
                  <a:pt x="680" y="496"/>
                  <a:pt x="688" y="528"/>
                  <a:pt x="712" y="552"/>
                </a:cubicBezTo>
                <a:cubicBezTo>
                  <a:pt x="736" y="576"/>
                  <a:pt x="784" y="576"/>
                  <a:pt x="808" y="600"/>
                </a:cubicBezTo>
                <a:cubicBezTo>
                  <a:pt x="832" y="624"/>
                  <a:pt x="832" y="664"/>
                  <a:pt x="856" y="696"/>
                </a:cubicBezTo>
                <a:cubicBezTo>
                  <a:pt x="880" y="728"/>
                  <a:pt x="944" y="752"/>
                  <a:pt x="952" y="792"/>
                </a:cubicBezTo>
                <a:cubicBezTo>
                  <a:pt x="960" y="832"/>
                  <a:pt x="920" y="896"/>
                  <a:pt x="904" y="936"/>
                </a:cubicBezTo>
                <a:cubicBezTo>
                  <a:pt x="888" y="976"/>
                  <a:pt x="880" y="1008"/>
                  <a:pt x="856" y="1032"/>
                </a:cubicBezTo>
                <a:cubicBezTo>
                  <a:pt x="832" y="1056"/>
                  <a:pt x="792" y="1064"/>
                  <a:pt x="760" y="1080"/>
                </a:cubicBezTo>
                <a:cubicBezTo>
                  <a:pt x="728" y="1096"/>
                  <a:pt x="696" y="1120"/>
                  <a:pt x="664" y="1128"/>
                </a:cubicBezTo>
                <a:cubicBezTo>
                  <a:pt x="632" y="1136"/>
                  <a:pt x="600" y="1128"/>
                  <a:pt x="568" y="1128"/>
                </a:cubicBezTo>
                <a:cubicBezTo>
                  <a:pt x="536" y="1128"/>
                  <a:pt x="504" y="1120"/>
                  <a:pt x="472" y="1128"/>
                </a:cubicBezTo>
                <a:cubicBezTo>
                  <a:pt x="440" y="1136"/>
                  <a:pt x="408" y="1160"/>
                  <a:pt x="376" y="1176"/>
                </a:cubicBezTo>
                <a:cubicBezTo>
                  <a:pt x="344" y="1192"/>
                  <a:pt x="304" y="1232"/>
                  <a:pt x="280" y="1224"/>
                </a:cubicBezTo>
                <a:cubicBezTo>
                  <a:pt x="256" y="1216"/>
                  <a:pt x="264" y="1160"/>
                  <a:pt x="232" y="1128"/>
                </a:cubicBezTo>
                <a:cubicBezTo>
                  <a:pt x="200" y="1096"/>
                  <a:pt x="112" y="1064"/>
                  <a:pt x="88" y="1032"/>
                </a:cubicBezTo>
                <a:cubicBezTo>
                  <a:pt x="64" y="1000"/>
                  <a:pt x="64" y="976"/>
                  <a:pt x="88" y="936"/>
                </a:cubicBezTo>
                <a:cubicBezTo>
                  <a:pt x="112" y="896"/>
                  <a:pt x="184" y="848"/>
                  <a:pt x="232" y="792"/>
                </a:cubicBezTo>
                <a:cubicBezTo>
                  <a:pt x="280" y="736"/>
                  <a:pt x="368" y="640"/>
                  <a:pt x="376" y="600"/>
                </a:cubicBezTo>
                <a:cubicBezTo>
                  <a:pt x="384" y="560"/>
                  <a:pt x="304" y="576"/>
                  <a:pt x="280" y="552"/>
                </a:cubicBezTo>
                <a:cubicBezTo>
                  <a:pt x="256" y="528"/>
                  <a:pt x="248" y="488"/>
                  <a:pt x="232" y="456"/>
                </a:cubicBezTo>
                <a:cubicBezTo>
                  <a:pt x="216" y="424"/>
                  <a:pt x="216" y="392"/>
                  <a:pt x="184" y="360"/>
                </a:cubicBezTo>
                <a:cubicBezTo>
                  <a:pt x="152" y="328"/>
                  <a:pt x="72" y="296"/>
                  <a:pt x="40" y="264"/>
                </a:cubicBezTo>
                <a:cubicBezTo>
                  <a:pt x="8" y="232"/>
                  <a:pt x="0" y="184"/>
                  <a:pt x="40" y="168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 b="0">
              <a:latin typeface="Arial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 rot="2279529">
            <a:off x="5307013" y="4931483"/>
            <a:ext cx="104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105400" y="4343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Áo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 rot="1031655">
            <a:off x="5138738" y="3934601"/>
            <a:ext cx="1414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Tiệp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Khắc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867400" y="3505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Lan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 rot="-4366275">
            <a:off x="5877386" y="1048201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Phần Lan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gray">
          <a:xfrm>
            <a:off x="342899" y="6363469"/>
            <a:ext cx="502920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LƯỢC</a:t>
            </a:r>
            <a:r>
              <a:rPr kumimoji="0" lang="en-US" sz="2000" b="1" i="0" u="none" strike="noStrike" kern="0" cap="none" spc="0" normalizeH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ĐỒ CÁC QUỐC GIA CHÂU ÂU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3" grpId="0" animBg="1"/>
      <p:bldP spid="2064" grpId="0" animBg="1"/>
      <p:bldP spid="2065" grpId="0" animBg="1"/>
      <p:bldP spid="2066" grpId="0" animBg="1"/>
      <p:bldP spid="2068" grpId="0"/>
      <p:bldP spid="2069" grpId="0"/>
      <p:bldP spid="2070" grpId="0"/>
      <p:bldP spid="2071" grpId="0"/>
      <p:bldP spid="20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1000" y="1143003"/>
            <a:ext cx="8534400" cy="1750542"/>
            <a:chOff x="768" y="2160"/>
            <a:chExt cx="3936" cy="816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gray">
            <a:xfrm>
              <a:off x="768" y="2160"/>
              <a:ext cx="3936" cy="81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gray">
            <a:xfrm>
              <a:off x="806" y="2196"/>
              <a:ext cx="369" cy="373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00">
                    <a:gamma/>
                    <a:tint val="54510"/>
                    <a:invGamma/>
                  </a:srgbClr>
                </a:gs>
                <a:gs pos="50000">
                  <a:srgbClr val="99CC00">
                    <a:alpha val="0"/>
                  </a:srgbClr>
                </a:gs>
                <a:gs pos="100000">
                  <a:srgbClr val="99CC00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gray">
            <a:xfrm>
              <a:off x="816" y="2196"/>
              <a:ext cx="3888" cy="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0" lang="en-US" sz="3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rPr>
                <a:t>	</a:t>
              </a:r>
              <a:r>
                <a:rPr lang="en-US" sz="3200" b="1" noProof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 nêu t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ình 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 kinh tế, chính trị ở các nước Châu Âu trong những năm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1918 -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1923 và </a:t>
              </a:r>
              <a:r>
                <a:rPr lang="en-US" sz="32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1924 -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1929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490663" y="287336"/>
            <a:ext cx="6891338" cy="6075364"/>
            <a:chOff x="939" y="144"/>
            <a:chExt cx="4341" cy="3827"/>
          </a:xfrm>
        </p:grpSpPr>
        <p:sp>
          <p:nvSpPr>
            <p:cNvPr id="7" name="Text Box 31"/>
            <p:cNvSpPr txBox="1">
              <a:spLocks noChangeArrowheads="1"/>
            </p:cNvSpPr>
            <p:nvPr/>
          </p:nvSpPr>
          <p:spPr bwMode="gray">
            <a:xfrm>
              <a:off x="960" y="144"/>
              <a:ext cx="4128" cy="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THẢO LUẬN</a:t>
              </a:r>
              <a:endPara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939" y="2208"/>
              <a:ext cx="2949" cy="987"/>
              <a:chOff x="651" y="3072"/>
              <a:chExt cx="2949" cy="987"/>
            </a:xfrm>
          </p:grpSpPr>
          <p:sp>
            <p:nvSpPr>
              <p:cNvPr id="10" name="AutoShape 33"/>
              <p:cNvSpPr>
                <a:spLocks noChangeArrowheads="1"/>
              </p:cNvSpPr>
              <p:nvPr/>
            </p:nvSpPr>
            <p:spPr bwMode="gray">
              <a:xfrm>
                <a:off x="672" y="3072"/>
                <a:ext cx="2928" cy="3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CFFFF"/>
                  </a:gs>
                  <a:gs pos="100000">
                    <a:srgbClr val="CCFFFF">
                      <a:gamma/>
                      <a:tint val="5882"/>
                      <a:invGamma/>
                    </a:srgbClr>
                  </a:gs>
                </a:gsLst>
                <a:lin ang="0" scaled="1"/>
              </a:gradFill>
              <a:ln w="38100" algn="ctr">
                <a:solidFill>
                  <a:srgbClr val="33CCFF">
                    <a:alpha val="71001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Sô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́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lượng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4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nhóm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utoShape 34"/>
              <p:cNvSpPr>
                <a:spLocks noChangeArrowheads="1"/>
              </p:cNvSpPr>
              <p:nvPr/>
            </p:nvSpPr>
            <p:spPr bwMode="gray">
              <a:xfrm>
                <a:off x="651" y="3408"/>
                <a:ext cx="2928" cy="3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BFEAE"/>
                  </a:gs>
                  <a:gs pos="100000">
                    <a:srgbClr val="CBFEAE">
                      <a:gamma/>
                      <a:tint val="5882"/>
                      <a:invGamma/>
                    </a:srgbClr>
                  </a:gs>
                </a:gsLst>
                <a:lin ang="0" scaled="1"/>
              </a:gradFill>
              <a:ln w="38100" algn="ctr">
                <a:solidFill>
                  <a:srgbClr val="33CCFF">
                    <a:alpha val="71001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thức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Viết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bảng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phu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̣</a:t>
                </a:r>
              </a:p>
            </p:txBody>
          </p:sp>
          <p:sp>
            <p:nvSpPr>
              <p:cNvPr id="12" name="AutoShape 35"/>
              <p:cNvSpPr>
                <a:spLocks noChangeArrowheads="1"/>
              </p:cNvSpPr>
              <p:nvPr/>
            </p:nvSpPr>
            <p:spPr bwMode="gray">
              <a:xfrm>
                <a:off x="672" y="3744"/>
                <a:ext cx="2928" cy="3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CFFFF"/>
                  </a:gs>
                  <a:gs pos="100000">
                    <a:srgbClr val="CCFFFF">
                      <a:gamma/>
                      <a:tint val="5882"/>
                      <a:invGamma/>
                    </a:srgbClr>
                  </a:gs>
                </a:gsLst>
                <a:lin ang="0" scaled="1"/>
              </a:gradFill>
              <a:ln w="38100" algn="ctr">
                <a:solidFill>
                  <a:srgbClr val="33CCFF">
                    <a:alpha val="71001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Thời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b="1" kern="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phút</a:t>
                </a:r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9" name="Picture 37" descr="Group%20Discussi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24" y="3216"/>
              <a:ext cx="1056" cy="755"/>
            </a:xfrm>
            <a:prstGeom prst="rect">
              <a:avLst/>
            </a:prstGeom>
            <a:noFill/>
          </p:spPr>
        </p:pic>
      </p:grpSp>
      <p:sp>
        <p:nvSpPr>
          <p:cNvPr id="13" name="Action Button: Home 12">
            <a:hlinkClick r:id="rId3" action="ppaction://program" highlightClick="1"/>
          </p:cNvPr>
          <p:cNvSpPr/>
          <p:nvPr/>
        </p:nvSpPr>
        <p:spPr>
          <a:xfrm>
            <a:off x="1143000" y="6066999"/>
            <a:ext cx="533400" cy="381000"/>
          </a:xfrm>
          <a:prstGeom prst="actionButtonHom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9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981200" y="5334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VNI-Times" pitchFamily="2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04800" y="44958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1920 </a:t>
            </a:r>
            <a:r>
              <a:rPr lang="en-US" sz="32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1929?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419600" y="304800"/>
          <a:ext cx="4919408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2" name="Chart" r:id="rId3" imgW="3076730" imgH="2047847" progId="MSGraph.Chart.8">
                  <p:embed/>
                </p:oleObj>
              </mc:Choice>
              <mc:Fallback>
                <p:oleObj name="Chart" r:id="rId3" imgW="3076730" imgH="2047847" progId="MSGraph.Char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919408" cy="414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037113"/>
              </p:ext>
            </p:extLst>
          </p:nvPr>
        </p:nvGraphicFramePr>
        <p:xfrm>
          <a:off x="-533400" y="152400"/>
          <a:ext cx="576335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3" name="Chart" r:id="rId5" imgW="3438603" imgH="1809592" progId="MSGraph.Chart.8">
                  <p:embed/>
                </p:oleObj>
              </mc:Choice>
              <mc:Fallback>
                <p:oleObj name="Chart" r:id="rId5" imgW="3438603" imgH="1809592" progId="MSGraph.Char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152400"/>
                        <a:ext cx="5763358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OleChart spid="6155" grpId="0"/>
      <p:bldOleChart spid="61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18288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-533400" y="2438400"/>
            <a:ext cx="6934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9624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038600" y="3276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990000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629400" y="2286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371600" y="3581400"/>
            <a:ext cx="617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600200" y="3581400"/>
            <a:ext cx="2362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3962400" y="2438400"/>
            <a:ext cx="289560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600200" y="3581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6294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2954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VNI-Times" pitchFamily="2" charset="0"/>
              </a:rPr>
              <a:t>1918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581400" y="571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1924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248400" y="525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VNI-Times" pitchFamily="2" charset="0"/>
              </a:rPr>
              <a:t>1929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295400" y="457200"/>
            <a:ext cx="7124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(a)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81000" y="14478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/>
      <p:bldP spid="7179" grpId="0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/>
      <p:bldP spid="7186" grpId="0"/>
      <p:bldP spid="7187" grpId="0"/>
      <p:bldP spid="7188" grpId="0"/>
      <p:bldP spid="71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64836" y="381000"/>
            <a:ext cx="485261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BÁO CÁO CHUẨN BỊ </a:t>
            </a: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533400" y="2051050"/>
            <a:ext cx="7931150" cy="2273300"/>
            <a:chOff x="2628" y="1065"/>
            <a:chExt cx="2655" cy="2381"/>
          </a:xfrm>
        </p:grpSpPr>
        <p:sp>
          <p:nvSpPr>
            <p:cNvPr id="10" name="Freeform 17"/>
            <p:cNvSpPr>
              <a:spLocks/>
            </p:cNvSpPr>
            <p:nvPr/>
          </p:nvSpPr>
          <p:spPr bwMode="gray">
            <a:xfrm>
              <a:off x="2628" y="2862"/>
              <a:ext cx="828" cy="584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gray">
            <a:xfrm rot="10800000">
              <a:off x="4515" y="1065"/>
              <a:ext cx="768" cy="57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gray">
            <a:xfrm>
              <a:off x="2708" y="1176"/>
              <a:ext cx="2575" cy="2143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rgbClr val="B2B2B2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just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	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</a:t>
              </a: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73113" y="2430463"/>
            <a:ext cx="7691437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NHÓM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 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THÀNH LẬP CỦA QUỐC TẾ CỘNG SẢN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0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90800" y="395448"/>
            <a:ext cx="485261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BÁO CÁO CHUẨN BỊ </a:t>
            </a: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762000" y="2057400"/>
            <a:ext cx="7931150" cy="2273300"/>
            <a:chOff x="2628" y="1065"/>
            <a:chExt cx="2655" cy="2381"/>
          </a:xfrm>
        </p:grpSpPr>
        <p:sp>
          <p:nvSpPr>
            <p:cNvPr id="10" name="Freeform 17"/>
            <p:cNvSpPr>
              <a:spLocks/>
            </p:cNvSpPr>
            <p:nvPr/>
          </p:nvSpPr>
          <p:spPr bwMode="gray">
            <a:xfrm>
              <a:off x="2628" y="2862"/>
              <a:ext cx="828" cy="584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gray">
            <a:xfrm rot="10800000">
              <a:off x="4515" y="1065"/>
              <a:ext cx="768" cy="57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gray">
            <a:xfrm>
              <a:off x="2708" y="1176"/>
              <a:ext cx="2575" cy="2143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rgbClr val="B2B2B2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just">
                <a:lnSpc>
                  <a:spcPct val="110000"/>
                </a:lnSpc>
                <a:defRPr/>
              </a:pPr>
              <a:r>
                <a:rPr lang="en-US" sz="24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	</a:t>
              </a:r>
            </a:p>
            <a:p>
              <a:pPr>
                <a:defRPr/>
              </a:pPr>
              <a:r>
                <a:rPr lang="en-US" sz="2400" kern="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143000" y="2362200"/>
            <a:ext cx="73152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 2 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CUỘC KHỦNG HOẢNG KINH TẾ 1929 - 1933</a:t>
            </a:r>
            <a:endParaRPr lang="en-US" sz="32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7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71682" y="1981200"/>
            <a:ext cx="1743760" cy="1059899"/>
            <a:chOff x="8945" y="8171"/>
            <a:chExt cx="1915" cy="1080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8945" y="8171"/>
              <a:ext cx="456" cy="360"/>
            </a:xfrm>
            <a:prstGeom prst="rect">
              <a:avLst/>
            </a:prstGeom>
            <a:solidFill>
              <a:srgbClr val="9999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8945" y="8711"/>
              <a:ext cx="456" cy="360"/>
            </a:xfrm>
            <a:prstGeom prst="rect">
              <a:avLst/>
            </a:prstGeom>
            <a:solidFill>
              <a:srgbClr val="9933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9515" y="8171"/>
              <a:ext cx="1311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Liên Xô </a:t>
              </a:r>
              <a:endParaRPr 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9515" y="8711"/>
              <a:ext cx="1345" cy="54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giới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tư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bản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862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6781800" cy="349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4191000"/>
            <a:ext cx="83058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(1928 - 1932)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4419600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guoi dan ong that nghiep o mi năm 1929 - 1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657600"/>
            <a:ext cx="411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ảnh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cuộc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lao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động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ở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nước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châu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Âu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hlinkClick r:id="rId3" action="ppaction://hlinksldjump"/>
              </a:rPr>
              <a:t>1929 - 1933</a:t>
            </a:r>
            <a:endParaRPr lang="en-US" sz="2400" b="1" dirty="0">
              <a:latin typeface="Times New Roman" pitchFamily="18" charset="0"/>
            </a:endParaRPr>
          </a:p>
        </p:txBody>
      </p:sp>
      <p:pic>
        <p:nvPicPr>
          <p:cNvPr id="5124" name="Picture 4" descr="Mot_ba_me_tre_o_bang_Oklahoma_ngoi_cho_viec_tai_California_nam_1937_trong_thoi_khung_hoang_kimh_te_the_gioi_1929-19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449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Nguoi My xep thanh hang dai cho nhan do cuu te o thanh pho New York nam 1932 trong thoi khung hoang kimh te the gioi 1929-19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914400"/>
            <a:ext cx="441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ngân hàng Mĩ 1929 - 19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914400"/>
            <a:ext cx="403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600200" y="3581400"/>
            <a:ext cx="6019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2133600" y="6396038"/>
            <a:ext cx="55626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/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au qua kkk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338888"/>
            <a:ext cx="9144000" cy="519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971800" y="377021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Trß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ch¬i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TimeH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1106696"/>
            <a:ext cx="662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BỨC TRANH BÍ MẬT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57600" y="2047071"/>
            <a:ext cx="838200" cy="50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.VnTime" pitchFamily="34" charset="0"/>
              </a:rPr>
              <a:t>1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495800" y="2047071"/>
            <a:ext cx="838200" cy="50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.VnTime" pitchFamily="34" charset="0"/>
              </a:rPr>
              <a:t>2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657600" y="2555071"/>
            <a:ext cx="838200" cy="50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latin typeface=".VnTime" pitchFamily="34" charset="0"/>
              </a:rPr>
              <a:t>3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95800" y="2555071"/>
            <a:ext cx="838200" cy="50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latin typeface=".VnTime" pitchFamily="34" charset="0"/>
              </a:rPr>
              <a:t>4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3400" y="3748871"/>
            <a:ext cx="8077200" cy="21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440"/>
              </a:spcBef>
              <a:spcAft>
                <a:spcPts val="0"/>
              </a:spcAft>
            </a:pPr>
            <a:r>
              <a:rPr lang="en-US" sz="2400" b="1" smtClean="0">
                <a:solidFill>
                  <a:srgbClr val="002060"/>
                </a:solidFill>
                <a:latin typeface="Times New Roman"/>
                <a:ea typeface="Times New Roman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smtClean="0">
                <a:solidFill>
                  <a:srgbClr val="002060"/>
                </a:solidFill>
                <a:latin typeface="Times New Roman"/>
                <a:ea typeface="Times New Roman"/>
              </a:rPr>
              <a:t>4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mảnh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ghép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mảnh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ghép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bức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tranh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Muốn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mở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mảnh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ghép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phải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trả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lời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đúng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hỏi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khi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mở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hết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4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mảnh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ghép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em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sẽ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biết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nội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dung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bức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tranh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Hãy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cho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biết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dung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đó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gì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?</a:t>
            </a:r>
            <a:endParaRPr lang="en-US" sz="12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930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64836" y="572869"/>
            <a:ext cx="485261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BÁO CÁO CHUẨN BỊ </a:t>
            </a: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533400" y="2051050"/>
            <a:ext cx="7931150" cy="2273300"/>
            <a:chOff x="2628" y="1065"/>
            <a:chExt cx="2655" cy="2381"/>
          </a:xfrm>
        </p:grpSpPr>
        <p:sp>
          <p:nvSpPr>
            <p:cNvPr id="10" name="Freeform 17"/>
            <p:cNvSpPr>
              <a:spLocks/>
            </p:cNvSpPr>
            <p:nvPr/>
          </p:nvSpPr>
          <p:spPr bwMode="gray">
            <a:xfrm>
              <a:off x="2628" y="2862"/>
              <a:ext cx="828" cy="584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gray">
            <a:xfrm rot="10800000">
              <a:off x="4515" y="1065"/>
              <a:ext cx="768" cy="57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gray">
            <a:xfrm>
              <a:off x="2708" y="1176"/>
              <a:ext cx="2575" cy="2143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rgbClr val="B2B2B2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just">
                <a:lnSpc>
                  <a:spcPct val="110000"/>
                </a:lnSpc>
                <a:defRPr/>
              </a:pPr>
              <a:r>
                <a:rPr lang="en-US" sz="24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	</a:t>
              </a:r>
            </a:p>
            <a:p>
              <a:pPr>
                <a:defRPr/>
              </a:pPr>
              <a:r>
                <a:rPr lang="en-US" sz="24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sz="2400" ker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73113" y="2430463"/>
            <a:ext cx="7691437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 3</a:t>
            </a:r>
            <a:r>
              <a:rPr lang="en-US" sz="28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8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ĐƯỜNG PHÁT XÍT HÓA CỦA ĐỨC</a:t>
            </a:r>
            <a:endParaRPr lang="en-US" sz="28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7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5212" y="115669"/>
            <a:ext cx="485261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BÁO CÁO CHUẨN BỊ </a:t>
            </a: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0" y="2157028"/>
            <a:ext cx="8839200" cy="2643572"/>
            <a:chOff x="2628" y="1065"/>
            <a:chExt cx="2655" cy="2381"/>
          </a:xfrm>
        </p:grpSpPr>
        <p:sp>
          <p:nvSpPr>
            <p:cNvPr id="10" name="Freeform 17"/>
            <p:cNvSpPr>
              <a:spLocks/>
            </p:cNvSpPr>
            <p:nvPr/>
          </p:nvSpPr>
          <p:spPr bwMode="gray">
            <a:xfrm>
              <a:off x="2628" y="2862"/>
              <a:ext cx="828" cy="584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gray">
            <a:xfrm rot="10800000">
              <a:off x="4515" y="1065"/>
              <a:ext cx="768" cy="575"/>
            </a:xfrm>
            <a:custGeom>
              <a:avLst/>
              <a:gdLst>
                <a:gd name="T0" fmla="*/ 88 w 2320"/>
                <a:gd name="T1" fmla="*/ 696 h 792"/>
                <a:gd name="T2" fmla="*/ 88 w 2320"/>
                <a:gd name="T3" fmla="*/ 0 h 792"/>
                <a:gd name="T4" fmla="*/ 0 w 2320"/>
                <a:gd name="T5" fmla="*/ 0 h 792"/>
                <a:gd name="T6" fmla="*/ 0 w 2320"/>
                <a:gd name="T7" fmla="*/ 792 h 792"/>
                <a:gd name="T8" fmla="*/ 2320 w 2320"/>
                <a:gd name="T9" fmla="*/ 792 h 792"/>
                <a:gd name="T10" fmla="*/ 2320 w 2320"/>
                <a:gd name="T11" fmla="*/ 696 h 792"/>
                <a:gd name="T12" fmla="*/ 88 w 2320"/>
                <a:gd name="T13" fmla="*/ 6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0" h="792">
                  <a:moveTo>
                    <a:pt x="88" y="696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792"/>
                  </a:lnTo>
                  <a:lnTo>
                    <a:pt x="2320" y="792"/>
                  </a:lnTo>
                  <a:lnTo>
                    <a:pt x="2320" y="696"/>
                  </a:lnTo>
                  <a:lnTo>
                    <a:pt x="88" y="69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gray">
            <a:xfrm>
              <a:off x="2708" y="1176"/>
              <a:ext cx="2575" cy="2143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rgbClr val="B2B2B2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just">
                <a:lnSpc>
                  <a:spcPct val="110000"/>
                </a:lnSpc>
                <a:defRPr/>
              </a:pPr>
              <a:r>
                <a:rPr lang="en-US" sz="24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	</a:t>
              </a:r>
            </a:p>
            <a:p>
              <a:pPr>
                <a:defRPr/>
              </a:pPr>
              <a:r>
                <a:rPr lang="en-US" sz="24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sz="2400" ker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04801" y="2510209"/>
            <a:ext cx="815975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en-US" sz="28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8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 QUAN HỆ GIỮA VIỆT NAM VÀ CHÂU ÂU</a:t>
            </a:r>
            <a:endParaRPr lang="en-US" sz="28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85800" y="2514601"/>
            <a:ext cx="7543800" cy="693738"/>
            <a:chOff x="528" y="1056"/>
            <a:chExt cx="4512" cy="43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528" y="1056"/>
              <a:ext cx="480" cy="419"/>
              <a:chOff x="1110" y="2656"/>
              <a:chExt cx="1549" cy="1351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912" y="1440"/>
              <a:ext cx="4128" cy="0"/>
            </a:xfrm>
            <a:prstGeom prst="line">
              <a:avLst/>
            </a:prstGeom>
            <a:noFill/>
            <a:ln w="34925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984" y="1202"/>
              <a:ext cx="405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en-US" altLang="vi-VN" sz="2400" b="1">
                  <a:solidFill>
                    <a:srgbClr val="0000FF"/>
                  </a:solidFill>
                  <a:latin typeface="Times New Roman" pitchFamily="18" charset="0"/>
                  <a:cs typeface="Arial" pitchFamily="34" charset="0"/>
                </a:rPr>
                <a:t>Anh, Ba Lan, Nam Tư, Phần Lan, Tiệp Khắc</a:t>
              </a:r>
              <a:r>
                <a:rPr lang="en-US" altLang="vi-VN" sz="2400" b="1" smtClean="0">
                  <a:solidFill>
                    <a:srgbClr val="0000FF"/>
                  </a:solidFill>
                  <a:latin typeface="Times New Roman" pitchFamily="18" charset="0"/>
                  <a:cs typeface="Arial" pitchFamily="34" charset="0"/>
                </a:rPr>
                <a:t>.</a:t>
              </a:r>
              <a:endParaRPr lang="en-US" altLang="vi-VN" sz="2400" b="1">
                <a:solidFill>
                  <a:srgbClr val="0000FF"/>
                </a:solidFill>
                <a:latin typeface="VNI-Times" pitchFamily="2" charset="0"/>
              </a:endParaRPr>
            </a:p>
          </p:txBody>
        </p:sp>
        <p:sp>
          <p:nvSpPr>
            <p:cNvPr id="8" name="Text 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52" y="1118"/>
              <a:ext cx="24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705615" y="5121284"/>
            <a:ext cx="7618329" cy="728665"/>
            <a:chOff x="529" y="3109"/>
            <a:chExt cx="4559" cy="459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529" y="3109"/>
              <a:ext cx="479" cy="459"/>
              <a:chOff x="3169" y="2930"/>
              <a:chExt cx="1541" cy="1480"/>
            </a:xfrm>
          </p:grpSpPr>
          <p:sp>
            <p:nvSpPr>
              <p:cNvPr id="17" name="AutoShape 14"/>
              <p:cNvSpPr>
                <a:spLocks noChangeArrowheads="1"/>
              </p:cNvSpPr>
              <p:nvPr/>
            </p:nvSpPr>
            <p:spPr bwMode="gray">
              <a:xfrm>
                <a:off x="3174" y="308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gray">
              <a:xfrm>
                <a:off x="3169" y="2930"/>
                <a:ext cx="1534" cy="1329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>
                <a:off x="3317" y="3082"/>
                <a:ext cx="1347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CC7032"/>
                  </a:gs>
                  <a:gs pos="100000">
                    <a:srgbClr val="844820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912" y="3408"/>
              <a:ext cx="4176" cy="0"/>
            </a:xfrm>
            <a:prstGeom prst="line">
              <a:avLst/>
            </a:prstGeom>
            <a:noFill/>
            <a:ln w="34925" cap="rnd">
              <a:solidFill>
                <a:srgbClr val="FF99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70" y="3163"/>
              <a:ext cx="379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en-US" altLang="vi-VN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Bỉ, Ba Lan, Nga, Áo, Đức, Nam Tư </a:t>
              </a:r>
              <a:r>
                <a:rPr lang="en-US" altLang="vi-VN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en-US" alt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65" y="3204"/>
              <a:ext cx="24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642258" y="4267198"/>
            <a:ext cx="7848600" cy="682625"/>
            <a:chOff x="624" y="2304"/>
            <a:chExt cx="4752" cy="430"/>
          </a:xfrm>
        </p:grpSpPr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624" y="2304"/>
              <a:ext cx="480" cy="419"/>
              <a:chOff x="1110" y="2656"/>
              <a:chExt cx="1549" cy="1351"/>
            </a:xfrm>
          </p:grpSpPr>
          <p:sp>
            <p:nvSpPr>
              <p:cNvPr id="25" name="AutoShape 2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AutoShape 2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AutoShape 26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rgbClr val="FFFF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008" y="268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CC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1056" y="2443"/>
              <a:ext cx="432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en-US" altLang="vi-VN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Pháp, Anh, Nga, Nam Tư, Tiệp Khắc</a:t>
              </a:r>
              <a:endParaRPr lang="en-US" alt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16" y="2382"/>
              <a:ext cx="24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609600" y="3428998"/>
            <a:ext cx="8042672" cy="692150"/>
            <a:chOff x="576" y="1827"/>
            <a:chExt cx="4825" cy="436"/>
          </a:xfrm>
        </p:grpSpPr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576" y="1827"/>
              <a:ext cx="480" cy="419"/>
              <a:chOff x="3174" y="2656"/>
              <a:chExt cx="1549" cy="1351"/>
            </a:xfrm>
          </p:grpSpPr>
          <p:sp>
            <p:nvSpPr>
              <p:cNvPr id="33" name="AutoShape 3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AutoShape 3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AutoShape 3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9966FF">
                      <a:gamma/>
                      <a:shade val="46275"/>
                      <a:invGamma/>
                    </a:srgbClr>
                  </a:gs>
                  <a:gs pos="100000">
                    <a:srgbClr val="9966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960" y="220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1033" y="1972"/>
              <a:ext cx="436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en-US" altLang="vi-VN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Áo,</a:t>
              </a:r>
              <a:r>
                <a:rPr lang="en-US" altLang="vi-VN" sz="2400" b="1">
                  <a:solidFill>
                    <a:srgbClr val="0000FF"/>
                  </a:solidFill>
                  <a:latin typeface="Times New Roman" pitchFamily="18" charset="0"/>
                  <a:cs typeface="Arial" pitchFamily="34" charset="0"/>
                </a:rPr>
                <a:t> Ba Lan, Nam Tư, Phần Lan, Tiệp Khắc. </a:t>
              </a:r>
              <a:endParaRPr lang="en-US" altLang="vi-VN" sz="2400" b="1" dirty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2" name="Text Box 3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05" y="1889"/>
              <a:ext cx="23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36" name="Group 58"/>
          <p:cNvGrpSpPr>
            <a:grpSpLocks/>
          </p:cNvGrpSpPr>
          <p:nvPr/>
        </p:nvGrpSpPr>
        <p:grpSpPr bwMode="auto">
          <a:xfrm>
            <a:off x="533400" y="457200"/>
            <a:ext cx="8015708" cy="1615901"/>
            <a:chOff x="432" y="727"/>
            <a:chExt cx="4905" cy="81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7" name="AutoShape 53"/>
            <p:cNvSpPr>
              <a:spLocks noChangeArrowheads="1"/>
            </p:cNvSpPr>
            <p:nvPr/>
          </p:nvSpPr>
          <p:spPr bwMode="gray">
            <a:xfrm>
              <a:off x="432" y="738"/>
              <a:ext cx="4896" cy="72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54"/>
            <p:cNvSpPr>
              <a:spLocks noChangeArrowheads="1"/>
            </p:cNvSpPr>
            <p:nvPr/>
          </p:nvSpPr>
          <p:spPr bwMode="gray">
            <a:xfrm>
              <a:off x="441" y="727"/>
              <a:ext cx="4896" cy="815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55"/>
            <p:cNvSpPr>
              <a:spLocks noChangeArrowheads="1"/>
            </p:cNvSpPr>
            <p:nvPr/>
          </p:nvSpPr>
          <p:spPr bwMode="gray">
            <a:xfrm>
              <a:off x="547" y="1260"/>
              <a:ext cx="4684" cy="179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gray">
            <a:xfrm>
              <a:off x="566" y="1019"/>
              <a:ext cx="4684" cy="178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57"/>
            <p:cNvSpPr txBox="1">
              <a:spLocks noChangeArrowheads="1"/>
            </p:cNvSpPr>
            <p:nvPr/>
          </p:nvSpPr>
          <p:spPr bwMode="gray">
            <a:xfrm>
              <a:off x="528" y="814"/>
              <a:ext cx="4717" cy="605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án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kumimoji="0" lang="en-US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Sau chiến</a:t>
              </a:r>
              <a:r>
                <a:rPr kumimoji="0" lang="en-US" sz="2400" b="1" i="1" u="none" strike="noStrike" kern="0" cap="none" spc="0" normalizeH="0" noProof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tranh thế giới thứ nhất châu Âu  xuất hiện những quốc gia mới nào? </a:t>
              </a:r>
              <a:endPara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" y="2209801"/>
            <a:ext cx="8141597" cy="665166"/>
            <a:chOff x="528" y="1056"/>
            <a:chExt cx="4512" cy="419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528" y="1056"/>
              <a:ext cx="480" cy="419"/>
              <a:chOff x="1110" y="2656"/>
              <a:chExt cx="1549" cy="1351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912" y="1440"/>
              <a:ext cx="4128" cy="0"/>
            </a:xfrm>
            <a:prstGeom prst="line">
              <a:avLst/>
            </a:prstGeom>
            <a:noFill/>
            <a:ln w="34925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61" y="1118"/>
              <a:ext cx="22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460830" y="5502290"/>
            <a:ext cx="8001000" cy="728666"/>
            <a:chOff x="528" y="3109"/>
            <a:chExt cx="4560" cy="459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528" y="3109"/>
              <a:ext cx="476" cy="459"/>
              <a:chOff x="3174" y="2930"/>
              <a:chExt cx="1536" cy="1480"/>
            </a:xfrm>
          </p:grpSpPr>
          <p:sp>
            <p:nvSpPr>
              <p:cNvPr id="17" name="AutoShape 14"/>
              <p:cNvSpPr>
                <a:spLocks noChangeArrowheads="1"/>
              </p:cNvSpPr>
              <p:nvPr/>
            </p:nvSpPr>
            <p:spPr bwMode="gray">
              <a:xfrm>
                <a:off x="3174" y="308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gray">
              <a:xfrm>
                <a:off x="3174" y="2930"/>
                <a:ext cx="1536" cy="1329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>
                <a:off x="3321" y="308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CC7032"/>
                  </a:gs>
                  <a:gs pos="100000">
                    <a:srgbClr val="844820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912" y="3408"/>
              <a:ext cx="4176" cy="0"/>
            </a:xfrm>
            <a:prstGeom prst="line">
              <a:avLst/>
            </a:prstGeom>
            <a:noFill/>
            <a:ln w="34925" cap="rnd">
              <a:solidFill>
                <a:srgbClr val="FF99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78" y="3145"/>
              <a:ext cx="23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482598" y="4419600"/>
            <a:ext cx="7763319" cy="665163"/>
            <a:chOff x="624" y="2304"/>
            <a:chExt cx="4512" cy="419"/>
          </a:xfrm>
        </p:grpSpPr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624" y="2304"/>
              <a:ext cx="480" cy="419"/>
              <a:chOff x="1110" y="2656"/>
              <a:chExt cx="1549" cy="1351"/>
            </a:xfrm>
          </p:grpSpPr>
          <p:sp>
            <p:nvSpPr>
              <p:cNvPr id="25" name="AutoShape 2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AutoShape 2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AutoShape 26">
                <a:hlinkClick r:id="rId4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rgbClr val="FFFF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008" y="268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CC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21" y="2382"/>
              <a:ext cx="23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448216" y="3449637"/>
            <a:ext cx="7851884" cy="665163"/>
            <a:chOff x="576" y="1827"/>
            <a:chExt cx="4512" cy="419"/>
          </a:xfrm>
        </p:grpSpPr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576" y="1827"/>
              <a:ext cx="480" cy="419"/>
              <a:chOff x="3174" y="2656"/>
              <a:chExt cx="1549" cy="1351"/>
            </a:xfrm>
          </p:grpSpPr>
          <p:sp>
            <p:nvSpPr>
              <p:cNvPr id="33" name="AutoShape 3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AutoShape 3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AutoShape 3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9966FF">
                      <a:gamma/>
                      <a:shade val="46275"/>
                      <a:invGamma/>
                    </a:srgbClr>
                  </a:gs>
                  <a:gs pos="100000">
                    <a:srgbClr val="9966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960" y="220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10" y="1889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36" name="Group 58"/>
          <p:cNvGrpSpPr>
            <a:grpSpLocks/>
          </p:cNvGrpSpPr>
          <p:nvPr/>
        </p:nvGrpSpPr>
        <p:grpSpPr bwMode="auto">
          <a:xfrm>
            <a:off x="609600" y="457200"/>
            <a:ext cx="8153400" cy="1329267"/>
            <a:chOff x="432" y="738"/>
            <a:chExt cx="4896" cy="785"/>
          </a:xfrm>
          <a:solidFill>
            <a:schemeClr val="bg1">
              <a:lumMod val="95000"/>
            </a:schemeClr>
          </a:solidFill>
        </p:grpSpPr>
        <p:sp>
          <p:nvSpPr>
            <p:cNvPr id="37" name="AutoShape 53"/>
            <p:cNvSpPr>
              <a:spLocks noChangeArrowheads="1"/>
            </p:cNvSpPr>
            <p:nvPr/>
          </p:nvSpPr>
          <p:spPr bwMode="gray">
            <a:xfrm>
              <a:off x="432" y="738"/>
              <a:ext cx="4896" cy="72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54"/>
            <p:cNvSpPr>
              <a:spLocks noChangeArrowheads="1"/>
            </p:cNvSpPr>
            <p:nvPr/>
          </p:nvSpPr>
          <p:spPr bwMode="gray">
            <a:xfrm>
              <a:off x="432" y="749"/>
              <a:ext cx="4896" cy="700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55"/>
            <p:cNvSpPr>
              <a:spLocks noChangeArrowheads="1"/>
            </p:cNvSpPr>
            <p:nvPr/>
          </p:nvSpPr>
          <p:spPr bwMode="gray">
            <a:xfrm>
              <a:off x="547" y="1260"/>
              <a:ext cx="4684" cy="179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gray">
            <a:xfrm>
              <a:off x="547" y="746"/>
              <a:ext cx="4684" cy="178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57"/>
            <p:cNvSpPr txBox="1">
              <a:spLocks noChangeArrowheads="1"/>
            </p:cNvSpPr>
            <p:nvPr/>
          </p:nvSpPr>
          <p:spPr bwMode="gray">
            <a:xfrm>
              <a:off x="528" y="814"/>
              <a:ext cx="4717" cy="70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án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algn="ju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kumimoji="0" lang="en-US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kumimoji="0" lang="en-US" sz="2400" b="1" i="1" u="none" strike="noStrike" kern="0" cap="none" spc="0" normalizeH="0" noProof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nước Anh, Pháp, Mĩ đã tìm cách thoát khỏi khủng hoảng như thế nào</a:t>
              </a:r>
              <a:r>
                <a:rPr kumimoji="0" lang="en-US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?</a:t>
              </a:r>
              <a:endPara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409132" y="2511789"/>
            <a:ext cx="72050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/>
                <a:ea typeface="Times New Roman"/>
              </a:rPr>
              <a:t>Thực hiện những chính sách cải cách kinh tế - xã hội.</a:t>
            </a:r>
            <a:endParaRPr lang="en-US" sz="2200" b="1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9131" y="3680277"/>
            <a:ext cx="49276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/>
                <a:ea typeface="Times New Roman"/>
              </a:rPr>
              <a:t>Bán phá giá sản phẩm thừa.</a:t>
            </a:r>
            <a:endParaRPr lang="en-US" sz="2200" b="1">
              <a:solidFill>
                <a:srgbClr val="00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71600" y="4645389"/>
            <a:ext cx="76742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/>
                <a:ea typeface="Times New Roman"/>
              </a:rPr>
              <a:t>Mở rộng xâm chiếm thuộc địa để tìm kiếm thị trường.</a:t>
            </a:r>
            <a:endParaRPr lang="en-US" sz="2200" b="1">
              <a:solidFill>
                <a:srgbClr val="0000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71601" y="5562647"/>
            <a:ext cx="754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/>
                <a:ea typeface="Times New Roman"/>
              </a:rPr>
              <a:t>Đóng cửa các nhà máy, xí nghiệp, ngừng hoạt động sản xuất</a:t>
            </a:r>
            <a:r>
              <a:rPr lang="en-US" sz="2200" b="1" smtClean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22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2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85800" y="2514601"/>
            <a:ext cx="7543800" cy="665163"/>
            <a:chOff x="528" y="1056"/>
            <a:chExt cx="4512" cy="419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528" y="1056"/>
              <a:ext cx="480" cy="419"/>
              <a:chOff x="1110" y="2656"/>
              <a:chExt cx="1549" cy="1351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912" y="1440"/>
              <a:ext cx="4128" cy="0"/>
            </a:xfrm>
            <a:prstGeom prst="line">
              <a:avLst/>
            </a:prstGeom>
            <a:noFill/>
            <a:ln w="34925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52" y="1118"/>
              <a:ext cx="24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705615" y="5367335"/>
            <a:ext cx="7618329" cy="728665"/>
            <a:chOff x="529" y="3109"/>
            <a:chExt cx="4559" cy="459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529" y="3109"/>
              <a:ext cx="479" cy="459"/>
              <a:chOff x="3169" y="2930"/>
              <a:chExt cx="1541" cy="1480"/>
            </a:xfrm>
          </p:grpSpPr>
          <p:sp>
            <p:nvSpPr>
              <p:cNvPr id="17" name="AutoShape 14"/>
              <p:cNvSpPr>
                <a:spLocks noChangeArrowheads="1"/>
              </p:cNvSpPr>
              <p:nvPr/>
            </p:nvSpPr>
            <p:spPr bwMode="gray">
              <a:xfrm>
                <a:off x="3174" y="308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gray">
              <a:xfrm>
                <a:off x="3169" y="2930"/>
                <a:ext cx="1534" cy="1329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>
                <a:off x="3317" y="3082"/>
                <a:ext cx="1347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CC7032"/>
                  </a:gs>
                  <a:gs pos="100000">
                    <a:srgbClr val="844820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912" y="3408"/>
              <a:ext cx="4176" cy="0"/>
            </a:xfrm>
            <a:prstGeom prst="line">
              <a:avLst/>
            </a:prstGeom>
            <a:noFill/>
            <a:ln w="34925" cap="rnd">
              <a:solidFill>
                <a:srgbClr val="FF99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65" y="3204"/>
              <a:ext cx="24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642258" y="4267201"/>
            <a:ext cx="7452206" cy="665163"/>
            <a:chOff x="624" y="2304"/>
            <a:chExt cx="4512" cy="419"/>
          </a:xfrm>
        </p:grpSpPr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624" y="2304"/>
              <a:ext cx="480" cy="419"/>
              <a:chOff x="1110" y="2656"/>
              <a:chExt cx="1549" cy="1351"/>
            </a:xfrm>
          </p:grpSpPr>
          <p:sp>
            <p:nvSpPr>
              <p:cNvPr id="25" name="AutoShape 2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AutoShape 2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AutoShape 26">
                <a:hlinkClick r:id="rId4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rgbClr val="FFFF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008" y="268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CC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16" y="2382"/>
              <a:ext cx="24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609600" y="3429000"/>
            <a:ext cx="7520940" cy="665163"/>
            <a:chOff x="576" y="1827"/>
            <a:chExt cx="4512" cy="419"/>
          </a:xfrm>
        </p:grpSpPr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576" y="1827"/>
              <a:ext cx="480" cy="419"/>
              <a:chOff x="3174" y="2656"/>
              <a:chExt cx="1549" cy="1351"/>
            </a:xfrm>
          </p:grpSpPr>
          <p:sp>
            <p:nvSpPr>
              <p:cNvPr id="33" name="AutoShape 3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AutoShape 3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AutoShape 3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9966FF">
                      <a:gamma/>
                      <a:shade val="46275"/>
                      <a:invGamma/>
                    </a:srgbClr>
                  </a:gs>
                  <a:gs pos="100000">
                    <a:srgbClr val="9966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960" y="220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7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05" y="1889"/>
              <a:ext cx="23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b="1" kern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58"/>
          <p:cNvGrpSpPr>
            <a:grpSpLocks/>
          </p:cNvGrpSpPr>
          <p:nvPr/>
        </p:nvGrpSpPr>
        <p:grpSpPr bwMode="auto">
          <a:xfrm>
            <a:off x="533400" y="457200"/>
            <a:ext cx="8305800" cy="1742794"/>
            <a:chOff x="432" y="727"/>
            <a:chExt cx="4905" cy="87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7" name="AutoShape 53"/>
            <p:cNvSpPr>
              <a:spLocks noChangeArrowheads="1"/>
            </p:cNvSpPr>
            <p:nvPr/>
          </p:nvSpPr>
          <p:spPr bwMode="gray">
            <a:xfrm>
              <a:off x="432" y="738"/>
              <a:ext cx="4896" cy="72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54"/>
            <p:cNvSpPr>
              <a:spLocks noChangeArrowheads="1"/>
            </p:cNvSpPr>
            <p:nvPr/>
          </p:nvSpPr>
          <p:spPr bwMode="gray">
            <a:xfrm>
              <a:off x="441" y="727"/>
              <a:ext cx="4896" cy="815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55"/>
            <p:cNvSpPr>
              <a:spLocks noChangeArrowheads="1"/>
            </p:cNvSpPr>
            <p:nvPr/>
          </p:nvSpPr>
          <p:spPr bwMode="gray">
            <a:xfrm>
              <a:off x="547" y="1260"/>
              <a:ext cx="4684" cy="179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gray">
            <a:xfrm>
              <a:off x="566" y="1019"/>
              <a:ext cx="4684" cy="178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57"/>
            <p:cNvSpPr txBox="1">
              <a:spLocks noChangeArrowheads="1"/>
            </p:cNvSpPr>
            <p:nvPr/>
          </p:nvSpPr>
          <p:spPr bwMode="gray">
            <a:xfrm>
              <a:off x="528" y="814"/>
              <a:ext cx="4717" cy="792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0" hangingPunct="0">
                <a:defRPr/>
              </a:pP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án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just" eaLnBrk="0" hangingPunct="0">
                <a:defRPr/>
              </a:pPr>
              <a:r>
                <a:rPr lang="en-US" sz="2400" b="1" kern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kern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3: </a:t>
              </a:r>
            </a:p>
            <a:p>
              <a:pPr algn="just" eaLnBrk="0" hangingPunct="0">
                <a:defRPr/>
              </a:pPr>
              <a:r>
                <a:rPr lang="en-US" sz="2400" b="1" i="1" ker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kern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i="1" kern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Đặc điểmcủa cuộc khủng hoảng kinh tế (1929-1933) là gì? </a:t>
              </a:r>
              <a:endParaRPr lang="en-US" sz="2400" b="1" i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11512" y="5235714"/>
            <a:ext cx="676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Cuộc khủng hoảng thừa, khủng hoảng trầm trọng và kéo dài nhất trong lịch sử các nước 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Tư </a:t>
            </a:r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bản chủ nghĩa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9696" y="2448965"/>
            <a:ext cx="69385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Cuộc khủng hoảng thiếu, diễn ra lâu nhất trong lịch sử các nước 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Tư </a:t>
            </a:r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bản chủ nghĩa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11512" y="3397120"/>
            <a:ext cx="66293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Là cuộc khủng hoảng diễn ra nhanh nhất trong lịch sử các nước 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Tư </a:t>
            </a:r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bản chủ nghĩa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02413" y="4206658"/>
            <a:ext cx="6647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Là cuộc khủng hoảng thừa, diễn ra nhanh nhất trong các nước 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Tư </a:t>
            </a:r>
            <a:r>
              <a:rPr lang="en-US" sz="2000" b="1">
                <a:solidFill>
                  <a:srgbClr val="0000FF"/>
                </a:solidFill>
                <a:latin typeface="Times New Roman"/>
                <a:ea typeface="Times New Roman"/>
              </a:rPr>
              <a:t>bản chủ nghĩa</a:t>
            </a:r>
            <a:r>
              <a:rPr lang="en-US" sz="2000" b="1" smtClean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2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4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2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85800" y="2514601"/>
            <a:ext cx="7543800" cy="665163"/>
            <a:chOff x="528" y="1056"/>
            <a:chExt cx="4512" cy="419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528" y="1056"/>
              <a:ext cx="480" cy="419"/>
              <a:chOff x="1110" y="2656"/>
              <a:chExt cx="1549" cy="1351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912" y="1440"/>
              <a:ext cx="4128" cy="0"/>
            </a:xfrm>
            <a:prstGeom prst="line">
              <a:avLst/>
            </a:prstGeom>
            <a:noFill/>
            <a:ln w="34925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52" y="1118"/>
              <a:ext cx="24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705615" y="5367335"/>
            <a:ext cx="7618329" cy="728665"/>
            <a:chOff x="529" y="3109"/>
            <a:chExt cx="4559" cy="459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529" y="3109"/>
              <a:ext cx="479" cy="459"/>
              <a:chOff x="3169" y="2930"/>
              <a:chExt cx="1541" cy="1480"/>
            </a:xfrm>
          </p:grpSpPr>
          <p:sp>
            <p:nvSpPr>
              <p:cNvPr id="17" name="AutoShape 14"/>
              <p:cNvSpPr>
                <a:spLocks noChangeArrowheads="1"/>
              </p:cNvSpPr>
              <p:nvPr/>
            </p:nvSpPr>
            <p:spPr bwMode="gray">
              <a:xfrm>
                <a:off x="3174" y="308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gray">
              <a:xfrm>
                <a:off x="3169" y="2930"/>
                <a:ext cx="1534" cy="1329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>
                <a:off x="3317" y="3082"/>
                <a:ext cx="1347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CC7032"/>
                  </a:gs>
                  <a:gs pos="100000">
                    <a:srgbClr val="844820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912" y="3408"/>
              <a:ext cx="4176" cy="0"/>
            </a:xfrm>
            <a:prstGeom prst="line">
              <a:avLst/>
            </a:prstGeom>
            <a:noFill/>
            <a:ln w="34925" cap="rnd">
              <a:solidFill>
                <a:srgbClr val="FF99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665" y="3204"/>
              <a:ext cx="24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642258" y="4398616"/>
            <a:ext cx="7452206" cy="665163"/>
            <a:chOff x="624" y="2304"/>
            <a:chExt cx="4512" cy="419"/>
          </a:xfrm>
        </p:grpSpPr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624" y="2304"/>
              <a:ext cx="480" cy="419"/>
              <a:chOff x="1110" y="2656"/>
              <a:chExt cx="1549" cy="1351"/>
            </a:xfrm>
          </p:grpSpPr>
          <p:sp>
            <p:nvSpPr>
              <p:cNvPr id="25" name="AutoShape 2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AutoShape 2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AutoShape 26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rgbClr val="FFFF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008" y="268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CC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16" y="2382"/>
              <a:ext cx="24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609600" y="3352800"/>
            <a:ext cx="7520940" cy="665163"/>
            <a:chOff x="576" y="1827"/>
            <a:chExt cx="4512" cy="419"/>
          </a:xfrm>
        </p:grpSpPr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576" y="1827"/>
              <a:ext cx="480" cy="419"/>
              <a:chOff x="3174" y="2656"/>
              <a:chExt cx="1549" cy="1351"/>
            </a:xfrm>
          </p:grpSpPr>
          <p:sp>
            <p:nvSpPr>
              <p:cNvPr id="33" name="AutoShape 3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AutoShape 3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AutoShape 3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9966FF">
                      <a:gamma/>
                      <a:shade val="46275"/>
                      <a:invGamma/>
                    </a:srgbClr>
                  </a:gs>
                  <a:gs pos="100000">
                    <a:srgbClr val="9966FF"/>
                  </a:gs>
                </a:gsLst>
                <a:lin ang="2700000" scaled="1"/>
              </a:gra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960" y="2208"/>
              <a:ext cx="4128" cy="0"/>
            </a:xfrm>
            <a:prstGeom prst="line">
              <a:avLst/>
            </a:prstGeom>
            <a:noFill/>
            <a:ln w="34925" cap="rnd">
              <a:solidFill>
                <a:srgbClr val="9933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705" y="1889"/>
              <a:ext cx="23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kern="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36" name="Group 58"/>
          <p:cNvGrpSpPr>
            <a:grpSpLocks/>
          </p:cNvGrpSpPr>
          <p:nvPr/>
        </p:nvGrpSpPr>
        <p:grpSpPr bwMode="auto">
          <a:xfrm>
            <a:off x="533400" y="457200"/>
            <a:ext cx="8015708" cy="1615901"/>
            <a:chOff x="432" y="727"/>
            <a:chExt cx="4905" cy="81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7" name="AutoShape 53"/>
            <p:cNvSpPr>
              <a:spLocks noChangeArrowheads="1"/>
            </p:cNvSpPr>
            <p:nvPr/>
          </p:nvSpPr>
          <p:spPr bwMode="gray">
            <a:xfrm>
              <a:off x="432" y="738"/>
              <a:ext cx="4896" cy="72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54"/>
            <p:cNvSpPr>
              <a:spLocks noChangeArrowheads="1"/>
            </p:cNvSpPr>
            <p:nvPr/>
          </p:nvSpPr>
          <p:spPr bwMode="gray">
            <a:xfrm>
              <a:off x="441" y="727"/>
              <a:ext cx="4896" cy="815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55"/>
            <p:cNvSpPr>
              <a:spLocks noChangeArrowheads="1"/>
            </p:cNvSpPr>
            <p:nvPr/>
          </p:nvSpPr>
          <p:spPr bwMode="gray">
            <a:xfrm>
              <a:off x="547" y="1260"/>
              <a:ext cx="4684" cy="179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gray">
            <a:xfrm>
              <a:off x="566" y="1019"/>
              <a:ext cx="4684" cy="178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57"/>
            <p:cNvSpPr txBox="1">
              <a:spLocks noChangeArrowheads="1"/>
            </p:cNvSpPr>
            <p:nvPr/>
          </p:nvSpPr>
          <p:spPr bwMode="gray">
            <a:xfrm>
              <a:off x="528" y="814"/>
              <a:ext cx="4717" cy="605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0" hangingPunct="0">
                <a:defRPr/>
              </a:pP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án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400" b="1" kern="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just" eaLnBrk="0" hangingPunct="0">
                <a:defRPr/>
              </a:pPr>
              <a:r>
                <a:rPr lang="en-US" sz="2400" b="1" kern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kern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4: </a:t>
              </a:r>
              <a:r>
                <a:rPr lang="en-US" sz="2400" b="1" i="1" kern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Các nước Tư bản chủ nghĩa đạt mức tăng trưởng cao về kinh tế trong thời kì nào? </a:t>
              </a:r>
              <a:endParaRPr lang="en-US" sz="2400" b="1" i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676400" y="2656374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</a:rPr>
              <a:t>Những năm 1918 - 1923    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3621381"/>
            <a:ext cx="3312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</a:rPr>
              <a:t>Những năm 1924 - 1929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00200" y="4643735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</a:rPr>
              <a:t>Những năm 1929 - 1933    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00200" y="53797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</a:rPr>
              <a:t>Những năm 1918 </a:t>
            </a:r>
            <a:r>
              <a:rPr lang="en-US" sz="2400" b="1" smtClean="0">
                <a:solidFill>
                  <a:srgbClr val="0000FF"/>
                </a:solidFill>
                <a:latin typeface="Times New Roman"/>
                <a:ea typeface="Times New Roman"/>
              </a:rPr>
              <a:t>- 1929</a:t>
            </a:r>
            <a:endParaRPr lang="en-US" sz="2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4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2" grpId="0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9"/>
          <p:cNvSpPr>
            <a:spLocks noChangeArrowheads="1"/>
          </p:cNvSpPr>
          <p:nvPr/>
        </p:nvSpPr>
        <p:spPr bwMode="blackWhite">
          <a:xfrm>
            <a:off x="1905000" y="381000"/>
            <a:ext cx="4953000" cy="685800"/>
          </a:xfrm>
          <a:prstGeom prst="roundRect">
            <a:avLst>
              <a:gd name="adj" fmla="val 9106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HƯỚNG DẪN VỀ NHÀ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57201" y="3022600"/>
            <a:ext cx="8305799" cy="457200"/>
            <a:chOff x="629" y="1920"/>
            <a:chExt cx="4699" cy="288"/>
          </a:xfrm>
        </p:grpSpPr>
        <p:sp>
          <p:nvSpPr>
            <p:cNvPr id="4" name="Rectangle 8"/>
            <p:cNvSpPr>
              <a:spLocks noChangeArrowheads="1"/>
            </p:cNvSpPr>
            <p:nvPr/>
          </p:nvSpPr>
          <p:spPr bwMode="gray">
            <a:xfrm>
              <a:off x="629" y="1920"/>
              <a:ext cx="4699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1: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Kinh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tế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Mĩ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20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kỉ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XX.</a:t>
              </a:r>
              <a:endParaRPr lang="en-US" sz="2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1008" y="1920"/>
              <a:ext cx="40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2400" ker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69899" y="4606923"/>
            <a:ext cx="8391526" cy="769740"/>
            <a:chOff x="576" y="2168"/>
            <a:chExt cx="4767" cy="667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gray">
            <a:xfrm>
              <a:off x="576" y="2204"/>
              <a:ext cx="4752" cy="52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76" y="2168"/>
              <a:ext cx="4767" cy="6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3: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Giới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thiệu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tổng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thống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Ru-dơ-ven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nội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dung </a:t>
              </a:r>
            </a:p>
            <a:p>
              <a:pPr>
                <a:defRPr/>
              </a:pP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          “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Chính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sách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mới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”</a:t>
              </a:r>
              <a:endParaRPr lang="en-US" sz="2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469900" y="3735388"/>
            <a:ext cx="8293100" cy="569912"/>
            <a:chOff x="912" y="1857"/>
            <a:chExt cx="4853" cy="227"/>
          </a:xfrm>
        </p:grpSpPr>
        <p:sp>
          <p:nvSpPr>
            <p:cNvPr id="10" name="Rectangle 25"/>
            <p:cNvSpPr>
              <a:spLocks noChangeArrowheads="1"/>
            </p:cNvSpPr>
            <p:nvPr/>
          </p:nvSpPr>
          <p:spPr bwMode="gray">
            <a:xfrm>
              <a:off x="912" y="1857"/>
              <a:ext cx="4853" cy="2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2: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Mĩ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20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kỉ</a:t>
              </a:r>
              <a:r>
                <a:rPr lang="en-US" sz="22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XX.</a:t>
              </a:r>
              <a:endParaRPr lang="en-US" sz="2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27"/>
            <p:cNvSpPr>
              <a:spLocks noChangeArrowheads="1"/>
            </p:cNvSpPr>
            <p:nvPr/>
          </p:nvSpPr>
          <p:spPr bwMode="gray">
            <a:xfrm>
              <a:off x="1008" y="1872"/>
              <a:ext cx="4228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469900" y="1374482"/>
            <a:ext cx="8293100" cy="627351"/>
            <a:chOff x="528" y="1728"/>
            <a:chExt cx="4752" cy="288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gray">
            <a:xfrm>
              <a:off x="528" y="1728"/>
              <a:ext cx="4752" cy="2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gray">
            <a:xfrm>
              <a:off x="528" y="1728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960" y="1760"/>
              <a:ext cx="42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trả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SGK </a:t>
              </a:r>
              <a:r>
                <a:rPr lang="en-US" sz="2400" b="1" kern="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400" b="1" kern="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92</a:t>
              </a:r>
              <a:endPara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469900" y="2311400"/>
            <a:ext cx="8293100" cy="457200"/>
            <a:chOff x="576" y="1920"/>
            <a:chExt cx="4752" cy="288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912" y="1920"/>
              <a:ext cx="4416" cy="2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Chuẩn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bị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mới</a:t>
              </a:r>
              <a:r>
                <a:rPr lang="en-US" sz="24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gray">
            <a:xfrm>
              <a:off x="576" y="1920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1008" y="1920"/>
              <a:ext cx="4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2400" ker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34"/>
          <p:cNvGrpSpPr>
            <a:grpSpLocks/>
          </p:cNvGrpSpPr>
          <p:nvPr/>
        </p:nvGrpSpPr>
        <p:grpSpPr bwMode="auto">
          <a:xfrm>
            <a:off x="457200" y="5410100"/>
            <a:ext cx="8382000" cy="650875"/>
            <a:chOff x="576" y="2168"/>
            <a:chExt cx="4767" cy="564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gray">
            <a:xfrm>
              <a:off x="576" y="2204"/>
              <a:ext cx="4752" cy="5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6" y="2168"/>
              <a:ext cx="4767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4: </a:t>
              </a: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Mối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Nam - </a:t>
              </a: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2200" b="1" kern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kern="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endParaRPr lang="en-US" sz="2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5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19200" y="25908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Stamp"/>
              </a:rPr>
              <a:t>xin ch©n thµnh c¶m ¬n!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29200" y="2828925"/>
            <a:ext cx="3276600" cy="23526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Rất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trả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file.vforum.vn/hinh/2014/6/hinh-anh-buon-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286000"/>
            <a:ext cx="2895600" cy="2895600"/>
          </a:xfrm>
          <a:prstGeom prst="rect">
            <a:avLst/>
          </a:prstGeom>
          <a:noFill/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4419600" y="6019800"/>
            <a:ext cx="6096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5181600" y="6019800"/>
            <a:ext cx="6096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5943600" y="6019800"/>
            <a:ext cx="6096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6781800" y="6019800"/>
            <a:ext cx="6096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5978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C:\Users\Administrator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28924"/>
            <a:ext cx="31242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53000" y="2832762"/>
            <a:ext cx="3733800" cy="23526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úc</a:t>
            </a:r>
            <a:r>
              <a:rPr kumimoji="0" lang="en-US" sz="36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mừng bạn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đã trả lời đúng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4419600" y="5943600"/>
            <a:ext cx="609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5181600" y="5943600"/>
            <a:ext cx="609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5943600" y="5943600"/>
            <a:ext cx="609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6781800" y="5943600"/>
            <a:ext cx="609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17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98" y="1454624"/>
            <a:ext cx="5975252" cy="48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60854" y="937146"/>
            <a:ext cx="3810000" cy="2895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latin typeface=".VnTime" pitchFamily="34" charset="0"/>
              </a:rPr>
              <a:t>2</a:t>
            </a:r>
          </a:p>
        </p:txBody>
      </p:sp>
      <p:sp>
        <p:nvSpPr>
          <p:cNvPr id="35847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8864" y="3802040"/>
            <a:ext cx="3962400" cy="2819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latin typeface=".VnTime" pitchFamily="34" charset="0"/>
              </a:rPr>
              <a:t>3</a:t>
            </a:r>
          </a:p>
        </p:txBody>
      </p:sp>
      <p:sp>
        <p:nvSpPr>
          <p:cNvPr id="35849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76776" y="3807155"/>
            <a:ext cx="3810000" cy="2819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>
                <a:latin typeface=".VnTime" pitchFamily="34" charset="0"/>
              </a:rPr>
              <a:t>4</a:t>
            </a:r>
          </a:p>
        </p:txBody>
      </p:sp>
      <p:sp>
        <p:nvSpPr>
          <p:cNvPr id="12295" name="WordArt 13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Trß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ch¬i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TimeH"/>
            </a:endParaRPr>
          </a:p>
        </p:txBody>
      </p:sp>
      <p:sp>
        <p:nvSpPr>
          <p:cNvPr id="15" name="Rectangle 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28024" y="914400"/>
            <a:ext cx="3962400" cy="2895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dirty="0">
                <a:latin typeface=".VnTime" pitchFamily="34" charset="0"/>
              </a:rPr>
              <a:t>1</a:t>
            </a:r>
          </a:p>
        </p:txBody>
      </p:sp>
      <p:sp>
        <p:nvSpPr>
          <p:cNvPr id="9" name="5-Point Star 8">
            <a:hlinkClick r:id="rId8" action="ppaction://hlinksldjump"/>
          </p:cNvPr>
          <p:cNvSpPr/>
          <p:nvPr/>
        </p:nvSpPr>
        <p:spPr>
          <a:xfrm>
            <a:off x="8382000" y="6477000"/>
            <a:ext cx="762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5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5846" grpId="0" animBg="1"/>
      <p:bldP spid="35847" grpId="0" animBg="1"/>
      <p:bldP spid="35849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144000" cy="12192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1.Mốc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đánh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mạng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Mười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1219200"/>
            <a:ext cx="6400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Đêm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24 -10-1917.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2000" y="1219200"/>
            <a:ext cx="685800" cy="6858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828800" y="2057400"/>
            <a:ext cx="6400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Đêm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25-10-1917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23" name="Rectangle 7">
            <a:hlinkClick r:id="" action="ppaction://noaction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62000" y="2057400"/>
            <a:ext cx="685800" cy="6858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828800" y="2895600"/>
            <a:ext cx="6400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Đêm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26-10-1917.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2000" y="2895600"/>
            <a:ext cx="685800" cy="6858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828800" y="3733800"/>
            <a:ext cx="6400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Đêm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27-10-1917.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762000" y="3733800"/>
            <a:ext cx="685800" cy="6858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5-Point Star 29">
            <a:hlinkClick r:id="rId6" action="ppaction://hlinksldjump"/>
          </p:cNvPr>
          <p:cNvSpPr/>
          <p:nvPr/>
        </p:nvSpPr>
        <p:spPr>
          <a:xfrm>
            <a:off x="8005549" y="5959394"/>
            <a:ext cx="7620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133600" y="4929675"/>
            <a:ext cx="2905214" cy="1611857"/>
            <a:chOff x="2133600" y="4929675"/>
            <a:chExt cx="2905214" cy="1611857"/>
          </a:xfrm>
        </p:grpSpPr>
        <p:pic>
          <p:nvPicPr>
            <p:cNvPr id="48" name="Picture 47" descr="SugarwareZ-159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 Box 20"/>
            <p:cNvSpPr txBox="1">
              <a:spLocks noChangeArrowheads="1"/>
            </p:cNvSpPr>
            <p:nvPr/>
          </p:nvSpPr>
          <p:spPr bwMode="auto">
            <a:xfrm>
              <a:off x="2362200" y="6172200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48372" y="4495800"/>
            <a:ext cx="1855646" cy="1893332"/>
            <a:chOff x="5648372" y="4375666"/>
            <a:chExt cx="1855646" cy="1893332"/>
          </a:xfrm>
        </p:grpSpPr>
        <p:pic>
          <p:nvPicPr>
            <p:cNvPr id="47" name="Picture 46" descr="SugarwareZ-003.gif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8372" y="4375666"/>
              <a:ext cx="1827213" cy="182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5827618" y="5899666"/>
              <a:ext cx="1676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FF0066"/>
                  </a:solidFill>
                </a:rPr>
                <a:t>Chúc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mừng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bạn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133600" y="4953000"/>
            <a:ext cx="2905214" cy="1588532"/>
            <a:chOff x="2133600" y="4929675"/>
            <a:chExt cx="2905214" cy="1588532"/>
          </a:xfrm>
        </p:grpSpPr>
        <p:pic>
          <p:nvPicPr>
            <p:cNvPr id="54" name="Picture 53" descr="SugarwareZ-159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2362200" y="6148875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33600" y="4953000"/>
            <a:ext cx="2905214" cy="1588532"/>
            <a:chOff x="2133600" y="4929675"/>
            <a:chExt cx="2905214" cy="1588532"/>
          </a:xfrm>
        </p:grpSpPr>
        <p:pic>
          <p:nvPicPr>
            <p:cNvPr id="57" name="Picture 56" descr="SugarwareZ-159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2362200" y="6148875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4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4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4822" grpId="0" animBg="1"/>
      <p:bldP spid="34825" grpId="0" animBg="1"/>
      <p:bldP spid="34825" grpId="1" animBg="1"/>
      <p:bldP spid="34828" grpId="0" animBg="1"/>
      <p:bldP spid="348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4775"/>
            <a:ext cx="8915400" cy="1190625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2.Cách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mạng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C00000"/>
                </a:solidFill>
                <a:latin typeface="Times New Roman" pitchFamily="18" charset="0"/>
              </a:rPr>
              <a:t>M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ười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Nga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thắng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lợi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ý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nghĩa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lịch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sử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90600" y="1524000"/>
            <a:ext cx="7924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5240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43000" y="2362200"/>
            <a:ext cx="7620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Bãi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bỏ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trưng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thu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lương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thực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04800" y="23622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143000" y="3124200"/>
            <a:ext cx="76200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điều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kiện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thuận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lợi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phát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triển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phong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trào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sản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thế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giới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5850" name="Rectangle 10">
            <a:hlinkClick r:id="" action="ppaction://noaction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304800" y="32004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143000" y="4038600"/>
            <a:ext cx="7620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hiện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chế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độ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thu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thuế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sản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phẩm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nông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nghiệp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04800" y="40386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5-Point Star 29">
            <a:hlinkClick r:id="rId5" action="ppaction://hlinksldjump"/>
          </p:cNvPr>
          <p:cNvSpPr/>
          <p:nvPr/>
        </p:nvSpPr>
        <p:spPr>
          <a:xfrm>
            <a:off x="8165910" y="6216134"/>
            <a:ext cx="762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133600" y="4929675"/>
            <a:ext cx="2905214" cy="1884391"/>
            <a:chOff x="2133600" y="4929675"/>
            <a:chExt cx="2905214" cy="1884391"/>
          </a:xfrm>
        </p:grpSpPr>
        <p:pic>
          <p:nvPicPr>
            <p:cNvPr id="43" name="Picture 42" descr="SugarwareZ-159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648372" y="4769921"/>
            <a:ext cx="1855646" cy="2164279"/>
            <a:chOff x="5648372" y="4649787"/>
            <a:chExt cx="1855646" cy="2164279"/>
          </a:xfrm>
        </p:grpSpPr>
        <p:pic>
          <p:nvPicPr>
            <p:cNvPr id="46" name="Picture 45" descr="SugarwareZ-003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8372" y="4649787"/>
              <a:ext cx="1827213" cy="182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5827618" y="6444734"/>
              <a:ext cx="1676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FF0066"/>
                  </a:solidFill>
                </a:rPr>
                <a:t>Chúc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mừng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bạn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133600" y="4953000"/>
            <a:ext cx="2905214" cy="1884391"/>
            <a:chOff x="2133600" y="4929675"/>
            <a:chExt cx="2905214" cy="1884391"/>
          </a:xfrm>
        </p:grpSpPr>
        <p:pic>
          <p:nvPicPr>
            <p:cNvPr id="52" name="Picture 51" descr="SugarwareZ-159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648372" y="4763126"/>
            <a:ext cx="1855646" cy="2164279"/>
            <a:chOff x="5648372" y="4649787"/>
            <a:chExt cx="1855646" cy="2164279"/>
          </a:xfrm>
        </p:grpSpPr>
        <p:pic>
          <p:nvPicPr>
            <p:cNvPr id="55" name="Picture 54" descr="SugarwareZ-003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8372" y="4649787"/>
              <a:ext cx="1827213" cy="182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5827618" y="6444734"/>
              <a:ext cx="1676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FF0066"/>
                  </a:solidFill>
                </a:rPr>
                <a:t>Chúc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mừng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bạn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58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5846" grpId="0" animBg="1"/>
      <p:bldP spid="35846" grpId="1" animBg="1"/>
      <p:bldP spid="35849" grpId="0" animBg="1"/>
      <p:bldP spid="35852" grpId="0" animBg="1"/>
      <p:bldP spid="3585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giúp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Xô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khôi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phục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kinh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chiến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tranh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Đảng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Bônsevich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sách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600200" y="1524000"/>
            <a:ext cx="716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3400" y="15240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600200" y="2362200"/>
            <a:ext cx="7162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Chính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sách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kinh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tế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7895" name="Rectangle 7">
            <a:hlinkClick r:id="" action="ppaction://noaction">
              <a:snd r:embed="rId4" name="drumroll.wav"/>
            </a:hlinkClick>
          </p:cNvPr>
          <p:cNvSpPr>
            <a:spLocks noChangeArrowheads="1"/>
          </p:cNvSpPr>
          <p:nvPr/>
        </p:nvSpPr>
        <p:spPr bwMode="auto">
          <a:xfrm>
            <a:off x="533400" y="23622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600200" y="3124200"/>
            <a:ext cx="7162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sách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33400" y="31242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600200" y="3886200"/>
            <a:ext cx="7162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xít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33400" y="38862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5-Point Star 29">
            <a:hlinkClick r:id="rId5" action="ppaction://hlinksldjump"/>
          </p:cNvPr>
          <p:cNvSpPr/>
          <p:nvPr/>
        </p:nvSpPr>
        <p:spPr>
          <a:xfrm>
            <a:off x="8229600" y="6096000"/>
            <a:ext cx="5334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133600" y="4929675"/>
            <a:ext cx="2905214" cy="1884391"/>
            <a:chOff x="2133600" y="4929675"/>
            <a:chExt cx="2905214" cy="1884391"/>
          </a:xfrm>
        </p:grpSpPr>
        <p:pic>
          <p:nvPicPr>
            <p:cNvPr id="43" name="Picture 42" descr="SugarwareZ-159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33600" y="4953000"/>
            <a:ext cx="2905214" cy="1884391"/>
            <a:chOff x="2133600" y="4929675"/>
            <a:chExt cx="2905214" cy="1884391"/>
          </a:xfrm>
        </p:grpSpPr>
        <p:pic>
          <p:nvPicPr>
            <p:cNvPr id="46" name="Picture 45" descr="SugarwareZ-159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648372" y="4763126"/>
            <a:ext cx="1855646" cy="2164279"/>
            <a:chOff x="5648372" y="4649787"/>
            <a:chExt cx="1855646" cy="2164279"/>
          </a:xfrm>
        </p:grpSpPr>
        <p:pic>
          <p:nvPicPr>
            <p:cNvPr id="49" name="Picture 48" descr="SugarwareZ-003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8372" y="4649787"/>
              <a:ext cx="1827213" cy="182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5827618" y="6444734"/>
              <a:ext cx="1676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FF0066"/>
                  </a:solidFill>
                </a:rPr>
                <a:t>Chúc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mừng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bạn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123986" y="4953000"/>
            <a:ext cx="2905214" cy="1884391"/>
            <a:chOff x="2133600" y="4929675"/>
            <a:chExt cx="2905214" cy="1884391"/>
          </a:xfrm>
        </p:grpSpPr>
        <p:pic>
          <p:nvPicPr>
            <p:cNvPr id="52" name="Picture 51" descr="SugarwareZ-159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7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7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79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7894" grpId="0" animBg="1"/>
      <p:bldP spid="37897" grpId="0" animBg="1"/>
      <p:bldP spid="37897" grpId="1" animBg="1"/>
      <p:bldP spid="37900" grpId="0" animBg="1"/>
      <p:bldP spid="3790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295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  4.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1936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sản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lượng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nghiệp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Xô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đứng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mấy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057400" y="1447800"/>
            <a:ext cx="426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066800" y="14478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057400" y="2286000"/>
            <a:ext cx="426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Thứ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hai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066800" y="22860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057400" y="3124200"/>
            <a:ext cx="426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ba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0" hangingPunct="0"/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8922" name="Rectangle 10">
            <a:hlinkClick r:id="" action="ppaction://noaction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066800" y="31242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2057400" y="3962400"/>
            <a:ext cx="426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tư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066800" y="3962400"/>
            <a:ext cx="685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" name="5-Point Star 29">
            <a:hlinkClick r:id="rId6" action="ppaction://hlinksldjump"/>
          </p:cNvPr>
          <p:cNvSpPr/>
          <p:nvPr/>
        </p:nvSpPr>
        <p:spPr>
          <a:xfrm>
            <a:off x="8382000" y="6400800"/>
            <a:ext cx="7620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133600" y="4929675"/>
            <a:ext cx="2905214" cy="1884391"/>
            <a:chOff x="2133600" y="4929675"/>
            <a:chExt cx="2905214" cy="1884391"/>
          </a:xfrm>
        </p:grpSpPr>
        <p:pic>
          <p:nvPicPr>
            <p:cNvPr id="43" name="Picture 42" descr="SugarwareZ-159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33600" y="4953000"/>
            <a:ext cx="2905214" cy="1884391"/>
            <a:chOff x="2133600" y="4929675"/>
            <a:chExt cx="2905214" cy="1884391"/>
          </a:xfrm>
        </p:grpSpPr>
        <p:pic>
          <p:nvPicPr>
            <p:cNvPr id="46" name="Picture 45" descr="SugarwareZ-159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648372" y="4578460"/>
            <a:ext cx="1855646" cy="2164279"/>
            <a:chOff x="5648372" y="4649787"/>
            <a:chExt cx="1855646" cy="2164279"/>
          </a:xfrm>
        </p:grpSpPr>
        <p:pic>
          <p:nvPicPr>
            <p:cNvPr id="49" name="Picture 48" descr="SugarwareZ-003.gif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8372" y="4649787"/>
              <a:ext cx="1827213" cy="182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5827618" y="6444734"/>
              <a:ext cx="1676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FF0066"/>
                  </a:solidFill>
                </a:rPr>
                <a:t>Chúc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mừng</a:t>
              </a:r>
              <a:r>
                <a:rPr lang="en-US" b="1" dirty="0">
                  <a:solidFill>
                    <a:srgbClr val="FF0066"/>
                  </a:solidFill>
                </a:rPr>
                <a:t> </a:t>
              </a:r>
              <a:r>
                <a:rPr lang="en-US" b="1" dirty="0" err="1">
                  <a:solidFill>
                    <a:srgbClr val="FF0066"/>
                  </a:solidFill>
                </a:rPr>
                <a:t>bạn</a:t>
              </a:r>
              <a:endParaRPr lang="en-US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123986" y="4953000"/>
            <a:ext cx="2905214" cy="1884391"/>
            <a:chOff x="2133600" y="4929675"/>
            <a:chExt cx="2905214" cy="1884391"/>
          </a:xfrm>
        </p:grpSpPr>
        <p:pic>
          <p:nvPicPr>
            <p:cNvPr id="52" name="Picture 51" descr="SugarwareZ-159.gi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4929675"/>
              <a:ext cx="1771474" cy="144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2362200" y="6444734"/>
              <a:ext cx="26766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err="1">
                  <a:solidFill>
                    <a:srgbClr val="FF0000"/>
                  </a:solidFill>
                </a:rPr>
                <a:t>Sai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rồi</a:t>
              </a:r>
              <a:r>
                <a:rPr lang="en-US" b="1" i="1" dirty="0" smtClean="0">
                  <a:solidFill>
                    <a:srgbClr val="FF0000"/>
                  </a:solidFill>
                </a:rPr>
                <a:t>, </a:t>
              </a:r>
              <a:r>
                <a:rPr lang="en-US" b="1" i="1" dirty="0" err="1">
                  <a:solidFill>
                    <a:srgbClr val="FF0000"/>
                  </a:solidFill>
                </a:rPr>
                <a:t>bạn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hãy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chọn</a:t>
              </a:r>
              <a:r>
                <a:rPr lang="en-US" b="1" i="1" dirty="0">
                  <a:solidFill>
                    <a:srgbClr val="FF0000"/>
                  </a:solidFill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</a:rPr>
                <a:t>lại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8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8918" grpId="0" animBg="1"/>
      <p:bldP spid="38918" grpId="1" animBg="1"/>
      <p:bldP spid="38921" grpId="0" animBg="1"/>
      <p:bldP spid="38921" grpId="1" animBg="1"/>
      <p:bldP spid="38922" grpId="0" animBg="1"/>
      <p:bldP spid="38924" grpId="0" animBg="1"/>
      <p:bldP spid="389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039" y="312003"/>
            <a:ext cx="834074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II: CHÂU ÂU VÀ NƯỚC MĨ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GIỮA HAI CUỘC CHIẾN TRANH THẾ GIỚI</a:t>
            </a:r>
            <a:r>
              <a:rPr lang="en-US" sz="2400" b="1" ker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kern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(1918 - 1939)</a:t>
            </a:r>
            <a:r>
              <a:rPr lang="en-US" sz="2400" b="1" ker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308068" y="2555796"/>
            <a:ext cx="8518679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CHÂU ÂU GIỮA HAI CUỘC CHIẾN TRANH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THẾ GIỚI 1918 - 1939 </a:t>
            </a:r>
            <a:endParaRPr lang="en-US" sz="3200" b="1" kern="0" dirty="0">
              <a:ln w="900" cmpd="sng">
                <a:solidFill>
                  <a:srgbClr val="BBE0E3">
                    <a:satMod val="190000"/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rgbClr val="BBE0E3">
                    <a:satMod val="190000"/>
                    <a:tint val="100000"/>
                    <a:alpha val="74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005" y="1676400"/>
            <a:ext cx="48013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2800" b="1" kern="0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sz="2800" b="1" kern="0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kern="0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0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kern="0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17:</a:t>
            </a:r>
            <a:r>
              <a:rPr lang="en-US" sz="2800" b="1" kern="0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962400"/>
            <a:ext cx="8382000" cy="11430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1918 - 1929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457200" y="4876800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lnSpc>
                <a:spcPct val="110000"/>
              </a:lnSpc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1929 - 1939 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6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85426" y="2033946"/>
            <a:ext cx="7339374" cy="490538"/>
            <a:chOff x="528" y="1728"/>
            <a:chExt cx="4752" cy="30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528" y="1728"/>
              <a:ext cx="4752" cy="288"/>
            </a:xfrm>
            <a:prstGeom prst="rect">
              <a:avLst/>
            </a:prstGeom>
            <a:gradFill rotWithShape="1">
              <a:gsLst>
                <a:gs pos="0">
                  <a:srgbClr val="68D8F2">
                    <a:gamma/>
                    <a:tint val="36471"/>
                    <a:invGamma/>
                  </a:srgbClr>
                </a:gs>
                <a:gs pos="100000">
                  <a:srgbClr val="68D8F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gray">
            <a:xfrm>
              <a:off x="528" y="1728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972" y="1746"/>
              <a:ext cx="4224" cy="29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i="1" dirty="0" smtClean="0"/>
                <a:t> </a:t>
              </a:r>
              <a:r>
                <a:rPr lang="it-IT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Giới thiệu  về </a:t>
              </a:r>
              <a:r>
                <a:rPr lang="nl-NL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Quốc tế cộng sản . </a:t>
              </a:r>
              <a:endPara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552451" y="2948346"/>
            <a:ext cx="7309439" cy="457200"/>
            <a:chOff x="576" y="1920"/>
            <a:chExt cx="4752" cy="288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912" y="1920"/>
              <a:ext cx="4416" cy="2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9EB0FE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576" y="1920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A971ED">
                    <a:gamma/>
                    <a:shade val="51373"/>
                    <a:invGamma/>
                  </a:srgbClr>
                </a:gs>
                <a:gs pos="50000">
                  <a:srgbClr val="A971ED"/>
                </a:gs>
                <a:gs pos="100000">
                  <a:srgbClr val="A971ED">
                    <a:gamma/>
                    <a:shade val="5137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A971E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1008" y="1920"/>
              <a:ext cx="408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Cuộc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khủng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hoảng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kinh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tế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1929 - 1933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.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34"/>
          <p:cNvGrpSpPr>
            <a:grpSpLocks/>
          </p:cNvGrpSpPr>
          <p:nvPr/>
        </p:nvGrpSpPr>
        <p:grpSpPr bwMode="auto">
          <a:xfrm>
            <a:off x="609600" y="4761346"/>
            <a:ext cx="7234599" cy="572654"/>
            <a:chOff x="576" y="2256"/>
            <a:chExt cx="4767" cy="528"/>
          </a:xfrm>
        </p:grpSpPr>
        <p:sp>
          <p:nvSpPr>
            <p:cNvPr id="14" name="Rectangle 11"/>
            <p:cNvSpPr>
              <a:spLocks noChangeArrowheads="1"/>
            </p:cNvSpPr>
            <p:nvPr/>
          </p:nvSpPr>
          <p:spPr bwMode="gray">
            <a:xfrm>
              <a:off x="912" y="2256"/>
              <a:ext cx="4416" cy="5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68D8F2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Mối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giữa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Châu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Âu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.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gray">
            <a:xfrm>
              <a:off x="576" y="2256"/>
              <a:ext cx="384" cy="528"/>
            </a:xfrm>
            <a:prstGeom prst="rect">
              <a:avLst/>
            </a:prstGeom>
            <a:gradFill rotWithShape="1">
              <a:gsLst>
                <a:gs pos="0">
                  <a:srgbClr val="4D98E3">
                    <a:gamma/>
                    <a:shade val="51373"/>
                    <a:invGamma/>
                  </a:srgbClr>
                </a:gs>
                <a:gs pos="50000">
                  <a:srgbClr val="4D98E3"/>
                </a:gs>
                <a:gs pos="100000">
                  <a:srgbClr val="4D98E3">
                    <a:gamma/>
                    <a:shade val="5137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4D98E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975" y="2256"/>
              <a:ext cx="4368" cy="1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35"/>
          <p:cNvGrpSpPr>
            <a:grpSpLocks/>
          </p:cNvGrpSpPr>
          <p:nvPr/>
        </p:nvGrpSpPr>
        <p:grpSpPr bwMode="auto">
          <a:xfrm>
            <a:off x="582239" y="3781783"/>
            <a:ext cx="7952161" cy="461963"/>
            <a:chOff x="576" y="1872"/>
            <a:chExt cx="5191" cy="291"/>
          </a:xfrm>
        </p:grpSpPr>
        <p:sp>
          <p:nvSpPr>
            <p:cNvPr id="18" name="Rectangle 25"/>
            <p:cNvSpPr>
              <a:spLocks noChangeArrowheads="1"/>
            </p:cNvSpPr>
            <p:nvPr/>
          </p:nvSpPr>
          <p:spPr bwMode="gray">
            <a:xfrm>
              <a:off x="912" y="1872"/>
              <a:ext cx="4416" cy="28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gray">
            <a:xfrm>
              <a:off x="576" y="1872"/>
              <a:ext cx="38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gray">
            <a:xfrm>
              <a:off x="1008" y="1872"/>
              <a:ext cx="4759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Con </a:t>
              </a:r>
              <a:r>
                <a:rPr kumimoji="0" lang="en-US" sz="2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xít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hóa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4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.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59434" y="496669"/>
            <a:ext cx="628909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CHUẨN BỊ CỦA CÁC NHÓM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9.0&quot;&gt;&lt;object type=&quot;1&quot; unique_id=&quot;10001&quot;&gt;&lt;object type=&quot;2&quot; unique_id=&quot;10002&quot;&gt;&lt;object type=&quot;3&quot; unique_id=&quot;10007&quot;&gt;&lt;property id=&quot;20148&quot; value=&quot;5&quot;/&gt;&lt;property id=&quot;20300&quot; value=&quot;Slide 12&quot;/&gt;&lt;property id=&quot;20307&quot; value=&quot;329&quot;/&gt;&lt;/object&gt;&lt;object type=&quot;3&quot; unique_id=&quot;34248&quot;&gt;&lt;property id=&quot;20148&quot; value=&quot;5&quot;/&gt;&lt;property id=&quot;20300&quot; value=&quot;Slide 1&quot;/&gt;&lt;property id=&quot;20307&quot; value=&quot;320&quot;/&gt;&lt;/object&gt;&lt;object type=&quot;3&quot; unique_id=&quot;34249&quot;&gt;&lt;property id=&quot;20148&quot; value=&quot;5&quot;/&gt;&lt;property id=&quot;20300&quot; value=&quot;Slide 2&quot;/&gt;&lt;property id=&quot;20307&quot; value=&quot;321&quot;/&gt;&lt;/object&gt;&lt;object type=&quot;3&quot; unique_id=&quot;34250&quot;&gt;&lt;property id=&quot;20148&quot; value=&quot;5&quot;/&gt;&lt;property id=&quot;20300&quot; value=&quot;Slide 3&quot;/&gt;&lt;property id=&quot;20307&quot; value=&quot;282&quot;/&gt;&lt;/object&gt;&lt;object type=&quot;3&quot; unique_id=&quot;34251&quot;&gt;&lt;property id=&quot;20148&quot; value=&quot;5&quot;/&gt;&lt;property id=&quot;20300&quot; value=&quot;Slide 4 - &amp;quot;    1.Mốc thời gian nào đánh dấu thắng lợi của cách mạng tháng Mười Nga?&amp;quot;&quot;/&gt;&lt;property id=&quot;20307&quot; value=&quot;287&quot;/&gt;&lt;/object&gt;&lt;object type=&quot;3&quot; unique_id=&quot;34252&quot;&gt;&lt;property id=&quot;20148&quot; value=&quot;5&quot;/&gt;&lt;property id=&quot;20300&quot; value=&quot;Slide 5 - &amp;quot;2.Cách mạng tháng Mười Nga thắng lợi có ý nghĩa lịch sử nào?&amp;quot;&quot;/&gt;&lt;property id=&quot;20307&quot; value=&quot;288&quot;/&gt;&lt;/object&gt;&lt;object type=&quot;3&quot; unique_id=&quot;34253&quot;&gt;&lt;property id=&quot;20148&quot; value=&quot;5&quot;/&gt;&lt;property id=&quot;20300&quot; value=&quot;Slide 6 - &amp;quot;3. Để giúp Liên Xô khôi phục kinh tế sau chiến tranh, Đảng Bônsevich đã thi hành chính sách nào?&amp;quot;&quot;/&gt;&lt;property id=&quot;20307&quot; value=&quot;289&quot;/&gt;&lt;/object&gt;&lt;object type=&quot;3&quot; unique_id=&quot;34254&quot;&gt;&lt;property id=&quot;20148&quot; value=&quot;5&quot;/&gt;&lt;property id=&quot;20300&quot; value=&quot;Slide 7 - &amp;quot;   4. Tính đến năm 1936 sản lượng công nghiệp của Liên Xô đứng thứ mấy trên thế giới?&amp;quot;&quot;/&gt;&lt;property id=&quot;20307&quot; value=&quot;290&quot;/&gt;&lt;/object&gt;&lt;object type=&quot;3&quot; unique_id=&quot;34255&quot;&gt;&lt;property id=&quot;20148&quot; value=&quot;5&quot;/&gt;&lt;property id=&quot;20300&quot; value=&quot;Slide 8 - &amp;quot; I. Châu Âu trong những năm 1918 - 1929&amp;quot;&quot;/&gt;&lt;property id=&quot;20307&quot; value=&quot;328&quot;/&gt;&lt;/object&gt;&lt;object type=&quot;3&quot; unique_id=&quot;34256&quot;&gt;&lt;property id=&quot;20148&quot; value=&quot;5&quot;/&gt;&lt;property id=&quot;20300&quot; value=&quot;Slide 9&quot;/&gt;&lt;property id=&quot;20307&quot; value=&quot;264&quot;/&gt;&lt;/object&gt;&lt;object type=&quot;3&quot; unique_id=&quot;34257&quot;&gt;&lt;property id=&quot;20148&quot; value=&quot;5&quot;/&gt;&lt;property id=&quot;20300&quot; value=&quot;Slide 10&quot;/&gt;&lt;property id=&quot;20307&quot; value=&quot;335&quot;/&gt;&lt;/object&gt;&lt;object type=&quot;3&quot; unique_id=&quot;34258&quot;&gt;&lt;property id=&quot;20148&quot; value=&quot;5&quot;/&gt;&lt;property id=&quot;20300&quot; value=&quot;Slide 11&quot;/&gt;&lt;property id=&quot;20307&quot; value=&quot;305&quot;/&gt;&lt;/object&gt;&lt;object type=&quot;3&quot; unique_id=&quot;34259&quot;&gt;&lt;property id=&quot;20148&quot; value=&quot;5&quot;/&gt;&lt;property id=&quot;20300&quot; value=&quot;Slide 13&quot;/&gt;&lt;property id=&quot;20307&quot; value=&quot;319&quot;/&gt;&lt;/object&gt;&lt;object type=&quot;3&quot; unique_id=&quot;34260&quot;&gt;&lt;property id=&quot;20148&quot; value=&quot;5&quot;/&gt;&lt;property id=&quot;20300&quot; value=&quot;Slide 14&quot;/&gt;&lt;property id=&quot;20307&quot; value=&quot;304&quot;/&gt;&lt;/object&gt;&lt;object type=&quot;3&quot; unique_id=&quot;34261&quot;&gt;&lt;property id=&quot;20148&quot; value=&quot;5&quot;/&gt;&lt;property id=&quot;20300&quot; value=&quot;Slide 15&quot;/&gt;&lt;property id=&quot;20307&quot; value=&quot;323&quot;/&gt;&lt;/object&gt;&lt;object type=&quot;3&quot; unique_id=&quot;34262&quot;&gt;&lt;property id=&quot;20148&quot; value=&quot;5&quot;/&gt;&lt;property id=&quot;20300&quot; value=&quot;Slide 16&quot;/&gt;&lt;property id=&quot;20307&quot; value=&quot;332&quot;/&gt;&lt;/object&gt;&lt;object type=&quot;3&quot; unique_id=&quot;34263&quot;&gt;&lt;property id=&quot;20148&quot; value=&quot;5&quot;/&gt;&lt;property id=&quot;20300&quot; value=&quot;Slide 17&quot;/&gt;&lt;property id=&quot;20307&quot; value=&quot;306&quot;/&gt;&lt;/object&gt;&lt;object type=&quot;3&quot; unique_id=&quot;34264&quot;&gt;&lt;property id=&quot;20148&quot; value=&quot;5&quot;/&gt;&lt;property id=&quot;20300&quot; value=&quot;Slide 18&quot;/&gt;&lt;property id=&quot;20307&quot; value=&quot;312&quot;/&gt;&lt;/object&gt;&lt;object type=&quot;3&quot; unique_id=&quot;34265&quot;&gt;&lt;property id=&quot;20148&quot; value=&quot;5&quot;/&gt;&lt;property id=&quot;20300&quot; value=&quot;Slide 19&quot;/&gt;&lt;property id=&quot;20307&quot; value=&quot;313&quot;/&gt;&lt;/object&gt;&lt;object type=&quot;3&quot; unique_id=&quot;34266&quot;&gt;&lt;property id=&quot;20148&quot; value=&quot;5&quot;/&gt;&lt;property id=&quot;20300&quot; value=&quot;Slide 20&quot;/&gt;&lt;property id=&quot;20307&quot; value=&quot;333&quot;/&gt;&lt;/object&gt;&lt;object type=&quot;3&quot; unique_id=&quot;34267&quot;&gt;&lt;property id=&quot;20148&quot; value=&quot;5&quot;/&gt;&lt;property id=&quot;20300&quot; value=&quot;Slide 21&quot;/&gt;&lt;property id=&quot;20307&quot; value=&quot;334&quot;/&gt;&lt;/object&gt;&lt;object type=&quot;3&quot; unique_id=&quot;34268&quot;&gt;&lt;property id=&quot;20148&quot; value=&quot;5&quot;/&gt;&lt;property id=&quot;20300&quot; value=&quot;Slide 22&quot;/&gt;&lt;property id=&quot;20307&quot; value=&quot;337&quot;/&gt;&lt;/object&gt;&lt;object type=&quot;3&quot; unique_id=&quot;34269&quot;&gt;&lt;property id=&quot;20148&quot; value=&quot;5&quot;/&gt;&lt;property id=&quot;20300&quot; value=&quot;Slide 23&quot;/&gt;&lt;property id=&quot;20307&quot; value=&quot;338&quot;/&gt;&lt;/object&gt;&lt;object type=&quot;3&quot; unique_id=&quot;34270&quot;&gt;&lt;property id=&quot;20148&quot; value=&quot;5&quot;/&gt;&lt;property id=&quot;20300&quot; value=&quot;Slide 24&quot;/&gt;&lt;property id=&quot;20307&quot; value=&quot;341&quot;/&gt;&lt;/object&gt;&lt;object type=&quot;3&quot; unique_id=&quot;34271&quot;&gt;&lt;property id=&quot;20148&quot; value=&quot;5&quot;/&gt;&lt;property id=&quot;20300&quot; value=&quot;Slide 25&quot;/&gt;&lt;property id=&quot;20307&quot; value=&quot;342&quot;/&gt;&lt;/object&gt;&lt;object type=&quot;3&quot; unique_id=&quot;34272&quot;&gt;&lt;property id=&quot;20148&quot; value=&quot;5&quot;/&gt;&lt;property id=&quot;20300&quot; value=&quot;Slide 27&quot;/&gt;&lt;property id=&quot;20307&quot; value=&quot;336&quot;/&gt;&lt;/object&gt;&lt;object type=&quot;3&quot; unique_id=&quot;34273&quot;&gt;&lt;property id=&quot;20148&quot; value=&quot;5&quot;/&gt;&lt;property id=&quot;20300&quot; value=&quot;Slide 28&quot;/&gt;&lt;property id=&quot;20307&quot; value=&quot;339&quot;/&gt;&lt;/object&gt;&lt;object type=&quot;3&quot; unique_id=&quot;34274&quot;&gt;&lt;property id=&quot;20148&quot; value=&quot;5&quot;/&gt;&lt;property id=&quot;20300&quot; value=&quot;Slide 29&quot;/&gt;&lt;property id=&quot;20307&quot; value=&quot;340&quot;/&gt;&lt;/object&gt;&lt;object type=&quot;3&quot; unique_id=&quot;34491&quot;&gt;&lt;property id=&quot;20148&quot; value=&quot;5&quot;/&gt;&lt;property id=&quot;20300&quot; value=&quot;Slide 26&quot;/&gt;&lt;property id=&quot;20307&quot; value=&quot;343&quot;/&gt;&lt;/object&gt;&lt;/object&gt;&lt;object type=&quot;8&quot; unique_id=&quot;101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1046</Words>
  <Application>Microsoft Office PowerPoint</Application>
  <PresentationFormat>On-screen Show (4:3)</PresentationFormat>
  <Paragraphs>207</Paragraphs>
  <Slides>29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Chart</vt:lpstr>
      <vt:lpstr>PowerPoint Presentation</vt:lpstr>
      <vt:lpstr>PowerPoint Presentation</vt:lpstr>
      <vt:lpstr>PowerPoint Presentation</vt:lpstr>
      <vt:lpstr>    1.Mốc thời gian nào đánh dấu thắng lợi của cách mạng tháng Mười Nga?</vt:lpstr>
      <vt:lpstr>2.Cách mạng tháng Mười Nga thắng lợi có ý nghĩa lịch sử nào?</vt:lpstr>
      <vt:lpstr>3. Để giúp Liên Xô khôi phục kinh tế sau chiến tranh, Đảng Bônsevich đã thi hành chính sách nào?</vt:lpstr>
      <vt:lpstr>   4. Tính đến năm 1936 sản lượng công nghiệp của Liên Xô đứng thứ mấy trên thế giới?</vt:lpstr>
      <vt:lpstr> I. Châu Âu trong những năm 1918 - 1929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</dc:creator>
  <cp:lastModifiedBy>Windows User</cp:lastModifiedBy>
  <cp:revision>191</cp:revision>
  <dcterms:created xsi:type="dcterms:W3CDTF">2017-11-08T03:13:17Z</dcterms:created>
  <dcterms:modified xsi:type="dcterms:W3CDTF">2017-11-14T07:47:16Z</dcterms:modified>
</cp:coreProperties>
</file>