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0" r:id="rId3"/>
    <p:sldId id="289" r:id="rId4"/>
    <p:sldId id="293" r:id="rId5"/>
    <p:sldId id="298" r:id="rId6"/>
    <p:sldId id="292" r:id="rId7"/>
    <p:sldId id="261" r:id="rId8"/>
    <p:sldId id="291" r:id="rId9"/>
    <p:sldId id="268" r:id="rId10"/>
    <p:sldId id="295" r:id="rId11"/>
    <p:sldId id="277" r:id="rId12"/>
    <p:sldId id="296" r:id="rId13"/>
    <p:sldId id="279" r:id="rId14"/>
    <p:sldId id="278" r:id="rId15"/>
    <p:sldId id="270" r:id="rId16"/>
  </p:sldIdLst>
  <p:sldSz cx="9144000" cy="6858000" type="screen4x3"/>
  <p:notesSz cx="9942513" cy="676116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C29B1-2B06-4705-8C86-7B125F72007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2CBE0-768D-46FB-9ED3-B5648656F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43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4A8B9-2D97-4F18-83AA-704F081670A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96DB0-6B7D-4AB9-876B-17A0124E8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07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8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05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06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1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7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97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1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96DB0-6B7D-4AB9-876B-17A0124E87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E518C3-A425-464B-9FA0-6D21287F4AE2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21FA49-1439-4B53-8A43-B976E61B8C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0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Microsoft\Windows\Temporary Internet Files\Content.IE5\RLW1BKEP\welcome-logo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4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1" y="990600"/>
            <a:ext cx="8991599" cy="2169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CÁC THẦY CÔ GIÁO</a:t>
            </a:r>
          </a:p>
          <a:p>
            <a:pPr algn="ctr"/>
            <a:r>
              <a:rPr lang="en-US" sz="45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 DỰ GIỜ MÔN TOÁN</a:t>
            </a:r>
          </a:p>
          <a:p>
            <a:pPr algn="ctr"/>
            <a:r>
              <a:rPr lang="en-US" sz="45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7B</a:t>
            </a:r>
            <a:endParaRPr lang="en-US" sz="45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6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8516"/>
            <a:ext cx="23622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tập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905000"/>
            <a:ext cx="7795995" cy="41605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xOy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Om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Om,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Ox (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Ox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và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AC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vuông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góc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với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Oy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(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COy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).</a:t>
            </a:r>
          </a:p>
          <a:p>
            <a:pPr marL="560070" indent="-514350">
              <a:buAutoNum type="alphaLcPeriod"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Chứng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minh ∆OAB = ∆OAC.</a:t>
            </a:r>
          </a:p>
          <a:p>
            <a:pPr marL="560070" indent="-514350">
              <a:buAutoNum type="alphaLcPeriod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ia BA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Ox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E.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minh OD = OE.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1" y="416796"/>
            <a:ext cx="4190999" cy="6617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7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82620"/>
            <a:ext cx="55626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4000" b="1" cap="all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0557" y="3048000"/>
            <a:ext cx="77267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còn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chứng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minh</a:t>
            </a:r>
          </a:p>
          <a:p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cặp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tam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giác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026" name="Picture 2" descr="C:\Users\Admin\AppData\Local\Microsoft\Windows\Temporary Internet Files\Content.IE5\RLW1BKEP\Blue_question_mark[1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6" y="281940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5548086" y="82620"/>
            <a:ext cx="3429000" cy="113658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3 phut ch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1066800"/>
            <a:ext cx="2362199" cy="11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84"/>
          <p:cNvSpPr>
            <a:spLocks noChangeShapeType="1"/>
          </p:cNvSpPr>
          <p:nvPr/>
        </p:nvSpPr>
        <p:spPr bwMode="auto">
          <a:xfrm flipV="1">
            <a:off x="849313" y="3614738"/>
            <a:ext cx="3814763" cy="1420813"/>
          </a:xfrm>
          <a:prstGeom prst="line">
            <a:avLst/>
          </a:prstGeom>
          <a:ln w="508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83"/>
          <p:cNvSpPr>
            <a:spLocks noChangeShapeType="1"/>
          </p:cNvSpPr>
          <p:nvPr/>
        </p:nvSpPr>
        <p:spPr bwMode="auto">
          <a:xfrm>
            <a:off x="849313" y="5035550"/>
            <a:ext cx="4295775" cy="0"/>
          </a:xfrm>
          <a:prstGeom prst="line">
            <a:avLst/>
          </a:prstGeom>
          <a:ln w="508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82"/>
          <p:cNvSpPr>
            <a:spLocks noChangeShapeType="1"/>
          </p:cNvSpPr>
          <p:nvPr/>
        </p:nvSpPr>
        <p:spPr bwMode="auto">
          <a:xfrm flipH="1">
            <a:off x="849313" y="2239963"/>
            <a:ext cx="3219450" cy="2795588"/>
          </a:xfrm>
          <a:prstGeom prst="line">
            <a:avLst/>
          </a:prstGeom>
          <a:ln w="508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3600452" y="4022725"/>
            <a:ext cx="914398" cy="990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8200" y="5029200"/>
            <a:ext cx="36576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38200" y="2677671"/>
            <a:ext cx="2743200" cy="2351529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85542" y="2340858"/>
            <a:ext cx="33223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/>
            <a:r>
              <a:rPr lang="en-US" sz="3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∆BEA </a:t>
            </a:r>
            <a:r>
              <a:rPr lang="en-US" sz="3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và</a:t>
            </a:r>
            <a:r>
              <a:rPr lang="en-US" sz="3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∆CDA</a:t>
            </a:r>
            <a:endParaRPr lang="en-US" sz="35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838198" y="4029075"/>
            <a:ext cx="2743202" cy="990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10200" y="3102858"/>
            <a:ext cx="339766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/>
            <a:r>
              <a:rPr lang="en-US" sz="3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∆OEA </a:t>
            </a:r>
            <a:r>
              <a:rPr lang="en-US" sz="35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và</a:t>
            </a:r>
            <a:r>
              <a:rPr lang="en-US" sz="35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∆ODA</a:t>
            </a:r>
            <a:endParaRPr lang="en-US" sz="35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1" y="416796"/>
            <a:ext cx="4190999" cy="6617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  <a:endParaRPr lang="en-US" sz="37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443" y="1437129"/>
            <a:ext cx="8050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Các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cặp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tam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giác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có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bằng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nhau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không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?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Vì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sao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72" name="AutoShape 60"/>
          <p:cNvSpPr>
            <a:spLocks noChangeAspect="1" noChangeArrowheads="1" noTextEdit="1"/>
          </p:cNvSpPr>
          <p:nvPr/>
        </p:nvSpPr>
        <p:spPr bwMode="auto">
          <a:xfrm>
            <a:off x="381000" y="1752600"/>
            <a:ext cx="50053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895600" y="3241675"/>
            <a:ext cx="1600200" cy="1752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84011" y="2667000"/>
            <a:ext cx="697391" cy="609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81400" y="5029200"/>
            <a:ext cx="9144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Line 85"/>
          <p:cNvSpPr>
            <a:spLocks noChangeShapeType="1"/>
          </p:cNvSpPr>
          <p:nvPr/>
        </p:nvSpPr>
        <p:spPr bwMode="auto">
          <a:xfrm flipH="1" flipV="1">
            <a:off x="2903538" y="3251200"/>
            <a:ext cx="685800" cy="765175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4" name="Group 91"/>
          <p:cNvGrpSpPr>
            <a:grpSpLocks/>
          </p:cNvGrpSpPr>
          <p:nvPr/>
        </p:nvGrpSpPr>
        <p:grpSpPr bwMode="auto">
          <a:xfrm>
            <a:off x="3257550" y="2301875"/>
            <a:ext cx="350838" cy="411163"/>
            <a:chOff x="2052" y="1450"/>
            <a:chExt cx="221" cy="259"/>
          </a:xfrm>
        </p:grpSpPr>
        <p:sp>
          <p:nvSpPr>
            <p:cNvPr id="1038" name="Oval 89"/>
            <p:cNvSpPr>
              <a:spLocks noChangeArrowheads="1"/>
            </p:cNvSpPr>
            <p:nvPr/>
          </p:nvSpPr>
          <p:spPr bwMode="auto">
            <a:xfrm>
              <a:off x="2249" y="1661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Rectangle 90"/>
            <p:cNvSpPr>
              <a:spLocks noChangeArrowheads="1"/>
            </p:cNvSpPr>
            <p:nvPr/>
          </p:nvSpPr>
          <p:spPr bwMode="auto">
            <a:xfrm>
              <a:off x="2052" y="1450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5" name="Group 94"/>
          <p:cNvGrpSpPr>
            <a:grpSpLocks/>
          </p:cNvGrpSpPr>
          <p:nvPr/>
        </p:nvGrpSpPr>
        <p:grpSpPr bwMode="auto">
          <a:xfrm>
            <a:off x="4310063" y="5016500"/>
            <a:ext cx="350838" cy="492125"/>
            <a:chOff x="2715" y="3160"/>
            <a:chExt cx="221" cy="310"/>
          </a:xfrm>
        </p:grpSpPr>
        <p:sp>
          <p:nvSpPr>
            <p:cNvPr id="1036" name="Oval 92"/>
            <p:cNvSpPr>
              <a:spLocks noChangeArrowheads="1"/>
            </p:cNvSpPr>
            <p:nvPr/>
          </p:nvSpPr>
          <p:spPr bwMode="auto">
            <a:xfrm>
              <a:off x="2824" y="3160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Rectangle 93"/>
            <p:cNvSpPr>
              <a:spLocks noChangeArrowheads="1"/>
            </p:cNvSpPr>
            <p:nvPr/>
          </p:nvSpPr>
          <p:spPr bwMode="auto">
            <a:xfrm>
              <a:off x="2715" y="3211"/>
              <a:ext cx="221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6" name="Group 97"/>
          <p:cNvGrpSpPr>
            <a:grpSpLocks/>
          </p:cNvGrpSpPr>
          <p:nvPr/>
        </p:nvGrpSpPr>
        <p:grpSpPr bwMode="auto">
          <a:xfrm>
            <a:off x="3433763" y="5016500"/>
            <a:ext cx="336550" cy="492125"/>
            <a:chOff x="2163" y="3160"/>
            <a:chExt cx="212" cy="310"/>
          </a:xfrm>
        </p:grpSpPr>
        <p:sp>
          <p:nvSpPr>
            <p:cNvPr id="1033" name="Oval 95"/>
            <p:cNvSpPr>
              <a:spLocks noChangeArrowheads="1"/>
            </p:cNvSpPr>
            <p:nvPr/>
          </p:nvSpPr>
          <p:spPr bwMode="auto">
            <a:xfrm>
              <a:off x="2249" y="3160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Rectangle 96"/>
            <p:cNvSpPr>
              <a:spLocks noChangeArrowheads="1"/>
            </p:cNvSpPr>
            <p:nvPr/>
          </p:nvSpPr>
          <p:spPr bwMode="auto">
            <a:xfrm>
              <a:off x="2163" y="3211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oup 100"/>
          <p:cNvGrpSpPr>
            <a:grpSpLocks/>
          </p:cNvGrpSpPr>
          <p:nvPr/>
        </p:nvGrpSpPr>
        <p:grpSpPr bwMode="auto">
          <a:xfrm>
            <a:off x="2587625" y="2900363"/>
            <a:ext cx="336550" cy="411163"/>
            <a:chOff x="1630" y="1827"/>
            <a:chExt cx="212" cy="259"/>
          </a:xfrm>
        </p:grpSpPr>
        <p:sp>
          <p:nvSpPr>
            <p:cNvPr id="1031" name="Oval 98"/>
            <p:cNvSpPr>
              <a:spLocks noChangeArrowheads="1"/>
            </p:cNvSpPr>
            <p:nvPr/>
          </p:nvSpPr>
          <p:spPr bwMode="auto">
            <a:xfrm>
              <a:off x="1817" y="2036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Rectangle 99"/>
            <p:cNvSpPr>
              <a:spLocks noChangeArrowheads="1"/>
            </p:cNvSpPr>
            <p:nvPr/>
          </p:nvSpPr>
          <p:spPr bwMode="auto">
            <a:xfrm>
              <a:off x="1630" y="1827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B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Group 103"/>
          <p:cNvGrpSpPr>
            <a:grpSpLocks/>
          </p:cNvGrpSpPr>
          <p:nvPr/>
        </p:nvGrpSpPr>
        <p:grpSpPr bwMode="auto">
          <a:xfrm>
            <a:off x="3905250" y="1878013"/>
            <a:ext cx="284163" cy="411163"/>
            <a:chOff x="2460" y="1183"/>
            <a:chExt cx="179" cy="259"/>
          </a:xfrm>
        </p:grpSpPr>
        <p:sp>
          <p:nvSpPr>
            <p:cNvPr id="1029" name="Oval 101"/>
            <p:cNvSpPr>
              <a:spLocks noChangeArrowheads="1"/>
            </p:cNvSpPr>
            <p:nvPr/>
          </p:nvSpPr>
          <p:spPr bwMode="auto">
            <a:xfrm>
              <a:off x="2551" y="1399"/>
              <a:ext cx="24" cy="2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Rectangle 102"/>
            <p:cNvSpPr>
              <a:spLocks noChangeArrowheads="1"/>
            </p:cNvSpPr>
            <p:nvPr/>
          </p:nvSpPr>
          <p:spPr bwMode="auto">
            <a:xfrm>
              <a:off x="2460" y="1183"/>
              <a:ext cx="17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x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9" name="Group 106"/>
          <p:cNvGrpSpPr>
            <a:grpSpLocks/>
          </p:cNvGrpSpPr>
          <p:nvPr/>
        </p:nvGrpSpPr>
        <p:grpSpPr bwMode="auto">
          <a:xfrm>
            <a:off x="508000" y="4935538"/>
            <a:ext cx="360363" cy="411163"/>
            <a:chOff x="320" y="3109"/>
            <a:chExt cx="227" cy="259"/>
          </a:xfrm>
        </p:grpSpPr>
        <p:sp>
          <p:nvSpPr>
            <p:cNvPr id="1027" name="Oval 104"/>
            <p:cNvSpPr>
              <a:spLocks noChangeArrowheads="1"/>
            </p:cNvSpPr>
            <p:nvPr/>
          </p:nvSpPr>
          <p:spPr bwMode="auto">
            <a:xfrm>
              <a:off x="523" y="3160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Rectangle 105"/>
            <p:cNvSpPr>
              <a:spLocks noChangeArrowheads="1"/>
            </p:cNvSpPr>
            <p:nvPr/>
          </p:nvSpPr>
          <p:spPr bwMode="auto">
            <a:xfrm>
              <a:off x="320" y="3109"/>
              <a:ext cx="221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109"/>
          <p:cNvGrpSpPr>
            <a:grpSpLocks/>
          </p:cNvGrpSpPr>
          <p:nvPr/>
        </p:nvGrpSpPr>
        <p:grpSpPr bwMode="auto">
          <a:xfrm>
            <a:off x="5083175" y="4986338"/>
            <a:ext cx="265113" cy="411163"/>
            <a:chOff x="3202" y="3141"/>
            <a:chExt cx="167" cy="259"/>
          </a:xfrm>
        </p:grpSpPr>
        <p:sp>
          <p:nvSpPr>
            <p:cNvPr id="1025" name="Oval 107"/>
            <p:cNvSpPr>
              <a:spLocks noChangeArrowheads="1"/>
            </p:cNvSpPr>
            <p:nvPr/>
          </p:nvSpPr>
          <p:spPr bwMode="auto">
            <a:xfrm>
              <a:off x="3229" y="3160"/>
              <a:ext cx="24" cy="2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6" name="Rectangle 108"/>
            <p:cNvSpPr>
              <a:spLocks noChangeArrowheads="1"/>
            </p:cNvSpPr>
            <p:nvPr/>
          </p:nvSpPr>
          <p:spPr bwMode="auto">
            <a:xfrm>
              <a:off x="3202" y="3141"/>
              <a:ext cx="16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1" name="Group 112"/>
          <p:cNvGrpSpPr>
            <a:grpSpLocks/>
          </p:cNvGrpSpPr>
          <p:nvPr/>
        </p:nvGrpSpPr>
        <p:grpSpPr bwMode="auto">
          <a:xfrm>
            <a:off x="4513263" y="3287713"/>
            <a:ext cx="368300" cy="411163"/>
            <a:chOff x="2843" y="2071"/>
            <a:chExt cx="232" cy="259"/>
          </a:xfrm>
        </p:grpSpPr>
        <p:sp>
          <p:nvSpPr>
            <p:cNvPr id="95" name="Oval 110"/>
            <p:cNvSpPr>
              <a:spLocks noChangeArrowheads="1"/>
            </p:cNvSpPr>
            <p:nvPr/>
          </p:nvSpPr>
          <p:spPr bwMode="auto">
            <a:xfrm>
              <a:off x="2926" y="2266"/>
              <a:ext cx="24" cy="2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Rectangle 111"/>
            <p:cNvSpPr>
              <a:spLocks noChangeArrowheads="1"/>
            </p:cNvSpPr>
            <p:nvPr/>
          </p:nvSpPr>
          <p:spPr bwMode="auto">
            <a:xfrm>
              <a:off x="2843" y="2071"/>
              <a:ext cx="23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" name="Group 115"/>
          <p:cNvGrpSpPr>
            <a:grpSpLocks/>
          </p:cNvGrpSpPr>
          <p:nvPr/>
        </p:nvGrpSpPr>
        <p:grpSpPr bwMode="auto">
          <a:xfrm>
            <a:off x="3570288" y="3600450"/>
            <a:ext cx="454025" cy="433388"/>
            <a:chOff x="2249" y="2268"/>
            <a:chExt cx="286" cy="273"/>
          </a:xfrm>
        </p:grpSpPr>
        <p:sp>
          <p:nvSpPr>
            <p:cNvPr id="93" name="Oval 113"/>
            <p:cNvSpPr>
              <a:spLocks noChangeArrowheads="1"/>
            </p:cNvSpPr>
            <p:nvPr/>
          </p:nvSpPr>
          <p:spPr bwMode="auto">
            <a:xfrm>
              <a:off x="2249" y="2518"/>
              <a:ext cx="24" cy="2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114"/>
            <p:cNvSpPr>
              <a:spLocks noChangeArrowheads="1"/>
            </p:cNvSpPr>
            <p:nvPr/>
          </p:nvSpPr>
          <p:spPr bwMode="auto">
            <a:xfrm>
              <a:off x="2323" y="2268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6" name="Line 85"/>
          <p:cNvSpPr>
            <a:spLocks noChangeShapeType="1"/>
          </p:cNvSpPr>
          <p:nvPr/>
        </p:nvSpPr>
        <p:spPr bwMode="auto">
          <a:xfrm flipH="1" flipV="1">
            <a:off x="3581400" y="2677671"/>
            <a:ext cx="26988" cy="1360929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85"/>
          <p:cNvSpPr>
            <a:spLocks noChangeShapeType="1"/>
          </p:cNvSpPr>
          <p:nvPr/>
        </p:nvSpPr>
        <p:spPr bwMode="auto">
          <a:xfrm flipH="1" flipV="1">
            <a:off x="3608388" y="4038600"/>
            <a:ext cx="885626" cy="977900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85"/>
          <p:cNvSpPr>
            <a:spLocks noChangeShapeType="1"/>
          </p:cNvSpPr>
          <p:nvPr/>
        </p:nvSpPr>
        <p:spPr bwMode="auto">
          <a:xfrm flipH="1" flipV="1">
            <a:off x="3608388" y="4029074"/>
            <a:ext cx="11112" cy="981076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838200" y="2677671"/>
            <a:ext cx="2743200" cy="2351529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877889" y="5029200"/>
            <a:ext cx="3598662" cy="635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ine 85"/>
          <p:cNvSpPr>
            <a:spLocks noChangeShapeType="1"/>
          </p:cNvSpPr>
          <p:nvPr/>
        </p:nvSpPr>
        <p:spPr bwMode="auto">
          <a:xfrm flipH="1" flipV="1">
            <a:off x="3581400" y="2661223"/>
            <a:ext cx="26988" cy="1360929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85"/>
          <p:cNvSpPr>
            <a:spLocks noChangeShapeType="1"/>
          </p:cNvSpPr>
          <p:nvPr/>
        </p:nvSpPr>
        <p:spPr bwMode="auto">
          <a:xfrm flipH="1" flipV="1">
            <a:off x="3619500" y="4032250"/>
            <a:ext cx="885626" cy="977900"/>
          </a:xfrm>
          <a:prstGeom prst="line">
            <a:avLst/>
          </a:prstGeom>
          <a:ln w="50800">
            <a:solidFill>
              <a:schemeClr val="accent2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844548" y="4025900"/>
            <a:ext cx="2743202" cy="990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0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5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6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6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7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/>
      <p:bldP spid="18" grpId="0"/>
      <p:bldP spid="19" grpId="0"/>
      <p:bldP spid="80" grpId="0" animBg="1"/>
      <p:bldP spid="96" grpId="0" animBg="1"/>
      <p:bldP spid="97" grpId="0" animBg="1"/>
      <p:bldP spid="99" grpId="0" animBg="1"/>
      <p:bldP spid="102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10658"/>
              </p:ext>
            </p:extLst>
          </p:nvPr>
        </p:nvGraphicFramePr>
        <p:xfrm>
          <a:off x="152400" y="228600"/>
          <a:ext cx="88392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781800"/>
              </a:tblGrid>
              <a:tr h="9340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VIỆC ĐÃ GIAO Ở TIẾT HỌC TRƯỚC</a:t>
                      </a:r>
                      <a:endParaRPr lang="en-US" sz="32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4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NỘI DUNG CHUẨN BỊ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191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tam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giác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trong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kiến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trúc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01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tam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giác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trong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trang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1445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tam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giác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trong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thời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trang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87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644288"/>
              </p:ext>
            </p:extLst>
          </p:nvPr>
        </p:nvGraphicFramePr>
        <p:xfrm>
          <a:off x="152400" y="381000"/>
          <a:ext cx="8839200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7772400"/>
              </a:tblGrid>
              <a:tr h="9340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1"/>
                          </a:solidFill>
                          <a:latin typeface="Arial" pitchFamily="34" charset="0"/>
                          <a:cs typeface="Arial" pitchFamily="34" charset="0"/>
                        </a:rPr>
                        <a:t>CÔNG VIỆC CHUẨN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  <a:cs typeface="Arial" pitchFamily="34" charset="0"/>
                        </a:rPr>
                        <a:t> BỊ CHO TIẾT HỌC SAU</a:t>
                      </a:r>
                      <a:endParaRPr lang="en-US" sz="2800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482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NỘI DUNG CHUẨN BỊ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47908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Nêu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cách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chứng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minh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hai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tam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giác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bằng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nhau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đối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với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tam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giác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thường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tam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giác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vuông</a:t>
                      </a:r>
                      <a:r>
                        <a:rPr lang="en-US" sz="23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)?</a:t>
                      </a:r>
                      <a:endParaRPr lang="en-US" sz="2300" b="1" kern="12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1" kern="12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Nêu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cách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chứng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minh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hai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góc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bằng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nhau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Nêu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cách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chứng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minh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hai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đoạn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thẳng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bằng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nhau</a:t>
                      </a:r>
                      <a:r>
                        <a:rPr lang="en-US" sz="23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?</a:t>
                      </a:r>
                      <a:endParaRPr lang="en-US" sz="2300" b="1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1772" y="2959513"/>
            <a:ext cx="78694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6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1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Admin\AppData\Local\Microsoft\Windows\Temporary Internet Files\Content.IE5\2EPCHR21\974px-Thank_You%21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7" y="3505200"/>
            <a:ext cx="4120893" cy="3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907024" y="1600200"/>
            <a:ext cx="7578213" cy="1082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54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c</a:t>
            </a:r>
            <a:r>
              <a:rPr lang="vi-VN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húc quý thầy cô luôn mạnh khỏe! </a:t>
            </a:r>
            <a:endParaRPr lang="vi-VN" sz="54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504915" y="715962"/>
            <a:ext cx="8229600" cy="1265238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 rtl="0"/>
            <a:r>
              <a:rPr lang="vi-VN" sz="4000" b="1" kern="10" spc="-360" dirty="0" smtClean="0">
                <a:ln w="1270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 học đến đây là kết thúc !</a:t>
            </a:r>
            <a:endParaRPr lang="vi-VN" sz="4000" b="1" kern="10" spc="-360" dirty="0">
              <a:ln w="127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2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19600"/>
            <a:ext cx="7772399" cy="187623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TRÒ CHƠI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NHANH TAY NHANH TRÍ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Admin\AppData\Local\Microsoft\Windows\Temporary Internet Files\Content.IE5\V5TD5IR9\answer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9615"/>
            <a:ext cx="4423117" cy="44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145143"/>
            <a:ext cx="22092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</a:t>
            </a:r>
            <a:r>
              <a:rPr lang="en-US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7429" y="990600"/>
            <a:ext cx="7467600" cy="3276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4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bạn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tham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gia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, chia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làm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hai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đội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đội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30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giây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để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tìm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các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cặp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tam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giác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bằng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nhau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Đội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nào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tìm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được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nhiều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nhất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các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cặp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tam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giác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bằng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nhau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thì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được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</a:rPr>
              <a:t>nhận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</a:rPr>
              <a:t>một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phần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</a:rPr>
              <a:t>quà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9" name="Picture 5" descr="C:\Users\Admin\AppData\Local\Microsoft\Windows\Temporary Internet Files\Content.IE5\V5TD5IR9\kids-playing-video-games-1_thumb1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57" y="4435231"/>
            <a:ext cx="2362200" cy="242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9" y="4603078"/>
            <a:ext cx="3276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181"/>
            <a:ext cx="3352800" cy="166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25908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80383" y="3962400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1067214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1</a:t>
            </a:r>
            <a:endParaRPr lang="en-US" sz="25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657600" y="1782909"/>
            <a:ext cx="2356803" cy="1816417"/>
            <a:chOff x="5175059" y="1325815"/>
            <a:chExt cx="2356803" cy="1816417"/>
          </a:xfrm>
        </p:grpSpPr>
        <p:pic>
          <p:nvPicPr>
            <p:cNvPr id="7" name="Picture 6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059" y="1325815"/>
              <a:ext cx="2356803" cy="1816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552987" y="2082469"/>
              <a:ext cx="37221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33800" y="4326754"/>
            <a:ext cx="2737803" cy="1921646"/>
            <a:chOff x="4308791" y="4191631"/>
            <a:chExt cx="2737803" cy="1921646"/>
          </a:xfrm>
        </p:grpSpPr>
        <p:pic>
          <p:nvPicPr>
            <p:cNvPr id="10" name="Picture 9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791" y="4191631"/>
              <a:ext cx="2737803" cy="1921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119366" y="5190442"/>
              <a:ext cx="37221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8</a:t>
              </a:r>
            </a:p>
          </p:txBody>
        </p:sp>
      </p:grpSp>
      <p:pic>
        <p:nvPicPr>
          <p:cNvPr id="13" name="Picture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841">
            <a:off x="457201" y="2040965"/>
            <a:ext cx="3200400" cy="197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819400" y="2549279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2</a:t>
            </a:r>
          </a:p>
        </p:txBody>
      </p:sp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78509" y="5194760"/>
            <a:ext cx="3365866" cy="188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37582" y="5975785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815657" y="2971800"/>
            <a:ext cx="3259735" cy="1758303"/>
            <a:chOff x="4843034" y="2737526"/>
            <a:chExt cx="3259735" cy="1758303"/>
          </a:xfrm>
        </p:grpSpPr>
        <p:pic>
          <p:nvPicPr>
            <p:cNvPr id="17" name="Picture 1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77185" flipH="1">
              <a:off x="4843034" y="2737526"/>
              <a:ext cx="3259735" cy="17583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762888" y="3580496"/>
              <a:ext cx="37221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/>
                <a:t>7</a:t>
              </a:r>
              <a:endParaRPr lang="en-US" sz="25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34200" y="519476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r>
              <a:rPr lang="en-US" baseline="30000" dirty="0" smtClean="0"/>
              <a:t>o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67" y="4953000"/>
            <a:ext cx="2904969" cy="174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0283">
            <a:off x="6150514" y="431372"/>
            <a:ext cx="2904969" cy="1745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6520563" y="620427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3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73661" y="5766438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9770" y="1426867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05800" y="95833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78360" y="117493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r>
              <a:rPr lang="en-US" baseline="30000" dirty="0" smtClean="0"/>
              <a:t>o</a:t>
            </a:r>
            <a:endParaRPr lang="en-US" dirty="0"/>
          </a:p>
        </p:txBody>
      </p:sp>
      <p:pic>
        <p:nvPicPr>
          <p:cNvPr id="20" name="COUNTDOWN TIMER 30 sec ( v 533 ) news theme timer with sound effects 4k_Segment_0_mpeg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7237" y="517758"/>
            <a:ext cx="2040241" cy="11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350661" y="2598767"/>
            <a:ext cx="2397456" cy="3192433"/>
            <a:chOff x="6350660" y="2430726"/>
            <a:chExt cx="2790669" cy="3478514"/>
          </a:xfrm>
        </p:grpSpPr>
        <p:pic>
          <p:nvPicPr>
            <p:cNvPr id="24" name="Picture 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660" y="4164171"/>
              <a:ext cx="2790669" cy="17450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</p:pic>
        <p:grpSp>
          <p:nvGrpSpPr>
            <p:cNvPr id="23" name="Group 22"/>
            <p:cNvGrpSpPr/>
            <p:nvPr/>
          </p:nvGrpSpPr>
          <p:grpSpPr>
            <a:xfrm rot="2565625">
              <a:off x="6350661" y="2430726"/>
              <a:ext cx="2781021" cy="1745069"/>
              <a:chOff x="6258060" y="389374"/>
              <a:chExt cx="2781021" cy="1745069"/>
            </a:xfrm>
            <a:solidFill>
              <a:schemeClr val="tx2">
                <a:lumMod val="40000"/>
                <a:lumOff val="60000"/>
              </a:schemeClr>
            </a:solidFill>
          </p:grpSpPr>
          <p:pic>
            <p:nvPicPr>
              <p:cNvPr id="25" name="Picture 24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40283">
                <a:off x="6258060" y="389374"/>
                <a:ext cx="2781021" cy="174506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</p:pic>
          <p:sp>
            <p:nvSpPr>
              <p:cNvPr id="28" name="TextBox 27"/>
              <p:cNvSpPr txBox="1"/>
              <p:nvPr/>
            </p:nvSpPr>
            <p:spPr>
              <a:xfrm rot="19301751">
                <a:off x="7259769" y="1347272"/>
                <a:ext cx="569971" cy="5198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/>
                  <a:t>9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034375">
                <a:off x="8305800" y="958334"/>
                <a:ext cx="51167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32</a:t>
                </a:r>
                <a:r>
                  <a:rPr lang="en-US" baseline="30000" dirty="0" smtClean="0"/>
                  <a:t>o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9034375">
                <a:off x="6678360" y="1174936"/>
                <a:ext cx="51167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85</a:t>
                </a:r>
                <a:r>
                  <a:rPr lang="en-US" baseline="30000" dirty="0" smtClean="0"/>
                  <a:t>o</a:t>
                </a:r>
                <a:endParaRPr lang="en-US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6477000" y="304800"/>
            <a:ext cx="2590800" cy="1981200"/>
            <a:chOff x="7032242" y="1242049"/>
            <a:chExt cx="2590800" cy="1981200"/>
          </a:xfrm>
        </p:grpSpPr>
        <p:pic>
          <p:nvPicPr>
            <p:cNvPr id="4" name="Picture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242" y="1242049"/>
              <a:ext cx="2590800" cy="198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933582" y="2180785"/>
              <a:ext cx="37221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6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09800" y="1067214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1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581400" y="416232"/>
            <a:ext cx="2438400" cy="3329987"/>
            <a:chOff x="3581400" y="416232"/>
            <a:chExt cx="2737804" cy="3708495"/>
          </a:xfrm>
        </p:grpSpPr>
        <p:grpSp>
          <p:nvGrpSpPr>
            <p:cNvPr id="2" name="Group 1"/>
            <p:cNvGrpSpPr/>
            <p:nvPr/>
          </p:nvGrpSpPr>
          <p:grpSpPr>
            <a:xfrm>
              <a:off x="3581401" y="416232"/>
              <a:ext cx="2737803" cy="1816417"/>
              <a:chOff x="5175059" y="1325815"/>
              <a:chExt cx="2147840" cy="1816417"/>
            </a:xfrm>
            <a:solidFill>
              <a:schemeClr val="accent5">
                <a:lumMod val="40000"/>
                <a:lumOff val="60000"/>
              </a:schemeClr>
            </a:solidFill>
          </p:grpSpPr>
          <p:pic>
            <p:nvPicPr>
              <p:cNvPr id="7" name="Picture 6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5059" y="1325815"/>
                <a:ext cx="2147840" cy="1816417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552987" y="2082469"/>
                <a:ext cx="327865" cy="53127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4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581400" y="2203081"/>
              <a:ext cx="2737803" cy="1921646"/>
              <a:chOff x="4308791" y="4191631"/>
              <a:chExt cx="2737803" cy="1921646"/>
            </a:xfrm>
            <a:solidFill>
              <a:schemeClr val="accent5">
                <a:lumMod val="40000"/>
                <a:lumOff val="60000"/>
              </a:schemeClr>
            </a:solidFill>
          </p:grpSpPr>
          <p:pic>
            <p:nvPicPr>
              <p:cNvPr id="10" name="Picture 9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791" y="4191631"/>
                <a:ext cx="2737803" cy="1921646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119366" y="5190442"/>
                <a:ext cx="372218" cy="4770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8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2819400" y="2549279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4731955"/>
            <a:ext cx="5498844" cy="1541531"/>
            <a:chOff x="76200" y="4731955"/>
            <a:chExt cx="6241542" cy="1973645"/>
          </a:xfrm>
          <a:solidFill>
            <a:srgbClr val="FFFF85"/>
          </a:solidFill>
        </p:grpSpPr>
        <p:pic>
          <p:nvPicPr>
            <p:cNvPr id="13" name="Picture 12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342" y="4734863"/>
              <a:ext cx="3200400" cy="1970737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20" name="Group 19"/>
            <p:cNvGrpSpPr/>
            <p:nvPr/>
          </p:nvGrpSpPr>
          <p:grpSpPr>
            <a:xfrm>
              <a:off x="76200" y="4731955"/>
              <a:ext cx="3101550" cy="1973436"/>
              <a:chOff x="278391" y="4989067"/>
              <a:chExt cx="3101550" cy="1973436"/>
            </a:xfrm>
            <a:grpFill/>
          </p:grpSpPr>
          <p:pic>
            <p:nvPicPr>
              <p:cNvPr id="15" name="Picture 14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78391" y="4989067"/>
                <a:ext cx="3101550" cy="1973436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14009" y="5889465"/>
                <a:ext cx="422491" cy="61077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5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76200" y="416232"/>
            <a:ext cx="3115418" cy="3329987"/>
            <a:chOff x="188979" y="416232"/>
            <a:chExt cx="3357522" cy="3520230"/>
          </a:xfrm>
          <a:solidFill>
            <a:schemeClr val="tx2">
              <a:lumMod val="40000"/>
              <a:lumOff val="60000"/>
            </a:schemeClr>
          </a:solidFill>
        </p:grpSpPr>
        <p:pic>
          <p:nvPicPr>
            <p:cNvPr id="9" name="Picture 8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86" y="416232"/>
              <a:ext cx="3352800" cy="1667120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19" name="Group 18"/>
            <p:cNvGrpSpPr/>
            <p:nvPr/>
          </p:nvGrpSpPr>
          <p:grpSpPr>
            <a:xfrm rot="1528171">
              <a:off x="188979" y="2077269"/>
              <a:ext cx="3357522" cy="1859193"/>
              <a:chOff x="4843034" y="2737526"/>
              <a:chExt cx="3259735" cy="1758303"/>
            </a:xfrm>
            <a:grpFill/>
          </p:grpSpPr>
          <p:pic>
            <p:nvPicPr>
              <p:cNvPr id="17" name="Picture 16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77185" flipH="1">
                <a:off x="4843034" y="2737526"/>
                <a:ext cx="3259735" cy="1758303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 rot="20071829">
                <a:off x="5723493" y="3570461"/>
                <a:ext cx="471267" cy="45116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/>
                  <a:t>7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6896100" y="442897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82463" y="53340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3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03587" y="4992471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8083" y="5146105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09800" y="866787"/>
            <a:ext cx="3722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90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43291"/>
            <a:ext cx="5410200" cy="952109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/>
                <a:latin typeface="Arial" pitchFamily="34" charset="0"/>
                <a:cs typeface="Arial" pitchFamily="34" charset="0"/>
              </a:rPr>
              <a:t> LUYỆN TẬP</a:t>
            </a:r>
            <a:endParaRPr lang="en-US" sz="6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1" y="609600"/>
            <a:ext cx="2285999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000" b="1" cap="all" dirty="0" err="1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Tiết</a:t>
            </a:r>
            <a:r>
              <a:rPr lang="en-US" sz="3000" b="1" cap="all" dirty="0" smtClean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 29</a:t>
            </a:r>
            <a:endParaRPr lang="en-US" sz="3000" b="1" cap="all" dirty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1960635"/>
            <a:ext cx="47448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000" b="1" cap="all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GV: </a:t>
            </a:r>
            <a:r>
              <a:rPr lang="en-US" sz="3000" b="1" cap="all" dirty="0" err="1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Hoàng</a:t>
            </a:r>
            <a:r>
              <a:rPr lang="en-US" sz="3000" b="1" cap="all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3000" b="1" cap="all" dirty="0" err="1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3000" b="1" cap="all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3000" b="1" cap="all" dirty="0" err="1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Hồng</a:t>
            </a:r>
            <a:r>
              <a:rPr lang="en-US" sz="3000" b="1" cap="all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3000" b="1" cap="all" dirty="0" err="1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Hà</a:t>
            </a:r>
            <a:endParaRPr lang="en-US" sz="3000" b="1" cap="all" dirty="0">
              <a:ln/>
              <a:solidFill>
                <a:schemeClr val="bg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n-US" sz="3000" b="1" cap="all" dirty="0" err="1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Lớp</a:t>
            </a:r>
            <a:r>
              <a:rPr lang="en-US" sz="3000" b="1" cap="all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7B</a:t>
            </a:r>
          </a:p>
        </p:txBody>
      </p:sp>
      <p:pic>
        <p:nvPicPr>
          <p:cNvPr id="1028" name="Picture 4" descr="C:\Users\Admin\AppData\Local\Microsoft\Windows\Temporary Internet Files\Content.IE5\2EPCHR21\formaci_n fisioterapeutas nuevas tecnolog_as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78" y="2976297"/>
            <a:ext cx="4552922" cy="38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447800"/>
            <a:ext cx="6359446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38 (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sgk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 124)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2392680"/>
            <a:ext cx="7795995" cy="29413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AB // CD, AC // BD.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31775" indent="0">
              <a:buNone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AB = CD;AC = BD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05889" y="3200400"/>
            <a:ext cx="4557111" cy="2656096"/>
            <a:chOff x="6312264" y="3835453"/>
            <a:chExt cx="5126750" cy="2941209"/>
          </a:xfrm>
        </p:grpSpPr>
        <p:sp>
          <p:nvSpPr>
            <p:cNvPr id="4" name="Parallelogram 3"/>
            <p:cNvSpPr/>
            <p:nvPr/>
          </p:nvSpPr>
          <p:spPr>
            <a:xfrm>
              <a:off x="6526144" y="4363715"/>
              <a:ext cx="4581579" cy="1905000"/>
            </a:xfrm>
            <a:prstGeom prst="parallelogram">
              <a:avLst>
                <a:gd name="adj" fmla="val 5315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11944" y="3835453"/>
              <a:ext cx="436779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/>
                <a:t>A</a:t>
              </a:r>
              <a:endParaRPr lang="en-US" sz="25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12264" y="6217525"/>
              <a:ext cx="427761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26595" y="6248400"/>
              <a:ext cx="440386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16662" y="3874780"/>
              <a:ext cx="422352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B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8601" y="416796"/>
            <a:ext cx="5791199" cy="6617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CHỮA BÀI TẬP VỀ NHÀ </a:t>
            </a:r>
            <a:endParaRPr lang="en-US" sz="37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0" y="76200"/>
            <a:ext cx="3276600" cy="1878014"/>
            <a:chOff x="6062178" y="3712373"/>
            <a:chExt cx="5376836" cy="3033414"/>
          </a:xfrm>
        </p:grpSpPr>
        <p:sp>
          <p:nvSpPr>
            <p:cNvPr id="5" name="Parallelogram 4"/>
            <p:cNvSpPr/>
            <p:nvPr/>
          </p:nvSpPr>
          <p:spPr>
            <a:xfrm>
              <a:off x="6526144" y="4363715"/>
              <a:ext cx="4581579" cy="1905000"/>
            </a:xfrm>
            <a:prstGeom prst="parallelogram">
              <a:avLst>
                <a:gd name="adj" fmla="val 5315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11944" y="3712373"/>
              <a:ext cx="436780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/>
                <a:t>A</a:t>
              </a:r>
              <a:endParaRPr lang="en-US" sz="25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62178" y="6217525"/>
              <a:ext cx="427761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98286" y="6173975"/>
              <a:ext cx="440387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16662" y="3712373"/>
              <a:ext cx="422352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B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447800" y="479452"/>
            <a:ext cx="1524000" cy="114771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95400" y="457200"/>
            <a:ext cx="3385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1</a:t>
            </a:r>
            <a:endParaRPr lang="en-US" sz="2300" dirty="0"/>
          </a:p>
        </p:txBody>
      </p:sp>
      <p:sp>
        <p:nvSpPr>
          <p:cNvPr id="24" name="TextBox 23"/>
          <p:cNvSpPr txBox="1"/>
          <p:nvPr/>
        </p:nvSpPr>
        <p:spPr>
          <a:xfrm>
            <a:off x="1718846" y="381000"/>
            <a:ext cx="3385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85646" y="1153924"/>
            <a:ext cx="3385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/>
              <a:t>1</a:t>
            </a:r>
            <a:endParaRPr lang="en-US" sz="2300" dirty="0"/>
          </a:p>
        </p:txBody>
      </p:sp>
      <p:sp>
        <p:nvSpPr>
          <p:cNvPr id="26" name="TextBox 25"/>
          <p:cNvSpPr txBox="1"/>
          <p:nvPr/>
        </p:nvSpPr>
        <p:spPr>
          <a:xfrm>
            <a:off x="2404646" y="1306324"/>
            <a:ext cx="3385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0" y="1981200"/>
                <a:ext cx="4553106" cy="3513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Nối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điểm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A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với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điểm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D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+, Ta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có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: 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AB // CD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(so le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trong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AC // BD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(so le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trong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+,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Xét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∆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ABD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và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∆ DCA :</a:t>
                </a:r>
              </a:p>
              <a:p>
                <a:pPr indent="1030288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cmt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indent="1030288"/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AD :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cạnh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chung</a:t>
                </a:r>
                <a:endParaRPr lang="en-US" sz="20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indent="1030288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cmt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marL="342900" indent="-342900">
                  <a:buFont typeface="Symbol"/>
                  <a:buChar char="Þ"/>
                </a:pP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∆ 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ABD =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∆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DCA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g.c.g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marL="342900" indent="-342900">
                  <a:buFont typeface="Symbol"/>
                  <a:buChar char="Þ"/>
                </a:pP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AB = CD, AC = BD 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(2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cạnh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tương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ứng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81200"/>
                <a:ext cx="4553106" cy="3513782"/>
              </a:xfrm>
              <a:prstGeom prst="rect">
                <a:avLst/>
              </a:prstGeom>
              <a:blipFill rotWithShape="1">
                <a:blip r:embed="rId3"/>
                <a:stretch>
                  <a:fillRect l="-1339" t="-1042" r="-535" b="-2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4572000" y="620726"/>
            <a:ext cx="0" cy="593247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257800" y="0"/>
            <a:ext cx="3276600" cy="1878014"/>
            <a:chOff x="5257800" y="0"/>
            <a:chExt cx="3276600" cy="1878014"/>
          </a:xfrm>
        </p:grpSpPr>
        <p:grpSp>
          <p:nvGrpSpPr>
            <p:cNvPr id="32" name="Group 31"/>
            <p:cNvGrpSpPr/>
            <p:nvPr/>
          </p:nvGrpSpPr>
          <p:grpSpPr>
            <a:xfrm>
              <a:off x="5257800" y="0"/>
              <a:ext cx="3276600" cy="1878014"/>
              <a:chOff x="6062178" y="3712373"/>
              <a:chExt cx="5376836" cy="3033414"/>
            </a:xfrm>
          </p:grpSpPr>
          <p:sp>
            <p:nvSpPr>
              <p:cNvPr id="33" name="Parallelogram 32"/>
              <p:cNvSpPr/>
              <p:nvPr/>
            </p:nvSpPr>
            <p:spPr>
              <a:xfrm>
                <a:off x="6526144" y="4363715"/>
                <a:ext cx="4581579" cy="1905000"/>
              </a:xfrm>
              <a:prstGeom prst="parallelogram">
                <a:avLst>
                  <a:gd name="adj" fmla="val 53152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211944" y="3712373"/>
                <a:ext cx="436780" cy="52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/>
                  <a:t>A</a:t>
                </a:r>
                <a:endParaRPr lang="en-US" sz="25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062178" y="6217525"/>
                <a:ext cx="427761" cy="52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998286" y="6173975"/>
                <a:ext cx="440387" cy="52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D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1016662" y="3712373"/>
                <a:ext cx="422352" cy="52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/>
                  <a:t>B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540538" y="336830"/>
              <a:ext cx="2791976" cy="1311437"/>
              <a:chOff x="5540538" y="336830"/>
              <a:chExt cx="2791976" cy="1311437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5540538" y="403252"/>
                <a:ext cx="2791976" cy="1179403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752989" y="1010290"/>
                <a:ext cx="338554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 smtClean="0"/>
                  <a:t>1</a:t>
                </a:r>
                <a:endParaRPr lang="en-US" sz="23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121439" y="1201991"/>
                <a:ext cx="338554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790616" y="519907"/>
                <a:ext cx="338554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 smtClean="0"/>
                  <a:t>1</a:t>
                </a:r>
                <a:endParaRPr lang="en-US" sz="23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487155" y="336830"/>
                <a:ext cx="338554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/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516258" y="1981200"/>
                <a:ext cx="4537076" cy="3518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Nối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điểm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B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với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điểm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C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+, Ta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có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: 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AB // CD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(so le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trong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AC // BD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(so le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trong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+,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Xét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∆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ABC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và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 ∆ DCB :</a:t>
                </a:r>
              </a:p>
              <a:p>
                <a:pPr indent="1146175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cmt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indent="1146175"/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BC :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cạnh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chung</a:t>
                </a:r>
                <a:endParaRPr lang="en-US" sz="20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indent="1146175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2000" b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cmt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marL="342900" indent="-342900">
                  <a:buFont typeface="Symbol"/>
                  <a:buChar char="Þ"/>
                </a:pP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∆ ABC 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=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∆ 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DCB (</a:t>
                </a:r>
                <a:r>
                  <a:rPr 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g.c.g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marL="342900" indent="-342900">
                  <a:buFont typeface="Symbol"/>
                  <a:buChar char="Þ"/>
                </a:pP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 AB = CD, AC = BD </a:t>
                </a:r>
              </a:p>
              <a:p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(2 </a:t>
                </a:r>
                <a:r>
                  <a:rPr lang="en-US" sz="2000" b="1" dirty="0" err="1">
                    <a:solidFill>
                      <a:schemeClr val="accent3">
                        <a:lumMod val="50000"/>
                      </a:schemeClr>
                    </a:solidFill>
                  </a:rPr>
                  <a:t>cạnh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3">
                        <a:lumMod val="50000"/>
                      </a:schemeClr>
                    </a:solidFill>
                  </a:rPr>
                  <a:t>tương</a:t>
                </a:r>
                <a:r>
                  <a:rPr lang="en-US" sz="2000" b="1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3">
                        <a:lumMod val="50000"/>
                      </a:schemeClr>
                    </a:solidFill>
                  </a:rPr>
                  <a:t>ứng</a:t>
                </a:r>
                <a:r>
                  <a:rPr 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  <a:endParaRPr lang="en-US" sz="20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258" y="1981200"/>
                <a:ext cx="4537076" cy="3518143"/>
              </a:xfrm>
              <a:prstGeom prst="rect">
                <a:avLst/>
              </a:prstGeom>
              <a:blipFill rotWithShape="1">
                <a:blip r:embed="rId4"/>
                <a:stretch>
                  <a:fillRect l="-1478" t="-1040" r="-672" b="-2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8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3522955" cy="1143000"/>
          </a:xfrm>
        </p:spPr>
        <p:txBody>
          <a:bodyPr/>
          <a:lstStyle/>
          <a:p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xét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0" y="1219200"/>
            <a:ext cx="4557111" cy="2656096"/>
            <a:chOff x="6312264" y="3835453"/>
            <a:chExt cx="5126750" cy="2941209"/>
          </a:xfrm>
        </p:grpSpPr>
        <p:sp>
          <p:nvSpPr>
            <p:cNvPr id="4" name="Parallelogram 3"/>
            <p:cNvSpPr/>
            <p:nvPr/>
          </p:nvSpPr>
          <p:spPr>
            <a:xfrm>
              <a:off x="6526144" y="4363715"/>
              <a:ext cx="4581579" cy="1905000"/>
            </a:xfrm>
            <a:prstGeom prst="parallelogram">
              <a:avLst>
                <a:gd name="adj" fmla="val 5315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11944" y="3835453"/>
              <a:ext cx="436779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/>
                <a:t>A</a:t>
              </a:r>
              <a:endParaRPr lang="en-US" sz="25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12264" y="6217525"/>
              <a:ext cx="427761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26595" y="6248400"/>
              <a:ext cx="440386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016662" y="3874780"/>
              <a:ext cx="422352" cy="52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/>
                <a:t>B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81200" y="4383482"/>
            <a:ext cx="1731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AB // CD</a:t>
            </a:r>
          </a:p>
          <a:p>
            <a:r>
              <a:rPr lang="en-US" sz="3000" b="1" dirty="0" smtClean="0">
                <a:solidFill>
                  <a:srgbClr val="0070C0"/>
                </a:solidFill>
              </a:rPr>
              <a:t>AC // BD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86200" y="4724400"/>
            <a:ext cx="914400" cy="304800"/>
          </a:xfrm>
          <a:prstGeom prst="right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Help 10">
            <a:hlinkClick r:id="" action="ppaction://noaction" highlightClick="1"/>
          </p:cNvPr>
          <p:cNvSpPr/>
          <p:nvPr/>
        </p:nvSpPr>
        <p:spPr>
          <a:xfrm>
            <a:off x="4953000" y="4419600"/>
            <a:ext cx="766843" cy="838200"/>
          </a:xfrm>
          <a:prstGeom prst="actionButtonHelp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F5D6AEE9-88E5-470F-BDE3-A3552FD830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User\Desktop\elearning"/>
  <p:tag name="ISPRING_PRESENTATION_TITLE" val="hinh 7- tiet 29- luyen tap"/>
  <p:tag name="ISPRING_FIRST_PUBLISH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2711</TotalTime>
  <Words>701</Words>
  <Application>Microsoft Office PowerPoint</Application>
  <PresentationFormat>On-screen Show (4:3)</PresentationFormat>
  <Paragraphs>156</Paragraphs>
  <Slides>15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Slipstream</vt:lpstr>
      <vt:lpstr>PowerPoint Presentation</vt:lpstr>
      <vt:lpstr>TRÒ CHƠI  NHANH TAY NHANH TRÍ</vt:lpstr>
      <vt:lpstr>PowerPoint Presentation</vt:lpstr>
      <vt:lpstr>PowerPoint Presentation</vt:lpstr>
      <vt:lpstr>PowerPoint Presentation</vt:lpstr>
      <vt:lpstr> LUYỆN TẬP</vt:lpstr>
      <vt:lpstr>Bài 38 (sgk/ 124)</vt:lpstr>
      <vt:lpstr>PowerPoint Presentation</vt:lpstr>
      <vt:lpstr>Nhận xét</vt:lpstr>
      <vt:lpstr>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7- tiet 29- luyen tap</dc:title>
  <dc:creator>Admin</dc:creator>
  <cp:lastModifiedBy>User</cp:lastModifiedBy>
  <cp:revision>140</cp:revision>
  <cp:lastPrinted>2016-11-30T09:52:45Z</cp:lastPrinted>
  <dcterms:created xsi:type="dcterms:W3CDTF">2016-11-14T15:42:51Z</dcterms:created>
  <dcterms:modified xsi:type="dcterms:W3CDTF">2018-02-26T09:26:51Z</dcterms:modified>
</cp:coreProperties>
</file>