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65" r:id="rId4"/>
    <p:sldId id="272" r:id="rId5"/>
    <p:sldId id="273" r:id="rId6"/>
    <p:sldId id="267" r:id="rId7"/>
    <p:sldId id="276" r:id="rId8"/>
    <p:sldId id="277" r:id="rId9"/>
    <p:sldId id="278" r:id="rId10"/>
    <p:sldId id="282" r:id="rId11"/>
    <p:sldId id="280" r:id="rId12"/>
    <p:sldId id="286" r:id="rId13"/>
    <p:sldId id="266" r:id="rId14"/>
    <p:sldId id="264" r:id="rId15"/>
    <p:sldId id="268" r:id="rId16"/>
    <p:sldId id="271" r:id="rId17"/>
    <p:sldId id="279" r:id="rId18"/>
    <p:sldId id="269" r:id="rId19"/>
    <p:sldId id="283" r:id="rId20"/>
    <p:sldId id="284" r:id="rId21"/>
    <p:sldId id="285" r:id="rId22"/>
  </p:sldIdLst>
  <p:sldSz cx="9144000" cy="6858000" type="screen4x3"/>
  <p:notesSz cx="6858000" cy="9144000"/>
  <p:custDataLst>
    <p:tags r:id="rId24"/>
  </p:custDataLst>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CCFF"/>
    <a:srgbClr val="CCCC00"/>
    <a:srgbClr val="99FF99"/>
    <a:srgbClr val="CCFFCC"/>
    <a:srgbClr val="FFCC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p:cViewPr>
        <p:scale>
          <a:sx n="81" d="100"/>
          <a:sy n="81" d="100"/>
        </p:scale>
        <p:origin x="-10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E8BF6-7C4D-48E4-B405-CB420963BD5E}" type="datetimeFigureOut">
              <a:rPr lang="en-US" smtClean="0"/>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322B7-62C6-424D-AD9A-CABDD6D8F835}" type="slidenum">
              <a:rPr lang="en-US" smtClean="0"/>
              <a:t>‹#›</a:t>
            </a:fld>
            <a:endParaRPr lang="en-US"/>
          </a:p>
        </p:txBody>
      </p:sp>
    </p:spTree>
    <p:extLst>
      <p:ext uri="{BB962C8B-B14F-4D97-AF65-F5344CB8AC3E}">
        <p14:creationId xmlns:p14="http://schemas.microsoft.com/office/powerpoint/2010/main" val="374313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a:t>
            </a:fld>
            <a:endParaRPr lang="en-US"/>
          </a:p>
        </p:txBody>
      </p:sp>
    </p:spTree>
    <p:extLst>
      <p:ext uri="{BB962C8B-B14F-4D97-AF65-F5344CB8AC3E}">
        <p14:creationId xmlns:p14="http://schemas.microsoft.com/office/powerpoint/2010/main" val="336195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10</a:t>
            </a:fld>
            <a:endParaRPr lang="en-US"/>
          </a:p>
        </p:txBody>
      </p:sp>
    </p:spTree>
    <p:extLst>
      <p:ext uri="{BB962C8B-B14F-4D97-AF65-F5344CB8AC3E}">
        <p14:creationId xmlns:p14="http://schemas.microsoft.com/office/powerpoint/2010/main" val="169885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11</a:t>
            </a:fld>
            <a:endParaRPr lang="en-US"/>
          </a:p>
        </p:txBody>
      </p:sp>
    </p:spTree>
    <p:extLst>
      <p:ext uri="{BB962C8B-B14F-4D97-AF65-F5344CB8AC3E}">
        <p14:creationId xmlns:p14="http://schemas.microsoft.com/office/powerpoint/2010/main" val="4163592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12</a:t>
            </a:fld>
            <a:endParaRPr lang="en-US"/>
          </a:p>
        </p:txBody>
      </p:sp>
    </p:spTree>
    <p:extLst>
      <p:ext uri="{BB962C8B-B14F-4D97-AF65-F5344CB8AC3E}">
        <p14:creationId xmlns:p14="http://schemas.microsoft.com/office/powerpoint/2010/main" val="94171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13</a:t>
            </a:fld>
            <a:endParaRPr lang="en-US"/>
          </a:p>
        </p:txBody>
      </p:sp>
    </p:spTree>
    <p:extLst>
      <p:ext uri="{BB962C8B-B14F-4D97-AF65-F5344CB8AC3E}">
        <p14:creationId xmlns:p14="http://schemas.microsoft.com/office/powerpoint/2010/main" val="53822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14</a:t>
            </a:fld>
            <a:endParaRPr lang="en-US"/>
          </a:p>
        </p:txBody>
      </p:sp>
    </p:spTree>
    <p:extLst>
      <p:ext uri="{BB962C8B-B14F-4D97-AF65-F5344CB8AC3E}">
        <p14:creationId xmlns:p14="http://schemas.microsoft.com/office/powerpoint/2010/main" val="242359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15</a:t>
            </a:fld>
            <a:endParaRPr lang="en-US"/>
          </a:p>
        </p:txBody>
      </p:sp>
    </p:spTree>
    <p:extLst>
      <p:ext uri="{BB962C8B-B14F-4D97-AF65-F5344CB8AC3E}">
        <p14:creationId xmlns:p14="http://schemas.microsoft.com/office/powerpoint/2010/main" val="283261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16</a:t>
            </a:fld>
            <a:endParaRPr lang="en-US"/>
          </a:p>
        </p:txBody>
      </p:sp>
    </p:spTree>
    <p:extLst>
      <p:ext uri="{BB962C8B-B14F-4D97-AF65-F5344CB8AC3E}">
        <p14:creationId xmlns:p14="http://schemas.microsoft.com/office/powerpoint/2010/main" val="167102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17</a:t>
            </a:fld>
            <a:endParaRPr lang="en-US"/>
          </a:p>
        </p:txBody>
      </p:sp>
    </p:spTree>
    <p:extLst>
      <p:ext uri="{BB962C8B-B14F-4D97-AF65-F5344CB8AC3E}">
        <p14:creationId xmlns:p14="http://schemas.microsoft.com/office/powerpoint/2010/main" val="344543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18</a:t>
            </a:fld>
            <a:endParaRPr lang="en-US"/>
          </a:p>
        </p:txBody>
      </p:sp>
    </p:spTree>
    <p:extLst>
      <p:ext uri="{BB962C8B-B14F-4D97-AF65-F5344CB8AC3E}">
        <p14:creationId xmlns:p14="http://schemas.microsoft.com/office/powerpoint/2010/main" val="1796860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19</a:t>
            </a:fld>
            <a:endParaRPr lang="en-US"/>
          </a:p>
        </p:txBody>
      </p:sp>
    </p:spTree>
    <p:extLst>
      <p:ext uri="{BB962C8B-B14F-4D97-AF65-F5344CB8AC3E}">
        <p14:creationId xmlns:p14="http://schemas.microsoft.com/office/powerpoint/2010/main" val="373101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2</a:t>
            </a:fld>
            <a:endParaRPr lang="en-US"/>
          </a:p>
        </p:txBody>
      </p:sp>
    </p:spTree>
    <p:extLst>
      <p:ext uri="{BB962C8B-B14F-4D97-AF65-F5344CB8AC3E}">
        <p14:creationId xmlns:p14="http://schemas.microsoft.com/office/powerpoint/2010/main" val="313671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20</a:t>
            </a:fld>
            <a:endParaRPr lang="en-US"/>
          </a:p>
        </p:txBody>
      </p:sp>
    </p:spTree>
    <p:extLst>
      <p:ext uri="{BB962C8B-B14F-4D97-AF65-F5344CB8AC3E}">
        <p14:creationId xmlns:p14="http://schemas.microsoft.com/office/powerpoint/2010/main" val="4219377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21</a:t>
            </a:fld>
            <a:endParaRPr lang="en-US"/>
          </a:p>
        </p:txBody>
      </p:sp>
    </p:spTree>
    <p:extLst>
      <p:ext uri="{BB962C8B-B14F-4D97-AF65-F5344CB8AC3E}">
        <p14:creationId xmlns:p14="http://schemas.microsoft.com/office/powerpoint/2010/main" val="205156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3</a:t>
            </a:fld>
            <a:endParaRPr lang="en-US"/>
          </a:p>
        </p:txBody>
      </p:sp>
    </p:spTree>
    <p:extLst>
      <p:ext uri="{BB962C8B-B14F-4D97-AF65-F5344CB8AC3E}">
        <p14:creationId xmlns:p14="http://schemas.microsoft.com/office/powerpoint/2010/main" val="73128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4</a:t>
            </a:fld>
            <a:endParaRPr lang="en-US"/>
          </a:p>
        </p:txBody>
      </p:sp>
    </p:spTree>
    <p:extLst>
      <p:ext uri="{BB962C8B-B14F-4D97-AF65-F5344CB8AC3E}">
        <p14:creationId xmlns:p14="http://schemas.microsoft.com/office/powerpoint/2010/main" val="404035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5</a:t>
            </a:fld>
            <a:endParaRPr lang="en-US"/>
          </a:p>
        </p:txBody>
      </p:sp>
    </p:spTree>
    <p:extLst>
      <p:ext uri="{BB962C8B-B14F-4D97-AF65-F5344CB8AC3E}">
        <p14:creationId xmlns:p14="http://schemas.microsoft.com/office/powerpoint/2010/main" val="223730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6</a:t>
            </a:fld>
            <a:endParaRPr lang="en-US"/>
          </a:p>
        </p:txBody>
      </p:sp>
    </p:spTree>
    <p:extLst>
      <p:ext uri="{BB962C8B-B14F-4D97-AF65-F5344CB8AC3E}">
        <p14:creationId xmlns:p14="http://schemas.microsoft.com/office/powerpoint/2010/main" val="99146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7</a:t>
            </a:fld>
            <a:endParaRPr lang="en-US"/>
          </a:p>
        </p:txBody>
      </p:sp>
    </p:spTree>
    <p:extLst>
      <p:ext uri="{BB962C8B-B14F-4D97-AF65-F5344CB8AC3E}">
        <p14:creationId xmlns:p14="http://schemas.microsoft.com/office/powerpoint/2010/main" val="35845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8</a:t>
            </a:fld>
            <a:endParaRPr lang="en-US"/>
          </a:p>
        </p:txBody>
      </p:sp>
    </p:spTree>
    <p:extLst>
      <p:ext uri="{BB962C8B-B14F-4D97-AF65-F5344CB8AC3E}">
        <p14:creationId xmlns:p14="http://schemas.microsoft.com/office/powerpoint/2010/main" val="2613436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322B7-62C6-424D-AD9A-CABDD6D8F835}" type="slidenum">
              <a:rPr lang="en-US" smtClean="0"/>
              <a:t>9</a:t>
            </a:fld>
            <a:endParaRPr lang="en-US"/>
          </a:p>
        </p:txBody>
      </p:sp>
    </p:spTree>
    <p:extLst>
      <p:ext uri="{BB962C8B-B14F-4D97-AF65-F5344CB8AC3E}">
        <p14:creationId xmlns:p14="http://schemas.microsoft.com/office/powerpoint/2010/main" val="411263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D5872D93-1ECC-40F5-84F0-FA5659CADDA5}" type="datetimeFigureOut">
              <a:rPr lang="vi-VN"/>
              <a:pPr>
                <a:defRPr/>
              </a:pPr>
              <a:t>26/02/2018</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0D2B2FE-9812-4CB7-B317-05D2887FBA8E}" type="slidenum">
              <a:rPr lang="vi-VN"/>
              <a:pPr>
                <a:defRPr/>
              </a:pPr>
              <a:t>‹#›</a:t>
            </a:fld>
            <a:endParaRPr lang="vi-V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490CA8AC-0BA5-4282-8737-D7FD169BFDA2}" type="datetimeFigureOut">
              <a:rPr lang="vi-VN"/>
              <a:pPr>
                <a:defRPr/>
              </a:pPr>
              <a:t>26/02/2018</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53C7955-1EB6-4FAE-8ACD-D76284AB241D}"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A2AA7902-DB9F-4FBA-943C-D8AEE0AFDC9C}" type="datetimeFigureOut">
              <a:rPr lang="vi-VN"/>
              <a:pPr>
                <a:defRPr/>
              </a:pPr>
              <a:t>26/02/2018</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8ACE4BE-0802-4DE4-9A3F-6B0B3C3DA773}"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57461519-3A95-425A-9491-C2FC4DE580DE}" type="datetimeFigureOut">
              <a:rPr lang="vi-VN"/>
              <a:pPr>
                <a:defRPr/>
              </a:pPr>
              <a:t>26/02/2018</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81CD318-8F2E-46FE-BD78-8E3DEDBEB6DB}" type="slidenum">
              <a:rPr lang="vi-VN"/>
              <a:pPr>
                <a:defRPr/>
              </a:pPr>
              <a:t>‹#›</a:t>
            </a:fld>
            <a:endParaRPr lang="vi-V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7547E8-0495-4388-99C3-204D791B5380}" type="datetimeFigureOut">
              <a:rPr lang="vi-VN"/>
              <a:pPr>
                <a:defRPr/>
              </a:pPr>
              <a:t>26/02/2018</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9260A967-3DB3-4F23-8FDA-4E57FDC3367F}"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BE03F9FB-5A4F-46C2-984E-15737832697D}" type="datetimeFigureOut">
              <a:rPr lang="vi-VN"/>
              <a:pPr>
                <a:defRPr/>
              </a:pPr>
              <a:t>26/02/2018</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BDA67B81-643A-4236-96A5-6B26838B8786}"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1ED7D197-0284-4AE2-8621-45A5CF9A20AC}" type="datetimeFigureOut">
              <a:rPr lang="vi-VN"/>
              <a:pPr>
                <a:defRPr/>
              </a:pPr>
              <a:t>26/02/2018</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DE51D8C0-6D04-4C25-801A-B8472F29C4F1}"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4E4E5891-1B89-478D-8A4C-0DEB32B70629}" type="datetimeFigureOut">
              <a:rPr lang="vi-VN"/>
              <a:pPr>
                <a:defRPr/>
              </a:pPr>
              <a:t>26/02/2018</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1814032A-865C-42BC-A709-6CC10D315414}"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1C0F72-2D9F-474A-B0B7-F6346CAAB1FE}" type="datetimeFigureOut">
              <a:rPr lang="vi-VN"/>
              <a:pPr>
                <a:defRPr/>
              </a:pPr>
              <a:t>26/02/2018</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8E9D17FA-2E3A-49DA-83C4-1537EE166B77}" type="slidenum">
              <a:rPr lang="vi-VN"/>
              <a:pPr>
                <a:defRPr/>
              </a:pPr>
              <a:t>‹#›</a:t>
            </a:fld>
            <a:endParaRPr lang="vi-V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8CB103-2FE8-4CE8-A9B6-0CD75E8EC74C}" type="datetimeFigureOut">
              <a:rPr lang="vi-VN"/>
              <a:pPr>
                <a:defRPr/>
              </a:pPr>
              <a:t>26/02/2018</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DC57BC28-9957-4E82-8438-313670853DC2}"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ADD1E8-A240-426B-BADA-6711CF8CD793}" type="datetimeFigureOut">
              <a:rPr lang="vi-VN"/>
              <a:pPr>
                <a:defRPr/>
              </a:pPr>
              <a:t>26/02/2018</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C68D80-179E-4138-BEDC-B65595950494}"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3AD441"/>
            </a:gs>
          </a:gsLst>
          <a:lin ang="27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45D82A4-5C59-4D0F-B05A-907B35CE2B9C}" type="datetimeFigureOut">
              <a:rPr lang="vi-VN"/>
              <a:pPr>
                <a:defRPr/>
              </a:pPr>
              <a:t>26/02/2018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C167AFF-8AC1-4A93-B03F-3858629AC5C0}"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zo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t&#224;i%20li&#7879;u%20VMTL\Nho%20Ve%20Ha%20Noi%20-%20Hoa%20Tau%20(1).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slideLayout" Target="../slideLayouts/slideLayout7.xml"/><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audio" Target="file:///F:\b&#224;i%20giang%20thi%20TL,VM%20c&#7911;a%20Ng&#7885;c\&#7842;nh,%20nh&#7841;c\TiengVoTay-DangCapNhat_49xap.mp3" TargetMode="External"/><Relationship Id="rId16" Type="http://schemas.openxmlformats.org/officeDocument/2006/relationships/image" Target="../media/image21.jpeg"/><Relationship Id="rId1" Type="http://schemas.openxmlformats.org/officeDocument/2006/relationships/audio" Target="file:///F:\b&#224;i%20giang%20thi%20TL,VM%20c&#7911;a%20Ng&#7885;c\ABC\TiengVoTay-DangCapNhat_49xap.mp3" TargetMode="Externa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notesSlide" Target="../notesSlides/notesSlide19.xml"/><Relationship Id="rId9" Type="http://schemas.openxmlformats.org/officeDocument/2006/relationships/image" Target="../media/image14.png"/><Relationship Id="rId1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file:///C:\Users\cohoga\Desktop\b&#224;i%20giang%20thi%20TL,VM%20c&#7911;a%20Ng&#7885;c\&#7842;nh,%20nh&#7841;c\clip%20ha%20noi%202.wmv"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D:\t&#224;i%20li&#7879;u%20VMTL\Video%20le%20khanh\ghep3.wmv"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7000"/>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288" y="5719763"/>
            <a:ext cx="4141787" cy="1165225"/>
          </a:xfrm>
          <a:solidFill>
            <a:srgbClr val="FFCC99"/>
          </a:solidFill>
          <a:ln>
            <a:solidFill>
              <a:srgbClr val="FFFF99"/>
            </a:solidFill>
          </a:ln>
        </p:spPr>
        <p:txBody>
          <a:bodyPr/>
          <a:lstStyle/>
          <a:p>
            <a:pPr eaLnBrk="1" hangingPunct="1">
              <a:defRPr/>
            </a:pPr>
            <a:r>
              <a:rPr lang="en-US" smtClean="0"/>
              <a:t> </a:t>
            </a:r>
            <a:r>
              <a:rPr lang="en-US" sz="2400" b="1" smtClean="0">
                <a:solidFill>
                  <a:schemeClr val="accent2"/>
                </a:solidFill>
                <a:effectLst>
                  <a:outerShdw blurRad="38100" dist="38100" dir="2700000" algn="tl">
                    <a:srgbClr val="000000"/>
                  </a:outerShdw>
                </a:effectLst>
              </a:rPr>
              <a:t>Giáo viên: Đàm Thị Bích Ngọc</a:t>
            </a:r>
            <a:br>
              <a:rPr lang="en-US" sz="2400" b="1" smtClean="0">
                <a:solidFill>
                  <a:schemeClr val="accent2"/>
                </a:solidFill>
                <a:effectLst>
                  <a:outerShdw blurRad="38100" dist="38100" dir="2700000" algn="tl">
                    <a:srgbClr val="000000"/>
                  </a:outerShdw>
                </a:effectLst>
              </a:rPr>
            </a:br>
            <a:r>
              <a:rPr lang="en-US" sz="2400" b="1" smtClean="0">
                <a:solidFill>
                  <a:schemeClr val="accent2"/>
                </a:solidFill>
                <a:effectLst>
                  <a:outerShdw blurRad="38100" dist="38100" dir="2700000" algn="tl">
                    <a:srgbClr val="000000"/>
                  </a:outerShdw>
                </a:effectLst>
              </a:rPr>
              <a:t>Ngày dạy: 20 – 9 - 2016</a:t>
            </a:r>
            <a:endParaRPr lang="vi-VN" b="1" smtClean="0">
              <a:solidFill>
                <a:schemeClr val="accent2"/>
              </a:solidFill>
              <a:effectLst>
                <a:outerShdw blurRad="38100" dist="38100" dir="2700000" algn="tl">
                  <a:srgbClr val="000000"/>
                </a:outerShdw>
              </a:effectLst>
            </a:endParaRPr>
          </a:p>
        </p:txBody>
      </p:sp>
      <p:sp>
        <p:nvSpPr>
          <p:cNvPr id="3" name="Subtitle 2"/>
          <p:cNvSpPr>
            <a:spLocks noGrp="1"/>
          </p:cNvSpPr>
          <p:nvPr>
            <p:ph type="subTitle" idx="1"/>
          </p:nvPr>
        </p:nvSpPr>
        <p:spPr>
          <a:xfrm>
            <a:off x="1403350" y="3860800"/>
            <a:ext cx="6400800" cy="1752600"/>
          </a:xfrm>
        </p:spPr>
        <p:txBody>
          <a:bodyPr rtlCol="0">
            <a:normAutofit/>
          </a:bodyPr>
          <a:lstStyle/>
          <a:p>
            <a:pPr eaLnBrk="1" fontAlgn="auto" hangingPunct="1">
              <a:spcAft>
                <a:spcPts val="0"/>
              </a:spcAft>
              <a:buFont typeface="Arial" pitchFamily="34" charset="0"/>
              <a:buNone/>
              <a:defRPr/>
            </a:pPr>
            <a:endParaRPr lang="vi-VN"/>
          </a:p>
        </p:txBody>
      </p:sp>
      <p:sp>
        <p:nvSpPr>
          <p:cNvPr id="4" name="Rectangle 3"/>
          <p:cNvSpPr/>
          <p:nvPr/>
        </p:nvSpPr>
        <p:spPr>
          <a:xfrm>
            <a:off x="285720" y="357166"/>
            <a:ext cx="8521371" cy="1569660"/>
          </a:xfrm>
          <a:prstGeom prst="rect">
            <a:avLst/>
          </a:prstGeom>
          <a:noFill/>
        </p:spPr>
        <p:txBody>
          <a:bodyPr wrap="none">
            <a:spAutoFit/>
          </a:bodyPr>
          <a:lstStyle/>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Nhiệt liệt chào mừng các thầy cô</a:t>
            </a:r>
          </a:p>
          <a:p>
            <a:pPr algn="ctr" fontAlgn="auto">
              <a:spcBef>
                <a:spcPts val="0"/>
              </a:spcBef>
              <a:spcAft>
                <a:spcPts val="0"/>
              </a:spcAft>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Về dự tiết học của lớp 7A</a:t>
            </a:r>
          </a:p>
        </p:txBody>
      </p:sp>
      <p:pic>
        <p:nvPicPr>
          <p:cNvPr id="5" name="Nho Ve Ha Noi - Hoa Tau (1).mp3">
            <a:hlinkClick r:id="" action="ppaction://media"/>
          </p:cNvPr>
          <p:cNvPicPr>
            <a:picLocks noRot="1" noChangeAspect="1"/>
          </p:cNvPicPr>
          <p:nvPr>
            <a:audioFile r:link="rId1"/>
          </p:nvPr>
        </p:nvPicPr>
        <p:blipFill>
          <a:blip r:embed="rId5"/>
          <a:srcRect/>
          <a:stretch>
            <a:fillRect/>
          </a:stretch>
        </p:blipFill>
        <p:spPr bwMode="auto">
          <a:xfrm>
            <a:off x="-304800" y="5786438"/>
            <a:ext cx="304800" cy="304800"/>
          </a:xfrm>
          <a:prstGeom prst="rect">
            <a:avLst/>
          </a:prstGeom>
          <a:noFill/>
          <a:ln w="9525">
            <a:noFill/>
            <a:miter lim="800000"/>
            <a:headEnd/>
            <a:tailEnd/>
          </a:ln>
        </p:spPr>
      </p:pic>
      <p:sp>
        <p:nvSpPr>
          <p:cNvPr id="6" name="Rectangle 5"/>
          <p:cNvSpPr/>
          <p:nvPr/>
        </p:nvSpPr>
        <p:spPr>
          <a:xfrm rot="20894928">
            <a:off x="902344" y="4351205"/>
            <a:ext cx="5459130" cy="646331"/>
          </a:xfrm>
          <a:prstGeom prst="rect">
            <a:avLst/>
          </a:prstGeom>
          <a:noFill/>
          <a:scene3d>
            <a:camera prst="perspectiveHeroicExtremeRightFacing"/>
            <a:lightRig rig="threePt" dir="t"/>
          </a:scene3d>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mn-lt"/>
                <a:cs typeface="+mn-cs"/>
              </a:rPr>
              <a:t>Tiếng nói </a:t>
            </a:r>
            <a:r>
              <a:rPr lang="en-US" sz="3600" b="1" cap="all" dirty="0">
                <a:ln w="9000" cmpd="sng">
                  <a:solidFill>
                    <a:schemeClr val="accent4">
                      <a:shade val="50000"/>
                      <a:satMod val="120000"/>
                    </a:schemeClr>
                  </a:solidFill>
                  <a:prstDash val="solid"/>
                </a:ln>
                <a:solidFill>
                  <a:schemeClr val="accent1"/>
                </a:solidFill>
                <a:effectLst>
                  <a:outerShdw blurRad="60007" dist="200025" dir="15000000" sy="30000" kx="-1800000" algn="bl" rotWithShape="0">
                    <a:prstClr val="black">
                      <a:alpha val="32000"/>
                    </a:prstClr>
                  </a:outerShdw>
                  <a:reflection blurRad="12700" stA="28000" endPos="45000" dist="1000" dir="5400000" sy="-100000" algn="bl" rotWithShape="0"/>
                </a:effectLst>
                <a:latin typeface="+mn-lt"/>
                <a:cs typeface="+mn-cs"/>
              </a:rPr>
              <a:t>người</a:t>
            </a: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mn-lt"/>
                <a:cs typeface="+mn-cs"/>
              </a:rPr>
              <a:t> hà nội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0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1476375" y="1989138"/>
            <a:ext cx="6480175" cy="366712"/>
          </a:xfrm>
          <a:prstGeom prst="rect">
            <a:avLst/>
          </a:prstGeom>
          <a:noFill/>
          <a:ln w="9525">
            <a:noFill/>
            <a:miter lim="800000"/>
            <a:headEnd/>
            <a:tailEnd/>
          </a:ln>
        </p:spPr>
        <p:txBody>
          <a:bodyPr>
            <a:spAutoFit/>
          </a:bodyPr>
          <a:lstStyle/>
          <a:p>
            <a:pPr>
              <a:spcBef>
                <a:spcPct val="50000"/>
              </a:spcBef>
            </a:pPr>
            <a:endParaRPr lang="en-US"/>
          </a:p>
        </p:txBody>
      </p:sp>
      <p:sp>
        <p:nvSpPr>
          <p:cNvPr id="3" name="Content Placeholder 2"/>
          <p:cNvSpPr>
            <a:spLocks/>
          </p:cNvSpPr>
          <p:nvPr/>
        </p:nvSpPr>
        <p:spPr bwMode="auto">
          <a:xfrm>
            <a:off x="250825" y="981075"/>
            <a:ext cx="8085138" cy="3097213"/>
          </a:xfrm>
          <a:prstGeom prst="rect">
            <a:avLst/>
          </a:prstGeom>
          <a:noFill/>
          <a:ln w="9525">
            <a:noFill/>
            <a:miter lim="800000"/>
            <a:headEnd/>
            <a:tailEnd/>
          </a:ln>
        </p:spPr>
        <p:txBody>
          <a:bodyPr/>
          <a:lstStyle/>
          <a:p>
            <a:pPr marL="342900" indent="-342900" algn="just" eaLnBrk="0" hangingPunct="0">
              <a:spcBef>
                <a:spcPct val="20000"/>
              </a:spcBef>
              <a:buFont typeface="Arial" charset="0"/>
              <a:buNone/>
            </a:pPr>
            <a:r>
              <a:rPr lang="en-US" sz="2600" b="1">
                <a:solidFill>
                  <a:schemeClr val="hlink"/>
                </a:solidFill>
                <a:latin typeface="Times New Roman" pitchFamily="18" charset="0"/>
                <a:cs typeface="Times New Roman" pitchFamily="18" charset="0"/>
              </a:rPr>
              <a:t>              Giọng nói Hà Nội mềm mại trong sáng có âm hưởng đẹp, dễ nghe và có sắc thái ngữ âm ngọt ngào, ngân nga, giàu nhạc tính nhờ vào các phát âm phân biệt rõ, chuẩn xác đường nét của sáu thanh điệu với lối uốn giọng uyển chuyển, nhuần nhị nhấn vào nét đặc thù của các thanh hỏi, ngã, sắc. </a:t>
            </a:r>
          </a:p>
          <a:p>
            <a:pPr marL="342900" indent="-342900" algn="r" eaLnBrk="0" hangingPunct="0">
              <a:spcBef>
                <a:spcPct val="20000"/>
              </a:spcBef>
              <a:buFont typeface="Arial" charset="0"/>
              <a:buNone/>
            </a:pPr>
            <a:r>
              <a:rPr lang="en-US" sz="2600" b="1">
                <a:solidFill>
                  <a:schemeClr val="hlink"/>
                </a:solidFill>
                <a:latin typeface="Times New Roman" pitchFamily="18" charset="0"/>
                <a:cs typeface="Times New Roman" pitchFamily="18" charset="0"/>
              </a:rPr>
              <a:t>      </a:t>
            </a:r>
            <a:r>
              <a:rPr lang="en-US" sz="2600" i="1">
                <a:latin typeface="Times New Roman" pitchFamily="18" charset="0"/>
                <a:cs typeface="Times New Roman" pitchFamily="18" charset="0"/>
              </a:rPr>
              <a:t>(Hà Nội phố phường xưa, </a:t>
            </a:r>
            <a:r>
              <a:rPr lang="en-US" sz="2600">
                <a:latin typeface="Times New Roman" pitchFamily="18" charset="0"/>
                <a:cs typeface="Times New Roman" pitchFamily="18" charset="0"/>
              </a:rPr>
              <a:t>Hoàng Đạo Thúy)</a:t>
            </a:r>
            <a:endParaRPr lang="vi-VN" sz="2600">
              <a:latin typeface="Times New Roman" pitchFamily="18" charset="0"/>
              <a:cs typeface="Times New Roman"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457200" y="557213"/>
            <a:ext cx="8229600" cy="1431925"/>
          </a:xfrm>
        </p:spPr>
        <p:txBody>
          <a:bodyPr/>
          <a:lstStyle/>
          <a:p>
            <a:pPr>
              <a:lnSpc>
                <a:spcPct val="150000"/>
              </a:lnSpc>
            </a:pPr>
            <a:r>
              <a:rPr lang="en-US" sz="3200" b="1" smtClean="0">
                <a:latin typeface="Times New Roman" pitchFamily="18" charset="0"/>
              </a:rPr>
              <a:t>BÁO CÁO KẾT QUẢ TÌM HIỂU BÀI</a:t>
            </a:r>
            <a:br>
              <a:rPr lang="en-US" sz="3200" b="1" smtClean="0">
                <a:latin typeface="Times New Roman" pitchFamily="18" charset="0"/>
              </a:rPr>
            </a:br>
            <a:r>
              <a:rPr lang="en-US" sz="3200" b="1" smtClean="0">
                <a:solidFill>
                  <a:schemeClr val="accent2"/>
                </a:solidFill>
                <a:latin typeface="Times New Roman" pitchFamily="18" charset="0"/>
              </a:rPr>
              <a:t>Nhóm 3.</a:t>
            </a:r>
            <a:endParaRPr lang="vi-VN" sz="3200" b="1" smtClean="0">
              <a:solidFill>
                <a:schemeClr val="accent2"/>
              </a:solidFill>
            </a:endParaRPr>
          </a:p>
        </p:txBody>
      </p:sp>
      <p:sp>
        <p:nvSpPr>
          <p:cNvPr id="3" name="Content Placeholder 2"/>
          <p:cNvSpPr>
            <a:spLocks noGrp="1"/>
          </p:cNvSpPr>
          <p:nvPr>
            <p:ph type="body" idx="4294967295"/>
          </p:nvPr>
        </p:nvSpPr>
        <p:spPr>
          <a:xfrm>
            <a:off x="468313" y="1987550"/>
            <a:ext cx="8229600" cy="4105275"/>
          </a:xfrm>
        </p:spPr>
        <p:txBody>
          <a:bodyPr/>
          <a:lstStyle/>
          <a:p>
            <a:pPr>
              <a:lnSpc>
                <a:spcPct val="150000"/>
              </a:lnSpc>
              <a:buFont typeface="Arial" charset="0"/>
              <a:buNone/>
            </a:pPr>
            <a:r>
              <a:rPr lang="en-US" sz="2600" b="1" smtClean="0">
                <a:latin typeface="Times New Roman" pitchFamily="18" charset="0"/>
              </a:rPr>
              <a:t>* Người báo cáo: </a:t>
            </a:r>
            <a:r>
              <a:rPr lang="en-US" sz="2600" b="1" smtClean="0">
                <a:solidFill>
                  <a:schemeClr val="hlink"/>
                </a:solidFill>
                <a:latin typeface="Times New Roman" pitchFamily="18" charset="0"/>
              </a:rPr>
              <a:t>Bùi Bích Hường</a:t>
            </a:r>
          </a:p>
          <a:p>
            <a:pPr>
              <a:buFont typeface="Arial" charset="0"/>
              <a:buNone/>
            </a:pPr>
            <a:r>
              <a:rPr lang="en-US" sz="2600" b="1" smtClean="0">
                <a:latin typeface="Times New Roman" pitchFamily="18" charset="0"/>
              </a:rPr>
              <a:t>* Nội dung: </a:t>
            </a:r>
            <a:r>
              <a:rPr lang="en-US" sz="2600" b="1" i="1" smtClean="0">
                <a:solidFill>
                  <a:schemeClr val="accent2"/>
                </a:solidFill>
                <a:latin typeface="Times New Roman" pitchFamily="18" charset="0"/>
              </a:rPr>
              <a:t>Tìm hiểu cách dùng từ ngữ trong giao tiếp của người Hà Nội.</a:t>
            </a:r>
          </a:p>
          <a:p>
            <a:pPr>
              <a:lnSpc>
                <a:spcPct val="150000"/>
              </a:lnSpc>
              <a:buFont typeface="Arial" charset="0"/>
              <a:buNone/>
            </a:pPr>
            <a:r>
              <a:rPr lang="en-US" sz="2600" b="1" smtClean="0">
                <a:latin typeface="Times New Roman" pitchFamily="18" charset="0"/>
              </a:rPr>
              <a:t>              </a:t>
            </a:r>
            <a:r>
              <a:rPr lang="en-US" sz="2600" b="1" smtClean="0">
                <a:solidFill>
                  <a:schemeClr val="hlink"/>
                </a:solidFill>
                <a:latin typeface="Times New Roman" pitchFamily="18" charset="0"/>
              </a:rPr>
              <a:t>+ Lời chào hỏi</a:t>
            </a:r>
          </a:p>
          <a:p>
            <a:pPr>
              <a:lnSpc>
                <a:spcPct val="150000"/>
              </a:lnSpc>
              <a:buFont typeface="Arial" charset="0"/>
              <a:buNone/>
            </a:pPr>
            <a:r>
              <a:rPr lang="en-US" sz="2600" b="1" smtClean="0">
                <a:solidFill>
                  <a:schemeClr val="hlink"/>
                </a:solidFill>
                <a:latin typeface="Times New Roman" pitchFamily="18" charset="0"/>
              </a:rPr>
              <a:t>              + Cách xưng hô</a:t>
            </a:r>
          </a:p>
          <a:p>
            <a:pPr>
              <a:lnSpc>
                <a:spcPct val="150000"/>
              </a:lnSpc>
              <a:buFont typeface="Arial" charset="0"/>
              <a:buNone/>
            </a:pPr>
            <a:r>
              <a:rPr lang="en-US" sz="2600" b="1" smtClean="0">
                <a:solidFill>
                  <a:schemeClr val="hlink"/>
                </a:solidFill>
                <a:latin typeface="Times New Roman" pitchFamily="18" charset="0"/>
              </a:rPr>
              <a:t>              + Cách dùng từ ngữ.</a:t>
            </a:r>
            <a:endParaRPr lang="vi-VN" sz="2600" b="1" smtClean="0">
              <a:solidFill>
                <a:schemeClr val="hlink"/>
              </a:solidFill>
              <a:latin typeface="Times New Roman"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3563938" y="2420938"/>
            <a:ext cx="4103687" cy="519112"/>
          </a:xfrm>
          <a:prstGeom prst="rect">
            <a:avLst/>
          </a:prstGeom>
          <a:noFill/>
          <a:ln w="9525">
            <a:noFill/>
            <a:miter lim="800000"/>
            <a:headEnd/>
            <a:tailEnd/>
          </a:ln>
        </p:spPr>
        <p:txBody>
          <a:bodyPr>
            <a:spAutoFit/>
          </a:bodyPr>
          <a:lstStyle/>
          <a:p>
            <a:pPr>
              <a:spcBef>
                <a:spcPct val="50000"/>
              </a:spcBef>
            </a:pPr>
            <a:r>
              <a:rPr lang="en-US" sz="2800" b="1" i="1">
                <a:solidFill>
                  <a:schemeClr val="hlink"/>
                </a:solidFill>
              </a:rPr>
              <a:t>Ông (bà) làm ơn…..</a:t>
            </a:r>
          </a:p>
        </p:txBody>
      </p:sp>
      <p:sp>
        <p:nvSpPr>
          <p:cNvPr id="25605" name="Text Box 5"/>
          <p:cNvSpPr txBox="1">
            <a:spLocks noChangeArrowheads="1"/>
          </p:cNvSpPr>
          <p:nvPr/>
        </p:nvSpPr>
        <p:spPr bwMode="auto">
          <a:xfrm>
            <a:off x="900113" y="1484313"/>
            <a:ext cx="7345362" cy="519112"/>
          </a:xfrm>
          <a:prstGeom prst="rect">
            <a:avLst/>
          </a:prstGeom>
          <a:noFill/>
          <a:ln w="9525">
            <a:noFill/>
            <a:miter lim="800000"/>
            <a:headEnd/>
            <a:tailEnd/>
          </a:ln>
        </p:spPr>
        <p:txBody>
          <a:bodyPr>
            <a:spAutoFit/>
          </a:bodyPr>
          <a:lstStyle/>
          <a:p>
            <a:pPr>
              <a:spcBef>
                <a:spcPct val="50000"/>
              </a:spcBef>
            </a:pPr>
            <a:r>
              <a:rPr lang="en-US" sz="2800" b="1" i="1">
                <a:solidFill>
                  <a:schemeClr val="hlink"/>
                </a:solidFill>
              </a:rPr>
              <a:t>Xin lỗi, tôi hỏi thế này khí không phải … .</a:t>
            </a:r>
          </a:p>
        </p:txBody>
      </p:sp>
      <p:sp>
        <p:nvSpPr>
          <p:cNvPr id="25606" name="Text Box 6"/>
          <p:cNvSpPr txBox="1">
            <a:spLocks noChangeArrowheads="1"/>
          </p:cNvSpPr>
          <p:nvPr/>
        </p:nvSpPr>
        <p:spPr bwMode="auto">
          <a:xfrm>
            <a:off x="1403350" y="1628775"/>
            <a:ext cx="5040313" cy="519113"/>
          </a:xfrm>
          <a:prstGeom prst="rect">
            <a:avLst/>
          </a:prstGeom>
          <a:noFill/>
          <a:ln w="9525">
            <a:noFill/>
            <a:miter lim="800000"/>
            <a:headEnd/>
            <a:tailEnd/>
          </a:ln>
        </p:spPr>
        <p:txBody>
          <a:bodyPr>
            <a:spAutoFit/>
          </a:bodyPr>
          <a:lstStyle/>
          <a:p>
            <a:pPr>
              <a:spcBef>
                <a:spcPct val="50000"/>
              </a:spcBef>
            </a:pPr>
            <a:r>
              <a:rPr lang="en-US" sz="2800" b="1" i="1">
                <a:solidFill>
                  <a:schemeClr val="hlink"/>
                </a:solidFill>
              </a:rPr>
              <a:t>Không dám (ạ), chào...(ạ).</a:t>
            </a:r>
          </a:p>
        </p:txBody>
      </p:sp>
      <p:sp>
        <p:nvSpPr>
          <p:cNvPr id="25607" name="Text Box 7"/>
          <p:cNvSpPr txBox="1">
            <a:spLocks noChangeArrowheads="1"/>
          </p:cNvSpPr>
          <p:nvPr/>
        </p:nvSpPr>
        <p:spPr bwMode="auto">
          <a:xfrm>
            <a:off x="1042988" y="1125538"/>
            <a:ext cx="7345362" cy="519112"/>
          </a:xfrm>
          <a:prstGeom prst="rect">
            <a:avLst/>
          </a:prstGeom>
          <a:noFill/>
          <a:ln w="9525">
            <a:noFill/>
            <a:miter lim="800000"/>
            <a:headEnd/>
            <a:tailEnd/>
          </a:ln>
        </p:spPr>
        <p:txBody>
          <a:bodyPr>
            <a:spAutoFit/>
          </a:bodyPr>
          <a:lstStyle/>
          <a:p>
            <a:pPr>
              <a:spcBef>
                <a:spcPct val="50000"/>
              </a:spcBef>
            </a:pPr>
            <a:r>
              <a:rPr lang="en-US" sz="2800" b="1" i="1">
                <a:solidFill>
                  <a:schemeClr val="hlink"/>
                </a:solidFill>
              </a:rPr>
              <a:t>Xin vô phép bác, cho tôi đi qua một chút.</a:t>
            </a:r>
          </a:p>
        </p:txBody>
      </p:sp>
      <p:sp>
        <p:nvSpPr>
          <p:cNvPr id="25608" name="Text Box 8"/>
          <p:cNvSpPr txBox="1">
            <a:spLocks noChangeArrowheads="1"/>
          </p:cNvSpPr>
          <p:nvPr/>
        </p:nvSpPr>
        <p:spPr bwMode="auto">
          <a:xfrm>
            <a:off x="2051050" y="5084763"/>
            <a:ext cx="4248150" cy="457200"/>
          </a:xfrm>
          <a:prstGeom prst="rect">
            <a:avLst/>
          </a:prstGeom>
          <a:noFill/>
          <a:ln w="9525">
            <a:noFill/>
            <a:miter lim="800000"/>
            <a:headEnd/>
            <a:tailEnd/>
          </a:ln>
        </p:spPr>
        <p:txBody>
          <a:bodyPr>
            <a:spAutoFit/>
          </a:bodyPr>
          <a:lstStyle/>
          <a:p>
            <a:pPr>
              <a:spcBef>
                <a:spcPct val="50000"/>
              </a:spcBef>
            </a:pPr>
            <a:r>
              <a:rPr lang="en-US" sz="2400" b="1" i="1">
                <a:solidFill>
                  <a:schemeClr val="hlink"/>
                </a:solidFill>
              </a:rPr>
              <a:t>Xin vô phép cơm(quà) cụ…</a:t>
            </a:r>
          </a:p>
        </p:txBody>
      </p:sp>
      <p:sp>
        <p:nvSpPr>
          <p:cNvPr id="25609" name="Text Box 9"/>
          <p:cNvSpPr txBox="1">
            <a:spLocks noChangeArrowheads="1"/>
          </p:cNvSpPr>
          <p:nvPr/>
        </p:nvSpPr>
        <p:spPr bwMode="auto">
          <a:xfrm>
            <a:off x="1979613" y="2997200"/>
            <a:ext cx="4897437" cy="519113"/>
          </a:xfrm>
          <a:prstGeom prst="rect">
            <a:avLst/>
          </a:prstGeom>
          <a:noFill/>
          <a:ln w="9525">
            <a:noFill/>
            <a:miter lim="800000"/>
            <a:headEnd/>
            <a:tailEnd/>
          </a:ln>
        </p:spPr>
        <p:txBody>
          <a:bodyPr>
            <a:spAutoFit/>
          </a:bodyPr>
          <a:lstStyle/>
          <a:p>
            <a:pPr>
              <a:spcBef>
                <a:spcPct val="50000"/>
              </a:spcBef>
            </a:pPr>
            <a:r>
              <a:rPr lang="en-US" sz="2800" b="1" i="1">
                <a:solidFill>
                  <a:schemeClr val="hlink"/>
                </a:solidFill>
              </a:rPr>
              <a:t>Cám ơn ông bà hỏi thăm…</a:t>
            </a:r>
          </a:p>
        </p:txBody>
      </p:sp>
      <p:sp>
        <p:nvSpPr>
          <p:cNvPr id="25610" name="Text Box 10"/>
          <p:cNvSpPr txBox="1">
            <a:spLocks noChangeArrowheads="1"/>
          </p:cNvSpPr>
          <p:nvPr/>
        </p:nvSpPr>
        <p:spPr bwMode="auto">
          <a:xfrm>
            <a:off x="539750" y="1989138"/>
            <a:ext cx="7740650" cy="1160462"/>
          </a:xfrm>
          <a:prstGeom prst="rect">
            <a:avLst/>
          </a:prstGeom>
          <a:noFill/>
          <a:ln w="9525">
            <a:noFill/>
            <a:miter lim="800000"/>
            <a:headEnd/>
            <a:tailEnd/>
          </a:ln>
        </p:spPr>
        <p:txBody>
          <a:bodyPr>
            <a:spAutoFit/>
          </a:bodyPr>
          <a:lstStyle/>
          <a:p>
            <a:pPr>
              <a:spcBef>
                <a:spcPct val="50000"/>
              </a:spcBef>
            </a:pPr>
            <a:r>
              <a:rPr lang="en-US" sz="2800" b="1">
                <a:solidFill>
                  <a:schemeClr val="hlink"/>
                </a:solidFill>
              </a:rPr>
              <a:t>      Người thanh, tiếng nói cũng thanh</a:t>
            </a:r>
          </a:p>
          <a:p>
            <a:pPr>
              <a:spcBef>
                <a:spcPct val="50000"/>
              </a:spcBef>
            </a:pPr>
            <a:r>
              <a:rPr lang="en-US" sz="2800" b="1">
                <a:solidFill>
                  <a:schemeClr val="hlink"/>
                </a:solidFill>
              </a:rPr>
              <a:t>Chuông kêu khẽ đánh bên thành cũng kêu</a:t>
            </a:r>
          </a:p>
        </p:txBody>
      </p:sp>
      <p:sp>
        <p:nvSpPr>
          <p:cNvPr id="25611" name="Text Box 11"/>
          <p:cNvSpPr txBox="1">
            <a:spLocks noChangeArrowheads="1"/>
          </p:cNvSpPr>
          <p:nvPr/>
        </p:nvSpPr>
        <p:spPr bwMode="auto">
          <a:xfrm>
            <a:off x="1403350" y="3068638"/>
            <a:ext cx="6337300" cy="1160462"/>
          </a:xfrm>
          <a:prstGeom prst="rect">
            <a:avLst/>
          </a:prstGeom>
          <a:noFill/>
          <a:ln w="9525">
            <a:noFill/>
            <a:miter lim="800000"/>
            <a:headEnd/>
            <a:tailEnd/>
          </a:ln>
        </p:spPr>
        <p:txBody>
          <a:bodyPr>
            <a:spAutoFit/>
          </a:bodyPr>
          <a:lstStyle/>
          <a:p>
            <a:pPr>
              <a:spcBef>
                <a:spcPct val="50000"/>
              </a:spcBef>
            </a:pPr>
            <a:r>
              <a:rPr lang="en-US" sz="2800" b="1">
                <a:solidFill>
                  <a:schemeClr val="hlink"/>
                </a:solidFill>
              </a:rPr>
              <a:t>      Mình từ làng kẹo mà ra</a:t>
            </a:r>
          </a:p>
          <a:p>
            <a:pPr>
              <a:spcBef>
                <a:spcPct val="50000"/>
              </a:spcBef>
            </a:pPr>
            <a:r>
              <a:rPr lang="en-US" sz="2800" b="1">
                <a:solidFill>
                  <a:schemeClr val="hlink"/>
                </a:solidFill>
              </a:rPr>
              <a:t>Nên mình nói ngọt cho ta vừa lòng</a:t>
            </a:r>
          </a:p>
        </p:txBody>
      </p:sp>
      <p:pic>
        <p:nvPicPr>
          <p:cNvPr id="34826" name="Picture 10" descr="vietq-toi-yeu-tieng-viet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4827" name="Text Box 11"/>
          <p:cNvSpPr txBox="1">
            <a:spLocks noChangeArrowheads="1"/>
          </p:cNvSpPr>
          <p:nvPr/>
        </p:nvSpPr>
        <p:spPr bwMode="auto">
          <a:xfrm>
            <a:off x="1187450" y="1412875"/>
            <a:ext cx="6983413" cy="4622800"/>
          </a:xfrm>
          <a:prstGeom prst="rect">
            <a:avLst/>
          </a:prstGeom>
          <a:noFill/>
          <a:ln w="9525">
            <a:noFill/>
            <a:miter lim="800000"/>
            <a:headEnd/>
            <a:tailEnd/>
          </a:ln>
        </p:spPr>
        <p:txBody>
          <a:bodyPr>
            <a:spAutoFit/>
          </a:bodyPr>
          <a:lstStyle/>
          <a:p>
            <a:pPr>
              <a:lnSpc>
                <a:spcPct val="120000"/>
              </a:lnSpc>
              <a:spcBef>
                <a:spcPct val="50000"/>
              </a:spcBef>
            </a:pPr>
            <a:r>
              <a:rPr lang="en-US" sz="2800" b="1">
                <a:solidFill>
                  <a:schemeClr val="hlink"/>
                </a:solidFill>
                <a:latin typeface="Times New Roman" pitchFamily="18" charset="0"/>
              </a:rPr>
              <a:t>Ôi tiếng Việt như bùn và như lụa</a:t>
            </a:r>
            <a:br>
              <a:rPr lang="en-US" sz="2800" b="1">
                <a:solidFill>
                  <a:schemeClr val="hlink"/>
                </a:solidFill>
                <a:latin typeface="Times New Roman" pitchFamily="18" charset="0"/>
              </a:rPr>
            </a:br>
            <a:r>
              <a:rPr lang="en-US" sz="2800" b="1">
                <a:solidFill>
                  <a:schemeClr val="hlink"/>
                </a:solidFill>
                <a:latin typeface="Times New Roman" pitchFamily="18" charset="0"/>
              </a:rPr>
              <a:t>Óng tre ngà và mềm mại như tơ.</a:t>
            </a:r>
            <a:br>
              <a:rPr lang="en-US" sz="2800" b="1">
                <a:solidFill>
                  <a:schemeClr val="hlink"/>
                </a:solidFill>
                <a:latin typeface="Times New Roman" pitchFamily="18" charset="0"/>
              </a:rPr>
            </a:br>
            <a:endParaRPr lang="en-US" sz="2800" b="1">
              <a:solidFill>
                <a:schemeClr val="hlink"/>
              </a:solidFill>
              <a:latin typeface="Times New Roman" pitchFamily="18" charset="0"/>
            </a:endParaRPr>
          </a:p>
          <a:p>
            <a:pPr>
              <a:lnSpc>
                <a:spcPct val="120000"/>
              </a:lnSpc>
              <a:spcBef>
                <a:spcPct val="50000"/>
              </a:spcBef>
            </a:pPr>
            <a:r>
              <a:rPr lang="en-US" sz="2800" b="1">
                <a:solidFill>
                  <a:schemeClr val="hlink"/>
                </a:solidFill>
                <a:latin typeface="Times New Roman" pitchFamily="18" charset="0"/>
              </a:rPr>
              <a:t>Tiếng tha thiết, nói thường nghe như hát</a:t>
            </a:r>
            <a:br>
              <a:rPr lang="en-US" sz="2800" b="1">
                <a:solidFill>
                  <a:schemeClr val="hlink"/>
                </a:solidFill>
                <a:latin typeface="Times New Roman" pitchFamily="18" charset="0"/>
              </a:rPr>
            </a:br>
            <a:r>
              <a:rPr lang="en-US" sz="2800" b="1">
                <a:solidFill>
                  <a:schemeClr val="hlink"/>
                </a:solidFill>
                <a:latin typeface="Times New Roman" pitchFamily="18" charset="0"/>
              </a:rPr>
              <a:t>Kể mọi điều bằng ríu rít âm thanh</a:t>
            </a:r>
            <a:br>
              <a:rPr lang="en-US" sz="2800" b="1">
                <a:solidFill>
                  <a:schemeClr val="hlink"/>
                </a:solidFill>
                <a:latin typeface="Times New Roman" pitchFamily="18" charset="0"/>
              </a:rPr>
            </a:br>
            <a:r>
              <a:rPr lang="en-US" sz="2800" b="1">
                <a:solidFill>
                  <a:schemeClr val="hlink"/>
                </a:solidFill>
                <a:latin typeface="Times New Roman" pitchFamily="18" charset="0"/>
              </a:rPr>
              <a:t>Như gió nước không thể nào nắm bắt</a:t>
            </a:r>
            <a:br>
              <a:rPr lang="en-US" sz="2800" b="1">
                <a:solidFill>
                  <a:schemeClr val="hlink"/>
                </a:solidFill>
                <a:latin typeface="Times New Roman" pitchFamily="18" charset="0"/>
              </a:rPr>
            </a:br>
            <a:r>
              <a:rPr lang="en-US" sz="2800" b="1">
                <a:solidFill>
                  <a:schemeClr val="hlink"/>
                </a:solidFill>
                <a:latin typeface="Times New Roman" pitchFamily="18" charset="0"/>
              </a:rPr>
              <a:t>Dấu huyền trầm, dấu ngã chênh vênh </a:t>
            </a:r>
          </a:p>
          <a:p>
            <a:pPr>
              <a:lnSpc>
                <a:spcPct val="120000"/>
              </a:lnSpc>
              <a:spcBef>
                <a:spcPct val="50000"/>
              </a:spcBef>
            </a:pPr>
            <a:r>
              <a:rPr lang="en-US" sz="2800" b="1">
                <a:solidFill>
                  <a:schemeClr val="hlink"/>
                </a:solidFill>
                <a:latin typeface="Times New Roman" pitchFamily="18" charset="0"/>
              </a:rPr>
              <a:t>                                            </a:t>
            </a:r>
            <a:r>
              <a:rPr lang="en-US" sz="2800" i="1">
                <a:latin typeface="Times New Roman" pitchFamily="18" charset="0"/>
              </a:rPr>
              <a:t>- Lưu Quang Vũ-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afterEffect">
                                  <p:stCondLst>
                                    <p:cond delay="0"/>
                                  </p:stCondLst>
                                  <p:iterate type="lt">
                                    <p:tmPct val="10000"/>
                                  </p:iterate>
                                  <p:childTnLst>
                                    <p:set>
                                      <p:cBhvr>
                                        <p:cTn id="6" dur="1" fill="hold">
                                          <p:stCondLst>
                                            <p:cond delay="0"/>
                                          </p:stCondLst>
                                        </p:cTn>
                                        <p:tgtEl>
                                          <p:spTgt spid="25610"/>
                                        </p:tgtEl>
                                        <p:attrNameLst>
                                          <p:attrName>style.visibility</p:attrName>
                                        </p:attrNameLst>
                                      </p:cBhvr>
                                      <p:to>
                                        <p:strVal val="visible"/>
                                      </p:to>
                                    </p:set>
                                    <p:anim by="(-#ppt_w*2)" calcmode="lin" valueType="num">
                                      <p:cBhvr rctx="PPT">
                                        <p:cTn id="7" dur="500" autoRev="1" fill="hold">
                                          <p:stCondLst>
                                            <p:cond delay="0"/>
                                          </p:stCondLst>
                                        </p:cTn>
                                        <p:tgtEl>
                                          <p:spTgt spid="25610"/>
                                        </p:tgtEl>
                                        <p:attrNameLst>
                                          <p:attrName>ppt_w</p:attrName>
                                        </p:attrNameLst>
                                      </p:cBhvr>
                                    </p:anim>
                                    <p:anim by="(#ppt_w*0.50)" calcmode="lin" valueType="num">
                                      <p:cBhvr>
                                        <p:cTn id="8" dur="500" decel="50000" autoRev="1" fill="hold">
                                          <p:stCondLst>
                                            <p:cond delay="0"/>
                                          </p:stCondLst>
                                        </p:cTn>
                                        <p:tgtEl>
                                          <p:spTgt spid="25610"/>
                                        </p:tgtEl>
                                        <p:attrNameLst>
                                          <p:attrName>ppt_x</p:attrName>
                                        </p:attrNameLst>
                                      </p:cBhvr>
                                    </p:anim>
                                    <p:anim from="(-#ppt_h/2)" to="(#ppt_y)" calcmode="lin" valueType="num">
                                      <p:cBhvr>
                                        <p:cTn id="9" dur="1000" fill="hold">
                                          <p:stCondLst>
                                            <p:cond delay="0"/>
                                          </p:stCondLst>
                                        </p:cTn>
                                        <p:tgtEl>
                                          <p:spTgt spid="25610"/>
                                        </p:tgtEl>
                                        <p:attrNameLst>
                                          <p:attrName>ppt_y</p:attrName>
                                        </p:attrNameLst>
                                      </p:cBhvr>
                                    </p:anim>
                                    <p:animRot by="21600000">
                                      <p:cBhvr>
                                        <p:cTn id="10" dur="1000" fill="hold">
                                          <p:stCondLst>
                                            <p:cond delay="0"/>
                                          </p:stCondLst>
                                        </p:cTn>
                                        <p:tgtEl>
                                          <p:spTgt spid="25610"/>
                                        </p:tgtEl>
                                        <p:attrNameLst>
                                          <p:attrName>r</p:attrName>
                                        </p:attrNameLst>
                                      </p:cBhvr>
                                    </p:animRot>
                                  </p:childTnLst>
                                </p:cTn>
                              </p:par>
                            </p:childTnLst>
                          </p:cTn>
                        </p:par>
                        <p:par>
                          <p:cTn id="11" fill="hold">
                            <p:stCondLst>
                              <p:cond delay="6800"/>
                            </p:stCondLst>
                            <p:childTnLst>
                              <p:par>
                                <p:cTn id="12" presetID="3" presetClass="exit" presetSubtype="10" fill="hold" grpId="0" nodeType="afterEffect">
                                  <p:stCondLst>
                                    <p:cond delay="3000"/>
                                  </p:stCondLst>
                                  <p:iterate type="lt">
                                    <p:tmPct val="0"/>
                                  </p:iterate>
                                  <p:childTnLst>
                                    <p:animEffect transition="out" filter="blinds(horizontal)">
                                      <p:cBhvr>
                                        <p:cTn id="13" dur="500"/>
                                        <p:tgtEl>
                                          <p:spTgt spid="25610"/>
                                        </p:tgtEl>
                                      </p:cBhvr>
                                    </p:animEffect>
                                    <p:set>
                                      <p:cBhvr>
                                        <p:cTn id="14" dur="1" fill="hold">
                                          <p:stCondLst>
                                            <p:cond delay="499"/>
                                          </p:stCondLst>
                                        </p:cTn>
                                        <p:tgtEl>
                                          <p:spTgt spid="25610"/>
                                        </p:tgtEl>
                                        <p:attrNameLst>
                                          <p:attrName>style.visibility</p:attrName>
                                        </p:attrNameLst>
                                      </p:cBhvr>
                                      <p:to>
                                        <p:strVal val="hidden"/>
                                      </p:to>
                                    </p:set>
                                  </p:childTnLst>
                                </p:cTn>
                              </p:par>
                            </p:childTnLst>
                          </p:cTn>
                        </p:par>
                        <p:par>
                          <p:cTn id="15" fill="hold">
                            <p:stCondLst>
                              <p:cond delay="10300"/>
                            </p:stCondLst>
                            <p:childTnLst>
                              <p:par>
                                <p:cTn id="16" presetID="55" presetClass="entr" presetSubtype="0" fill="hold" grpId="1" nodeType="afterEffect">
                                  <p:stCondLst>
                                    <p:cond delay="0"/>
                                  </p:stCondLst>
                                  <p:childTnLst>
                                    <p:set>
                                      <p:cBhvr>
                                        <p:cTn id="17" dur="1" fill="hold">
                                          <p:stCondLst>
                                            <p:cond delay="0"/>
                                          </p:stCondLst>
                                        </p:cTn>
                                        <p:tgtEl>
                                          <p:spTgt spid="25611"/>
                                        </p:tgtEl>
                                        <p:attrNameLst>
                                          <p:attrName>style.visibility</p:attrName>
                                        </p:attrNameLst>
                                      </p:cBhvr>
                                      <p:to>
                                        <p:strVal val="visible"/>
                                      </p:to>
                                    </p:set>
                                    <p:anim calcmode="lin" valueType="num">
                                      <p:cBhvr>
                                        <p:cTn id="18" dur="1000" fill="hold"/>
                                        <p:tgtEl>
                                          <p:spTgt spid="25611"/>
                                        </p:tgtEl>
                                        <p:attrNameLst>
                                          <p:attrName>ppt_w</p:attrName>
                                        </p:attrNameLst>
                                      </p:cBhvr>
                                      <p:tavLst>
                                        <p:tav tm="0">
                                          <p:val>
                                            <p:strVal val="#ppt_w*0.70"/>
                                          </p:val>
                                        </p:tav>
                                        <p:tav tm="100000">
                                          <p:val>
                                            <p:strVal val="#ppt_w"/>
                                          </p:val>
                                        </p:tav>
                                      </p:tavLst>
                                    </p:anim>
                                    <p:anim calcmode="lin" valueType="num">
                                      <p:cBhvr>
                                        <p:cTn id="19" dur="1000" fill="hold"/>
                                        <p:tgtEl>
                                          <p:spTgt spid="25611"/>
                                        </p:tgtEl>
                                        <p:attrNameLst>
                                          <p:attrName>ppt_h</p:attrName>
                                        </p:attrNameLst>
                                      </p:cBhvr>
                                      <p:tavLst>
                                        <p:tav tm="0">
                                          <p:val>
                                            <p:strVal val="#ppt_h"/>
                                          </p:val>
                                        </p:tav>
                                        <p:tav tm="100000">
                                          <p:val>
                                            <p:strVal val="#ppt_h"/>
                                          </p:val>
                                        </p:tav>
                                      </p:tavLst>
                                    </p:anim>
                                    <p:animEffect transition="in" filter="fade">
                                      <p:cBhvr>
                                        <p:cTn id="20" dur="1000"/>
                                        <p:tgtEl>
                                          <p:spTgt spid="25611"/>
                                        </p:tgtEl>
                                      </p:cBhvr>
                                    </p:animEffect>
                                  </p:childTnLst>
                                </p:cTn>
                              </p:par>
                            </p:childTnLst>
                          </p:cTn>
                        </p:par>
                        <p:par>
                          <p:cTn id="21" fill="hold">
                            <p:stCondLst>
                              <p:cond delay="11300"/>
                            </p:stCondLst>
                            <p:childTnLst>
                              <p:par>
                                <p:cTn id="22" presetID="3" presetClass="exit" presetSubtype="10" fill="hold" grpId="0" nodeType="afterEffect">
                                  <p:stCondLst>
                                    <p:cond delay="3000"/>
                                  </p:stCondLst>
                                  <p:childTnLst>
                                    <p:animEffect transition="out" filter="blinds(horizontal)">
                                      <p:cBhvr>
                                        <p:cTn id="23" dur="1000"/>
                                        <p:tgtEl>
                                          <p:spTgt spid="25611"/>
                                        </p:tgtEl>
                                      </p:cBhvr>
                                    </p:animEffect>
                                    <p:set>
                                      <p:cBhvr>
                                        <p:cTn id="24" dur="1" fill="hold">
                                          <p:stCondLst>
                                            <p:cond delay="999"/>
                                          </p:stCondLst>
                                        </p:cTn>
                                        <p:tgtEl>
                                          <p:spTgt spid="25611"/>
                                        </p:tgtEl>
                                        <p:attrNameLst>
                                          <p:attrName>style.visibility</p:attrName>
                                        </p:attrNameLst>
                                      </p:cBhvr>
                                      <p:to>
                                        <p:strVal val="hidden"/>
                                      </p:to>
                                    </p:set>
                                  </p:childTnLst>
                                </p:cTn>
                              </p:par>
                            </p:childTnLst>
                          </p:cTn>
                        </p:par>
                        <p:par>
                          <p:cTn id="25" fill="hold">
                            <p:stCondLst>
                              <p:cond delay="15300"/>
                            </p:stCondLst>
                            <p:childTnLst>
                              <p:par>
                                <p:cTn id="26" presetID="27" presetClass="entr" presetSubtype="0" fill="hold" grpId="1" nodeType="afterEffect">
                                  <p:stCondLst>
                                    <p:cond delay="0"/>
                                  </p:stCondLst>
                                  <p:iterate type="lt">
                                    <p:tmPct val="50000"/>
                                  </p:iterate>
                                  <p:childTnLst>
                                    <p:set>
                                      <p:cBhvr>
                                        <p:cTn id="27" dur="1" fill="hold">
                                          <p:stCondLst>
                                            <p:cond delay="0"/>
                                          </p:stCondLst>
                                        </p:cTn>
                                        <p:tgtEl>
                                          <p:spTgt spid="25605"/>
                                        </p:tgtEl>
                                        <p:attrNameLst>
                                          <p:attrName>style.visibility</p:attrName>
                                        </p:attrNameLst>
                                      </p:cBhvr>
                                      <p:to>
                                        <p:strVal val="visible"/>
                                      </p:to>
                                    </p:set>
                                    <p:anim calcmode="discrete" valueType="clr">
                                      <p:cBhvr override="childStyle">
                                        <p:cTn id="28" dur="80"/>
                                        <p:tgtEl>
                                          <p:spTgt spid="2560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605"/>
                                        </p:tgtEl>
                                        <p:attrNameLst>
                                          <p:attrName>fillcolor</p:attrName>
                                        </p:attrNameLst>
                                      </p:cBhvr>
                                      <p:tavLst>
                                        <p:tav tm="0">
                                          <p:val>
                                            <p:clrVal>
                                              <a:schemeClr val="accent2"/>
                                            </p:clrVal>
                                          </p:val>
                                        </p:tav>
                                        <p:tav tm="50000">
                                          <p:val>
                                            <p:clrVal>
                                              <a:schemeClr val="hlink"/>
                                            </p:clrVal>
                                          </p:val>
                                        </p:tav>
                                      </p:tavLst>
                                    </p:anim>
                                    <p:set>
                                      <p:cBhvr>
                                        <p:cTn id="30" dur="80"/>
                                        <p:tgtEl>
                                          <p:spTgt spid="25605"/>
                                        </p:tgtEl>
                                        <p:attrNameLst>
                                          <p:attrName>fill.type</p:attrName>
                                        </p:attrNameLst>
                                      </p:cBhvr>
                                      <p:to>
                                        <p:strVal val="solid"/>
                                      </p:to>
                                    </p:set>
                                  </p:childTnLst>
                                </p:cTn>
                              </p:par>
                            </p:childTnLst>
                          </p:cTn>
                        </p:par>
                        <p:par>
                          <p:cTn id="31" fill="hold">
                            <p:stCondLst>
                              <p:cond delay="16660"/>
                            </p:stCondLst>
                            <p:childTnLst>
                              <p:par>
                                <p:cTn id="32" presetID="3" presetClass="exit" presetSubtype="10" fill="hold" grpId="0" nodeType="afterEffect">
                                  <p:stCondLst>
                                    <p:cond delay="3000"/>
                                  </p:stCondLst>
                                  <p:iterate type="lt">
                                    <p:tmPct val="0"/>
                                  </p:iterate>
                                  <p:childTnLst>
                                    <p:animEffect transition="out" filter="blinds(horizontal)">
                                      <p:cBhvr>
                                        <p:cTn id="33" dur="1000"/>
                                        <p:tgtEl>
                                          <p:spTgt spid="25605"/>
                                        </p:tgtEl>
                                      </p:cBhvr>
                                    </p:animEffect>
                                    <p:set>
                                      <p:cBhvr>
                                        <p:cTn id="34" dur="1" fill="hold">
                                          <p:stCondLst>
                                            <p:cond delay="999"/>
                                          </p:stCondLst>
                                        </p:cTn>
                                        <p:tgtEl>
                                          <p:spTgt spid="25605"/>
                                        </p:tgtEl>
                                        <p:attrNameLst>
                                          <p:attrName>style.visibility</p:attrName>
                                        </p:attrNameLst>
                                      </p:cBhvr>
                                      <p:to>
                                        <p:strVal val="hidden"/>
                                      </p:to>
                                    </p:set>
                                  </p:childTnLst>
                                </p:cTn>
                              </p:par>
                            </p:childTnLst>
                          </p:cTn>
                        </p:par>
                        <p:par>
                          <p:cTn id="35" fill="hold">
                            <p:stCondLst>
                              <p:cond delay="20660"/>
                            </p:stCondLst>
                            <p:childTnLst>
                              <p:par>
                                <p:cTn id="36" presetID="7" presetClass="entr" presetSubtype="4" fill="hold" grpId="1" nodeType="afterEffect">
                                  <p:stCondLst>
                                    <p:cond delay="0"/>
                                  </p:stCondLst>
                                  <p:childTnLst>
                                    <p:set>
                                      <p:cBhvr>
                                        <p:cTn id="37" dur="1" fill="hold">
                                          <p:stCondLst>
                                            <p:cond delay="0"/>
                                          </p:stCondLst>
                                        </p:cTn>
                                        <p:tgtEl>
                                          <p:spTgt spid="25609"/>
                                        </p:tgtEl>
                                        <p:attrNameLst>
                                          <p:attrName>style.visibility</p:attrName>
                                        </p:attrNameLst>
                                      </p:cBhvr>
                                      <p:to>
                                        <p:strVal val="visible"/>
                                      </p:to>
                                    </p:set>
                                    <p:anim calcmode="lin" valueType="num">
                                      <p:cBhvr additive="base">
                                        <p:cTn id="38" dur="5000" fill="hold"/>
                                        <p:tgtEl>
                                          <p:spTgt spid="25609"/>
                                        </p:tgtEl>
                                        <p:attrNameLst>
                                          <p:attrName>ppt_x</p:attrName>
                                        </p:attrNameLst>
                                      </p:cBhvr>
                                      <p:tavLst>
                                        <p:tav tm="0">
                                          <p:val>
                                            <p:strVal val="#ppt_x"/>
                                          </p:val>
                                        </p:tav>
                                        <p:tav tm="100000">
                                          <p:val>
                                            <p:strVal val="#ppt_x"/>
                                          </p:val>
                                        </p:tav>
                                      </p:tavLst>
                                    </p:anim>
                                    <p:anim calcmode="lin" valueType="num">
                                      <p:cBhvr additive="base">
                                        <p:cTn id="39" dur="5000" fill="hold"/>
                                        <p:tgtEl>
                                          <p:spTgt spid="25609"/>
                                        </p:tgtEl>
                                        <p:attrNameLst>
                                          <p:attrName>ppt_y</p:attrName>
                                        </p:attrNameLst>
                                      </p:cBhvr>
                                      <p:tavLst>
                                        <p:tav tm="0">
                                          <p:val>
                                            <p:strVal val="1+#ppt_h/2"/>
                                          </p:val>
                                        </p:tav>
                                        <p:tav tm="100000">
                                          <p:val>
                                            <p:strVal val="#ppt_y"/>
                                          </p:val>
                                        </p:tav>
                                      </p:tavLst>
                                    </p:anim>
                                  </p:childTnLst>
                                </p:cTn>
                              </p:par>
                            </p:childTnLst>
                          </p:cTn>
                        </p:par>
                        <p:par>
                          <p:cTn id="40" fill="hold">
                            <p:stCondLst>
                              <p:cond delay="25660"/>
                            </p:stCondLst>
                            <p:childTnLst>
                              <p:par>
                                <p:cTn id="41" presetID="3" presetClass="exit" presetSubtype="10" fill="hold" grpId="0" nodeType="afterEffect">
                                  <p:stCondLst>
                                    <p:cond delay="3000"/>
                                  </p:stCondLst>
                                  <p:childTnLst>
                                    <p:animEffect transition="out" filter="blinds(horizontal)">
                                      <p:cBhvr>
                                        <p:cTn id="42" dur="1000"/>
                                        <p:tgtEl>
                                          <p:spTgt spid="25609"/>
                                        </p:tgtEl>
                                      </p:cBhvr>
                                    </p:animEffect>
                                    <p:set>
                                      <p:cBhvr>
                                        <p:cTn id="43" dur="1" fill="hold">
                                          <p:stCondLst>
                                            <p:cond delay="999"/>
                                          </p:stCondLst>
                                        </p:cTn>
                                        <p:tgtEl>
                                          <p:spTgt spid="25609"/>
                                        </p:tgtEl>
                                        <p:attrNameLst>
                                          <p:attrName>style.visibility</p:attrName>
                                        </p:attrNameLst>
                                      </p:cBhvr>
                                      <p:to>
                                        <p:strVal val="hidden"/>
                                      </p:to>
                                    </p:set>
                                  </p:childTnLst>
                                </p:cTn>
                              </p:par>
                            </p:childTnLst>
                          </p:cTn>
                        </p:par>
                        <p:par>
                          <p:cTn id="44" fill="hold">
                            <p:stCondLst>
                              <p:cond delay="29660"/>
                            </p:stCondLst>
                            <p:childTnLst>
                              <p:par>
                                <p:cTn id="45" presetID="2" presetClass="entr" presetSubtype="4" fill="hold" grpId="0" nodeType="afterEffect">
                                  <p:stCondLst>
                                    <p:cond delay="0"/>
                                  </p:stCondLst>
                                  <p:childTnLst>
                                    <p:set>
                                      <p:cBhvr>
                                        <p:cTn id="46" dur="1" fill="hold">
                                          <p:stCondLst>
                                            <p:cond delay="0"/>
                                          </p:stCondLst>
                                        </p:cTn>
                                        <p:tgtEl>
                                          <p:spTgt spid="25608"/>
                                        </p:tgtEl>
                                        <p:attrNameLst>
                                          <p:attrName>style.visibility</p:attrName>
                                        </p:attrNameLst>
                                      </p:cBhvr>
                                      <p:to>
                                        <p:strVal val="visible"/>
                                      </p:to>
                                    </p:set>
                                    <p:anim calcmode="lin" valueType="num">
                                      <p:cBhvr additive="base">
                                        <p:cTn id="47" dur="1000" fill="hold"/>
                                        <p:tgtEl>
                                          <p:spTgt spid="25608"/>
                                        </p:tgtEl>
                                        <p:attrNameLst>
                                          <p:attrName>ppt_x</p:attrName>
                                        </p:attrNameLst>
                                      </p:cBhvr>
                                      <p:tavLst>
                                        <p:tav tm="0">
                                          <p:val>
                                            <p:strVal val="#ppt_x"/>
                                          </p:val>
                                        </p:tav>
                                        <p:tav tm="100000">
                                          <p:val>
                                            <p:strVal val="#ppt_x"/>
                                          </p:val>
                                        </p:tav>
                                      </p:tavLst>
                                    </p:anim>
                                    <p:anim calcmode="lin" valueType="num">
                                      <p:cBhvr additive="base">
                                        <p:cTn id="48" dur="1000" fill="hold"/>
                                        <p:tgtEl>
                                          <p:spTgt spid="25608"/>
                                        </p:tgtEl>
                                        <p:attrNameLst>
                                          <p:attrName>ppt_y</p:attrName>
                                        </p:attrNameLst>
                                      </p:cBhvr>
                                      <p:tavLst>
                                        <p:tav tm="0">
                                          <p:val>
                                            <p:strVal val="1+#ppt_h/2"/>
                                          </p:val>
                                        </p:tav>
                                        <p:tav tm="100000">
                                          <p:val>
                                            <p:strVal val="#ppt_y"/>
                                          </p:val>
                                        </p:tav>
                                      </p:tavLst>
                                    </p:anim>
                                  </p:childTnLst>
                                </p:cTn>
                              </p:par>
                            </p:childTnLst>
                          </p:cTn>
                        </p:par>
                        <p:par>
                          <p:cTn id="49" fill="hold">
                            <p:stCondLst>
                              <p:cond delay="30660"/>
                            </p:stCondLst>
                            <p:childTnLst>
                              <p:par>
                                <p:cTn id="50" presetID="3" presetClass="exit" presetSubtype="10" fill="hold" grpId="1" nodeType="afterEffect">
                                  <p:stCondLst>
                                    <p:cond delay="3000"/>
                                  </p:stCondLst>
                                  <p:childTnLst>
                                    <p:animEffect transition="out" filter="blinds(horizontal)">
                                      <p:cBhvr>
                                        <p:cTn id="51" dur="500"/>
                                        <p:tgtEl>
                                          <p:spTgt spid="25608"/>
                                        </p:tgtEl>
                                      </p:cBhvr>
                                    </p:animEffect>
                                    <p:set>
                                      <p:cBhvr>
                                        <p:cTn id="52" dur="1" fill="hold">
                                          <p:stCondLst>
                                            <p:cond delay="499"/>
                                          </p:stCondLst>
                                        </p:cTn>
                                        <p:tgtEl>
                                          <p:spTgt spid="25608"/>
                                        </p:tgtEl>
                                        <p:attrNameLst>
                                          <p:attrName>style.visibility</p:attrName>
                                        </p:attrNameLst>
                                      </p:cBhvr>
                                      <p:to>
                                        <p:strVal val="hidden"/>
                                      </p:to>
                                    </p:set>
                                  </p:childTnLst>
                                </p:cTn>
                              </p:par>
                            </p:childTnLst>
                          </p:cTn>
                        </p:par>
                        <p:par>
                          <p:cTn id="53" fill="hold">
                            <p:stCondLst>
                              <p:cond delay="34160"/>
                            </p:stCondLst>
                            <p:childTnLst>
                              <p:par>
                                <p:cTn id="54" presetID="28" presetClass="entr" presetSubtype="0" fill="hold" grpId="1" nodeType="afterEffect">
                                  <p:stCondLst>
                                    <p:cond delay="0"/>
                                  </p:stCondLst>
                                  <p:childTnLst>
                                    <p:set>
                                      <p:cBhvr>
                                        <p:cTn id="55" dur="1" fill="hold">
                                          <p:stCondLst>
                                            <p:cond delay="0"/>
                                          </p:stCondLst>
                                        </p:cTn>
                                        <p:tgtEl>
                                          <p:spTgt spid="25604"/>
                                        </p:tgtEl>
                                        <p:attrNameLst>
                                          <p:attrName>style.visibility</p:attrName>
                                        </p:attrNameLst>
                                      </p:cBhvr>
                                      <p:to>
                                        <p:strVal val="visible"/>
                                      </p:to>
                                    </p:set>
                                    <p:anim calcmode="lin" valueType="num">
                                      <p:cBhvr>
                                        <p:cTn id="56" dur="15000" fill="hold"/>
                                        <p:tgtEl>
                                          <p:spTgt spid="25604"/>
                                        </p:tgtEl>
                                        <p:attrNameLst>
                                          <p:attrName>ppt_x</p:attrName>
                                        </p:attrNameLst>
                                      </p:cBhvr>
                                      <p:tavLst>
                                        <p:tav tm="0">
                                          <p:val>
                                            <p:strVal val="#ppt_x"/>
                                          </p:val>
                                        </p:tav>
                                        <p:tav tm="100000">
                                          <p:val>
                                            <p:strVal val="#ppt_x"/>
                                          </p:val>
                                        </p:tav>
                                      </p:tavLst>
                                    </p:anim>
                                    <p:anim calcmode="lin" valueType="num">
                                      <p:cBhvr>
                                        <p:cTn id="57" dur="15000" fill="hold"/>
                                        <p:tgtEl>
                                          <p:spTgt spid="25604"/>
                                        </p:tgtEl>
                                        <p:attrNameLst>
                                          <p:attrName>ppt_y</p:attrName>
                                        </p:attrNameLst>
                                      </p:cBhvr>
                                      <p:tavLst>
                                        <p:tav tm="0">
                                          <p:val>
                                            <p:strVal val="#ppt_y+1"/>
                                          </p:val>
                                        </p:tav>
                                        <p:tav tm="100000">
                                          <p:val>
                                            <p:strVal val="#ppt_y-1"/>
                                          </p:val>
                                        </p:tav>
                                      </p:tavLst>
                                    </p:anim>
                                  </p:childTnLst>
                                </p:cTn>
                              </p:par>
                            </p:childTnLst>
                          </p:cTn>
                        </p:par>
                        <p:par>
                          <p:cTn id="58" fill="hold">
                            <p:stCondLst>
                              <p:cond delay="49160"/>
                            </p:stCondLst>
                            <p:childTnLst>
                              <p:par>
                                <p:cTn id="59" presetID="3" presetClass="exit" presetSubtype="10" fill="hold" grpId="0" nodeType="afterEffect">
                                  <p:stCondLst>
                                    <p:cond delay="0"/>
                                  </p:stCondLst>
                                  <p:childTnLst>
                                    <p:animEffect transition="out" filter="blinds(horizontal)">
                                      <p:cBhvr>
                                        <p:cTn id="60" dur="500"/>
                                        <p:tgtEl>
                                          <p:spTgt spid="25604"/>
                                        </p:tgtEl>
                                      </p:cBhvr>
                                    </p:animEffect>
                                    <p:set>
                                      <p:cBhvr>
                                        <p:cTn id="61" dur="1" fill="hold">
                                          <p:stCondLst>
                                            <p:cond delay="499"/>
                                          </p:stCondLst>
                                        </p:cTn>
                                        <p:tgtEl>
                                          <p:spTgt spid="25604"/>
                                        </p:tgtEl>
                                        <p:attrNameLst>
                                          <p:attrName>style.visibility</p:attrName>
                                        </p:attrNameLst>
                                      </p:cBhvr>
                                      <p:to>
                                        <p:strVal val="hidden"/>
                                      </p:to>
                                    </p:set>
                                  </p:childTnLst>
                                </p:cTn>
                              </p:par>
                            </p:childTnLst>
                          </p:cTn>
                        </p:par>
                        <p:par>
                          <p:cTn id="62" fill="hold">
                            <p:stCondLst>
                              <p:cond delay="49660"/>
                            </p:stCondLst>
                            <p:childTnLst>
                              <p:par>
                                <p:cTn id="63" presetID="37" presetClass="entr" presetSubtype="0" fill="hold" grpId="0" nodeType="afterEffect">
                                  <p:stCondLst>
                                    <p:cond delay="0"/>
                                  </p:stCondLst>
                                  <p:childTnLst>
                                    <p:set>
                                      <p:cBhvr>
                                        <p:cTn id="64" dur="1" fill="hold">
                                          <p:stCondLst>
                                            <p:cond delay="0"/>
                                          </p:stCondLst>
                                        </p:cTn>
                                        <p:tgtEl>
                                          <p:spTgt spid="25606"/>
                                        </p:tgtEl>
                                        <p:attrNameLst>
                                          <p:attrName>style.visibility</p:attrName>
                                        </p:attrNameLst>
                                      </p:cBhvr>
                                      <p:to>
                                        <p:strVal val="visible"/>
                                      </p:to>
                                    </p:set>
                                    <p:animEffect transition="in" filter="fade">
                                      <p:cBhvr>
                                        <p:cTn id="65" dur="1000"/>
                                        <p:tgtEl>
                                          <p:spTgt spid="25606"/>
                                        </p:tgtEl>
                                      </p:cBhvr>
                                    </p:animEffect>
                                    <p:anim calcmode="lin" valueType="num">
                                      <p:cBhvr>
                                        <p:cTn id="66" dur="1000" fill="hold"/>
                                        <p:tgtEl>
                                          <p:spTgt spid="25606"/>
                                        </p:tgtEl>
                                        <p:attrNameLst>
                                          <p:attrName>ppt_x</p:attrName>
                                        </p:attrNameLst>
                                      </p:cBhvr>
                                      <p:tavLst>
                                        <p:tav tm="0">
                                          <p:val>
                                            <p:strVal val="#ppt_x"/>
                                          </p:val>
                                        </p:tav>
                                        <p:tav tm="100000">
                                          <p:val>
                                            <p:strVal val="#ppt_x"/>
                                          </p:val>
                                        </p:tav>
                                      </p:tavLst>
                                    </p:anim>
                                    <p:anim calcmode="lin" valueType="num">
                                      <p:cBhvr>
                                        <p:cTn id="67" dur="900" decel="100000" fill="hold"/>
                                        <p:tgtEl>
                                          <p:spTgt spid="2560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606"/>
                                        </p:tgtEl>
                                        <p:attrNameLst>
                                          <p:attrName>ppt_y</p:attrName>
                                        </p:attrNameLst>
                                      </p:cBhvr>
                                      <p:tavLst>
                                        <p:tav tm="0">
                                          <p:val>
                                            <p:strVal val="#ppt_y-.03"/>
                                          </p:val>
                                        </p:tav>
                                        <p:tav tm="100000">
                                          <p:val>
                                            <p:strVal val="#ppt_y"/>
                                          </p:val>
                                        </p:tav>
                                      </p:tavLst>
                                    </p:anim>
                                  </p:childTnLst>
                                </p:cTn>
                              </p:par>
                            </p:childTnLst>
                          </p:cTn>
                        </p:par>
                        <p:par>
                          <p:cTn id="69" fill="hold">
                            <p:stCondLst>
                              <p:cond delay="50660"/>
                            </p:stCondLst>
                            <p:childTnLst>
                              <p:par>
                                <p:cTn id="70" presetID="3" presetClass="exit" presetSubtype="10" fill="hold" grpId="1" nodeType="afterEffect">
                                  <p:stCondLst>
                                    <p:cond delay="3000"/>
                                  </p:stCondLst>
                                  <p:childTnLst>
                                    <p:animEffect transition="out" filter="blinds(horizontal)">
                                      <p:cBhvr>
                                        <p:cTn id="71" dur="500"/>
                                        <p:tgtEl>
                                          <p:spTgt spid="25606"/>
                                        </p:tgtEl>
                                      </p:cBhvr>
                                    </p:animEffect>
                                    <p:set>
                                      <p:cBhvr>
                                        <p:cTn id="72" dur="1" fill="hold">
                                          <p:stCondLst>
                                            <p:cond delay="499"/>
                                          </p:stCondLst>
                                        </p:cTn>
                                        <p:tgtEl>
                                          <p:spTgt spid="25606"/>
                                        </p:tgtEl>
                                        <p:attrNameLst>
                                          <p:attrName>style.visibility</p:attrName>
                                        </p:attrNameLst>
                                      </p:cBhvr>
                                      <p:to>
                                        <p:strVal val="hidden"/>
                                      </p:to>
                                    </p:set>
                                  </p:childTnLst>
                                </p:cTn>
                              </p:par>
                            </p:childTnLst>
                          </p:cTn>
                        </p:par>
                        <p:par>
                          <p:cTn id="73" fill="hold">
                            <p:stCondLst>
                              <p:cond delay="54160"/>
                            </p:stCondLst>
                            <p:childTnLst>
                              <p:par>
                                <p:cTn id="74" presetID="2" presetClass="entr" presetSubtype="4" fill="hold" grpId="0" nodeType="afterEffect">
                                  <p:stCondLst>
                                    <p:cond delay="0"/>
                                  </p:stCondLst>
                                  <p:childTnLst>
                                    <p:set>
                                      <p:cBhvr>
                                        <p:cTn id="75" dur="1" fill="hold">
                                          <p:stCondLst>
                                            <p:cond delay="0"/>
                                          </p:stCondLst>
                                        </p:cTn>
                                        <p:tgtEl>
                                          <p:spTgt spid="25607"/>
                                        </p:tgtEl>
                                        <p:attrNameLst>
                                          <p:attrName>style.visibility</p:attrName>
                                        </p:attrNameLst>
                                      </p:cBhvr>
                                      <p:to>
                                        <p:strVal val="visible"/>
                                      </p:to>
                                    </p:set>
                                    <p:anim calcmode="lin" valueType="num">
                                      <p:cBhvr additive="base">
                                        <p:cTn id="76" dur="2000" fill="hold"/>
                                        <p:tgtEl>
                                          <p:spTgt spid="25607"/>
                                        </p:tgtEl>
                                        <p:attrNameLst>
                                          <p:attrName>ppt_x</p:attrName>
                                        </p:attrNameLst>
                                      </p:cBhvr>
                                      <p:tavLst>
                                        <p:tav tm="0">
                                          <p:val>
                                            <p:strVal val="#ppt_x"/>
                                          </p:val>
                                        </p:tav>
                                        <p:tav tm="100000">
                                          <p:val>
                                            <p:strVal val="#ppt_x"/>
                                          </p:val>
                                        </p:tav>
                                      </p:tavLst>
                                    </p:anim>
                                    <p:anim calcmode="lin" valueType="num">
                                      <p:cBhvr additive="base">
                                        <p:cTn id="77" dur="2000" fill="hold"/>
                                        <p:tgtEl>
                                          <p:spTgt spid="25607"/>
                                        </p:tgtEl>
                                        <p:attrNameLst>
                                          <p:attrName>ppt_y</p:attrName>
                                        </p:attrNameLst>
                                      </p:cBhvr>
                                      <p:tavLst>
                                        <p:tav tm="0">
                                          <p:val>
                                            <p:strVal val="1+#ppt_h/2"/>
                                          </p:val>
                                        </p:tav>
                                        <p:tav tm="100000">
                                          <p:val>
                                            <p:strVal val="#ppt_y"/>
                                          </p:val>
                                        </p:tav>
                                      </p:tavLst>
                                    </p:anim>
                                  </p:childTnLst>
                                </p:cTn>
                              </p:par>
                            </p:childTnLst>
                          </p:cTn>
                        </p:par>
                        <p:par>
                          <p:cTn id="78" fill="hold">
                            <p:stCondLst>
                              <p:cond delay="56160"/>
                            </p:stCondLst>
                            <p:childTnLst>
                              <p:par>
                                <p:cTn id="79" presetID="3" presetClass="exit" presetSubtype="10" fill="hold" grpId="1" nodeType="afterEffect">
                                  <p:stCondLst>
                                    <p:cond delay="3000"/>
                                  </p:stCondLst>
                                  <p:childTnLst>
                                    <p:animEffect transition="out" filter="blinds(horizontal)">
                                      <p:cBhvr>
                                        <p:cTn id="80" dur="500"/>
                                        <p:tgtEl>
                                          <p:spTgt spid="25607"/>
                                        </p:tgtEl>
                                      </p:cBhvr>
                                    </p:animEffect>
                                    <p:set>
                                      <p:cBhvr>
                                        <p:cTn id="81" dur="1" fill="hold">
                                          <p:stCondLst>
                                            <p:cond delay="499"/>
                                          </p:stCondLst>
                                        </p:cTn>
                                        <p:tgtEl>
                                          <p:spTgt spid="25607"/>
                                        </p:tgtEl>
                                        <p:attrNameLst>
                                          <p:attrName>style.visibility</p:attrName>
                                        </p:attrNameLst>
                                      </p:cBhvr>
                                      <p:to>
                                        <p:strVal val="hidden"/>
                                      </p:to>
                                    </p:set>
                                  </p:childTnLst>
                                </p:cTn>
                              </p:par>
                            </p:childTnLst>
                          </p:cTn>
                        </p:par>
                        <p:par>
                          <p:cTn id="82" fill="hold">
                            <p:stCondLst>
                              <p:cond delay="59660"/>
                            </p:stCondLst>
                            <p:childTnLst>
                              <p:par>
                                <p:cTn id="83" presetID="7" presetClass="entr" presetSubtype="4" fill="hold" nodeType="afterEffect">
                                  <p:stCondLst>
                                    <p:cond delay="0"/>
                                  </p:stCondLst>
                                  <p:childTnLst>
                                    <p:set>
                                      <p:cBhvr>
                                        <p:cTn id="84" dur="1" fill="hold">
                                          <p:stCondLst>
                                            <p:cond delay="0"/>
                                          </p:stCondLst>
                                        </p:cTn>
                                        <p:tgtEl>
                                          <p:spTgt spid="34826"/>
                                        </p:tgtEl>
                                        <p:attrNameLst>
                                          <p:attrName>style.visibility</p:attrName>
                                        </p:attrNameLst>
                                      </p:cBhvr>
                                      <p:to>
                                        <p:strVal val="visible"/>
                                      </p:to>
                                    </p:set>
                                    <p:anim calcmode="lin" valueType="num">
                                      <p:cBhvr additive="base">
                                        <p:cTn id="85" dur="5000" fill="hold"/>
                                        <p:tgtEl>
                                          <p:spTgt spid="34826"/>
                                        </p:tgtEl>
                                        <p:attrNameLst>
                                          <p:attrName>ppt_x</p:attrName>
                                        </p:attrNameLst>
                                      </p:cBhvr>
                                      <p:tavLst>
                                        <p:tav tm="0">
                                          <p:val>
                                            <p:strVal val="#ppt_x"/>
                                          </p:val>
                                        </p:tav>
                                        <p:tav tm="100000">
                                          <p:val>
                                            <p:strVal val="#ppt_x"/>
                                          </p:val>
                                        </p:tav>
                                      </p:tavLst>
                                    </p:anim>
                                    <p:anim calcmode="lin" valueType="num">
                                      <p:cBhvr additive="base">
                                        <p:cTn id="86" dur="5000" fill="hold"/>
                                        <p:tgtEl>
                                          <p:spTgt spid="34826"/>
                                        </p:tgtEl>
                                        <p:attrNameLst>
                                          <p:attrName>ppt_y</p:attrName>
                                        </p:attrNameLst>
                                      </p:cBhvr>
                                      <p:tavLst>
                                        <p:tav tm="0">
                                          <p:val>
                                            <p:strVal val="1+#ppt_h/2"/>
                                          </p:val>
                                        </p:tav>
                                        <p:tav tm="100000">
                                          <p:val>
                                            <p:strVal val="#ppt_y"/>
                                          </p:val>
                                        </p:tav>
                                      </p:tavLst>
                                    </p:anim>
                                  </p:childTnLst>
                                </p:cTn>
                              </p:par>
                            </p:childTnLst>
                          </p:cTn>
                        </p:par>
                        <p:par>
                          <p:cTn id="87" fill="hold">
                            <p:stCondLst>
                              <p:cond delay="64660"/>
                            </p:stCondLst>
                            <p:childTnLst>
                              <p:par>
                                <p:cTn id="88" presetID="3" presetClass="exit" presetSubtype="10" fill="hold" nodeType="afterEffect">
                                  <p:stCondLst>
                                    <p:cond delay="0"/>
                                  </p:stCondLst>
                                  <p:childTnLst>
                                    <p:animEffect transition="out" filter="blinds(horizontal)">
                                      <p:cBhvr>
                                        <p:cTn id="89" dur="500"/>
                                        <p:tgtEl>
                                          <p:spTgt spid="34826"/>
                                        </p:tgtEl>
                                      </p:cBhvr>
                                    </p:animEffect>
                                    <p:set>
                                      <p:cBhvr>
                                        <p:cTn id="90" dur="1" fill="hold">
                                          <p:stCondLst>
                                            <p:cond delay="499"/>
                                          </p:stCondLst>
                                        </p:cTn>
                                        <p:tgtEl>
                                          <p:spTgt spid="34826"/>
                                        </p:tgtEl>
                                        <p:attrNameLst>
                                          <p:attrName>style.visibility</p:attrName>
                                        </p:attrNameLst>
                                      </p:cBhvr>
                                      <p:to>
                                        <p:strVal val="hidden"/>
                                      </p:to>
                                    </p:set>
                                  </p:childTnLst>
                                </p:cTn>
                              </p:par>
                            </p:childTnLst>
                          </p:cTn>
                        </p:par>
                        <p:par>
                          <p:cTn id="91" fill="hold">
                            <p:stCondLst>
                              <p:cond delay="6516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34827"/>
                                        </p:tgtEl>
                                        <p:attrNameLst>
                                          <p:attrName>style.visibility</p:attrName>
                                        </p:attrNameLst>
                                      </p:cBhvr>
                                      <p:to>
                                        <p:strVal val="visible"/>
                                      </p:to>
                                    </p:set>
                                    <p:anim calcmode="lin" valueType="num">
                                      <p:cBhvr>
                                        <p:cTn id="94" dur="2000" fill="hold"/>
                                        <p:tgtEl>
                                          <p:spTgt spid="34827"/>
                                        </p:tgtEl>
                                        <p:attrNameLst>
                                          <p:attrName>ppt_x</p:attrName>
                                        </p:attrNameLst>
                                      </p:cBhvr>
                                      <p:tavLst>
                                        <p:tav tm="0">
                                          <p:val>
                                            <p:strVal val="#ppt_x"/>
                                          </p:val>
                                        </p:tav>
                                        <p:tav tm="50000">
                                          <p:val>
                                            <p:strVal val="#ppt_x+.1"/>
                                          </p:val>
                                        </p:tav>
                                        <p:tav tm="100000">
                                          <p:val>
                                            <p:strVal val="#ppt_x"/>
                                          </p:val>
                                        </p:tav>
                                      </p:tavLst>
                                    </p:anim>
                                    <p:anim calcmode="lin" valueType="num">
                                      <p:cBhvr>
                                        <p:cTn id="95" dur="2000" fill="hold"/>
                                        <p:tgtEl>
                                          <p:spTgt spid="34827"/>
                                        </p:tgtEl>
                                        <p:attrNameLst>
                                          <p:attrName>ppt_y</p:attrName>
                                        </p:attrNameLst>
                                      </p:cBhvr>
                                      <p:tavLst>
                                        <p:tav tm="0">
                                          <p:val>
                                            <p:strVal val="#ppt_y"/>
                                          </p:val>
                                        </p:tav>
                                        <p:tav tm="100000">
                                          <p:val>
                                            <p:strVal val="#ppt_y"/>
                                          </p:val>
                                        </p:tav>
                                      </p:tavLst>
                                    </p:anim>
                                    <p:anim calcmode="lin" valueType="num">
                                      <p:cBhvr>
                                        <p:cTn id="96" dur="2000" fill="hold"/>
                                        <p:tgtEl>
                                          <p:spTgt spid="34827"/>
                                        </p:tgtEl>
                                        <p:attrNameLst>
                                          <p:attrName>ppt_h</p:attrName>
                                        </p:attrNameLst>
                                      </p:cBhvr>
                                      <p:tavLst>
                                        <p:tav tm="0">
                                          <p:val>
                                            <p:strVal val="#ppt_h/10"/>
                                          </p:val>
                                        </p:tav>
                                        <p:tav tm="50000">
                                          <p:val>
                                            <p:strVal val="#ppt_h+.01"/>
                                          </p:val>
                                        </p:tav>
                                        <p:tav tm="100000">
                                          <p:val>
                                            <p:strVal val="#ppt_h"/>
                                          </p:val>
                                        </p:tav>
                                      </p:tavLst>
                                    </p:anim>
                                    <p:anim calcmode="lin" valueType="num">
                                      <p:cBhvr>
                                        <p:cTn id="97" dur="2000" fill="hold"/>
                                        <p:tgtEl>
                                          <p:spTgt spid="34827"/>
                                        </p:tgtEl>
                                        <p:attrNameLst>
                                          <p:attrName>ppt_w</p:attrName>
                                        </p:attrNameLst>
                                      </p:cBhvr>
                                      <p:tavLst>
                                        <p:tav tm="0">
                                          <p:val>
                                            <p:strVal val="#ppt_w/10"/>
                                          </p:val>
                                        </p:tav>
                                        <p:tav tm="50000">
                                          <p:val>
                                            <p:strVal val="#ppt_w+.01"/>
                                          </p:val>
                                        </p:tav>
                                        <p:tav tm="100000">
                                          <p:val>
                                            <p:strVal val="#ppt_w"/>
                                          </p:val>
                                        </p:tav>
                                      </p:tavLst>
                                    </p:anim>
                                    <p:animEffect transition="in" filter="fade">
                                      <p:cBhvr>
                                        <p:cTn id="98" dur="2000" tmFilter="0,0; .5, 1; 1, 1"/>
                                        <p:tgtEl>
                                          <p:spTgt spid="34827"/>
                                        </p:tgtEl>
                                      </p:cBhvr>
                                    </p:animEffect>
                                  </p:childTnLst>
                                </p:cTn>
                              </p:par>
                            </p:childTnLst>
                          </p:cTn>
                        </p:par>
                        <p:par>
                          <p:cTn id="99" fill="hold">
                            <p:stCondLst>
                              <p:cond delay="102760"/>
                            </p:stCondLst>
                            <p:childTnLst>
                              <p:par>
                                <p:cTn id="100" presetID="3" presetClass="exit" presetSubtype="10" fill="hold" grpId="1" nodeType="afterEffect">
                                  <p:stCondLst>
                                    <p:cond delay="3000"/>
                                  </p:stCondLst>
                                  <p:iterate type="lt">
                                    <p:tmPct val="0"/>
                                  </p:iterate>
                                  <p:childTnLst>
                                    <p:animEffect transition="out" filter="blinds(horizontal)">
                                      <p:cBhvr>
                                        <p:cTn id="101" dur="500"/>
                                        <p:tgtEl>
                                          <p:spTgt spid="34827"/>
                                        </p:tgtEl>
                                      </p:cBhvr>
                                    </p:animEffect>
                                    <p:set>
                                      <p:cBhvr>
                                        <p:cTn id="102" dur="1" fill="hold">
                                          <p:stCondLst>
                                            <p:cond delay="499"/>
                                          </p:stCondLst>
                                        </p:cTn>
                                        <p:tgtEl>
                                          <p:spTgt spid="34827"/>
                                        </p:tgtEl>
                                        <p:attrNameLst>
                                          <p:attrName>style.visibility</p:attrName>
                                        </p:attrNameLst>
                                      </p:cBhvr>
                                      <p:to>
                                        <p:strVal val="hidden"/>
                                      </p:to>
                                    </p:set>
                                  </p:childTnLst>
                                </p:cTn>
                              </p:par>
                            </p:childTnLst>
                          </p:cTn>
                        </p:par>
                        <p:par>
                          <p:cTn id="103" fill="hold">
                            <p:stCondLst>
                              <p:cond delay="106260"/>
                            </p:stCondLst>
                            <p:childTnLst>
                              <p:par>
                                <p:cTn id="104" presetID="7" presetClass="entr" presetSubtype="4" fill="hold" nodeType="afterEffect">
                                  <p:stCondLst>
                                    <p:cond delay="0"/>
                                  </p:stCondLst>
                                  <p:childTnLst>
                                    <p:set>
                                      <p:cBhvr>
                                        <p:cTn id="105" dur="1" fill="hold">
                                          <p:stCondLst>
                                            <p:cond delay="0"/>
                                          </p:stCondLst>
                                        </p:cTn>
                                        <p:tgtEl>
                                          <p:spTgt spid="34826"/>
                                        </p:tgtEl>
                                        <p:attrNameLst>
                                          <p:attrName>style.visibility</p:attrName>
                                        </p:attrNameLst>
                                      </p:cBhvr>
                                      <p:to>
                                        <p:strVal val="visible"/>
                                      </p:to>
                                    </p:set>
                                    <p:anim calcmode="lin" valueType="num">
                                      <p:cBhvr additive="base">
                                        <p:cTn id="106" dur="5000" fill="hold"/>
                                        <p:tgtEl>
                                          <p:spTgt spid="34826"/>
                                        </p:tgtEl>
                                        <p:attrNameLst>
                                          <p:attrName>ppt_x</p:attrName>
                                        </p:attrNameLst>
                                      </p:cBhvr>
                                      <p:tavLst>
                                        <p:tav tm="0">
                                          <p:val>
                                            <p:strVal val="#ppt_x"/>
                                          </p:val>
                                        </p:tav>
                                        <p:tav tm="100000">
                                          <p:val>
                                            <p:strVal val="#ppt_x"/>
                                          </p:val>
                                        </p:tav>
                                      </p:tavLst>
                                    </p:anim>
                                    <p:anim calcmode="lin" valueType="num">
                                      <p:cBhvr additive="base">
                                        <p:cTn id="107" dur="5000" fill="hold"/>
                                        <p:tgtEl>
                                          <p:spTgt spid="34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4" grpId="1"/>
      <p:bldP spid="25605" grpId="0"/>
      <p:bldP spid="25605" grpId="1"/>
      <p:bldP spid="25606" grpId="0"/>
      <p:bldP spid="25606" grpId="1"/>
      <p:bldP spid="25607" grpId="0"/>
      <p:bldP spid="25607" grpId="1"/>
      <p:bldP spid="25608" grpId="0"/>
      <p:bldP spid="25608" grpId="1"/>
      <p:bldP spid="25609" grpId="0"/>
      <p:bldP spid="25609" grpId="1"/>
      <p:bldP spid="25610" grpId="0"/>
      <p:bldP spid="25610" grpId="1"/>
      <p:bldP spid="25611" grpId="0"/>
      <p:bldP spid="25611" grpId="1"/>
      <p:bldP spid="34827" grpId="0"/>
      <p:bldP spid="3482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4"/>
          <p:cNvSpPr txBox="1">
            <a:spLocks noChangeArrowheads="1"/>
          </p:cNvSpPr>
          <p:nvPr/>
        </p:nvSpPr>
        <p:spPr bwMode="auto">
          <a:xfrm>
            <a:off x="900113" y="2189163"/>
            <a:ext cx="7286625" cy="519112"/>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Tên tiểu phẩm: </a:t>
            </a:r>
            <a:r>
              <a:rPr lang="en-US" sz="2800" b="1">
                <a:solidFill>
                  <a:schemeClr val="accent2"/>
                </a:solidFill>
                <a:latin typeface="Times New Roman" pitchFamily="18" charset="0"/>
                <a:cs typeface="Times New Roman" pitchFamily="18" charset="0"/>
              </a:rPr>
              <a:t>MỘT THOÁNG HÀ NỘI</a:t>
            </a:r>
          </a:p>
        </p:txBody>
      </p:sp>
      <p:sp>
        <p:nvSpPr>
          <p:cNvPr id="23554" name="TextBox 5"/>
          <p:cNvSpPr txBox="1">
            <a:spLocks noChangeArrowheads="1"/>
          </p:cNvSpPr>
          <p:nvPr/>
        </p:nvSpPr>
        <p:spPr bwMode="auto">
          <a:xfrm>
            <a:off x="900113" y="2565400"/>
            <a:ext cx="7272337" cy="2654300"/>
          </a:xfrm>
          <a:prstGeom prst="rect">
            <a:avLst/>
          </a:prstGeom>
          <a:noFill/>
          <a:ln w="9525">
            <a:noFill/>
            <a:miter lim="800000"/>
            <a:headEnd/>
            <a:tailEnd/>
          </a:ln>
        </p:spPr>
        <p:txBody>
          <a:bodyPr>
            <a:spAutoFit/>
          </a:bodyPr>
          <a:lstStyle/>
          <a:p>
            <a:pPr>
              <a:lnSpc>
                <a:spcPct val="200000"/>
              </a:lnSpc>
            </a:pPr>
            <a:r>
              <a:rPr lang="en-US" sz="2800" b="1">
                <a:solidFill>
                  <a:schemeClr val="hlink"/>
                </a:solidFill>
                <a:latin typeface="Calibri" pitchFamily="34" charset="0"/>
              </a:rPr>
              <a:t>                                    </a:t>
            </a:r>
            <a:r>
              <a:rPr lang="en-US" sz="2800" b="1">
                <a:solidFill>
                  <a:schemeClr val="hlink"/>
                </a:solidFill>
                <a:latin typeface="Times New Roman" pitchFamily="18" charset="0"/>
                <a:cs typeface="Times New Roman" pitchFamily="18" charset="0"/>
              </a:rPr>
              <a:t>Phân vai  </a:t>
            </a:r>
          </a:p>
          <a:p>
            <a:pPr>
              <a:lnSpc>
                <a:spcPct val="200000"/>
              </a:lnSpc>
            </a:pPr>
            <a:r>
              <a:rPr lang="en-US" sz="2800" b="1">
                <a:latin typeface="Times New Roman" pitchFamily="18" charset="0"/>
                <a:cs typeface="Times New Roman" pitchFamily="18" charset="0"/>
              </a:rPr>
              <a:t>Bạn </a:t>
            </a:r>
            <a:r>
              <a:rPr lang="en-US" sz="2800" b="1">
                <a:solidFill>
                  <a:schemeClr val="hlink"/>
                </a:solidFill>
                <a:latin typeface="Times New Roman" pitchFamily="18" charset="0"/>
                <a:cs typeface="Times New Roman" pitchFamily="18" charset="0"/>
              </a:rPr>
              <a:t>Nguyễn Thu Trang</a:t>
            </a:r>
            <a:r>
              <a:rPr lang="en-US" sz="2800" b="1">
                <a:latin typeface="Times New Roman" pitchFamily="18" charset="0"/>
                <a:cs typeface="Times New Roman" pitchFamily="18" charset="0"/>
              </a:rPr>
              <a:t>      vai   </a:t>
            </a:r>
            <a:r>
              <a:rPr lang="en-US" sz="2800" b="1" i="1">
                <a:solidFill>
                  <a:schemeClr val="hlink"/>
                </a:solidFill>
                <a:latin typeface="Times New Roman" pitchFamily="18" charset="0"/>
                <a:cs typeface="Times New Roman" pitchFamily="18" charset="0"/>
              </a:rPr>
              <a:t>Cô hàng cốm</a:t>
            </a:r>
            <a:r>
              <a:rPr lang="en-US" sz="2800" b="1">
                <a:latin typeface="Times New Roman" pitchFamily="18" charset="0"/>
                <a:cs typeface="Times New Roman" pitchFamily="18" charset="0"/>
              </a:rPr>
              <a:t>     </a:t>
            </a:r>
          </a:p>
          <a:p>
            <a:pPr>
              <a:lnSpc>
                <a:spcPct val="200000"/>
              </a:lnSpc>
            </a:pPr>
            <a:r>
              <a:rPr lang="en-US" sz="2800" b="1">
                <a:latin typeface="Times New Roman" pitchFamily="18" charset="0"/>
                <a:cs typeface="Times New Roman" pitchFamily="18" charset="0"/>
              </a:rPr>
              <a:t>Bạn </a:t>
            </a:r>
            <a:r>
              <a:rPr lang="en-US" sz="2800" b="1">
                <a:solidFill>
                  <a:schemeClr val="hlink"/>
                </a:solidFill>
                <a:latin typeface="Times New Roman" pitchFamily="18" charset="0"/>
                <a:cs typeface="Times New Roman" pitchFamily="18" charset="0"/>
              </a:rPr>
              <a:t>Nguyễn Thị Thu Thảo</a:t>
            </a:r>
            <a:r>
              <a:rPr lang="en-US" sz="2800" b="1">
                <a:latin typeface="Times New Roman" pitchFamily="18" charset="0"/>
                <a:cs typeface="Times New Roman" pitchFamily="18" charset="0"/>
              </a:rPr>
              <a:t>  vai    </a:t>
            </a:r>
            <a:r>
              <a:rPr lang="en-US" sz="2800" b="1" i="1">
                <a:solidFill>
                  <a:schemeClr val="hlink"/>
                </a:solidFill>
                <a:latin typeface="Times New Roman" pitchFamily="18" charset="0"/>
                <a:cs typeface="Times New Roman" pitchFamily="18" charset="0"/>
              </a:rPr>
              <a:t>An</a:t>
            </a:r>
            <a:endParaRPr lang="vi-VN" sz="2800" b="1" i="1">
              <a:solidFill>
                <a:schemeClr val="hlink"/>
              </a:solidFill>
              <a:latin typeface="Times New Roman" pitchFamily="18" charset="0"/>
              <a:cs typeface="Times New Roman" pitchFamily="18" charset="0"/>
            </a:endParaRPr>
          </a:p>
        </p:txBody>
      </p:sp>
      <p:sp>
        <p:nvSpPr>
          <p:cNvPr id="8" name="Rectangle 7"/>
          <p:cNvSpPr/>
          <p:nvPr/>
        </p:nvSpPr>
        <p:spPr>
          <a:xfrm>
            <a:off x="1819255" y="380979"/>
            <a:ext cx="6126549"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TiỂU PHẨm SẮM VAi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linds(horizontal)">
                                      <p:cBhvr>
                                        <p:cTn id="7" dur="2000"/>
                                        <p:tgtEl>
                                          <p:spTgt spid="2355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blinds(horizontal)">
                                      <p:cBhvr>
                                        <p:cTn id="11"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35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4" name="Picture 3" descr="4-bai-van-ta-canh-dong-lua-chin-buoi-sang-que-em-lop-5-hinh-anh-2.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5" name="Picture 4" descr="8187459586_68716b09c1_z.jpg"/>
          <p:cNvPicPr>
            <a:picLocks noChangeAspect="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7000"/>
                            </p:stCondLst>
                            <p:childTnLst>
                              <p:par>
                                <p:cTn id="9" presetID="2" presetClass="entr" presetSubtype="4" fill="hold" nodeType="afterEffect">
                                  <p:stCondLst>
                                    <p:cond delay="5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ppt_x"/>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76375" y="1636713"/>
            <a:ext cx="7380288" cy="1117600"/>
          </a:xfrm>
          <a:prstGeom prst="rect">
            <a:avLst/>
          </a:prstGeom>
          <a:noFill/>
          <a:ln w="9525">
            <a:noFill/>
            <a:miter lim="800000"/>
            <a:headEnd/>
            <a:tailEnd/>
          </a:ln>
        </p:spPr>
        <p:txBody>
          <a:bodyPr>
            <a:spAutoFit/>
          </a:bodyPr>
          <a:lstStyle/>
          <a:p>
            <a:pPr>
              <a:lnSpc>
                <a:spcPct val="120000"/>
              </a:lnSpc>
            </a:pPr>
            <a:r>
              <a:rPr lang="en-US" sz="2800" b="1" i="1">
                <a:solidFill>
                  <a:srgbClr val="E94625"/>
                </a:solidFill>
                <a:latin typeface="Times New Roman" pitchFamily="18" charset="0"/>
                <a:cs typeface="Times New Roman" pitchFamily="18" charset="0"/>
              </a:rPr>
              <a:t> </a:t>
            </a:r>
            <a:r>
              <a:rPr lang="en-US" sz="2800" b="1">
                <a:solidFill>
                  <a:srgbClr val="E94625"/>
                </a:solidFill>
                <a:latin typeface="Times New Roman" pitchFamily="18" charset="0"/>
                <a:cs typeface="Times New Roman" pitchFamily="18" charset="0"/>
              </a:rPr>
              <a:t>Em có nhận xét gì về cách nói năng trong giao tiếp ứng xử của người Hà Nội.</a:t>
            </a:r>
            <a:endParaRPr lang="vi-VN" sz="2800" b="1">
              <a:solidFill>
                <a:srgbClr val="E94625"/>
              </a:solidFill>
              <a:latin typeface="Times New Roman" pitchFamily="18" charset="0"/>
              <a:cs typeface="Times New Roman" pitchFamily="18" charset="0"/>
            </a:endParaRPr>
          </a:p>
        </p:txBody>
      </p:sp>
      <p:sp>
        <p:nvSpPr>
          <p:cNvPr id="6" name="TextBox 5"/>
          <p:cNvSpPr txBox="1">
            <a:spLocks noChangeArrowheads="1"/>
          </p:cNvSpPr>
          <p:nvPr/>
        </p:nvSpPr>
        <p:spPr bwMode="auto">
          <a:xfrm>
            <a:off x="2008188" y="3279775"/>
            <a:ext cx="5876925" cy="2016125"/>
          </a:xfrm>
          <a:prstGeom prst="rect">
            <a:avLst/>
          </a:prstGeom>
          <a:noFill/>
          <a:ln w="9525">
            <a:noFill/>
            <a:miter lim="800000"/>
            <a:headEnd/>
            <a:tailEnd/>
          </a:ln>
        </p:spPr>
        <p:txBody>
          <a:bodyPr>
            <a:spAutoFit/>
          </a:bodyPr>
          <a:lstStyle/>
          <a:p>
            <a:pPr>
              <a:lnSpc>
                <a:spcPct val="150000"/>
              </a:lnSpc>
              <a:buFontTx/>
              <a:buChar char="-"/>
            </a:pPr>
            <a:r>
              <a:rPr lang="en-US" sz="2800" b="1">
                <a:latin typeface="Times New Roman" pitchFamily="18" charset="0"/>
                <a:cs typeface="Times New Roman" pitchFamily="18" charset="0"/>
              </a:rPr>
              <a:t> Hình thức: kĩ thuật khăn trải bàn</a:t>
            </a:r>
          </a:p>
          <a:p>
            <a:pPr>
              <a:lnSpc>
                <a:spcPct val="150000"/>
              </a:lnSpc>
              <a:buFontTx/>
              <a:buChar char="-"/>
            </a:pPr>
            <a:r>
              <a:rPr lang="en-US" sz="2800" b="1">
                <a:latin typeface="Times New Roman" pitchFamily="18" charset="0"/>
                <a:cs typeface="Times New Roman" pitchFamily="18" charset="0"/>
              </a:rPr>
              <a:t> Thời gian: 3 phút</a:t>
            </a:r>
          </a:p>
          <a:p>
            <a:pPr>
              <a:lnSpc>
                <a:spcPct val="150000"/>
              </a:lnSpc>
              <a:buFontTx/>
              <a:buChar char="-"/>
            </a:pPr>
            <a:r>
              <a:rPr lang="en-US" sz="2800" b="1">
                <a:latin typeface="Times New Roman" pitchFamily="18" charset="0"/>
                <a:cs typeface="Times New Roman" pitchFamily="18" charset="0"/>
              </a:rPr>
              <a:t> Cử đại diện trình bày</a:t>
            </a:r>
            <a:endParaRPr lang="vi-VN" sz="2800" b="1">
              <a:latin typeface="Times New Roman" pitchFamily="18" charset="0"/>
              <a:cs typeface="Times New Roman" pitchFamily="18" charset="0"/>
            </a:endParaRPr>
          </a:p>
        </p:txBody>
      </p:sp>
      <p:pic>
        <p:nvPicPr>
          <p:cNvPr id="27651" name="Picture 31" descr="Cau hoi"/>
          <p:cNvPicPr>
            <a:picLocks noChangeAspect="1" noChangeArrowheads="1" noCrop="1"/>
          </p:cNvPicPr>
          <p:nvPr/>
        </p:nvPicPr>
        <p:blipFill>
          <a:blip r:embed="rId3"/>
          <a:srcRect/>
          <a:stretch>
            <a:fillRect/>
          </a:stretch>
        </p:blipFill>
        <p:spPr bwMode="auto">
          <a:xfrm>
            <a:off x="323850" y="1781175"/>
            <a:ext cx="1143000" cy="1143000"/>
          </a:xfrm>
          <a:prstGeom prst="rect">
            <a:avLst/>
          </a:prstGeom>
          <a:noFill/>
          <a:ln w="9525">
            <a:noFill/>
            <a:miter lim="800000"/>
            <a:headEnd/>
            <a:tailEnd/>
          </a:ln>
        </p:spPr>
      </p:pic>
      <p:sp>
        <p:nvSpPr>
          <p:cNvPr id="27652" name="WordArt 6"/>
          <p:cNvSpPr>
            <a:spLocks noChangeArrowheads="1" noChangeShapeType="1" noTextEdit="1"/>
          </p:cNvSpPr>
          <p:nvPr/>
        </p:nvSpPr>
        <p:spPr bwMode="auto">
          <a:xfrm>
            <a:off x="2987675" y="549275"/>
            <a:ext cx="3529013" cy="6477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00"/>
                </a:solidFill>
                <a:effectLst>
                  <a:outerShdw dist="45791" dir="2021404" algn="ctr" rotWithShape="0">
                    <a:srgbClr val="B2B2B2">
                      <a:alpha val="79999"/>
                    </a:srgbClr>
                  </a:outerShdw>
                </a:effectLst>
                <a:latin typeface="Times New Roman"/>
                <a:cs typeface="Times New Roman"/>
              </a:rPr>
              <a:t> THẢO LUẬN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7" presetClass="entr" presetSubtype="4"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7" presetClass="entr" presetSubtype="4"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125538"/>
            <a:ext cx="1258888" cy="4799012"/>
          </a:xfrm>
          <a:prstGeom prst="rect">
            <a:avLst/>
          </a:prstGeom>
          <a:solidFill>
            <a:srgbClr val="FFFF00"/>
          </a:solidFill>
          <a:ln w="9525">
            <a:solidFill>
              <a:schemeClr val="tx1"/>
            </a:solidFill>
            <a:miter lim="800000"/>
            <a:headEnd/>
            <a:tailEnd/>
          </a:ln>
        </p:spPr>
        <p:txBody>
          <a:bodyPr>
            <a:spAutoFit/>
          </a:bodyPr>
          <a:lstStyle/>
          <a:p>
            <a:r>
              <a:rPr lang="en-US" sz="2800" b="1">
                <a:latin typeface="Times New Roman" pitchFamily="18" charset="0"/>
                <a:cs typeface="Times New Roman" pitchFamily="18" charset="0"/>
              </a:rPr>
              <a:t>Cách nói năng trong giao tiếp ứng xử của người Hà Nội</a:t>
            </a:r>
            <a:endParaRPr lang="vi-VN" sz="2800" b="1">
              <a:latin typeface="Times New Roman" pitchFamily="18" charset="0"/>
              <a:cs typeface="Times New Roman" pitchFamily="18" charset="0"/>
            </a:endParaRPr>
          </a:p>
        </p:txBody>
      </p:sp>
      <p:sp>
        <p:nvSpPr>
          <p:cNvPr id="7" name="TextBox 6"/>
          <p:cNvSpPr txBox="1">
            <a:spLocks noChangeArrowheads="1"/>
          </p:cNvSpPr>
          <p:nvPr/>
        </p:nvSpPr>
        <p:spPr bwMode="auto">
          <a:xfrm>
            <a:off x="1692275" y="765175"/>
            <a:ext cx="935038" cy="831850"/>
          </a:xfrm>
          <a:prstGeom prst="rect">
            <a:avLst/>
          </a:prstGeom>
          <a:solidFill>
            <a:schemeClr val="accent2">
              <a:lumMod val="20000"/>
              <a:lumOff val="80000"/>
            </a:schemeClr>
          </a:solidFill>
          <a:ln w="9525">
            <a:solidFill>
              <a:schemeClr val="tx1"/>
            </a:solidFill>
            <a:miter lim="800000"/>
            <a:headEnd/>
            <a:tailEnd/>
          </a:ln>
        </p:spPr>
        <p:txBody>
          <a:bodyPr>
            <a:spAutoFit/>
          </a:bodyPr>
          <a:lstStyle/>
          <a:p>
            <a:pPr>
              <a:defRPr/>
            </a:pPr>
            <a:r>
              <a:rPr lang="en-US" sz="2400" b="1">
                <a:latin typeface="Times New Roman" pitchFamily="18" charset="0"/>
                <a:cs typeface="Times New Roman" pitchFamily="18" charset="0"/>
              </a:rPr>
              <a:t>Ngữ</a:t>
            </a:r>
          </a:p>
          <a:p>
            <a:pPr>
              <a:defRPr/>
            </a:pPr>
            <a:r>
              <a:rPr lang="en-US" sz="2400" b="1">
                <a:latin typeface="Times New Roman" pitchFamily="18" charset="0"/>
                <a:cs typeface="Times New Roman" pitchFamily="18" charset="0"/>
              </a:rPr>
              <a:t>điệu</a:t>
            </a:r>
            <a:endParaRPr lang="vi-VN" sz="2400" b="1">
              <a:latin typeface="Times New Roman" pitchFamily="18" charset="0"/>
              <a:cs typeface="Times New Roman" pitchFamily="18" charset="0"/>
            </a:endParaRPr>
          </a:p>
        </p:txBody>
      </p:sp>
      <p:sp>
        <p:nvSpPr>
          <p:cNvPr id="12" name="TextBox 11"/>
          <p:cNvSpPr txBox="1">
            <a:spLocks noChangeArrowheads="1"/>
          </p:cNvSpPr>
          <p:nvPr/>
        </p:nvSpPr>
        <p:spPr bwMode="auto">
          <a:xfrm>
            <a:off x="3059113" y="692150"/>
            <a:ext cx="4321175" cy="97155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lnSpc>
                <a:spcPct val="130000"/>
              </a:lnSpc>
              <a:buFontTx/>
              <a:buChar char="-"/>
              <a:defRPr/>
            </a:pPr>
            <a:r>
              <a:rPr lang="en-US" sz="2200" b="1">
                <a:latin typeface="Times New Roman" pitchFamily="18" charset="0"/>
                <a:cs typeface="Times New Roman" pitchFamily="18" charset="0"/>
              </a:rPr>
              <a:t> Giàu nhạc tính, dễ nghe</a:t>
            </a:r>
          </a:p>
          <a:p>
            <a:pPr>
              <a:lnSpc>
                <a:spcPct val="130000"/>
              </a:lnSpc>
              <a:buFontTx/>
              <a:buChar char="-"/>
              <a:defRPr/>
            </a:pPr>
            <a:r>
              <a:rPr lang="en-US" sz="2200" b="1">
                <a:latin typeface="Times New Roman" pitchFamily="18" charset="0"/>
                <a:cs typeface="Times New Roman" pitchFamily="18" charset="0"/>
              </a:rPr>
              <a:t> Cách nhấn giọng uyển chuyển.</a:t>
            </a:r>
            <a:endParaRPr lang="vi-VN" sz="2200" b="1">
              <a:latin typeface="Times New Roman" pitchFamily="18" charset="0"/>
              <a:cs typeface="Times New Roman" pitchFamily="18" charset="0"/>
            </a:endParaRPr>
          </a:p>
        </p:txBody>
      </p:sp>
      <p:sp>
        <p:nvSpPr>
          <p:cNvPr id="15" name="TextBox 14"/>
          <p:cNvSpPr txBox="1">
            <a:spLocks noChangeArrowheads="1"/>
          </p:cNvSpPr>
          <p:nvPr/>
        </p:nvSpPr>
        <p:spPr bwMode="auto">
          <a:xfrm>
            <a:off x="1692275" y="2492375"/>
            <a:ext cx="927100" cy="1196975"/>
          </a:xfrm>
          <a:prstGeom prst="rect">
            <a:avLst/>
          </a:prstGeom>
          <a:solidFill>
            <a:schemeClr val="accent2">
              <a:lumMod val="20000"/>
              <a:lumOff val="80000"/>
            </a:schemeClr>
          </a:solidFill>
          <a:ln w="9525">
            <a:solidFill>
              <a:schemeClr val="tx1"/>
            </a:solidFill>
            <a:miter lim="800000"/>
            <a:headEnd/>
            <a:tailEnd/>
          </a:ln>
        </p:spPr>
        <p:txBody>
          <a:bodyPr>
            <a:spAutoFit/>
          </a:bodyPr>
          <a:lstStyle/>
          <a:p>
            <a:pPr>
              <a:defRPr/>
            </a:pPr>
            <a:r>
              <a:rPr lang="en-US" sz="2400" b="1">
                <a:latin typeface="Times New Roman" pitchFamily="18" charset="0"/>
                <a:cs typeface="Times New Roman" pitchFamily="18" charset="0"/>
              </a:rPr>
              <a:t>Cách xưng hô</a:t>
            </a:r>
            <a:endParaRPr lang="vi-VN" sz="2400" b="1">
              <a:latin typeface="Times New Roman" pitchFamily="18" charset="0"/>
              <a:cs typeface="Times New Roman" pitchFamily="18" charset="0"/>
            </a:endParaRPr>
          </a:p>
        </p:txBody>
      </p:sp>
      <p:sp>
        <p:nvSpPr>
          <p:cNvPr id="22" name="TextBox 21"/>
          <p:cNvSpPr txBox="1">
            <a:spLocks noChangeArrowheads="1"/>
          </p:cNvSpPr>
          <p:nvPr/>
        </p:nvSpPr>
        <p:spPr bwMode="auto">
          <a:xfrm>
            <a:off x="3132138" y="2492375"/>
            <a:ext cx="4392612" cy="1108075"/>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lnSpc>
                <a:spcPct val="150000"/>
              </a:lnSpc>
              <a:buFontTx/>
              <a:buChar char="-"/>
              <a:defRPr/>
            </a:pPr>
            <a:r>
              <a:rPr lang="en-US" sz="2200" b="1">
                <a:latin typeface="Times New Roman" pitchFamily="18" charset="0"/>
                <a:cs typeface="Times New Roman" pitchFamily="18" charset="0"/>
              </a:rPr>
              <a:t>Lịch sự, tôn trọng người đối thoại. </a:t>
            </a:r>
          </a:p>
          <a:p>
            <a:pPr>
              <a:lnSpc>
                <a:spcPct val="150000"/>
              </a:lnSpc>
              <a:buFontTx/>
              <a:buChar char="-"/>
              <a:defRPr/>
            </a:pPr>
            <a:r>
              <a:rPr lang="en-US" sz="2200" b="1">
                <a:latin typeface="Times New Roman" pitchFamily="18" charset="0"/>
                <a:cs typeface="Times New Roman" pitchFamily="18" charset="0"/>
              </a:rPr>
              <a:t> Luôn đề cao người giao tiếp. </a:t>
            </a:r>
            <a:endParaRPr lang="vi-VN" sz="2200" b="1">
              <a:latin typeface="Times New Roman" pitchFamily="18" charset="0"/>
              <a:cs typeface="Times New Roman" pitchFamily="18" charset="0"/>
            </a:endParaRPr>
          </a:p>
        </p:txBody>
      </p:sp>
      <p:sp>
        <p:nvSpPr>
          <p:cNvPr id="32" name="TextBox 31"/>
          <p:cNvSpPr txBox="1">
            <a:spLocks noChangeArrowheads="1"/>
          </p:cNvSpPr>
          <p:nvPr/>
        </p:nvSpPr>
        <p:spPr bwMode="auto">
          <a:xfrm>
            <a:off x="1692275" y="4508500"/>
            <a:ext cx="935038" cy="1562100"/>
          </a:xfrm>
          <a:prstGeom prst="rect">
            <a:avLst/>
          </a:prstGeom>
          <a:solidFill>
            <a:schemeClr val="accent2">
              <a:lumMod val="20000"/>
              <a:lumOff val="80000"/>
            </a:schemeClr>
          </a:solidFill>
          <a:ln w="9525">
            <a:solidFill>
              <a:schemeClr val="tx1"/>
            </a:solidFill>
            <a:miter lim="800000"/>
            <a:headEnd/>
            <a:tailEnd/>
          </a:ln>
        </p:spPr>
        <p:txBody>
          <a:bodyPr>
            <a:spAutoFit/>
          </a:bodyPr>
          <a:lstStyle/>
          <a:p>
            <a:pPr>
              <a:defRPr/>
            </a:pPr>
            <a:r>
              <a:rPr lang="en-US" sz="2400" b="1">
                <a:latin typeface="Times New Roman" pitchFamily="18" charset="0"/>
                <a:cs typeface="Times New Roman" pitchFamily="18" charset="0"/>
              </a:rPr>
              <a:t>Cách dùng từ ngữ</a:t>
            </a:r>
            <a:endParaRPr lang="vi-VN" sz="2400" b="1">
              <a:latin typeface="Times New Roman" pitchFamily="18" charset="0"/>
              <a:cs typeface="Times New Roman" pitchFamily="18" charset="0"/>
            </a:endParaRPr>
          </a:p>
        </p:txBody>
      </p:sp>
      <p:sp>
        <p:nvSpPr>
          <p:cNvPr id="38" name="TextBox 37"/>
          <p:cNvSpPr txBox="1">
            <a:spLocks noChangeArrowheads="1"/>
          </p:cNvSpPr>
          <p:nvPr/>
        </p:nvSpPr>
        <p:spPr bwMode="auto">
          <a:xfrm>
            <a:off x="3132138" y="4508500"/>
            <a:ext cx="4464050" cy="1611313"/>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lnSpc>
                <a:spcPct val="150000"/>
              </a:lnSpc>
              <a:buFontTx/>
              <a:buChar char="-"/>
              <a:defRPr/>
            </a:pPr>
            <a:r>
              <a:rPr lang="en-US" sz="2200" b="1">
                <a:latin typeface="Times New Roman" pitchFamily="18" charset="0"/>
                <a:cs typeface="Times New Roman" pitchFamily="18" charset="0"/>
              </a:rPr>
              <a:t> Thường trực lời “cảm ơn, xin lỗi”</a:t>
            </a:r>
          </a:p>
          <a:p>
            <a:pPr>
              <a:lnSpc>
                <a:spcPct val="150000"/>
              </a:lnSpc>
              <a:buFontTx/>
              <a:buChar char="-"/>
              <a:defRPr/>
            </a:pPr>
            <a:r>
              <a:rPr lang="en-US" sz="2200" b="1">
                <a:latin typeface="Times New Roman" pitchFamily="18" charset="0"/>
                <a:cs typeface="Times New Roman" pitchFamily="18" charset="0"/>
              </a:rPr>
              <a:t> Thanh lịch trong dùng từ ngữ </a:t>
            </a:r>
          </a:p>
          <a:p>
            <a:pPr>
              <a:lnSpc>
                <a:spcPct val="150000"/>
              </a:lnSpc>
              <a:buFontTx/>
              <a:buChar char="-"/>
              <a:defRPr/>
            </a:pPr>
            <a:r>
              <a:rPr lang="en-US" sz="2200" b="1">
                <a:latin typeface="Times New Roman" pitchFamily="18" charset="0"/>
                <a:cs typeface="Times New Roman" pitchFamily="18" charset="0"/>
              </a:rPr>
              <a:t> Chọn lọc tinh tế cách diễn đạt</a:t>
            </a:r>
            <a:endParaRPr lang="vi-VN" sz="2200" b="1">
              <a:latin typeface="Times New Roman" pitchFamily="18" charset="0"/>
              <a:cs typeface="Times New Roman" pitchFamily="18" charset="0"/>
            </a:endParaRPr>
          </a:p>
        </p:txBody>
      </p:sp>
      <p:sp>
        <p:nvSpPr>
          <p:cNvPr id="51" name="Rectangle 50"/>
          <p:cNvSpPr/>
          <p:nvPr/>
        </p:nvSpPr>
        <p:spPr>
          <a:xfrm>
            <a:off x="8027988" y="981075"/>
            <a:ext cx="1116012" cy="472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cs typeface="Arial" charset="0"/>
              </a:rPr>
              <a:t>Ý thức và tự hào về nét thanh lịch, văn minh </a:t>
            </a:r>
            <a:endParaRPr lang="vi-VN" sz="2800" b="1">
              <a:solidFill>
                <a:srgbClr val="FF0000"/>
              </a:solidFill>
              <a:cs typeface="Arial" charset="0"/>
            </a:endParaRPr>
          </a:p>
        </p:txBody>
      </p:sp>
      <p:sp>
        <p:nvSpPr>
          <p:cNvPr id="28693" name="Line 21"/>
          <p:cNvSpPr>
            <a:spLocks noChangeShapeType="1"/>
          </p:cNvSpPr>
          <p:nvPr/>
        </p:nvSpPr>
        <p:spPr bwMode="auto">
          <a:xfrm flipV="1">
            <a:off x="1258888" y="1196975"/>
            <a:ext cx="433387" cy="1871663"/>
          </a:xfrm>
          <a:prstGeom prst="line">
            <a:avLst/>
          </a:prstGeom>
          <a:noFill/>
          <a:ln w="28575">
            <a:solidFill>
              <a:schemeClr val="tx1"/>
            </a:solidFill>
            <a:round/>
            <a:headEnd/>
            <a:tailEnd/>
          </a:ln>
        </p:spPr>
        <p:txBody>
          <a:bodyPr/>
          <a:lstStyle/>
          <a:p>
            <a:endParaRPr lang="en-US"/>
          </a:p>
        </p:txBody>
      </p:sp>
      <p:sp>
        <p:nvSpPr>
          <p:cNvPr id="28694" name="Line 22"/>
          <p:cNvSpPr>
            <a:spLocks noChangeShapeType="1"/>
          </p:cNvSpPr>
          <p:nvPr/>
        </p:nvSpPr>
        <p:spPr bwMode="auto">
          <a:xfrm>
            <a:off x="1258888" y="3068638"/>
            <a:ext cx="433387" cy="0"/>
          </a:xfrm>
          <a:prstGeom prst="line">
            <a:avLst/>
          </a:prstGeom>
          <a:noFill/>
          <a:ln w="28575">
            <a:solidFill>
              <a:schemeClr val="tx1"/>
            </a:solidFill>
            <a:round/>
            <a:headEnd/>
            <a:tailEnd/>
          </a:ln>
        </p:spPr>
        <p:txBody>
          <a:bodyPr/>
          <a:lstStyle/>
          <a:p>
            <a:endParaRPr lang="en-US"/>
          </a:p>
        </p:txBody>
      </p:sp>
      <p:sp>
        <p:nvSpPr>
          <p:cNvPr id="28695" name="Line 23"/>
          <p:cNvSpPr>
            <a:spLocks noChangeShapeType="1"/>
          </p:cNvSpPr>
          <p:nvPr/>
        </p:nvSpPr>
        <p:spPr bwMode="auto">
          <a:xfrm>
            <a:off x="1258888" y="3068638"/>
            <a:ext cx="433387" cy="2376487"/>
          </a:xfrm>
          <a:prstGeom prst="line">
            <a:avLst/>
          </a:prstGeom>
          <a:noFill/>
          <a:ln w="28575">
            <a:solidFill>
              <a:schemeClr val="tx1"/>
            </a:solidFill>
            <a:round/>
            <a:headEnd/>
            <a:tailEnd/>
          </a:ln>
        </p:spPr>
        <p:txBody>
          <a:bodyPr/>
          <a:lstStyle/>
          <a:p>
            <a:endParaRPr lang="en-US"/>
          </a:p>
        </p:txBody>
      </p:sp>
      <p:sp>
        <p:nvSpPr>
          <p:cNvPr id="28696" name="Line 24"/>
          <p:cNvSpPr>
            <a:spLocks noChangeShapeType="1"/>
          </p:cNvSpPr>
          <p:nvPr/>
        </p:nvSpPr>
        <p:spPr bwMode="auto">
          <a:xfrm>
            <a:off x="2627313" y="1160463"/>
            <a:ext cx="431800" cy="0"/>
          </a:xfrm>
          <a:prstGeom prst="line">
            <a:avLst/>
          </a:prstGeom>
          <a:noFill/>
          <a:ln w="38100">
            <a:solidFill>
              <a:schemeClr val="tx1"/>
            </a:solidFill>
            <a:round/>
            <a:headEnd/>
            <a:tailEnd/>
          </a:ln>
        </p:spPr>
        <p:txBody>
          <a:bodyPr/>
          <a:lstStyle/>
          <a:p>
            <a:endParaRPr lang="en-US"/>
          </a:p>
        </p:txBody>
      </p:sp>
      <p:sp>
        <p:nvSpPr>
          <p:cNvPr id="28697" name="Line 25"/>
          <p:cNvSpPr>
            <a:spLocks noChangeShapeType="1"/>
          </p:cNvSpPr>
          <p:nvPr/>
        </p:nvSpPr>
        <p:spPr bwMode="auto">
          <a:xfrm>
            <a:off x="2627313" y="3068638"/>
            <a:ext cx="504825" cy="0"/>
          </a:xfrm>
          <a:prstGeom prst="line">
            <a:avLst/>
          </a:prstGeom>
          <a:noFill/>
          <a:ln w="38100">
            <a:solidFill>
              <a:schemeClr val="tx1"/>
            </a:solidFill>
            <a:round/>
            <a:headEnd/>
            <a:tailEnd/>
          </a:ln>
        </p:spPr>
        <p:txBody>
          <a:bodyPr/>
          <a:lstStyle/>
          <a:p>
            <a:endParaRPr lang="en-US"/>
          </a:p>
        </p:txBody>
      </p:sp>
      <p:sp>
        <p:nvSpPr>
          <p:cNvPr id="28698" name="Line 26"/>
          <p:cNvSpPr>
            <a:spLocks noChangeShapeType="1"/>
          </p:cNvSpPr>
          <p:nvPr/>
        </p:nvSpPr>
        <p:spPr bwMode="auto">
          <a:xfrm>
            <a:off x="2627313" y="5300663"/>
            <a:ext cx="504825" cy="0"/>
          </a:xfrm>
          <a:prstGeom prst="line">
            <a:avLst/>
          </a:prstGeom>
          <a:noFill/>
          <a:ln w="38100">
            <a:solidFill>
              <a:schemeClr val="tx1"/>
            </a:solidFill>
            <a:round/>
            <a:headEnd/>
            <a:tailEnd/>
          </a:ln>
        </p:spPr>
        <p:txBody>
          <a:bodyPr/>
          <a:lstStyle/>
          <a:p>
            <a:endParaRPr lang="en-US"/>
          </a:p>
        </p:txBody>
      </p:sp>
      <p:sp>
        <p:nvSpPr>
          <p:cNvPr id="28699" name="Line 27"/>
          <p:cNvSpPr>
            <a:spLocks noChangeShapeType="1"/>
          </p:cNvSpPr>
          <p:nvPr/>
        </p:nvSpPr>
        <p:spPr bwMode="auto">
          <a:xfrm>
            <a:off x="7380288" y="1196975"/>
            <a:ext cx="647700" cy="1944688"/>
          </a:xfrm>
          <a:prstGeom prst="line">
            <a:avLst/>
          </a:prstGeom>
          <a:noFill/>
          <a:ln w="38100">
            <a:solidFill>
              <a:schemeClr val="tx1"/>
            </a:solidFill>
            <a:round/>
            <a:headEnd/>
            <a:tailEnd/>
          </a:ln>
        </p:spPr>
        <p:txBody>
          <a:bodyPr/>
          <a:lstStyle/>
          <a:p>
            <a:endParaRPr lang="en-US"/>
          </a:p>
        </p:txBody>
      </p:sp>
      <p:sp>
        <p:nvSpPr>
          <p:cNvPr id="28700" name="Line 28"/>
          <p:cNvSpPr>
            <a:spLocks noChangeShapeType="1"/>
          </p:cNvSpPr>
          <p:nvPr/>
        </p:nvSpPr>
        <p:spPr bwMode="auto">
          <a:xfrm>
            <a:off x="7524750" y="3141663"/>
            <a:ext cx="503238" cy="0"/>
          </a:xfrm>
          <a:prstGeom prst="line">
            <a:avLst/>
          </a:prstGeom>
          <a:noFill/>
          <a:ln w="38100">
            <a:solidFill>
              <a:schemeClr val="tx1"/>
            </a:solidFill>
            <a:round/>
            <a:headEnd/>
            <a:tailEnd/>
          </a:ln>
        </p:spPr>
        <p:txBody>
          <a:bodyPr/>
          <a:lstStyle/>
          <a:p>
            <a:endParaRPr lang="en-US"/>
          </a:p>
        </p:txBody>
      </p:sp>
      <p:sp>
        <p:nvSpPr>
          <p:cNvPr id="28701" name="Line 29"/>
          <p:cNvSpPr>
            <a:spLocks noChangeShapeType="1"/>
          </p:cNvSpPr>
          <p:nvPr/>
        </p:nvSpPr>
        <p:spPr bwMode="auto">
          <a:xfrm flipV="1">
            <a:off x="7596188" y="3141663"/>
            <a:ext cx="431800" cy="2232025"/>
          </a:xfrm>
          <a:prstGeom prst="line">
            <a:avLst/>
          </a:prstGeom>
          <a:noFill/>
          <a:ln w="38100">
            <a:solidFill>
              <a:schemeClr val="tx1"/>
            </a:solidFill>
            <a:round/>
            <a:headEnd/>
            <a:tailEnd/>
          </a:ln>
        </p:spPr>
        <p:txBody>
          <a:bodyP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8693"/>
                                        </p:tgtEl>
                                        <p:attrNameLst>
                                          <p:attrName>style.visibility</p:attrName>
                                        </p:attrNameLst>
                                      </p:cBhvr>
                                      <p:to>
                                        <p:strVal val="visible"/>
                                      </p:to>
                                    </p:set>
                                    <p:animEffect transition="in" filter="blinds(horizontal)">
                                      <p:cBhvr>
                                        <p:cTn id="11" dur="1000"/>
                                        <p:tgtEl>
                                          <p:spTgt spid="28693"/>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1000"/>
                                        <p:tgtEl>
                                          <p:spTgt spid="7"/>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8696"/>
                                        </p:tgtEl>
                                        <p:attrNameLst>
                                          <p:attrName>style.visibility</p:attrName>
                                        </p:attrNameLst>
                                      </p:cBhvr>
                                      <p:to>
                                        <p:strVal val="visible"/>
                                      </p:to>
                                    </p:set>
                                    <p:animEffect transition="in" filter="blinds(horizontal)">
                                      <p:cBhvr>
                                        <p:cTn id="19" dur="1000"/>
                                        <p:tgtEl>
                                          <p:spTgt spid="28696"/>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694"/>
                                        </p:tgtEl>
                                        <p:attrNameLst>
                                          <p:attrName>style.visibility</p:attrName>
                                        </p:attrNameLst>
                                      </p:cBhvr>
                                      <p:to>
                                        <p:strVal val="visible"/>
                                      </p:to>
                                    </p:set>
                                    <p:animEffect transition="in" filter="blinds(horizontal)">
                                      <p:cBhvr>
                                        <p:cTn id="28" dur="1000"/>
                                        <p:tgtEl>
                                          <p:spTgt spid="28694"/>
                                        </p:tgtEl>
                                      </p:cBhvr>
                                    </p:animEffect>
                                  </p:childTnLst>
                                </p:cTn>
                              </p:par>
                            </p:childTnLst>
                          </p:cTn>
                        </p:par>
                        <p:par>
                          <p:cTn id="29" fill="hold">
                            <p:stCondLst>
                              <p:cond delay="1000"/>
                            </p:stCondLst>
                            <p:childTnLst>
                              <p:par>
                                <p:cTn id="30" presetID="3" presetClass="entr" presetSubtype="1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1000"/>
                                        <p:tgtEl>
                                          <p:spTgt spid="15"/>
                                        </p:tgtEl>
                                      </p:cBhvr>
                                    </p:animEffect>
                                  </p:childTnLst>
                                </p:cTn>
                              </p:par>
                            </p:childTnLst>
                          </p:cTn>
                        </p:par>
                        <p:par>
                          <p:cTn id="33" fill="hold">
                            <p:stCondLst>
                              <p:cond delay="2000"/>
                            </p:stCondLst>
                            <p:childTnLst>
                              <p:par>
                                <p:cTn id="34" presetID="3" presetClass="entr" presetSubtype="10" fill="hold" grpId="0" nodeType="afterEffect">
                                  <p:stCondLst>
                                    <p:cond delay="0"/>
                                  </p:stCondLst>
                                  <p:childTnLst>
                                    <p:set>
                                      <p:cBhvr>
                                        <p:cTn id="35" dur="1" fill="hold">
                                          <p:stCondLst>
                                            <p:cond delay="0"/>
                                          </p:stCondLst>
                                        </p:cTn>
                                        <p:tgtEl>
                                          <p:spTgt spid="28697"/>
                                        </p:tgtEl>
                                        <p:attrNameLst>
                                          <p:attrName>style.visibility</p:attrName>
                                        </p:attrNameLst>
                                      </p:cBhvr>
                                      <p:to>
                                        <p:strVal val="visible"/>
                                      </p:to>
                                    </p:set>
                                    <p:animEffect transition="in" filter="blinds(horizontal)">
                                      <p:cBhvr>
                                        <p:cTn id="36" dur="1000"/>
                                        <p:tgtEl>
                                          <p:spTgt spid="28697"/>
                                        </p:tgtEl>
                                      </p:cBhvr>
                                    </p:animEffect>
                                  </p:childTnLst>
                                </p:cTn>
                              </p:par>
                            </p:childTnLst>
                          </p:cTn>
                        </p:par>
                        <p:par>
                          <p:cTn id="37" fill="hold">
                            <p:stCondLst>
                              <p:cond delay="3000"/>
                            </p:stCondLst>
                            <p:childTnLst>
                              <p:par>
                                <p:cTn id="38" presetID="3" presetClass="entr" presetSubtype="1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10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8695"/>
                                        </p:tgtEl>
                                        <p:attrNameLst>
                                          <p:attrName>style.visibility</p:attrName>
                                        </p:attrNameLst>
                                      </p:cBhvr>
                                      <p:to>
                                        <p:strVal val="visible"/>
                                      </p:to>
                                    </p:set>
                                    <p:animEffect transition="in" filter="blinds(horizontal)">
                                      <p:cBhvr>
                                        <p:cTn id="45" dur="1000"/>
                                        <p:tgtEl>
                                          <p:spTgt spid="28695"/>
                                        </p:tgtEl>
                                      </p:cBhvr>
                                    </p:animEffect>
                                  </p:childTnLst>
                                </p:cTn>
                              </p:par>
                            </p:childTnLst>
                          </p:cTn>
                        </p:par>
                        <p:par>
                          <p:cTn id="46" fill="hold">
                            <p:stCondLst>
                              <p:cond delay="1000"/>
                            </p:stCondLst>
                            <p:childTnLst>
                              <p:par>
                                <p:cTn id="47" presetID="3" presetClass="entr" presetSubtype="1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1000"/>
                                        <p:tgtEl>
                                          <p:spTgt spid="32"/>
                                        </p:tgtEl>
                                      </p:cBhvr>
                                    </p:animEffect>
                                  </p:childTnLst>
                                </p:cTn>
                              </p:par>
                            </p:childTnLst>
                          </p:cTn>
                        </p:par>
                        <p:par>
                          <p:cTn id="50" fill="hold">
                            <p:stCondLst>
                              <p:cond delay="2000"/>
                            </p:stCondLst>
                            <p:childTnLst>
                              <p:par>
                                <p:cTn id="51" presetID="3" presetClass="entr" presetSubtype="10" fill="hold" grpId="0" nodeType="afterEffect">
                                  <p:stCondLst>
                                    <p:cond delay="0"/>
                                  </p:stCondLst>
                                  <p:childTnLst>
                                    <p:set>
                                      <p:cBhvr>
                                        <p:cTn id="52" dur="1" fill="hold">
                                          <p:stCondLst>
                                            <p:cond delay="0"/>
                                          </p:stCondLst>
                                        </p:cTn>
                                        <p:tgtEl>
                                          <p:spTgt spid="28698"/>
                                        </p:tgtEl>
                                        <p:attrNameLst>
                                          <p:attrName>style.visibility</p:attrName>
                                        </p:attrNameLst>
                                      </p:cBhvr>
                                      <p:to>
                                        <p:strVal val="visible"/>
                                      </p:to>
                                    </p:set>
                                    <p:animEffect transition="in" filter="blinds(horizontal)">
                                      <p:cBhvr>
                                        <p:cTn id="53" dur="500"/>
                                        <p:tgtEl>
                                          <p:spTgt spid="28698"/>
                                        </p:tgtEl>
                                      </p:cBhvr>
                                    </p:animEffect>
                                  </p:childTnLst>
                                </p:cTn>
                              </p:par>
                            </p:childTnLst>
                          </p:cTn>
                        </p:par>
                        <p:par>
                          <p:cTn id="54" fill="hold">
                            <p:stCondLst>
                              <p:cond delay="2500"/>
                            </p:stCondLst>
                            <p:childTnLst>
                              <p:par>
                                <p:cTn id="55" presetID="3" presetClass="entr" presetSubtype="1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699"/>
                                        </p:tgtEl>
                                        <p:attrNameLst>
                                          <p:attrName>style.visibility</p:attrName>
                                        </p:attrNameLst>
                                      </p:cBhvr>
                                      <p:to>
                                        <p:strVal val="visible"/>
                                      </p:to>
                                    </p:set>
                                    <p:animEffect transition="in" filter="blinds(horizontal)">
                                      <p:cBhvr>
                                        <p:cTn id="62" dur="500"/>
                                        <p:tgtEl>
                                          <p:spTgt spid="2869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8700"/>
                                        </p:tgtEl>
                                        <p:attrNameLst>
                                          <p:attrName>style.visibility</p:attrName>
                                        </p:attrNameLst>
                                      </p:cBhvr>
                                      <p:to>
                                        <p:strVal val="visible"/>
                                      </p:to>
                                    </p:set>
                                    <p:animEffect transition="in" filter="blinds(horizontal)">
                                      <p:cBhvr>
                                        <p:cTn id="65" dur="500"/>
                                        <p:tgtEl>
                                          <p:spTgt spid="2870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8701"/>
                                        </p:tgtEl>
                                        <p:attrNameLst>
                                          <p:attrName>style.visibility</p:attrName>
                                        </p:attrNameLst>
                                      </p:cBhvr>
                                      <p:to>
                                        <p:strVal val="visible"/>
                                      </p:to>
                                    </p:set>
                                    <p:animEffect transition="in" filter="blinds(horizontal)">
                                      <p:cBhvr>
                                        <p:cTn id="68" dur="500"/>
                                        <p:tgtEl>
                                          <p:spTgt spid="28701"/>
                                        </p:tgtEl>
                                      </p:cBhvr>
                                    </p:animEffect>
                                  </p:childTnLst>
                                </p:cTn>
                              </p:par>
                            </p:childTnLst>
                          </p:cTn>
                        </p:par>
                        <p:par>
                          <p:cTn id="69" fill="hold">
                            <p:stCondLst>
                              <p:cond delay="500"/>
                            </p:stCondLst>
                            <p:childTnLst>
                              <p:par>
                                <p:cTn id="70" presetID="3" presetClass="entr" presetSubtype="1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blinds(horizontal)">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5" grpId="0" animBg="1"/>
      <p:bldP spid="22" grpId="0" animBg="1"/>
      <p:bldP spid="32" grpId="0" animBg="1"/>
      <p:bldP spid="38" grpId="0" animBg="1"/>
      <p:bldP spid="51" grpId="0" animBg="1"/>
      <p:bldP spid="28693" grpId="0" animBg="1"/>
      <p:bldP spid="28694" grpId="0" animBg="1"/>
      <p:bldP spid="28695" grpId="0" animBg="1"/>
      <p:bldP spid="28696" grpId="0" animBg="1"/>
      <p:bldP spid="28697" grpId="0" animBg="1"/>
      <p:bldP spid="28698" grpId="0" animBg="1"/>
      <p:bldP spid="28699" grpId="0" animBg="1"/>
      <p:bldP spid="28700" grpId="0" animBg="1"/>
      <p:bldP spid="287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2565400"/>
            <a:ext cx="1000125" cy="2657475"/>
          </a:xfrm>
          <a:prstGeom prst="rect">
            <a:avLst/>
          </a:prstGeom>
          <a:solidFill>
            <a:schemeClr val="accent2">
              <a:lumMod val="40000"/>
              <a:lumOff val="60000"/>
            </a:schemeClr>
          </a:solidFill>
          <a:ln w="9525">
            <a:solidFill>
              <a:schemeClr val="tx1"/>
            </a:solidFill>
            <a:miter lim="800000"/>
            <a:headEnd/>
            <a:tailEnd/>
          </a:ln>
        </p:spPr>
        <p:txBody>
          <a:bodyPr>
            <a:spAutoFit/>
          </a:bodyPr>
          <a:lstStyle/>
          <a:p>
            <a:pPr>
              <a:defRPr/>
            </a:pPr>
            <a:r>
              <a:rPr lang="en-US" sz="2400" b="1">
                <a:latin typeface="Times New Roman" pitchFamily="18" charset="0"/>
                <a:cs typeface="Times New Roman" pitchFamily="18" charset="0"/>
              </a:rPr>
              <a:t>Đặc điểm tiếng nói người Hà Nội</a:t>
            </a:r>
            <a:endParaRPr lang="vi-VN" sz="2400" b="1">
              <a:latin typeface="Times New Roman" pitchFamily="18" charset="0"/>
              <a:cs typeface="Times New Roman" pitchFamily="18" charset="0"/>
            </a:endParaRPr>
          </a:p>
        </p:txBody>
      </p:sp>
      <p:sp>
        <p:nvSpPr>
          <p:cNvPr id="7" name="TextBox 6"/>
          <p:cNvSpPr txBox="1">
            <a:spLocks noChangeArrowheads="1"/>
          </p:cNvSpPr>
          <p:nvPr/>
        </p:nvSpPr>
        <p:spPr bwMode="auto">
          <a:xfrm>
            <a:off x="1476375" y="1844675"/>
            <a:ext cx="863600" cy="406400"/>
          </a:xfrm>
          <a:prstGeom prst="rect">
            <a:avLst/>
          </a:prstGeom>
          <a:solidFill>
            <a:schemeClr val="accent2">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Tiếng </a:t>
            </a:r>
            <a:endParaRPr lang="vi-VN" sz="2000" b="1">
              <a:latin typeface="Times New Roman" pitchFamily="18" charset="0"/>
              <a:cs typeface="Times New Roman" pitchFamily="18" charset="0"/>
            </a:endParaRPr>
          </a:p>
        </p:txBody>
      </p:sp>
      <p:sp>
        <p:nvSpPr>
          <p:cNvPr id="12" name="TextBox 11"/>
          <p:cNvSpPr txBox="1">
            <a:spLocks noChangeArrowheads="1"/>
          </p:cNvSpPr>
          <p:nvPr/>
        </p:nvSpPr>
        <p:spPr bwMode="auto">
          <a:xfrm>
            <a:off x="2987675" y="1268413"/>
            <a:ext cx="1785938" cy="40640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Ngữ âm</a:t>
            </a:r>
          </a:p>
        </p:txBody>
      </p:sp>
      <p:sp>
        <p:nvSpPr>
          <p:cNvPr id="15" name="TextBox 14"/>
          <p:cNvSpPr txBox="1">
            <a:spLocks noChangeArrowheads="1"/>
          </p:cNvSpPr>
          <p:nvPr/>
        </p:nvSpPr>
        <p:spPr bwMode="auto">
          <a:xfrm>
            <a:off x="1476375" y="3382963"/>
            <a:ext cx="911225" cy="711200"/>
          </a:xfrm>
          <a:prstGeom prst="rect">
            <a:avLst/>
          </a:prstGeom>
          <a:solidFill>
            <a:schemeClr val="accent2">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Giọng nói</a:t>
            </a:r>
            <a:endParaRPr lang="vi-VN" sz="2000" b="1">
              <a:latin typeface="Times New Roman" pitchFamily="18" charset="0"/>
              <a:cs typeface="Times New Roman" pitchFamily="18" charset="0"/>
            </a:endParaRPr>
          </a:p>
        </p:txBody>
      </p:sp>
      <p:sp>
        <p:nvSpPr>
          <p:cNvPr id="22" name="TextBox 21"/>
          <p:cNvSpPr txBox="1">
            <a:spLocks noChangeArrowheads="1"/>
          </p:cNvSpPr>
          <p:nvPr/>
        </p:nvSpPr>
        <p:spPr bwMode="auto">
          <a:xfrm>
            <a:off x="2987675" y="3186113"/>
            <a:ext cx="2447925" cy="40640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Tròn vành, rõ chữ.</a:t>
            </a:r>
            <a:endParaRPr lang="vi-VN" sz="2000" b="1">
              <a:latin typeface="Times New Roman" pitchFamily="18" charset="0"/>
              <a:cs typeface="Times New Roman" pitchFamily="18" charset="0"/>
            </a:endParaRPr>
          </a:p>
        </p:txBody>
      </p:sp>
      <p:sp>
        <p:nvSpPr>
          <p:cNvPr id="32" name="TextBox 31"/>
          <p:cNvSpPr txBox="1">
            <a:spLocks noChangeArrowheads="1"/>
          </p:cNvSpPr>
          <p:nvPr/>
        </p:nvSpPr>
        <p:spPr bwMode="auto">
          <a:xfrm>
            <a:off x="1403350" y="4581525"/>
            <a:ext cx="936625" cy="1320800"/>
          </a:xfrm>
          <a:prstGeom prst="rect">
            <a:avLst/>
          </a:prstGeom>
          <a:solidFill>
            <a:schemeClr val="accent2">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Cách dùng ngôn ngữ</a:t>
            </a:r>
            <a:endParaRPr lang="vi-VN" sz="2000" b="1">
              <a:latin typeface="Times New Roman" pitchFamily="18" charset="0"/>
              <a:cs typeface="Times New Roman" pitchFamily="18" charset="0"/>
            </a:endParaRPr>
          </a:p>
        </p:txBody>
      </p:sp>
      <p:sp>
        <p:nvSpPr>
          <p:cNvPr id="38" name="TextBox 37"/>
          <p:cNvSpPr txBox="1">
            <a:spLocks noChangeArrowheads="1"/>
          </p:cNvSpPr>
          <p:nvPr/>
        </p:nvSpPr>
        <p:spPr bwMode="auto">
          <a:xfrm>
            <a:off x="2987675" y="4779963"/>
            <a:ext cx="1698625" cy="40640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Thanh lịch</a:t>
            </a:r>
          </a:p>
        </p:txBody>
      </p:sp>
      <p:sp>
        <p:nvSpPr>
          <p:cNvPr id="49" name="Rectangle 48"/>
          <p:cNvSpPr/>
          <p:nvPr/>
        </p:nvSpPr>
        <p:spPr>
          <a:xfrm>
            <a:off x="7740650" y="1125538"/>
            <a:ext cx="1403350" cy="47529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Vogue" pitchFamily="34" charset="0"/>
                <a:cs typeface="Arial" charset="0"/>
              </a:rPr>
              <a:t>Kết tinh của Thăng Long ngàn năm văn hiến</a:t>
            </a:r>
            <a:endParaRPr lang="vi-VN" sz="3200" b="1">
              <a:solidFill>
                <a:srgbClr val="FF0000"/>
              </a:solidFill>
              <a:cs typeface="Arial" charset="0"/>
            </a:endParaRPr>
          </a:p>
        </p:txBody>
      </p:sp>
      <p:sp>
        <p:nvSpPr>
          <p:cNvPr id="27" name="TextBox 26"/>
          <p:cNvSpPr txBox="1">
            <a:spLocks noChangeArrowheads="1"/>
          </p:cNvSpPr>
          <p:nvPr/>
        </p:nvSpPr>
        <p:spPr bwMode="auto">
          <a:xfrm>
            <a:off x="2987675" y="1773238"/>
            <a:ext cx="1800225" cy="40640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Từ vựng</a:t>
            </a:r>
          </a:p>
        </p:txBody>
      </p:sp>
      <p:sp>
        <p:nvSpPr>
          <p:cNvPr id="28" name="TextBox 27"/>
          <p:cNvSpPr txBox="1">
            <a:spLocks noChangeArrowheads="1"/>
          </p:cNvSpPr>
          <p:nvPr/>
        </p:nvSpPr>
        <p:spPr bwMode="auto">
          <a:xfrm>
            <a:off x="2987675" y="2276475"/>
            <a:ext cx="1800225" cy="40640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Chính tả</a:t>
            </a:r>
            <a:endParaRPr lang="vi-VN" sz="2000" b="1">
              <a:latin typeface="Times New Roman" pitchFamily="18" charset="0"/>
              <a:cs typeface="Times New Roman" pitchFamily="18" charset="0"/>
            </a:endParaRPr>
          </a:p>
        </p:txBody>
      </p:sp>
      <p:sp>
        <p:nvSpPr>
          <p:cNvPr id="31" name="TextBox 30"/>
          <p:cNvSpPr txBox="1">
            <a:spLocks noChangeArrowheads="1"/>
          </p:cNvSpPr>
          <p:nvPr/>
        </p:nvSpPr>
        <p:spPr bwMode="auto">
          <a:xfrm>
            <a:off x="2987675" y="3716338"/>
            <a:ext cx="2447925" cy="40640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Ngọt ngào, mềm mại</a:t>
            </a:r>
            <a:endParaRPr lang="vi-VN" sz="2000" b="1">
              <a:latin typeface="Times New Roman" pitchFamily="18" charset="0"/>
              <a:cs typeface="Times New Roman" pitchFamily="18" charset="0"/>
            </a:endParaRPr>
          </a:p>
        </p:txBody>
      </p:sp>
      <p:sp>
        <p:nvSpPr>
          <p:cNvPr id="35" name="TextBox 34"/>
          <p:cNvSpPr txBox="1">
            <a:spLocks noChangeArrowheads="1"/>
          </p:cNvSpPr>
          <p:nvPr/>
        </p:nvSpPr>
        <p:spPr bwMode="auto">
          <a:xfrm>
            <a:off x="2987675" y="5381625"/>
            <a:ext cx="1698625" cy="40640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en-US" sz="2000" b="1">
                <a:latin typeface="Times New Roman" pitchFamily="18" charset="0"/>
                <a:cs typeface="Times New Roman" pitchFamily="18" charset="0"/>
              </a:rPr>
              <a:t>Tinh tế</a:t>
            </a:r>
          </a:p>
        </p:txBody>
      </p:sp>
      <p:sp>
        <p:nvSpPr>
          <p:cNvPr id="95" name="TextBox 94"/>
          <p:cNvSpPr txBox="1">
            <a:spLocks noChangeArrowheads="1"/>
          </p:cNvSpPr>
          <p:nvPr/>
        </p:nvSpPr>
        <p:spPr bwMode="auto">
          <a:xfrm>
            <a:off x="5795963" y="836613"/>
            <a:ext cx="1287462" cy="1920875"/>
          </a:xfrm>
          <a:prstGeom prst="rect">
            <a:avLst/>
          </a:prstGeom>
          <a:solidFill>
            <a:srgbClr val="FFCCFF"/>
          </a:solidFill>
          <a:ln w="9525">
            <a:noFill/>
            <a:miter lim="800000"/>
            <a:headEnd/>
            <a:tailEnd/>
          </a:ln>
        </p:spPr>
        <p:txBody>
          <a:bodyPr>
            <a:spAutoFit/>
          </a:bodyPr>
          <a:lstStyle/>
          <a:p>
            <a:r>
              <a:rPr lang="en-US" sz="2000" b="1">
                <a:latin typeface="Times New Roman" pitchFamily="18" charset="0"/>
                <a:cs typeface="Times New Roman" pitchFamily="18" charset="0"/>
              </a:rPr>
              <a:t>Đặc trưng của phương ngữ đồng bằng Bắc Bộ      </a:t>
            </a:r>
          </a:p>
        </p:txBody>
      </p:sp>
      <p:sp>
        <p:nvSpPr>
          <p:cNvPr id="96" name="TextBox 95"/>
          <p:cNvSpPr txBox="1">
            <a:spLocks noChangeArrowheads="1"/>
          </p:cNvSpPr>
          <p:nvPr/>
        </p:nvSpPr>
        <p:spPr bwMode="auto">
          <a:xfrm>
            <a:off x="5795963" y="2997200"/>
            <a:ext cx="1214437" cy="1311275"/>
          </a:xfrm>
          <a:prstGeom prst="rect">
            <a:avLst/>
          </a:prstGeom>
          <a:solidFill>
            <a:srgbClr val="FFCCFF"/>
          </a:solidFill>
          <a:ln w="9525">
            <a:noFill/>
            <a:miter lim="800000"/>
            <a:headEnd/>
            <a:tailEnd/>
          </a:ln>
        </p:spPr>
        <p:txBody>
          <a:bodyPr>
            <a:spAutoFit/>
          </a:bodyPr>
          <a:lstStyle/>
          <a:p>
            <a:r>
              <a:rPr lang="en-US" sz="2000" b="1">
                <a:latin typeface="Times New Roman" pitchFamily="18" charset="0"/>
                <a:cs typeface="Times New Roman" pitchFamily="18" charset="0"/>
              </a:rPr>
              <a:t>Mang đặc </a:t>
            </a:r>
          </a:p>
          <a:p>
            <a:r>
              <a:rPr lang="en-US" sz="2000" b="1">
                <a:latin typeface="Times New Roman" pitchFamily="18" charset="0"/>
                <a:cs typeface="Times New Roman" pitchFamily="18" charset="0"/>
              </a:rPr>
              <a:t>điểm riêng                                    </a:t>
            </a:r>
          </a:p>
        </p:txBody>
      </p:sp>
      <p:sp>
        <p:nvSpPr>
          <p:cNvPr id="97" name="TextBox 96"/>
          <p:cNvSpPr txBox="1">
            <a:spLocks noChangeArrowheads="1"/>
          </p:cNvSpPr>
          <p:nvPr/>
        </p:nvSpPr>
        <p:spPr bwMode="auto">
          <a:xfrm>
            <a:off x="5867400" y="4868863"/>
            <a:ext cx="1152525" cy="1006475"/>
          </a:xfrm>
          <a:prstGeom prst="rect">
            <a:avLst/>
          </a:prstGeom>
          <a:solidFill>
            <a:srgbClr val="FFCCFF"/>
          </a:solidFill>
          <a:ln w="9525">
            <a:noFill/>
            <a:miter lim="800000"/>
            <a:headEnd/>
            <a:tailEnd/>
          </a:ln>
        </p:spPr>
        <p:txBody>
          <a:bodyPr>
            <a:spAutoFit/>
          </a:bodyPr>
          <a:lstStyle/>
          <a:p>
            <a:r>
              <a:rPr lang="en-US" sz="2000" b="1">
                <a:latin typeface="Times New Roman" pitchFamily="18" charset="0"/>
                <a:cs typeface="Times New Roman" pitchFamily="18" charset="0"/>
              </a:rPr>
              <a:t>Mang dấu ấn riêng</a:t>
            </a:r>
          </a:p>
        </p:txBody>
      </p:sp>
      <p:sp>
        <p:nvSpPr>
          <p:cNvPr id="29732" name="Line 36"/>
          <p:cNvSpPr>
            <a:spLocks noChangeShapeType="1"/>
          </p:cNvSpPr>
          <p:nvPr/>
        </p:nvSpPr>
        <p:spPr bwMode="auto">
          <a:xfrm flipV="1">
            <a:off x="1042988" y="2060575"/>
            <a:ext cx="433387" cy="1727200"/>
          </a:xfrm>
          <a:prstGeom prst="line">
            <a:avLst/>
          </a:prstGeom>
          <a:noFill/>
          <a:ln w="38100">
            <a:solidFill>
              <a:schemeClr val="hlink"/>
            </a:solidFill>
            <a:round/>
            <a:headEnd/>
            <a:tailEnd/>
          </a:ln>
        </p:spPr>
        <p:txBody>
          <a:bodyPr/>
          <a:lstStyle/>
          <a:p>
            <a:endParaRPr lang="en-US"/>
          </a:p>
        </p:txBody>
      </p:sp>
      <p:sp>
        <p:nvSpPr>
          <p:cNvPr id="29734" name="Line 38"/>
          <p:cNvSpPr>
            <a:spLocks noChangeShapeType="1"/>
          </p:cNvSpPr>
          <p:nvPr/>
        </p:nvSpPr>
        <p:spPr bwMode="auto">
          <a:xfrm>
            <a:off x="1042988" y="3778250"/>
            <a:ext cx="433387" cy="0"/>
          </a:xfrm>
          <a:prstGeom prst="line">
            <a:avLst/>
          </a:prstGeom>
          <a:noFill/>
          <a:ln w="38100">
            <a:solidFill>
              <a:schemeClr val="hlink"/>
            </a:solidFill>
            <a:round/>
            <a:headEnd/>
            <a:tailEnd/>
          </a:ln>
        </p:spPr>
        <p:txBody>
          <a:bodyPr/>
          <a:lstStyle/>
          <a:p>
            <a:endParaRPr lang="en-US"/>
          </a:p>
        </p:txBody>
      </p:sp>
      <p:sp>
        <p:nvSpPr>
          <p:cNvPr id="29735" name="Line 39"/>
          <p:cNvSpPr>
            <a:spLocks noChangeShapeType="1"/>
          </p:cNvSpPr>
          <p:nvPr/>
        </p:nvSpPr>
        <p:spPr bwMode="auto">
          <a:xfrm>
            <a:off x="1042988" y="3789363"/>
            <a:ext cx="360362" cy="1584325"/>
          </a:xfrm>
          <a:prstGeom prst="line">
            <a:avLst/>
          </a:prstGeom>
          <a:noFill/>
          <a:ln w="38100">
            <a:solidFill>
              <a:schemeClr val="hlink"/>
            </a:solidFill>
            <a:round/>
            <a:headEnd/>
            <a:tailEnd/>
          </a:ln>
        </p:spPr>
        <p:txBody>
          <a:bodyPr/>
          <a:lstStyle/>
          <a:p>
            <a:endParaRPr lang="en-US"/>
          </a:p>
        </p:txBody>
      </p:sp>
      <p:sp>
        <p:nvSpPr>
          <p:cNvPr id="29736" name="Line 40"/>
          <p:cNvSpPr>
            <a:spLocks noChangeShapeType="1"/>
          </p:cNvSpPr>
          <p:nvPr/>
        </p:nvSpPr>
        <p:spPr bwMode="auto">
          <a:xfrm flipV="1">
            <a:off x="2339975" y="1458913"/>
            <a:ext cx="647700" cy="576262"/>
          </a:xfrm>
          <a:prstGeom prst="line">
            <a:avLst/>
          </a:prstGeom>
          <a:noFill/>
          <a:ln w="28575">
            <a:solidFill>
              <a:schemeClr val="hlink"/>
            </a:solidFill>
            <a:round/>
            <a:headEnd/>
            <a:tailEnd/>
          </a:ln>
        </p:spPr>
        <p:txBody>
          <a:bodyPr/>
          <a:lstStyle/>
          <a:p>
            <a:endParaRPr lang="en-US"/>
          </a:p>
        </p:txBody>
      </p:sp>
      <p:sp>
        <p:nvSpPr>
          <p:cNvPr id="29738" name="Line 42"/>
          <p:cNvSpPr>
            <a:spLocks noChangeShapeType="1"/>
          </p:cNvSpPr>
          <p:nvPr/>
        </p:nvSpPr>
        <p:spPr bwMode="auto">
          <a:xfrm>
            <a:off x="2339975" y="2035175"/>
            <a:ext cx="647700" cy="0"/>
          </a:xfrm>
          <a:prstGeom prst="line">
            <a:avLst/>
          </a:prstGeom>
          <a:noFill/>
          <a:ln w="28575">
            <a:solidFill>
              <a:schemeClr val="hlink"/>
            </a:solidFill>
            <a:round/>
            <a:headEnd/>
            <a:tailEnd/>
          </a:ln>
        </p:spPr>
        <p:txBody>
          <a:bodyPr/>
          <a:lstStyle/>
          <a:p>
            <a:endParaRPr lang="en-US"/>
          </a:p>
        </p:txBody>
      </p:sp>
      <p:sp>
        <p:nvSpPr>
          <p:cNvPr id="29740" name="Line 44"/>
          <p:cNvSpPr>
            <a:spLocks noChangeShapeType="1"/>
          </p:cNvSpPr>
          <p:nvPr/>
        </p:nvSpPr>
        <p:spPr bwMode="auto">
          <a:xfrm>
            <a:off x="2339975" y="2035175"/>
            <a:ext cx="647700" cy="431800"/>
          </a:xfrm>
          <a:prstGeom prst="line">
            <a:avLst/>
          </a:prstGeom>
          <a:noFill/>
          <a:ln w="28575">
            <a:solidFill>
              <a:schemeClr val="hlink"/>
            </a:solidFill>
            <a:round/>
            <a:headEnd/>
            <a:tailEnd/>
          </a:ln>
        </p:spPr>
        <p:txBody>
          <a:bodyPr/>
          <a:lstStyle/>
          <a:p>
            <a:endParaRPr lang="en-US"/>
          </a:p>
        </p:txBody>
      </p:sp>
      <p:sp>
        <p:nvSpPr>
          <p:cNvPr id="29742" name="Line 46"/>
          <p:cNvSpPr>
            <a:spLocks noChangeShapeType="1"/>
          </p:cNvSpPr>
          <p:nvPr/>
        </p:nvSpPr>
        <p:spPr bwMode="auto">
          <a:xfrm flipV="1">
            <a:off x="2411413" y="3375025"/>
            <a:ext cx="576262" cy="215900"/>
          </a:xfrm>
          <a:prstGeom prst="line">
            <a:avLst/>
          </a:prstGeom>
          <a:noFill/>
          <a:ln w="28575">
            <a:solidFill>
              <a:schemeClr val="hlink"/>
            </a:solidFill>
            <a:round/>
            <a:headEnd/>
            <a:tailEnd/>
          </a:ln>
        </p:spPr>
        <p:txBody>
          <a:bodyPr/>
          <a:lstStyle/>
          <a:p>
            <a:endParaRPr lang="en-US"/>
          </a:p>
        </p:txBody>
      </p:sp>
      <p:sp>
        <p:nvSpPr>
          <p:cNvPr id="29743" name="Line 47"/>
          <p:cNvSpPr>
            <a:spLocks noChangeShapeType="1"/>
          </p:cNvSpPr>
          <p:nvPr/>
        </p:nvSpPr>
        <p:spPr bwMode="auto">
          <a:xfrm>
            <a:off x="2411413" y="3590925"/>
            <a:ext cx="576262" cy="288925"/>
          </a:xfrm>
          <a:prstGeom prst="line">
            <a:avLst/>
          </a:prstGeom>
          <a:noFill/>
          <a:ln w="28575">
            <a:solidFill>
              <a:schemeClr val="hlink"/>
            </a:solidFill>
            <a:round/>
            <a:headEnd/>
            <a:tailEnd/>
          </a:ln>
        </p:spPr>
        <p:txBody>
          <a:bodyPr/>
          <a:lstStyle/>
          <a:p>
            <a:endParaRPr lang="en-US"/>
          </a:p>
        </p:txBody>
      </p:sp>
      <p:sp>
        <p:nvSpPr>
          <p:cNvPr id="29744" name="Line 48"/>
          <p:cNvSpPr>
            <a:spLocks noChangeShapeType="1"/>
          </p:cNvSpPr>
          <p:nvPr/>
        </p:nvSpPr>
        <p:spPr bwMode="auto">
          <a:xfrm flipV="1">
            <a:off x="2339975" y="5041900"/>
            <a:ext cx="647700" cy="144463"/>
          </a:xfrm>
          <a:prstGeom prst="line">
            <a:avLst/>
          </a:prstGeom>
          <a:noFill/>
          <a:ln w="28575">
            <a:solidFill>
              <a:schemeClr val="hlink"/>
            </a:solidFill>
            <a:round/>
            <a:headEnd/>
            <a:tailEnd/>
          </a:ln>
        </p:spPr>
        <p:txBody>
          <a:bodyPr/>
          <a:lstStyle/>
          <a:p>
            <a:endParaRPr lang="en-US"/>
          </a:p>
        </p:txBody>
      </p:sp>
      <p:sp>
        <p:nvSpPr>
          <p:cNvPr id="29745" name="Line 49"/>
          <p:cNvSpPr>
            <a:spLocks noChangeShapeType="1"/>
          </p:cNvSpPr>
          <p:nvPr/>
        </p:nvSpPr>
        <p:spPr bwMode="auto">
          <a:xfrm>
            <a:off x="2339975" y="5186363"/>
            <a:ext cx="647700" cy="360362"/>
          </a:xfrm>
          <a:prstGeom prst="line">
            <a:avLst/>
          </a:prstGeom>
          <a:noFill/>
          <a:ln w="28575">
            <a:solidFill>
              <a:schemeClr val="hlink"/>
            </a:solidFill>
            <a:round/>
            <a:headEnd/>
            <a:tailEnd/>
          </a:ln>
        </p:spPr>
        <p:txBody>
          <a:bodyPr/>
          <a:lstStyle/>
          <a:p>
            <a:endParaRPr lang="en-US"/>
          </a:p>
        </p:txBody>
      </p:sp>
      <p:sp>
        <p:nvSpPr>
          <p:cNvPr id="29746" name="Line 50"/>
          <p:cNvSpPr>
            <a:spLocks noChangeShapeType="1"/>
          </p:cNvSpPr>
          <p:nvPr/>
        </p:nvSpPr>
        <p:spPr bwMode="auto">
          <a:xfrm>
            <a:off x="4787900" y="1484313"/>
            <a:ext cx="1008063" cy="360362"/>
          </a:xfrm>
          <a:prstGeom prst="line">
            <a:avLst/>
          </a:prstGeom>
          <a:noFill/>
          <a:ln w="19050">
            <a:solidFill>
              <a:schemeClr val="hlink"/>
            </a:solidFill>
            <a:round/>
            <a:headEnd/>
            <a:tailEnd/>
          </a:ln>
        </p:spPr>
        <p:txBody>
          <a:bodyPr/>
          <a:lstStyle/>
          <a:p>
            <a:endParaRPr lang="en-US"/>
          </a:p>
        </p:txBody>
      </p:sp>
      <p:sp>
        <p:nvSpPr>
          <p:cNvPr id="29747" name="Line 51"/>
          <p:cNvSpPr>
            <a:spLocks noChangeShapeType="1"/>
          </p:cNvSpPr>
          <p:nvPr/>
        </p:nvSpPr>
        <p:spPr bwMode="auto">
          <a:xfrm flipV="1">
            <a:off x="4787900" y="1844675"/>
            <a:ext cx="1008063" cy="215900"/>
          </a:xfrm>
          <a:prstGeom prst="line">
            <a:avLst/>
          </a:prstGeom>
          <a:noFill/>
          <a:ln w="19050">
            <a:solidFill>
              <a:schemeClr val="hlink"/>
            </a:solidFill>
            <a:round/>
            <a:headEnd/>
            <a:tailEnd/>
          </a:ln>
        </p:spPr>
        <p:txBody>
          <a:bodyPr/>
          <a:lstStyle/>
          <a:p>
            <a:endParaRPr lang="en-US"/>
          </a:p>
        </p:txBody>
      </p:sp>
      <p:sp>
        <p:nvSpPr>
          <p:cNvPr id="29749" name="Line 53"/>
          <p:cNvSpPr>
            <a:spLocks noChangeShapeType="1"/>
          </p:cNvSpPr>
          <p:nvPr/>
        </p:nvSpPr>
        <p:spPr bwMode="auto">
          <a:xfrm flipV="1">
            <a:off x="4787900" y="1844675"/>
            <a:ext cx="1008063" cy="576263"/>
          </a:xfrm>
          <a:prstGeom prst="line">
            <a:avLst/>
          </a:prstGeom>
          <a:noFill/>
          <a:ln w="19050">
            <a:solidFill>
              <a:schemeClr val="hlink"/>
            </a:solidFill>
            <a:round/>
            <a:headEnd/>
            <a:tailEnd/>
          </a:ln>
        </p:spPr>
        <p:txBody>
          <a:bodyPr/>
          <a:lstStyle/>
          <a:p>
            <a:endParaRPr lang="en-US"/>
          </a:p>
        </p:txBody>
      </p:sp>
      <p:sp>
        <p:nvSpPr>
          <p:cNvPr id="29750" name="Line 54"/>
          <p:cNvSpPr>
            <a:spLocks noChangeShapeType="1"/>
          </p:cNvSpPr>
          <p:nvPr/>
        </p:nvSpPr>
        <p:spPr bwMode="auto">
          <a:xfrm>
            <a:off x="5435600" y="3429000"/>
            <a:ext cx="360363" cy="215900"/>
          </a:xfrm>
          <a:prstGeom prst="line">
            <a:avLst/>
          </a:prstGeom>
          <a:noFill/>
          <a:ln w="19050">
            <a:solidFill>
              <a:schemeClr val="hlink"/>
            </a:solidFill>
            <a:round/>
            <a:headEnd/>
            <a:tailEnd/>
          </a:ln>
        </p:spPr>
        <p:txBody>
          <a:bodyPr/>
          <a:lstStyle/>
          <a:p>
            <a:endParaRPr lang="en-US"/>
          </a:p>
        </p:txBody>
      </p:sp>
      <p:sp>
        <p:nvSpPr>
          <p:cNvPr id="29751" name="Line 55"/>
          <p:cNvSpPr>
            <a:spLocks noChangeShapeType="1"/>
          </p:cNvSpPr>
          <p:nvPr/>
        </p:nvSpPr>
        <p:spPr bwMode="auto">
          <a:xfrm flipV="1">
            <a:off x="5435600" y="3644900"/>
            <a:ext cx="360363" cy="288925"/>
          </a:xfrm>
          <a:prstGeom prst="line">
            <a:avLst/>
          </a:prstGeom>
          <a:noFill/>
          <a:ln w="19050">
            <a:solidFill>
              <a:schemeClr val="hlink"/>
            </a:solidFill>
            <a:round/>
            <a:headEnd/>
            <a:tailEnd/>
          </a:ln>
        </p:spPr>
        <p:txBody>
          <a:bodyPr/>
          <a:lstStyle/>
          <a:p>
            <a:endParaRPr lang="en-US"/>
          </a:p>
        </p:txBody>
      </p:sp>
      <p:sp>
        <p:nvSpPr>
          <p:cNvPr id="29752" name="Line 56"/>
          <p:cNvSpPr>
            <a:spLocks noChangeShapeType="1"/>
          </p:cNvSpPr>
          <p:nvPr/>
        </p:nvSpPr>
        <p:spPr bwMode="auto">
          <a:xfrm>
            <a:off x="4643438" y="5013325"/>
            <a:ext cx="1223962" cy="287338"/>
          </a:xfrm>
          <a:prstGeom prst="line">
            <a:avLst/>
          </a:prstGeom>
          <a:noFill/>
          <a:ln w="19050">
            <a:solidFill>
              <a:schemeClr val="hlink"/>
            </a:solidFill>
            <a:round/>
            <a:headEnd/>
            <a:tailEnd/>
          </a:ln>
        </p:spPr>
        <p:txBody>
          <a:bodyPr/>
          <a:lstStyle/>
          <a:p>
            <a:endParaRPr lang="en-US"/>
          </a:p>
        </p:txBody>
      </p:sp>
      <p:sp>
        <p:nvSpPr>
          <p:cNvPr id="29753" name="Line 57"/>
          <p:cNvSpPr>
            <a:spLocks noChangeShapeType="1"/>
          </p:cNvSpPr>
          <p:nvPr/>
        </p:nvSpPr>
        <p:spPr bwMode="auto">
          <a:xfrm flipV="1">
            <a:off x="4643438" y="5308600"/>
            <a:ext cx="1223962" cy="288925"/>
          </a:xfrm>
          <a:prstGeom prst="line">
            <a:avLst/>
          </a:prstGeom>
          <a:noFill/>
          <a:ln w="19050">
            <a:solidFill>
              <a:schemeClr val="hlink"/>
            </a:solidFill>
            <a:round/>
            <a:headEnd/>
            <a:tailEnd/>
          </a:ln>
        </p:spPr>
        <p:txBody>
          <a:bodyPr/>
          <a:lstStyle/>
          <a:p>
            <a:endParaRPr lang="en-US"/>
          </a:p>
        </p:txBody>
      </p:sp>
      <p:sp>
        <p:nvSpPr>
          <p:cNvPr id="29754" name="Line 58"/>
          <p:cNvSpPr>
            <a:spLocks noChangeShapeType="1"/>
          </p:cNvSpPr>
          <p:nvPr/>
        </p:nvSpPr>
        <p:spPr bwMode="auto">
          <a:xfrm>
            <a:off x="7092950" y="1844675"/>
            <a:ext cx="647700" cy="1655763"/>
          </a:xfrm>
          <a:prstGeom prst="line">
            <a:avLst/>
          </a:prstGeom>
          <a:noFill/>
          <a:ln w="38100">
            <a:solidFill>
              <a:schemeClr val="hlink"/>
            </a:solidFill>
            <a:round/>
            <a:headEnd/>
            <a:tailEnd/>
          </a:ln>
        </p:spPr>
        <p:txBody>
          <a:bodyPr/>
          <a:lstStyle/>
          <a:p>
            <a:endParaRPr lang="en-US"/>
          </a:p>
        </p:txBody>
      </p:sp>
      <p:sp>
        <p:nvSpPr>
          <p:cNvPr id="29755" name="Line 59"/>
          <p:cNvSpPr>
            <a:spLocks noChangeShapeType="1"/>
          </p:cNvSpPr>
          <p:nvPr/>
        </p:nvSpPr>
        <p:spPr bwMode="auto">
          <a:xfrm>
            <a:off x="7019925" y="3500438"/>
            <a:ext cx="720725" cy="0"/>
          </a:xfrm>
          <a:prstGeom prst="line">
            <a:avLst/>
          </a:prstGeom>
          <a:noFill/>
          <a:ln w="38100">
            <a:solidFill>
              <a:schemeClr val="hlink"/>
            </a:solidFill>
            <a:round/>
            <a:headEnd/>
            <a:tailEnd/>
          </a:ln>
        </p:spPr>
        <p:txBody>
          <a:bodyPr/>
          <a:lstStyle/>
          <a:p>
            <a:endParaRPr lang="en-US"/>
          </a:p>
        </p:txBody>
      </p:sp>
      <p:sp>
        <p:nvSpPr>
          <p:cNvPr id="29756" name="Line 60"/>
          <p:cNvSpPr>
            <a:spLocks noChangeShapeType="1"/>
          </p:cNvSpPr>
          <p:nvPr/>
        </p:nvSpPr>
        <p:spPr bwMode="auto">
          <a:xfrm flipV="1">
            <a:off x="7019925" y="3500438"/>
            <a:ext cx="720725" cy="1873250"/>
          </a:xfrm>
          <a:prstGeom prst="line">
            <a:avLst/>
          </a:prstGeom>
          <a:noFill/>
          <a:ln w="38100">
            <a:solidFill>
              <a:schemeClr val="hlink"/>
            </a:solidFill>
            <a:round/>
            <a:headEnd/>
            <a:tailEnd/>
          </a:ln>
        </p:spPr>
        <p:txBody>
          <a:bodyP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32"/>
                                        </p:tgtEl>
                                        <p:attrNameLst>
                                          <p:attrName>style.visibility</p:attrName>
                                        </p:attrNameLst>
                                      </p:cBhvr>
                                      <p:to>
                                        <p:strVal val="visible"/>
                                      </p:to>
                                    </p:set>
                                    <p:animEffect transition="in" filter="blinds(horizontal)">
                                      <p:cBhvr>
                                        <p:cTn id="12" dur="500"/>
                                        <p:tgtEl>
                                          <p:spTgt spid="29732"/>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1000"/>
                                        <p:tgtEl>
                                          <p:spTgt spid="7"/>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9736"/>
                                        </p:tgtEl>
                                        <p:attrNameLst>
                                          <p:attrName>style.visibility</p:attrName>
                                        </p:attrNameLst>
                                      </p:cBhvr>
                                      <p:to>
                                        <p:strVal val="visible"/>
                                      </p:to>
                                    </p:set>
                                    <p:animEffect transition="in" filter="blinds(horizontal)">
                                      <p:cBhvr>
                                        <p:cTn id="20" dur="500"/>
                                        <p:tgtEl>
                                          <p:spTgt spid="29736"/>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9738"/>
                                        </p:tgtEl>
                                        <p:attrNameLst>
                                          <p:attrName>style.visibility</p:attrName>
                                        </p:attrNameLst>
                                      </p:cBhvr>
                                      <p:to>
                                        <p:strVal val="visible"/>
                                      </p:to>
                                    </p:set>
                                    <p:animEffect transition="in" filter="blinds(horizontal)">
                                      <p:cBhvr>
                                        <p:cTn id="27" dur="500"/>
                                        <p:tgtEl>
                                          <p:spTgt spid="29738"/>
                                        </p:tgtEl>
                                      </p:cBhvr>
                                    </p:animEffect>
                                  </p:childTnLst>
                                </p:cTn>
                              </p:par>
                            </p:childTnLst>
                          </p:cTn>
                        </p:par>
                        <p:par>
                          <p:cTn id="28" fill="hold">
                            <p:stCondLst>
                              <p:cond delay="2500"/>
                            </p:stCondLst>
                            <p:childTnLst>
                              <p:par>
                                <p:cTn id="29" presetID="3"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9740"/>
                                        </p:tgtEl>
                                        <p:attrNameLst>
                                          <p:attrName>style.visibility</p:attrName>
                                        </p:attrNameLst>
                                      </p:cBhvr>
                                      <p:to>
                                        <p:strVal val="visible"/>
                                      </p:to>
                                    </p:set>
                                    <p:animEffect transition="in" filter="blinds(horizontal)">
                                      <p:cBhvr>
                                        <p:cTn id="34" dur="500"/>
                                        <p:tgtEl>
                                          <p:spTgt spid="29740"/>
                                        </p:tgtEl>
                                      </p:cBhvr>
                                    </p:animEffect>
                                  </p:childTnLst>
                                </p:cTn>
                              </p:par>
                            </p:childTnLst>
                          </p:cTn>
                        </p:par>
                        <p:par>
                          <p:cTn id="35" fill="hold">
                            <p:stCondLst>
                              <p:cond delay="3000"/>
                            </p:stCondLst>
                            <p:childTnLst>
                              <p:par>
                                <p:cTn id="36" presetID="3" presetClass="entr" presetSubtype="1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childTnLst>
                          </p:cTn>
                        </p:par>
                        <p:par>
                          <p:cTn id="39" fill="hold">
                            <p:stCondLst>
                              <p:cond delay="3500"/>
                            </p:stCondLst>
                            <p:childTnLst>
                              <p:par>
                                <p:cTn id="40" presetID="3" presetClass="entr" presetSubtype="10" fill="hold" grpId="0" nodeType="afterEffect">
                                  <p:stCondLst>
                                    <p:cond delay="0"/>
                                  </p:stCondLst>
                                  <p:childTnLst>
                                    <p:set>
                                      <p:cBhvr>
                                        <p:cTn id="41" dur="1" fill="hold">
                                          <p:stCondLst>
                                            <p:cond delay="0"/>
                                          </p:stCondLst>
                                        </p:cTn>
                                        <p:tgtEl>
                                          <p:spTgt spid="29746"/>
                                        </p:tgtEl>
                                        <p:attrNameLst>
                                          <p:attrName>style.visibility</p:attrName>
                                        </p:attrNameLst>
                                      </p:cBhvr>
                                      <p:to>
                                        <p:strVal val="visible"/>
                                      </p:to>
                                    </p:set>
                                    <p:animEffect transition="in" filter="blinds(horizontal)">
                                      <p:cBhvr>
                                        <p:cTn id="42" dur="500"/>
                                        <p:tgtEl>
                                          <p:spTgt spid="2974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9747"/>
                                        </p:tgtEl>
                                        <p:attrNameLst>
                                          <p:attrName>style.visibility</p:attrName>
                                        </p:attrNameLst>
                                      </p:cBhvr>
                                      <p:to>
                                        <p:strVal val="visible"/>
                                      </p:to>
                                    </p:set>
                                    <p:animEffect transition="in" filter="blinds(horizontal)">
                                      <p:cBhvr>
                                        <p:cTn id="45" dur="500"/>
                                        <p:tgtEl>
                                          <p:spTgt spid="2974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9749"/>
                                        </p:tgtEl>
                                        <p:attrNameLst>
                                          <p:attrName>style.visibility</p:attrName>
                                        </p:attrNameLst>
                                      </p:cBhvr>
                                      <p:to>
                                        <p:strVal val="visible"/>
                                      </p:to>
                                    </p:set>
                                    <p:animEffect transition="in" filter="blinds(horizontal)">
                                      <p:cBhvr>
                                        <p:cTn id="48" dur="500"/>
                                        <p:tgtEl>
                                          <p:spTgt spid="29749"/>
                                        </p:tgtEl>
                                      </p:cBhvr>
                                    </p:animEffect>
                                  </p:childTnLst>
                                </p:cTn>
                              </p:par>
                            </p:childTnLst>
                          </p:cTn>
                        </p:par>
                        <p:par>
                          <p:cTn id="49" fill="hold">
                            <p:stCondLst>
                              <p:cond delay="4000"/>
                            </p:stCondLst>
                            <p:childTnLst>
                              <p:par>
                                <p:cTn id="50" presetID="3" presetClass="entr" presetSubtype="10" fill="hold" grpId="0"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blinds(horizontal)">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734"/>
                                        </p:tgtEl>
                                        <p:attrNameLst>
                                          <p:attrName>style.visibility</p:attrName>
                                        </p:attrNameLst>
                                      </p:cBhvr>
                                      <p:to>
                                        <p:strVal val="visible"/>
                                      </p:to>
                                    </p:set>
                                    <p:animEffect transition="in" filter="blinds(horizontal)">
                                      <p:cBhvr>
                                        <p:cTn id="57" dur="1000"/>
                                        <p:tgtEl>
                                          <p:spTgt spid="29734"/>
                                        </p:tgtEl>
                                      </p:cBhvr>
                                    </p:animEffect>
                                  </p:childTnLst>
                                </p:cTn>
                              </p:par>
                            </p:childTnLst>
                          </p:cTn>
                        </p:par>
                        <p:par>
                          <p:cTn id="58" fill="hold">
                            <p:stCondLst>
                              <p:cond delay="1000"/>
                            </p:stCondLst>
                            <p:childTnLst>
                              <p:par>
                                <p:cTn id="59" presetID="3" presetClass="entr" presetSubtype="1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cTn>
                              </p:par>
                            </p:childTnLst>
                          </p:cTn>
                        </p:par>
                        <p:par>
                          <p:cTn id="62" fill="hold">
                            <p:stCondLst>
                              <p:cond delay="1500"/>
                            </p:stCondLst>
                            <p:childTnLst>
                              <p:par>
                                <p:cTn id="63" presetID="3" presetClass="entr" presetSubtype="10" fill="hold" grpId="0" nodeType="afterEffect">
                                  <p:stCondLst>
                                    <p:cond delay="0"/>
                                  </p:stCondLst>
                                  <p:childTnLst>
                                    <p:set>
                                      <p:cBhvr>
                                        <p:cTn id="64" dur="1" fill="hold">
                                          <p:stCondLst>
                                            <p:cond delay="0"/>
                                          </p:stCondLst>
                                        </p:cTn>
                                        <p:tgtEl>
                                          <p:spTgt spid="29742"/>
                                        </p:tgtEl>
                                        <p:attrNameLst>
                                          <p:attrName>style.visibility</p:attrName>
                                        </p:attrNameLst>
                                      </p:cBhvr>
                                      <p:to>
                                        <p:strVal val="visible"/>
                                      </p:to>
                                    </p:set>
                                    <p:animEffect transition="in" filter="blinds(horizontal)">
                                      <p:cBhvr>
                                        <p:cTn id="65" dur="500"/>
                                        <p:tgtEl>
                                          <p:spTgt spid="29742"/>
                                        </p:tgtEl>
                                      </p:cBhvr>
                                    </p:animEffect>
                                  </p:childTnLst>
                                </p:cTn>
                              </p:par>
                            </p:childTnLst>
                          </p:cTn>
                        </p:par>
                        <p:par>
                          <p:cTn id="66" fill="hold">
                            <p:stCondLst>
                              <p:cond delay="2000"/>
                            </p:stCondLst>
                            <p:childTnLst>
                              <p:par>
                                <p:cTn id="67" presetID="3" presetClass="entr" presetSubtype="1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linds(horizontal)">
                                      <p:cBhvr>
                                        <p:cTn id="69" dur="500"/>
                                        <p:tgtEl>
                                          <p:spTgt spid="2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9743"/>
                                        </p:tgtEl>
                                        <p:attrNameLst>
                                          <p:attrName>style.visibility</p:attrName>
                                        </p:attrNameLst>
                                      </p:cBhvr>
                                      <p:to>
                                        <p:strVal val="visible"/>
                                      </p:to>
                                    </p:set>
                                    <p:animEffect transition="in" filter="blinds(horizontal)">
                                      <p:cBhvr>
                                        <p:cTn id="72" dur="500"/>
                                        <p:tgtEl>
                                          <p:spTgt spid="29743"/>
                                        </p:tgtEl>
                                      </p:cBhvr>
                                    </p:animEffect>
                                  </p:childTnLst>
                                </p:cTn>
                              </p:par>
                            </p:childTnLst>
                          </p:cTn>
                        </p:par>
                        <p:par>
                          <p:cTn id="73" fill="hold">
                            <p:stCondLst>
                              <p:cond delay="2500"/>
                            </p:stCondLst>
                            <p:childTnLst>
                              <p:par>
                                <p:cTn id="74" presetID="3" presetClass="entr" presetSubtype="1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500"/>
                                        <p:tgtEl>
                                          <p:spTgt spid="3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9750"/>
                                        </p:tgtEl>
                                        <p:attrNameLst>
                                          <p:attrName>style.visibility</p:attrName>
                                        </p:attrNameLst>
                                      </p:cBhvr>
                                      <p:to>
                                        <p:strVal val="visible"/>
                                      </p:to>
                                    </p:set>
                                    <p:animEffect transition="in" filter="blinds(horizontal)">
                                      <p:cBhvr>
                                        <p:cTn id="79" dur="500"/>
                                        <p:tgtEl>
                                          <p:spTgt spid="29750"/>
                                        </p:tgtEl>
                                      </p:cBhvr>
                                    </p:animEffect>
                                  </p:childTnLst>
                                </p:cTn>
                              </p:par>
                            </p:childTnLst>
                          </p:cTn>
                        </p:par>
                        <p:par>
                          <p:cTn id="80" fill="hold">
                            <p:stCondLst>
                              <p:cond delay="3000"/>
                            </p:stCondLst>
                            <p:childTnLst>
                              <p:par>
                                <p:cTn id="81" presetID="3" presetClass="entr" presetSubtype="10" fill="hold" grpId="0" nodeType="afterEffect">
                                  <p:stCondLst>
                                    <p:cond delay="0"/>
                                  </p:stCondLst>
                                  <p:childTnLst>
                                    <p:set>
                                      <p:cBhvr>
                                        <p:cTn id="82" dur="1" fill="hold">
                                          <p:stCondLst>
                                            <p:cond delay="0"/>
                                          </p:stCondLst>
                                        </p:cTn>
                                        <p:tgtEl>
                                          <p:spTgt spid="29751"/>
                                        </p:tgtEl>
                                        <p:attrNameLst>
                                          <p:attrName>style.visibility</p:attrName>
                                        </p:attrNameLst>
                                      </p:cBhvr>
                                      <p:to>
                                        <p:strVal val="visible"/>
                                      </p:to>
                                    </p:set>
                                    <p:animEffect transition="in" filter="blinds(horizontal)">
                                      <p:cBhvr>
                                        <p:cTn id="83" dur="500"/>
                                        <p:tgtEl>
                                          <p:spTgt spid="29751"/>
                                        </p:tgtEl>
                                      </p:cBhvr>
                                    </p:animEffect>
                                  </p:childTnLst>
                                </p:cTn>
                              </p:par>
                            </p:childTnLst>
                          </p:cTn>
                        </p:par>
                        <p:par>
                          <p:cTn id="84" fill="hold">
                            <p:stCondLst>
                              <p:cond delay="3500"/>
                            </p:stCondLst>
                            <p:childTnLst>
                              <p:par>
                                <p:cTn id="85" presetID="3" presetClass="entr" presetSubtype="10" fill="hold" grpId="0" nodeType="afterEffect">
                                  <p:stCondLst>
                                    <p:cond delay="0"/>
                                  </p:stCondLst>
                                  <p:childTnLst>
                                    <p:set>
                                      <p:cBhvr>
                                        <p:cTn id="86" dur="1" fill="hold">
                                          <p:stCondLst>
                                            <p:cond delay="0"/>
                                          </p:stCondLst>
                                        </p:cTn>
                                        <p:tgtEl>
                                          <p:spTgt spid="96"/>
                                        </p:tgtEl>
                                        <p:attrNameLst>
                                          <p:attrName>style.visibility</p:attrName>
                                        </p:attrNameLst>
                                      </p:cBhvr>
                                      <p:to>
                                        <p:strVal val="visible"/>
                                      </p:to>
                                    </p:set>
                                    <p:animEffect transition="in" filter="blinds(horizontal)">
                                      <p:cBhvr>
                                        <p:cTn id="87" dur="500"/>
                                        <p:tgtEl>
                                          <p:spTgt spid="9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9735"/>
                                        </p:tgtEl>
                                        <p:attrNameLst>
                                          <p:attrName>style.visibility</p:attrName>
                                        </p:attrNameLst>
                                      </p:cBhvr>
                                      <p:to>
                                        <p:strVal val="visible"/>
                                      </p:to>
                                    </p:set>
                                    <p:animEffect transition="in" filter="blinds(horizontal)">
                                      <p:cBhvr>
                                        <p:cTn id="92" dur="1000"/>
                                        <p:tgtEl>
                                          <p:spTgt spid="29735"/>
                                        </p:tgtEl>
                                      </p:cBhvr>
                                    </p:animEffect>
                                  </p:childTnLst>
                                </p:cTn>
                              </p:par>
                            </p:childTnLst>
                          </p:cTn>
                        </p:par>
                        <p:par>
                          <p:cTn id="93" fill="hold">
                            <p:stCondLst>
                              <p:cond delay="1000"/>
                            </p:stCondLst>
                            <p:childTnLst>
                              <p:par>
                                <p:cTn id="94" presetID="3" presetClass="entr" presetSubtype="10"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linds(horizontal)">
                                      <p:cBhvr>
                                        <p:cTn id="96" dur="500"/>
                                        <p:tgtEl>
                                          <p:spTgt spid="32"/>
                                        </p:tgtEl>
                                      </p:cBhvr>
                                    </p:animEffect>
                                  </p:childTnLst>
                                </p:cTn>
                              </p:par>
                            </p:childTnLst>
                          </p:cTn>
                        </p:par>
                        <p:par>
                          <p:cTn id="97" fill="hold">
                            <p:stCondLst>
                              <p:cond delay="1500"/>
                            </p:stCondLst>
                            <p:childTnLst>
                              <p:par>
                                <p:cTn id="98" presetID="3" presetClass="entr" presetSubtype="10" fill="hold" grpId="0" nodeType="afterEffect">
                                  <p:stCondLst>
                                    <p:cond delay="0"/>
                                  </p:stCondLst>
                                  <p:childTnLst>
                                    <p:set>
                                      <p:cBhvr>
                                        <p:cTn id="99" dur="1" fill="hold">
                                          <p:stCondLst>
                                            <p:cond delay="0"/>
                                          </p:stCondLst>
                                        </p:cTn>
                                        <p:tgtEl>
                                          <p:spTgt spid="29744"/>
                                        </p:tgtEl>
                                        <p:attrNameLst>
                                          <p:attrName>style.visibility</p:attrName>
                                        </p:attrNameLst>
                                      </p:cBhvr>
                                      <p:to>
                                        <p:strVal val="visible"/>
                                      </p:to>
                                    </p:set>
                                    <p:animEffect transition="in" filter="blinds(horizontal)">
                                      <p:cBhvr>
                                        <p:cTn id="100" dur="500"/>
                                        <p:tgtEl>
                                          <p:spTgt spid="29744"/>
                                        </p:tgtEl>
                                      </p:cBhvr>
                                    </p:animEffect>
                                  </p:childTnLst>
                                </p:cTn>
                              </p:par>
                            </p:childTnLst>
                          </p:cTn>
                        </p:par>
                        <p:par>
                          <p:cTn id="101" fill="hold">
                            <p:stCondLst>
                              <p:cond delay="2000"/>
                            </p:stCondLst>
                            <p:childTnLst>
                              <p:par>
                                <p:cTn id="102" presetID="3" presetClass="entr" presetSubtype="10" fill="hold" grpId="0" nodeType="afterEffect">
                                  <p:stCondLst>
                                    <p:cond delay="0"/>
                                  </p:stCondLst>
                                  <p:childTnLst>
                                    <p:set>
                                      <p:cBhvr>
                                        <p:cTn id="103" dur="1" fill="hold">
                                          <p:stCondLst>
                                            <p:cond delay="0"/>
                                          </p:stCondLst>
                                        </p:cTn>
                                        <p:tgtEl>
                                          <p:spTgt spid="29745"/>
                                        </p:tgtEl>
                                        <p:attrNameLst>
                                          <p:attrName>style.visibility</p:attrName>
                                        </p:attrNameLst>
                                      </p:cBhvr>
                                      <p:to>
                                        <p:strVal val="visible"/>
                                      </p:to>
                                    </p:set>
                                    <p:animEffect transition="in" filter="blinds(horizontal)">
                                      <p:cBhvr>
                                        <p:cTn id="104" dur="500"/>
                                        <p:tgtEl>
                                          <p:spTgt spid="29745"/>
                                        </p:tgtEl>
                                      </p:cBhvr>
                                    </p:animEffect>
                                  </p:childTnLst>
                                </p:cTn>
                              </p:par>
                            </p:childTnLst>
                          </p:cTn>
                        </p:par>
                        <p:par>
                          <p:cTn id="105" fill="hold">
                            <p:stCondLst>
                              <p:cond delay="2500"/>
                            </p:stCondLst>
                            <p:childTnLst>
                              <p:par>
                                <p:cTn id="106" presetID="3" presetClass="entr" presetSubtype="10" fill="hold" grpId="0"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blinds(horizontal)">
                                      <p:cBhvr>
                                        <p:cTn id="108" dur="500"/>
                                        <p:tgtEl>
                                          <p:spTgt spid="38"/>
                                        </p:tgtEl>
                                      </p:cBhvr>
                                    </p:animEffect>
                                  </p:childTnLst>
                                </p:cTn>
                              </p:par>
                            </p:childTnLst>
                          </p:cTn>
                        </p:par>
                        <p:par>
                          <p:cTn id="109" fill="hold">
                            <p:stCondLst>
                              <p:cond delay="3000"/>
                            </p:stCondLst>
                            <p:childTnLst>
                              <p:par>
                                <p:cTn id="110" presetID="3" presetClass="entr" presetSubtype="1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blinds(horizontal)">
                                      <p:cBhvr>
                                        <p:cTn id="112" dur="500"/>
                                        <p:tgtEl>
                                          <p:spTgt spid="35"/>
                                        </p:tgtEl>
                                      </p:cBhvr>
                                    </p:animEffect>
                                  </p:childTnLst>
                                </p:cTn>
                              </p:par>
                            </p:childTnLst>
                          </p:cTn>
                        </p:par>
                        <p:par>
                          <p:cTn id="113" fill="hold">
                            <p:stCondLst>
                              <p:cond delay="3500"/>
                            </p:stCondLst>
                            <p:childTnLst>
                              <p:par>
                                <p:cTn id="114" presetID="3" presetClass="entr" presetSubtype="10" fill="hold" grpId="0" nodeType="afterEffect">
                                  <p:stCondLst>
                                    <p:cond delay="0"/>
                                  </p:stCondLst>
                                  <p:childTnLst>
                                    <p:set>
                                      <p:cBhvr>
                                        <p:cTn id="115" dur="1" fill="hold">
                                          <p:stCondLst>
                                            <p:cond delay="0"/>
                                          </p:stCondLst>
                                        </p:cTn>
                                        <p:tgtEl>
                                          <p:spTgt spid="29753"/>
                                        </p:tgtEl>
                                        <p:attrNameLst>
                                          <p:attrName>style.visibility</p:attrName>
                                        </p:attrNameLst>
                                      </p:cBhvr>
                                      <p:to>
                                        <p:strVal val="visible"/>
                                      </p:to>
                                    </p:set>
                                    <p:animEffect transition="in" filter="blinds(horizontal)">
                                      <p:cBhvr>
                                        <p:cTn id="116" dur="500"/>
                                        <p:tgtEl>
                                          <p:spTgt spid="29753"/>
                                        </p:tgtEl>
                                      </p:cBhvr>
                                    </p:animEffect>
                                  </p:childTnLst>
                                </p:cTn>
                              </p:par>
                            </p:childTnLst>
                          </p:cTn>
                        </p:par>
                        <p:par>
                          <p:cTn id="117" fill="hold">
                            <p:stCondLst>
                              <p:cond delay="4000"/>
                            </p:stCondLst>
                            <p:childTnLst>
                              <p:par>
                                <p:cTn id="118" presetID="3" presetClass="entr" presetSubtype="10" fill="hold" grpId="0" nodeType="afterEffect">
                                  <p:stCondLst>
                                    <p:cond delay="0"/>
                                  </p:stCondLst>
                                  <p:childTnLst>
                                    <p:set>
                                      <p:cBhvr>
                                        <p:cTn id="119" dur="1" fill="hold">
                                          <p:stCondLst>
                                            <p:cond delay="0"/>
                                          </p:stCondLst>
                                        </p:cTn>
                                        <p:tgtEl>
                                          <p:spTgt spid="29752"/>
                                        </p:tgtEl>
                                        <p:attrNameLst>
                                          <p:attrName>style.visibility</p:attrName>
                                        </p:attrNameLst>
                                      </p:cBhvr>
                                      <p:to>
                                        <p:strVal val="visible"/>
                                      </p:to>
                                    </p:set>
                                    <p:animEffect transition="in" filter="blinds(horizontal)">
                                      <p:cBhvr>
                                        <p:cTn id="120" dur="500"/>
                                        <p:tgtEl>
                                          <p:spTgt spid="29752"/>
                                        </p:tgtEl>
                                      </p:cBhvr>
                                    </p:animEffect>
                                  </p:childTnLst>
                                </p:cTn>
                              </p:par>
                            </p:childTnLst>
                          </p:cTn>
                        </p:par>
                        <p:par>
                          <p:cTn id="121" fill="hold">
                            <p:stCondLst>
                              <p:cond delay="4500"/>
                            </p:stCondLst>
                            <p:childTnLst>
                              <p:par>
                                <p:cTn id="122" presetID="3" presetClass="entr" presetSubtype="10" fill="hold" grpId="0" nodeType="afterEffect">
                                  <p:stCondLst>
                                    <p:cond delay="0"/>
                                  </p:stCondLst>
                                  <p:childTnLst>
                                    <p:set>
                                      <p:cBhvr>
                                        <p:cTn id="123" dur="1" fill="hold">
                                          <p:stCondLst>
                                            <p:cond delay="0"/>
                                          </p:stCondLst>
                                        </p:cTn>
                                        <p:tgtEl>
                                          <p:spTgt spid="97"/>
                                        </p:tgtEl>
                                        <p:attrNameLst>
                                          <p:attrName>style.visibility</p:attrName>
                                        </p:attrNameLst>
                                      </p:cBhvr>
                                      <p:to>
                                        <p:strVal val="visible"/>
                                      </p:to>
                                    </p:set>
                                    <p:animEffect transition="in" filter="blinds(horizontal)">
                                      <p:cBhvr>
                                        <p:cTn id="124" dur="500"/>
                                        <p:tgtEl>
                                          <p:spTgt spid="97"/>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29754"/>
                                        </p:tgtEl>
                                        <p:attrNameLst>
                                          <p:attrName>style.visibility</p:attrName>
                                        </p:attrNameLst>
                                      </p:cBhvr>
                                      <p:to>
                                        <p:strVal val="visible"/>
                                      </p:to>
                                    </p:set>
                                    <p:animEffect transition="in" filter="blinds(horizontal)">
                                      <p:cBhvr>
                                        <p:cTn id="129" dur="500"/>
                                        <p:tgtEl>
                                          <p:spTgt spid="29754"/>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29755"/>
                                        </p:tgtEl>
                                        <p:attrNameLst>
                                          <p:attrName>style.visibility</p:attrName>
                                        </p:attrNameLst>
                                      </p:cBhvr>
                                      <p:to>
                                        <p:strVal val="visible"/>
                                      </p:to>
                                    </p:set>
                                    <p:animEffect transition="in" filter="blinds(horizontal)">
                                      <p:cBhvr>
                                        <p:cTn id="132" dur="500"/>
                                        <p:tgtEl>
                                          <p:spTgt spid="29755"/>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9756"/>
                                        </p:tgtEl>
                                        <p:attrNameLst>
                                          <p:attrName>style.visibility</p:attrName>
                                        </p:attrNameLst>
                                      </p:cBhvr>
                                      <p:to>
                                        <p:strVal val="visible"/>
                                      </p:to>
                                    </p:set>
                                    <p:animEffect transition="in" filter="blinds(horizontal)">
                                      <p:cBhvr>
                                        <p:cTn id="135" dur="500"/>
                                        <p:tgtEl>
                                          <p:spTgt spid="29756"/>
                                        </p:tgtEl>
                                      </p:cBhvr>
                                    </p:animEffect>
                                  </p:childTnLst>
                                </p:cTn>
                              </p:par>
                            </p:childTnLst>
                          </p:cTn>
                        </p:par>
                        <p:par>
                          <p:cTn id="136" fill="hold">
                            <p:stCondLst>
                              <p:cond delay="500"/>
                            </p:stCondLst>
                            <p:childTnLst>
                              <p:par>
                                <p:cTn id="137" presetID="3" presetClass="entr" presetSubtype="10" fill="hold" grpId="1" nodeType="after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blinds(horizontal)">
                                      <p:cBhvr>
                                        <p:cTn id="139" dur="500"/>
                                        <p:tgtEl>
                                          <p:spTgt spid="49"/>
                                        </p:tgtEl>
                                      </p:cBhvr>
                                    </p:animEffect>
                                  </p:childTnLst>
                                </p:cTn>
                              </p:par>
                            </p:childTnLst>
                          </p:cTn>
                        </p:par>
                        <p:par>
                          <p:cTn id="140" fill="hold">
                            <p:stCondLst>
                              <p:cond delay="1000"/>
                            </p:stCondLst>
                            <p:childTnLst>
                              <p:par>
                                <p:cTn id="141" presetID="24" presetClass="emph" presetSubtype="0" repeatCount="3000" fill="hold" grpId="0" nodeType="afterEffect">
                                  <p:stCondLst>
                                    <p:cond delay="0"/>
                                  </p:stCondLst>
                                  <p:childTnLst>
                                    <p:animClr clrSpc="hsl" dir="cw">
                                      <p:cBhvr override="childStyle">
                                        <p:cTn id="142" dur="500" fill="hold"/>
                                        <p:tgtEl>
                                          <p:spTgt spid="49"/>
                                        </p:tgtEl>
                                        <p:attrNameLst>
                                          <p:attrName>style.color</p:attrName>
                                        </p:attrNameLst>
                                      </p:cBhvr>
                                      <p:by>
                                        <p:hsl h="0" s="-12549" l="-25098"/>
                                      </p:by>
                                    </p:animClr>
                                    <p:animClr clrSpc="hsl" dir="cw">
                                      <p:cBhvr>
                                        <p:cTn id="143" dur="500" fill="hold"/>
                                        <p:tgtEl>
                                          <p:spTgt spid="49"/>
                                        </p:tgtEl>
                                        <p:attrNameLst>
                                          <p:attrName>fillcolor</p:attrName>
                                        </p:attrNameLst>
                                      </p:cBhvr>
                                      <p:by>
                                        <p:hsl h="0" s="-12549" l="-25098"/>
                                      </p:by>
                                    </p:animClr>
                                    <p:animClr clrSpc="hsl" dir="cw">
                                      <p:cBhvr>
                                        <p:cTn id="144" dur="500" fill="hold"/>
                                        <p:tgtEl>
                                          <p:spTgt spid="49"/>
                                        </p:tgtEl>
                                        <p:attrNameLst>
                                          <p:attrName>stroke.color</p:attrName>
                                        </p:attrNameLst>
                                      </p:cBhvr>
                                      <p:by>
                                        <p:hsl h="0" s="-12549" l="-25098"/>
                                      </p:by>
                                    </p:animClr>
                                    <p:set>
                                      <p:cBhvr>
                                        <p:cTn id="145" dur="500" fill="hold"/>
                                        <p:tgtEl>
                                          <p:spTgt spid="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5" grpId="0" animBg="1"/>
      <p:bldP spid="22" grpId="0" animBg="1"/>
      <p:bldP spid="32" grpId="0" animBg="1"/>
      <p:bldP spid="38" grpId="0" animBg="1"/>
      <p:bldP spid="49" grpId="0" animBg="1"/>
      <p:bldP spid="49" grpId="1" animBg="1"/>
      <p:bldP spid="27" grpId="0" animBg="1"/>
      <p:bldP spid="28" grpId="0" animBg="1"/>
      <p:bldP spid="31" grpId="0" animBg="1"/>
      <p:bldP spid="35" grpId="0" animBg="1"/>
      <p:bldP spid="95" grpId="0" animBg="1"/>
      <p:bldP spid="96" grpId="0" animBg="1"/>
      <p:bldP spid="97" grpId="0" animBg="1"/>
      <p:bldP spid="29732" grpId="0" animBg="1"/>
      <p:bldP spid="29734" grpId="0" animBg="1"/>
      <p:bldP spid="29735" grpId="0" animBg="1"/>
      <p:bldP spid="29736" grpId="0" animBg="1"/>
      <p:bldP spid="29738" grpId="0" animBg="1"/>
      <p:bldP spid="29740" grpId="0" animBg="1"/>
      <p:bldP spid="29742" grpId="0" animBg="1"/>
      <p:bldP spid="29743" grpId="0" animBg="1"/>
      <p:bldP spid="29744" grpId="0" animBg="1"/>
      <p:bldP spid="29745" grpId="0" animBg="1"/>
      <p:bldP spid="29746" grpId="0" animBg="1"/>
      <p:bldP spid="29747" grpId="0" animBg="1"/>
      <p:bldP spid="29749" grpId="0" animBg="1"/>
      <p:bldP spid="29750" grpId="0" animBg="1"/>
      <p:bldP spid="29751" grpId="0" animBg="1"/>
      <p:bldP spid="29752" grpId="0" animBg="1"/>
      <p:bldP spid="29753" grpId="0" animBg="1"/>
      <p:bldP spid="29754" grpId="0" animBg="1"/>
      <p:bldP spid="29755" grpId="0" animBg="1"/>
      <p:bldP spid="297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0364" y="214290"/>
            <a:ext cx="27413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Trò chơi</a:t>
            </a:r>
          </a:p>
        </p:txBody>
      </p:sp>
      <p:sp>
        <p:nvSpPr>
          <p:cNvPr id="30722" name="TextBox 5"/>
          <p:cNvSpPr txBox="1">
            <a:spLocks noChangeArrowheads="1"/>
          </p:cNvSpPr>
          <p:nvPr/>
        </p:nvSpPr>
        <p:spPr bwMode="auto">
          <a:xfrm>
            <a:off x="642938" y="1428750"/>
            <a:ext cx="7929562" cy="4764088"/>
          </a:xfrm>
          <a:prstGeom prst="rect">
            <a:avLst/>
          </a:prstGeom>
          <a:noFill/>
          <a:ln w="9525">
            <a:noFill/>
            <a:miter lim="800000"/>
            <a:headEnd/>
            <a:tailEnd/>
          </a:ln>
        </p:spPr>
        <p:txBody>
          <a:bodyPr>
            <a:spAutoFit/>
          </a:bodyPr>
          <a:lstStyle/>
          <a:p>
            <a:pPr algn="just">
              <a:lnSpc>
                <a:spcPct val="150000"/>
              </a:lnSpc>
            </a:pPr>
            <a:r>
              <a:rPr lang="en-US" sz="3600" b="1">
                <a:latin typeface="Calibri" pitchFamily="34" charset="0"/>
              </a:rPr>
              <a:t>                      </a:t>
            </a:r>
            <a:r>
              <a:rPr lang="en-US" sz="2800" b="1">
                <a:solidFill>
                  <a:srgbClr val="E94625"/>
                </a:solidFill>
                <a:latin typeface="Calibri" pitchFamily="34" charset="0"/>
              </a:rPr>
              <a:t>TÌM TRONG VỐN CỔ</a:t>
            </a:r>
          </a:p>
          <a:p>
            <a:pPr algn="just">
              <a:lnSpc>
                <a:spcPct val="150000"/>
              </a:lnSpc>
            </a:pPr>
            <a:r>
              <a:rPr lang="en-US" sz="2800" b="1">
                <a:solidFill>
                  <a:schemeClr val="hlink"/>
                </a:solidFill>
                <a:latin typeface="Calibri" pitchFamily="34" charset="0"/>
              </a:rPr>
              <a:t>* Luật chơi</a:t>
            </a:r>
          </a:p>
          <a:p>
            <a:pPr algn="just">
              <a:lnSpc>
                <a:spcPct val="150000"/>
              </a:lnSpc>
            </a:pPr>
            <a:r>
              <a:rPr lang="en-US" sz="2800" b="1">
                <a:latin typeface="Calibri" pitchFamily="34" charset="0"/>
              </a:rPr>
              <a:t>- Có 4 miếng ghép mỗi miếng là hình ảnh một loại hoa quen thuộc của Hà Nội. Dưới mỗi miếng ghép ẩn chứa một câu hỏi.</a:t>
            </a:r>
          </a:p>
          <a:p>
            <a:pPr algn="just">
              <a:lnSpc>
                <a:spcPct val="150000"/>
              </a:lnSpc>
            </a:pPr>
            <a:r>
              <a:rPr lang="en-US" sz="2800" b="1">
                <a:latin typeface="Calibri" pitchFamily="34" charset="0"/>
              </a:rPr>
              <a:t>- Bạn giành quyền chọn câu hỏi và trả lời.</a:t>
            </a:r>
          </a:p>
          <a:p>
            <a:pPr algn="just">
              <a:lnSpc>
                <a:spcPct val="150000"/>
              </a:lnSpc>
            </a:pPr>
            <a:r>
              <a:rPr lang="en-US" sz="2800" b="1">
                <a:latin typeface="Calibri" pitchFamily="34" charset="0"/>
              </a:rPr>
              <a:t>- Trả lời đúng sẽ nhận được một phần thưởng. </a:t>
            </a:r>
            <a:endParaRPr lang="vi-VN" sz="2800" b="1"/>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5"/>
          <a:srcRect/>
          <a:stretch>
            <a:fillRect/>
          </a:stretch>
        </p:blipFill>
        <p:spPr bwMode="auto">
          <a:xfrm>
            <a:off x="179388" y="1773238"/>
            <a:ext cx="2746375" cy="1468437"/>
          </a:xfrm>
          <a:prstGeom prst="rect">
            <a:avLst/>
          </a:prstGeom>
          <a:noFill/>
          <a:ln w="9525">
            <a:noFill/>
            <a:miter lim="800000"/>
            <a:headEnd/>
            <a:tailEnd/>
          </a:ln>
        </p:spPr>
      </p:pic>
      <p:pic>
        <p:nvPicPr>
          <p:cNvPr id="31746" name="Picture 5"/>
          <p:cNvPicPr>
            <a:picLocks noChangeAspect="1"/>
          </p:cNvPicPr>
          <p:nvPr/>
        </p:nvPicPr>
        <p:blipFill>
          <a:blip r:embed="rId6"/>
          <a:srcRect/>
          <a:stretch>
            <a:fillRect/>
          </a:stretch>
        </p:blipFill>
        <p:spPr bwMode="auto">
          <a:xfrm>
            <a:off x="177800" y="3352800"/>
            <a:ext cx="2489200" cy="1447800"/>
          </a:xfrm>
          <a:prstGeom prst="rect">
            <a:avLst/>
          </a:prstGeom>
          <a:noFill/>
          <a:ln w="9525">
            <a:noFill/>
            <a:miter lim="800000"/>
            <a:headEnd/>
            <a:tailEnd/>
          </a:ln>
        </p:spPr>
      </p:pic>
      <p:pic>
        <p:nvPicPr>
          <p:cNvPr id="31747" name="Picture 6"/>
          <p:cNvPicPr>
            <a:picLocks noChangeAspect="1"/>
          </p:cNvPicPr>
          <p:nvPr/>
        </p:nvPicPr>
        <p:blipFill>
          <a:blip r:embed="rId7"/>
          <a:srcRect/>
          <a:stretch>
            <a:fillRect/>
          </a:stretch>
        </p:blipFill>
        <p:spPr bwMode="auto">
          <a:xfrm>
            <a:off x="2667000" y="3276600"/>
            <a:ext cx="2362200" cy="1481138"/>
          </a:xfrm>
          <a:prstGeom prst="rect">
            <a:avLst/>
          </a:prstGeom>
          <a:noFill/>
          <a:ln w="9525">
            <a:noFill/>
            <a:miter lim="800000"/>
            <a:headEnd/>
            <a:tailEnd/>
          </a:ln>
        </p:spPr>
      </p:pic>
      <p:pic>
        <p:nvPicPr>
          <p:cNvPr id="31748" name="Picture 4"/>
          <p:cNvPicPr>
            <a:picLocks noChangeAspect="1"/>
          </p:cNvPicPr>
          <p:nvPr/>
        </p:nvPicPr>
        <p:blipFill>
          <a:blip r:embed="rId8"/>
          <a:srcRect/>
          <a:stretch>
            <a:fillRect/>
          </a:stretch>
        </p:blipFill>
        <p:spPr bwMode="auto">
          <a:xfrm>
            <a:off x="2667000" y="1752600"/>
            <a:ext cx="2286000" cy="1600200"/>
          </a:xfrm>
          <a:prstGeom prst="rect">
            <a:avLst/>
          </a:prstGeom>
          <a:noFill/>
          <a:ln w="9525">
            <a:noFill/>
            <a:miter lim="800000"/>
            <a:headEnd/>
            <a:tailEnd/>
          </a:ln>
        </p:spPr>
      </p:pic>
      <p:sp>
        <p:nvSpPr>
          <p:cNvPr id="2" name="TextBox 1"/>
          <p:cNvSpPr txBox="1"/>
          <p:nvPr/>
        </p:nvSpPr>
        <p:spPr>
          <a:xfrm>
            <a:off x="2339975" y="333375"/>
            <a:ext cx="4319588" cy="579438"/>
          </a:xfrm>
          <a:prstGeom prst="rect">
            <a:avLst/>
          </a:prstGeom>
          <a:solidFill>
            <a:schemeClr val="accent2">
              <a:lumMod val="40000"/>
              <a:lumOff val="60000"/>
            </a:schemeClr>
          </a:solidFill>
        </p:spPr>
        <p:txBody>
          <a:bodyPr>
            <a:spAutoFit/>
          </a:bodyPr>
          <a:lstStyle/>
          <a:p>
            <a:pPr>
              <a:defRPr/>
            </a:pPr>
            <a:r>
              <a:rPr lang="en-US" sz="3200" b="1">
                <a:solidFill>
                  <a:srgbClr val="E94625"/>
                </a:solidFill>
                <a:effectLst>
                  <a:outerShdw blurRad="38100" dist="38100" dir="2700000" algn="tl">
                    <a:srgbClr val="000000"/>
                  </a:outerShdw>
                </a:effectLst>
                <a:latin typeface="Times New Roman" pitchFamily="18" charset="0"/>
              </a:rPr>
              <a:t>TÌM TRONG VỐN CỔ </a:t>
            </a:r>
          </a:p>
        </p:txBody>
      </p:sp>
      <p:pic>
        <p:nvPicPr>
          <p:cNvPr id="3" name="TiengVoTay-DangCapNhat_49xap.mp3">
            <a:hlinkClick r:id="" action="ppaction://media"/>
          </p:cNvPr>
          <p:cNvPicPr>
            <a:picLocks noRot="1" noChangeAspect="1"/>
          </p:cNvPicPr>
          <p:nvPr>
            <a:audioFile r:link="rId1"/>
          </p:nvPr>
        </p:nvPicPr>
        <p:blipFill>
          <a:blip r:embed="rId9" cstate="print"/>
          <a:srcRect/>
          <a:stretch>
            <a:fillRect/>
          </a:stretch>
        </p:blipFill>
        <p:spPr bwMode="auto">
          <a:xfrm>
            <a:off x="-609600" y="4872038"/>
            <a:ext cx="609600" cy="609600"/>
          </a:xfrm>
          <a:prstGeom prst="rect">
            <a:avLst/>
          </a:prstGeom>
          <a:noFill/>
          <a:ln w="9525">
            <a:noFill/>
            <a:miter lim="800000"/>
            <a:headEnd/>
            <a:tailEnd/>
          </a:ln>
        </p:spPr>
      </p:pic>
      <p:pic>
        <p:nvPicPr>
          <p:cNvPr id="4" name="TiengVoTay-DangCapNhat_49xap.mp3">
            <a:hlinkClick r:id="" action="ppaction://media"/>
          </p:cNvPr>
          <p:cNvPicPr>
            <a:picLocks noRot="1" noChangeAspect="1"/>
          </p:cNvPicPr>
          <p:nvPr>
            <a:audioFile r:link="rId1"/>
          </p:nvPr>
        </p:nvPicPr>
        <p:blipFill>
          <a:blip r:embed="rId9" cstate="print"/>
          <a:srcRect/>
          <a:stretch>
            <a:fillRect/>
          </a:stretch>
        </p:blipFill>
        <p:spPr bwMode="auto">
          <a:xfrm>
            <a:off x="-579438" y="3862388"/>
            <a:ext cx="609601" cy="609600"/>
          </a:xfrm>
          <a:prstGeom prst="rect">
            <a:avLst/>
          </a:prstGeom>
          <a:noFill/>
          <a:ln w="9525">
            <a:noFill/>
            <a:miter lim="800000"/>
            <a:headEnd/>
            <a:tailEnd/>
          </a:ln>
        </p:spPr>
      </p:pic>
      <p:pic>
        <p:nvPicPr>
          <p:cNvPr id="5" name="TiengVoTay-DangCapNhat_49xap.mp3">
            <a:hlinkClick r:id="" action="ppaction://media"/>
          </p:cNvPr>
          <p:cNvPicPr>
            <a:picLocks noRot="1" noChangeAspect="1"/>
          </p:cNvPicPr>
          <p:nvPr>
            <a:audioFile r:link="rId1"/>
          </p:nvPr>
        </p:nvPicPr>
        <p:blipFill>
          <a:blip r:embed="rId9" cstate="print"/>
          <a:srcRect/>
          <a:stretch>
            <a:fillRect/>
          </a:stretch>
        </p:blipFill>
        <p:spPr bwMode="auto">
          <a:xfrm>
            <a:off x="-609600" y="2052638"/>
            <a:ext cx="609600" cy="609600"/>
          </a:xfrm>
          <a:prstGeom prst="rect">
            <a:avLst/>
          </a:prstGeom>
          <a:noFill/>
          <a:ln w="9525">
            <a:noFill/>
            <a:miter lim="800000"/>
            <a:headEnd/>
            <a:tailEnd/>
          </a:ln>
        </p:spPr>
      </p:pic>
      <p:pic>
        <p:nvPicPr>
          <p:cNvPr id="6" name="TiengVoTay-DangCapNhat_49xap.mp3">
            <a:hlinkClick r:id="" action="ppaction://media"/>
          </p:cNvPr>
          <p:cNvPicPr>
            <a:picLocks noRot="1" noChangeAspect="1"/>
          </p:cNvPicPr>
          <p:nvPr>
            <a:audioFile r:link="rId1"/>
          </p:nvPr>
        </p:nvPicPr>
        <p:blipFill>
          <a:blip r:embed="rId9" cstate="print"/>
          <a:srcRect/>
          <a:stretch>
            <a:fillRect/>
          </a:stretch>
        </p:blipFill>
        <p:spPr bwMode="auto">
          <a:xfrm>
            <a:off x="-579438" y="2819400"/>
            <a:ext cx="609601" cy="609600"/>
          </a:xfrm>
          <a:prstGeom prst="rect">
            <a:avLst/>
          </a:prstGeom>
          <a:noFill/>
          <a:ln w="9525">
            <a:noFill/>
            <a:miter lim="800000"/>
            <a:headEnd/>
            <a:tailEnd/>
          </a:ln>
        </p:spPr>
      </p:pic>
      <p:pic>
        <p:nvPicPr>
          <p:cNvPr id="33803" name="Picture 11" descr="hoa dao"/>
          <p:cNvPicPr>
            <a:picLocks noChangeAspect="1" noChangeArrowheads="1"/>
          </p:cNvPicPr>
          <p:nvPr/>
        </p:nvPicPr>
        <p:blipFill>
          <a:blip r:embed="rId10"/>
          <a:srcRect/>
          <a:stretch>
            <a:fillRect/>
          </a:stretch>
        </p:blipFill>
        <p:spPr bwMode="auto">
          <a:xfrm>
            <a:off x="179388" y="3213100"/>
            <a:ext cx="2514600" cy="1600200"/>
          </a:xfrm>
          <a:prstGeom prst="rect">
            <a:avLst/>
          </a:prstGeom>
          <a:noFill/>
          <a:ln w="9525">
            <a:noFill/>
            <a:miter lim="800000"/>
            <a:headEnd/>
            <a:tailEnd/>
          </a:ln>
        </p:spPr>
      </p:pic>
      <p:pic>
        <p:nvPicPr>
          <p:cNvPr id="33804" name="Picture 12" descr="hoa cuc"/>
          <p:cNvPicPr>
            <a:picLocks noChangeAspect="1" noChangeArrowheads="1"/>
          </p:cNvPicPr>
          <p:nvPr/>
        </p:nvPicPr>
        <p:blipFill>
          <a:blip r:embed="rId11"/>
          <a:srcRect/>
          <a:stretch>
            <a:fillRect/>
          </a:stretch>
        </p:blipFill>
        <p:spPr bwMode="auto">
          <a:xfrm>
            <a:off x="2700338" y="1757363"/>
            <a:ext cx="2438400" cy="1600200"/>
          </a:xfrm>
          <a:prstGeom prst="rect">
            <a:avLst/>
          </a:prstGeom>
          <a:noFill/>
          <a:ln w="9525">
            <a:noFill/>
            <a:miter lim="800000"/>
            <a:headEnd/>
            <a:tailEnd/>
          </a:ln>
        </p:spPr>
      </p:pic>
      <p:pic>
        <p:nvPicPr>
          <p:cNvPr id="33805" name="Picture 13" descr="hoa hong"/>
          <p:cNvPicPr>
            <a:picLocks noChangeAspect="1" noChangeArrowheads="1"/>
          </p:cNvPicPr>
          <p:nvPr/>
        </p:nvPicPr>
        <p:blipFill>
          <a:blip r:embed="rId12"/>
          <a:srcRect/>
          <a:stretch>
            <a:fillRect/>
          </a:stretch>
        </p:blipFill>
        <p:spPr bwMode="auto">
          <a:xfrm>
            <a:off x="179388" y="1773238"/>
            <a:ext cx="2514600" cy="1447800"/>
          </a:xfrm>
          <a:prstGeom prst="rect">
            <a:avLst/>
          </a:prstGeom>
          <a:noFill/>
          <a:ln w="9525">
            <a:noFill/>
            <a:miter lim="800000"/>
            <a:headEnd/>
            <a:tailEnd/>
          </a:ln>
        </p:spPr>
      </p:pic>
      <p:pic>
        <p:nvPicPr>
          <p:cNvPr id="33806" name="Picture 14" descr="hoa sen"/>
          <p:cNvPicPr>
            <a:picLocks noChangeAspect="1" noChangeArrowheads="1"/>
          </p:cNvPicPr>
          <p:nvPr/>
        </p:nvPicPr>
        <p:blipFill>
          <a:blip r:embed="rId13"/>
          <a:srcRect/>
          <a:stretch>
            <a:fillRect/>
          </a:stretch>
        </p:blipFill>
        <p:spPr bwMode="auto">
          <a:xfrm>
            <a:off x="2700338" y="3357563"/>
            <a:ext cx="2438400" cy="1447800"/>
          </a:xfrm>
          <a:prstGeom prst="rect">
            <a:avLst/>
          </a:prstGeom>
          <a:noFill/>
          <a:ln w="9525">
            <a:noFill/>
            <a:miter lim="800000"/>
            <a:headEnd/>
            <a:tailEnd/>
          </a:ln>
        </p:spPr>
      </p:pic>
      <p:pic>
        <p:nvPicPr>
          <p:cNvPr id="33807" name="Picture 15" descr="hat ca tru"/>
          <p:cNvPicPr>
            <a:picLocks noChangeAspect="1" noChangeArrowheads="1"/>
          </p:cNvPicPr>
          <p:nvPr/>
        </p:nvPicPr>
        <p:blipFill>
          <a:blip r:embed="rId14"/>
          <a:srcRect/>
          <a:stretch>
            <a:fillRect/>
          </a:stretch>
        </p:blipFill>
        <p:spPr bwMode="auto">
          <a:xfrm>
            <a:off x="179388" y="981075"/>
            <a:ext cx="8496300" cy="3887788"/>
          </a:xfrm>
          <a:prstGeom prst="rect">
            <a:avLst/>
          </a:prstGeom>
          <a:noFill/>
          <a:ln w="9525">
            <a:noFill/>
            <a:miter lim="800000"/>
            <a:headEnd/>
            <a:tailEnd/>
          </a:ln>
        </p:spPr>
      </p:pic>
      <p:sp>
        <p:nvSpPr>
          <p:cNvPr id="33808" name="Text Box 16"/>
          <p:cNvSpPr txBox="1">
            <a:spLocks noChangeArrowheads="1"/>
          </p:cNvSpPr>
          <p:nvPr/>
        </p:nvSpPr>
        <p:spPr bwMode="auto">
          <a:xfrm>
            <a:off x="684213" y="5013325"/>
            <a:ext cx="8208962" cy="1554163"/>
          </a:xfrm>
          <a:prstGeom prst="rect">
            <a:avLst/>
          </a:prstGeom>
          <a:noFill/>
          <a:ln w="9525">
            <a:noFill/>
            <a:miter lim="800000"/>
            <a:headEnd/>
            <a:tailEnd/>
          </a:ln>
        </p:spPr>
        <p:txBody>
          <a:bodyPr>
            <a:spAutoFit/>
          </a:bodyPr>
          <a:lstStyle/>
          <a:p>
            <a:pPr>
              <a:spcBef>
                <a:spcPct val="50000"/>
              </a:spcBef>
            </a:pPr>
            <a:r>
              <a:rPr lang="en-US" sz="3200">
                <a:solidFill>
                  <a:schemeClr val="hlink"/>
                </a:solidFill>
                <a:latin typeface="Calibri" pitchFamily="34" charset="0"/>
              </a:rPr>
              <a:t>Đây là hình ảnh về một sinh hoạt văn hóa đặc sắc của Hà Nội. Hãy cho biết tên gọi của loại hình nghệ thuật này ?</a:t>
            </a:r>
          </a:p>
        </p:txBody>
      </p:sp>
      <p:pic>
        <p:nvPicPr>
          <p:cNvPr id="33810" name="Picture 18" descr="dinh Tình Quang"/>
          <p:cNvPicPr>
            <a:picLocks noChangeAspect="1" noChangeArrowheads="1"/>
          </p:cNvPicPr>
          <p:nvPr/>
        </p:nvPicPr>
        <p:blipFill>
          <a:blip r:embed="rId15"/>
          <a:srcRect/>
          <a:stretch>
            <a:fillRect/>
          </a:stretch>
        </p:blipFill>
        <p:spPr bwMode="auto">
          <a:xfrm>
            <a:off x="179388" y="981075"/>
            <a:ext cx="8496300" cy="3887788"/>
          </a:xfrm>
          <a:prstGeom prst="rect">
            <a:avLst/>
          </a:prstGeom>
          <a:noFill/>
          <a:ln w="9525">
            <a:noFill/>
            <a:miter lim="800000"/>
            <a:headEnd/>
            <a:tailEnd/>
          </a:ln>
        </p:spPr>
      </p:pic>
      <p:sp>
        <p:nvSpPr>
          <p:cNvPr id="33811" name="Text Box 19"/>
          <p:cNvSpPr txBox="1">
            <a:spLocks noChangeArrowheads="1"/>
          </p:cNvSpPr>
          <p:nvPr/>
        </p:nvSpPr>
        <p:spPr bwMode="auto">
          <a:xfrm>
            <a:off x="611188" y="5445125"/>
            <a:ext cx="7707312" cy="579438"/>
          </a:xfrm>
          <a:prstGeom prst="rect">
            <a:avLst/>
          </a:prstGeom>
          <a:noFill/>
          <a:ln w="9525">
            <a:noFill/>
            <a:miter lim="800000"/>
            <a:headEnd/>
            <a:tailEnd/>
          </a:ln>
        </p:spPr>
        <p:txBody>
          <a:bodyPr>
            <a:spAutoFit/>
          </a:bodyPr>
          <a:lstStyle/>
          <a:p>
            <a:pPr>
              <a:spcBef>
                <a:spcPct val="50000"/>
              </a:spcBef>
            </a:pPr>
            <a:r>
              <a:rPr lang="en-US" sz="3200">
                <a:solidFill>
                  <a:schemeClr val="hlink"/>
                </a:solidFill>
                <a:latin typeface="Calibri" pitchFamily="34" charset="0"/>
              </a:rPr>
              <a:t>Đây là ngôi Đình nào của Quận Long Biên ?</a:t>
            </a:r>
          </a:p>
        </p:txBody>
      </p:sp>
      <p:pic>
        <p:nvPicPr>
          <p:cNvPr id="33812" name="Picture 20" descr="chua mot cot"/>
          <p:cNvPicPr>
            <a:picLocks noChangeAspect="1" noChangeArrowheads="1"/>
          </p:cNvPicPr>
          <p:nvPr/>
        </p:nvPicPr>
        <p:blipFill>
          <a:blip r:embed="rId16"/>
          <a:srcRect/>
          <a:stretch>
            <a:fillRect/>
          </a:stretch>
        </p:blipFill>
        <p:spPr bwMode="auto">
          <a:xfrm>
            <a:off x="179388" y="981075"/>
            <a:ext cx="8496300" cy="3887788"/>
          </a:xfrm>
          <a:prstGeom prst="rect">
            <a:avLst/>
          </a:prstGeom>
          <a:noFill/>
          <a:ln w="9525">
            <a:noFill/>
            <a:miter lim="800000"/>
            <a:headEnd/>
            <a:tailEnd/>
          </a:ln>
        </p:spPr>
      </p:pic>
      <p:sp>
        <p:nvSpPr>
          <p:cNvPr id="33813" name="Text Box 21"/>
          <p:cNvSpPr txBox="1">
            <a:spLocks noChangeArrowheads="1"/>
          </p:cNvSpPr>
          <p:nvPr/>
        </p:nvSpPr>
        <p:spPr bwMode="auto">
          <a:xfrm>
            <a:off x="827088" y="5013325"/>
            <a:ext cx="7345362" cy="1431925"/>
          </a:xfrm>
          <a:prstGeom prst="rect">
            <a:avLst/>
          </a:prstGeom>
          <a:noFill/>
          <a:ln w="9525">
            <a:noFill/>
            <a:miter lim="800000"/>
            <a:headEnd/>
            <a:tailEnd/>
          </a:ln>
        </p:spPr>
        <p:txBody>
          <a:bodyPr>
            <a:spAutoFit/>
          </a:bodyPr>
          <a:lstStyle/>
          <a:p>
            <a:pPr>
              <a:spcBef>
                <a:spcPct val="50000"/>
              </a:spcBef>
            </a:pPr>
            <a:r>
              <a:rPr lang="en-US" sz="4400">
                <a:solidFill>
                  <a:schemeClr val="hlink"/>
                </a:solidFill>
                <a:latin typeface="Calibri" pitchFamily="34" charset="0"/>
              </a:rPr>
              <a:t>Hãy gọi tên công trình nghệ thuật độc đáo này ?</a:t>
            </a:r>
          </a:p>
        </p:txBody>
      </p:sp>
      <p:pic>
        <p:nvPicPr>
          <p:cNvPr id="33814" name="TiengVoTay-DangCapNhat_49xap.mp3">
            <a:hlinkClick r:id="" action="ppaction://media"/>
          </p:cNvPr>
          <p:cNvPicPr>
            <a:picLocks noRot="1" noChangeAspect="1" noChangeArrowheads="1"/>
          </p:cNvPicPr>
          <p:nvPr>
            <a:audioFile r:link="rId1"/>
          </p:nvPr>
        </p:nvPicPr>
        <p:blipFill>
          <a:blip r:embed="rId17"/>
          <a:srcRect/>
          <a:stretch>
            <a:fillRect/>
          </a:stretch>
        </p:blipFill>
        <p:spPr bwMode="auto">
          <a:xfrm>
            <a:off x="6019800" y="6858000"/>
            <a:ext cx="304800" cy="304800"/>
          </a:xfrm>
          <a:prstGeom prst="rect">
            <a:avLst/>
          </a:prstGeom>
          <a:noFill/>
          <a:ln w="9525">
            <a:noFill/>
            <a:miter lim="800000"/>
            <a:headEnd/>
            <a:tailEnd/>
          </a:ln>
        </p:spPr>
      </p:pic>
      <p:pic>
        <p:nvPicPr>
          <p:cNvPr id="33815" name="TiengVoTay-DangCapNhat_49xap.mp3">
            <a:hlinkClick r:id="" action="ppaction://media"/>
          </p:cNvPr>
          <p:cNvPicPr>
            <a:picLocks noRot="1" noChangeAspect="1" noChangeArrowheads="1"/>
          </p:cNvPicPr>
          <p:nvPr>
            <a:audioFile r:link="rId1"/>
          </p:nvPr>
        </p:nvPicPr>
        <p:blipFill>
          <a:blip r:embed="rId17"/>
          <a:srcRect/>
          <a:stretch>
            <a:fillRect/>
          </a:stretch>
        </p:blipFill>
        <p:spPr bwMode="auto">
          <a:xfrm>
            <a:off x="6553200" y="6858000"/>
            <a:ext cx="304800" cy="304800"/>
          </a:xfrm>
          <a:prstGeom prst="rect">
            <a:avLst/>
          </a:prstGeom>
          <a:noFill/>
          <a:ln w="9525">
            <a:noFill/>
            <a:miter lim="800000"/>
            <a:headEnd/>
            <a:tailEnd/>
          </a:ln>
        </p:spPr>
      </p:pic>
      <p:pic>
        <p:nvPicPr>
          <p:cNvPr id="33816" name="TiengVoTay-DangCapNhat_49xap.mp3">
            <a:hlinkClick r:id="" action="ppaction://media"/>
          </p:cNvPr>
          <p:cNvPicPr>
            <a:picLocks noRot="1" noChangeAspect="1" noChangeArrowheads="1"/>
          </p:cNvPicPr>
          <p:nvPr>
            <a:audioFile r:link="rId1"/>
          </p:nvPr>
        </p:nvPicPr>
        <p:blipFill>
          <a:blip r:embed="rId17"/>
          <a:srcRect/>
          <a:stretch>
            <a:fillRect/>
          </a:stretch>
        </p:blipFill>
        <p:spPr bwMode="auto">
          <a:xfrm>
            <a:off x="7467600" y="6858000"/>
            <a:ext cx="304800" cy="304800"/>
          </a:xfrm>
          <a:prstGeom prst="rect">
            <a:avLst/>
          </a:prstGeom>
          <a:noFill/>
          <a:ln w="9525">
            <a:noFill/>
            <a:miter lim="800000"/>
            <a:headEnd/>
            <a:tailEnd/>
          </a:ln>
        </p:spPr>
      </p:pic>
      <p:pic>
        <p:nvPicPr>
          <p:cNvPr id="33817" name="TiengVoTay-DangCapNhat_49xap.mp3">
            <a:hlinkClick r:id="" action="ppaction://media"/>
          </p:cNvPr>
          <p:cNvPicPr>
            <a:picLocks noRot="1" noChangeAspect="1" noChangeArrowheads="1"/>
          </p:cNvPicPr>
          <p:nvPr>
            <a:audioFile r:link="rId1"/>
          </p:nvPr>
        </p:nvPicPr>
        <p:blipFill>
          <a:blip r:embed="rId17"/>
          <a:srcRect/>
          <a:stretch>
            <a:fillRect/>
          </a:stretch>
        </p:blipFill>
        <p:spPr bwMode="auto">
          <a:xfrm>
            <a:off x="7086600" y="6858000"/>
            <a:ext cx="304800" cy="304800"/>
          </a:xfrm>
          <a:prstGeom prst="rect">
            <a:avLst/>
          </a:prstGeom>
          <a:noFill/>
          <a:ln w="9525">
            <a:noFill/>
            <a:miter lim="800000"/>
            <a:headEnd/>
            <a:tailEnd/>
          </a:ln>
        </p:spPr>
      </p:pic>
      <p:sp>
        <p:nvSpPr>
          <p:cNvPr id="33809" name="Text Box 17"/>
          <p:cNvSpPr txBox="1">
            <a:spLocks noChangeArrowheads="1"/>
          </p:cNvSpPr>
          <p:nvPr/>
        </p:nvSpPr>
        <p:spPr bwMode="auto">
          <a:xfrm>
            <a:off x="971550" y="3987800"/>
            <a:ext cx="7489825" cy="2870200"/>
          </a:xfrm>
          <a:prstGeom prst="rect">
            <a:avLst/>
          </a:prstGeom>
          <a:solidFill>
            <a:schemeClr val="bg1"/>
          </a:solidFill>
          <a:ln w="9525">
            <a:noFill/>
            <a:miter lim="800000"/>
            <a:headEnd/>
            <a:tailEnd/>
          </a:ln>
        </p:spPr>
        <p:txBody>
          <a:bodyPr>
            <a:spAutoFit/>
          </a:bodyPr>
          <a:lstStyle/>
          <a:p>
            <a:pPr algn="ctr">
              <a:spcBef>
                <a:spcPct val="50000"/>
              </a:spcBef>
            </a:pPr>
            <a:r>
              <a:rPr lang="en-US" sz="2600" dirty="0">
                <a:solidFill>
                  <a:schemeClr val="hlink"/>
                </a:solidFill>
                <a:latin typeface="Calibri" pitchFamily="34" charset="0"/>
              </a:rPr>
              <a:t>Bài ca dao sau nói đến địa danh nào của Hà Nội:</a:t>
            </a:r>
          </a:p>
          <a:p>
            <a:pPr algn="ctr">
              <a:spcBef>
                <a:spcPct val="50000"/>
              </a:spcBef>
            </a:pPr>
            <a:r>
              <a:rPr lang="en-US" sz="2600" dirty="0">
                <a:solidFill>
                  <a:schemeClr val="hlink"/>
                </a:solidFill>
                <a:latin typeface="Calibri" pitchFamily="34" charset="0"/>
              </a:rPr>
              <a:t>Gió đưa cành trúc la đà </a:t>
            </a:r>
          </a:p>
          <a:p>
            <a:pPr algn="ctr">
              <a:spcBef>
                <a:spcPct val="50000"/>
              </a:spcBef>
            </a:pPr>
            <a:r>
              <a:rPr lang="en-US" sz="2600" dirty="0">
                <a:solidFill>
                  <a:schemeClr val="hlink"/>
                </a:solidFill>
                <a:latin typeface="Calibri" pitchFamily="34" charset="0"/>
              </a:rPr>
              <a:t>Tiếng chuông Trấn Vũ, canh gà Thọ Xương</a:t>
            </a:r>
          </a:p>
          <a:p>
            <a:pPr algn="ctr">
              <a:spcBef>
                <a:spcPct val="50000"/>
              </a:spcBef>
            </a:pPr>
            <a:r>
              <a:rPr lang="en-US" sz="2600" dirty="0">
                <a:solidFill>
                  <a:schemeClr val="hlink"/>
                </a:solidFill>
                <a:latin typeface="Calibri" pitchFamily="34" charset="0"/>
              </a:rPr>
              <a:t>Mịt mù khói tỏa ngàn sương</a:t>
            </a:r>
          </a:p>
          <a:p>
            <a:pPr algn="ctr">
              <a:spcBef>
                <a:spcPct val="50000"/>
              </a:spcBef>
            </a:pPr>
            <a:r>
              <a:rPr lang="en-US" sz="2600" dirty="0">
                <a:solidFill>
                  <a:schemeClr val="hlink"/>
                </a:solidFill>
                <a:latin typeface="Calibri" pitchFamily="34" charset="0"/>
              </a:rPr>
              <a:t>Nhịp chày Yên Thái mặt gương Tây Hồ</a:t>
            </a:r>
          </a:p>
        </p:txBody>
      </p:sp>
      <p:pic>
        <p:nvPicPr>
          <p:cNvPr id="33818" name="TiengVoTay-DangCapNhat_49xap.mp3">
            <a:hlinkClick r:id="" action="ppaction://media"/>
          </p:cNvPr>
          <p:cNvPicPr>
            <a:picLocks noRot="1" noChangeAspect="1" noChangeArrowheads="1"/>
          </p:cNvPicPr>
          <p:nvPr>
            <a:audioFile r:link="rId2"/>
          </p:nvPr>
        </p:nvPicPr>
        <p:blipFill>
          <a:blip r:embed="rId17"/>
          <a:srcRect/>
          <a:stretch>
            <a:fillRect/>
          </a:stretch>
        </p:blipFill>
        <p:spPr bwMode="auto">
          <a:xfrm>
            <a:off x="-684213" y="5949950"/>
            <a:ext cx="304800" cy="304800"/>
          </a:xfrm>
          <a:prstGeom prst="rect">
            <a:avLst/>
          </a:prstGeom>
          <a:noFill/>
          <a:ln w="9525">
            <a:noFill/>
            <a:miter lim="800000"/>
            <a:headEnd/>
            <a:tailEnd/>
          </a:ln>
        </p:spPr>
      </p:pic>
      <p:pic>
        <p:nvPicPr>
          <p:cNvPr id="33819" name="TiengVoTay-DangCapNhat_49xap.mp3">
            <a:hlinkClick r:id="" action="ppaction://media"/>
          </p:cNvPr>
          <p:cNvPicPr>
            <a:picLocks noRot="1" noChangeAspect="1" noChangeArrowheads="1"/>
          </p:cNvPicPr>
          <p:nvPr>
            <a:audioFile r:link="rId2"/>
          </p:nvPr>
        </p:nvPicPr>
        <p:blipFill>
          <a:blip r:embed="rId17"/>
          <a:srcRect/>
          <a:stretch>
            <a:fillRect/>
          </a:stretch>
        </p:blipFill>
        <p:spPr bwMode="auto">
          <a:xfrm>
            <a:off x="-757238" y="4005263"/>
            <a:ext cx="304800" cy="304800"/>
          </a:xfrm>
          <a:prstGeom prst="rect">
            <a:avLst/>
          </a:prstGeom>
          <a:noFill/>
          <a:ln w="9525">
            <a:noFill/>
            <a:miter lim="800000"/>
            <a:headEnd/>
            <a:tailEnd/>
          </a:ln>
        </p:spPr>
      </p:pic>
      <p:pic>
        <p:nvPicPr>
          <p:cNvPr id="33820" name="TiengVoTay-DangCapNhat_49xap.mp3">
            <a:hlinkClick r:id="" action="ppaction://media"/>
          </p:cNvPr>
          <p:cNvPicPr>
            <a:picLocks noRot="1" noChangeAspect="1" noChangeArrowheads="1"/>
          </p:cNvPicPr>
          <p:nvPr>
            <a:audioFile r:link="rId2"/>
          </p:nvPr>
        </p:nvPicPr>
        <p:blipFill>
          <a:blip r:embed="rId17"/>
          <a:srcRect/>
          <a:stretch>
            <a:fillRect/>
          </a:stretch>
        </p:blipFill>
        <p:spPr bwMode="auto">
          <a:xfrm>
            <a:off x="-1116013" y="6553200"/>
            <a:ext cx="304800" cy="304800"/>
          </a:xfrm>
          <a:prstGeom prst="rect">
            <a:avLst/>
          </a:prstGeom>
          <a:noFill/>
          <a:ln w="9525">
            <a:noFill/>
            <a:miter lim="800000"/>
            <a:headEnd/>
            <a:tailEnd/>
          </a:ln>
        </p:spPr>
      </p:pic>
      <p:pic>
        <p:nvPicPr>
          <p:cNvPr id="33821" name="TiengVoTay-DangCapNhat_49xap.mp3">
            <a:hlinkClick r:id="" action="ppaction://media"/>
          </p:cNvPr>
          <p:cNvPicPr>
            <a:picLocks noRot="1" noChangeAspect="1" noChangeArrowheads="1"/>
          </p:cNvPicPr>
          <p:nvPr>
            <a:audioFile r:link="rId2"/>
          </p:nvPr>
        </p:nvPicPr>
        <p:blipFill>
          <a:blip r:embed="rId17"/>
          <a:srcRect/>
          <a:stretch>
            <a:fillRect/>
          </a:stretch>
        </p:blipFill>
        <p:spPr bwMode="auto">
          <a:xfrm>
            <a:off x="-612775" y="5516563"/>
            <a:ext cx="304800" cy="3048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audio>
              <p:cMediaNode vol="80000">
                <p:cTn id="3" fill="hold" display="0">
                  <p:stCondLst>
                    <p:cond delay="indefinite"/>
                  </p:stCondLst>
                  <p:endCondLst>
                    <p:cond evt="onStopAudio" delay="0">
                      <p:tgtEl>
                        <p:sldTgt/>
                      </p:tgtEl>
                    </p:cond>
                  </p:endCondLst>
                </p:cTn>
                <p:tgtEl>
                  <p:spTgt spid="4"/>
                </p:tgtEl>
              </p:cMediaNode>
            </p:audio>
            <p:audio>
              <p:cMediaNode vol="80000">
                <p:cTn id="4" fill="hold" display="0">
                  <p:stCondLst>
                    <p:cond delay="indefinite"/>
                  </p:stCondLst>
                  <p:endCondLst>
                    <p:cond evt="onStopAudio" delay="0">
                      <p:tgtEl>
                        <p:sldTgt/>
                      </p:tgtEl>
                    </p:cond>
                  </p:endCondLst>
                </p:cTn>
                <p:tgtEl>
                  <p:spTgt spid="5"/>
                </p:tgtEl>
              </p:cMediaNode>
            </p:audio>
            <p:audio>
              <p:cMediaNode vol="80000">
                <p:cTn id="5" fill="hold" display="0">
                  <p:stCondLst>
                    <p:cond delay="indefinite"/>
                  </p:stCondLst>
                  <p:endCondLst>
                    <p:cond evt="onStopAudio" delay="0">
                      <p:tgtEl>
                        <p:sldTgt/>
                      </p:tgtEl>
                    </p:cond>
                  </p:endCondLst>
                </p:cTn>
                <p:tgtEl>
                  <p:spTgt spid="6"/>
                </p:tgtEl>
              </p:cMediaNode>
            </p:audio>
            <p:seq concurrent="1" nextAc="seek">
              <p:cTn id="6" restart="whenNotActive" fill="hold" evtFilter="cancelBubble" nodeType="interactiveSeq">
                <p:stCondLst>
                  <p:cond evt="onClick" delay="0">
                    <p:tgtEl>
                      <p:spTgt spid="33803"/>
                    </p:tgtEl>
                  </p:cond>
                </p:stCondLst>
                <p:endSync evt="end" delay="0">
                  <p:rtn val="all"/>
                </p:endSync>
                <p:childTnLst>
                  <p:par>
                    <p:cTn id="7" fill="hold">
                      <p:stCondLst>
                        <p:cond delay="0"/>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3807"/>
                                        </p:tgtEl>
                                        <p:attrNameLst>
                                          <p:attrName>style.visibility</p:attrName>
                                        </p:attrNameLst>
                                      </p:cBhvr>
                                      <p:to>
                                        <p:strVal val="visible"/>
                                      </p:to>
                                    </p:set>
                                    <p:animEffect transition="in" filter="blinds(horizontal)">
                                      <p:cBhvr>
                                        <p:cTn id="11" dur="500"/>
                                        <p:tgtEl>
                                          <p:spTgt spid="3380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3808"/>
                                        </p:tgtEl>
                                        <p:attrNameLst>
                                          <p:attrName>style.visibility</p:attrName>
                                        </p:attrNameLst>
                                      </p:cBhvr>
                                      <p:to>
                                        <p:strVal val="visible"/>
                                      </p:to>
                                    </p:set>
                                    <p:animEffect transition="in" filter="blinds(horizontal)">
                                      <p:cBhvr>
                                        <p:cTn id="14" dur="500"/>
                                        <p:tgtEl>
                                          <p:spTgt spid="33808"/>
                                        </p:tgtEl>
                                      </p:cBhvr>
                                    </p:animEffect>
                                  </p:childTnLst>
                                </p:cTn>
                              </p:par>
                            </p:childTnLst>
                          </p:cTn>
                        </p:par>
                      </p:childTnLst>
                    </p:cTn>
                  </p:par>
                </p:childTnLst>
              </p:cTn>
              <p:nextCondLst>
                <p:cond evt="onClick" delay="0">
                  <p:tgtEl>
                    <p:spTgt spid="33803"/>
                  </p:tgtEl>
                </p:cond>
              </p:nextCondLst>
            </p:seq>
            <p:seq concurrent="1" nextAc="seek">
              <p:cTn id="15" restart="whenNotActive" fill="hold" evtFilter="cancelBubble" nodeType="interactiveSeq">
                <p:stCondLst>
                  <p:cond evt="onClick" delay="0">
                    <p:tgtEl>
                      <p:spTgt spid="33807"/>
                    </p:tgtEl>
                  </p:cond>
                </p:stCondLst>
                <p:endSync evt="end" delay="0">
                  <p:rtn val="all"/>
                </p:endSync>
                <p:childTnLst>
                  <p:par>
                    <p:cTn id="16" fill="hold">
                      <p:stCondLst>
                        <p:cond delay="0"/>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33803"/>
                                        </p:tgtEl>
                                      </p:cBhvr>
                                    </p:animEffect>
                                    <p:set>
                                      <p:cBhvr>
                                        <p:cTn id="20" dur="1" fill="hold">
                                          <p:stCondLst>
                                            <p:cond delay="499"/>
                                          </p:stCondLst>
                                        </p:cTn>
                                        <p:tgtEl>
                                          <p:spTgt spid="33803"/>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33807"/>
                                        </p:tgtEl>
                                      </p:cBhvr>
                                    </p:animEffect>
                                    <p:set>
                                      <p:cBhvr>
                                        <p:cTn id="23" dur="1" fill="hold">
                                          <p:stCondLst>
                                            <p:cond delay="499"/>
                                          </p:stCondLst>
                                        </p:cTn>
                                        <p:tgtEl>
                                          <p:spTgt spid="33807"/>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33808"/>
                                        </p:tgtEl>
                                      </p:cBhvr>
                                    </p:animEffect>
                                    <p:set>
                                      <p:cBhvr>
                                        <p:cTn id="26" dur="1" fill="hold">
                                          <p:stCondLst>
                                            <p:cond delay="499"/>
                                          </p:stCondLst>
                                        </p:cTn>
                                        <p:tgtEl>
                                          <p:spTgt spid="33808"/>
                                        </p:tgtEl>
                                        <p:attrNameLst>
                                          <p:attrName>style.visibility</p:attrName>
                                        </p:attrNameLst>
                                      </p:cBhvr>
                                      <p:to>
                                        <p:strVal val="hidden"/>
                                      </p:to>
                                    </p:set>
                                  </p:childTnLst>
                                </p:cTn>
                              </p:par>
                            </p:childTnLst>
                          </p:cTn>
                        </p:par>
                      </p:childTnLst>
                    </p:cTn>
                  </p:par>
                </p:childTnLst>
              </p:cTn>
              <p:nextCondLst>
                <p:cond evt="onClick" delay="0">
                  <p:tgtEl>
                    <p:spTgt spid="33807"/>
                  </p:tgtEl>
                </p:cond>
              </p:nextCondLst>
            </p:seq>
            <p:seq concurrent="1" nextAc="seek">
              <p:cTn id="27" restart="whenNotActive" fill="hold" evtFilter="cancelBubble" nodeType="interactiveSeq">
                <p:stCondLst>
                  <p:cond evt="onClick" delay="0">
                    <p:tgtEl>
                      <p:spTgt spid="33809"/>
                    </p:tgtEl>
                  </p:cond>
                </p:stCondLst>
                <p:endSync evt="end" delay="0">
                  <p:rtn val="all"/>
                </p:endSync>
                <p:childTnLst>
                  <p:par>
                    <p:cTn id="28" fill="hold">
                      <p:stCondLst>
                        <p:cond delay="0"/>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33804"/>
                                        </p:tgtEl>
                                      </p:cBhvr>
                                    </p:animEffect>
                                    <p:set>
                                      <p:cBhvr>
                                        <p:cTn id="32" dur="1" fill="hold">
                                          <p:stCondLst>
                                            <p:cond delay="499"/>
                                          </p:stCondLst>
                                        </p:cTn>
                                        <p:tgtEl>
                                          <p:spTgt spid="33804"/>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33809"/>
                                        </p:tgtEl>
                                      </p:cBhvr>
                                    </p:animEffect>
                                    <p:set>
                                      <p:cBhvr>
                                        <p:cTn id="35" dur="1" fill="hold">
                                          <p:stCondLst>
                                            <p:cond delay="499"/>
                                          </p:stCondLst>
                                        </p:cTn>
                                        <p:tgtEl>
                                          <p:spTgt spid="33809"/>
                                        </p:tgtEl>
                                        <p:attrNameLst>
                                          <p:attrName>style.visibility</p:attrName>
                                        </p:attrNameLst>
                                      </p:cBhvr>
                                      <p:to>
                                        <p:strVal val="hidden"/>
                                      </p:to>
                                    </p:set>
                                  </p:childTnLst>
                                </p:cTn>
                              </p:par>
                            </p:childTnLst>
                          </p:cTn>
                        </p:par>
                      </p:childTnLst>
                    </p:cTn>
                  </p:par>
                </p:childTnLst>
              </p:cTn>
              <p:nextCondLst>
                <p:cond evt="onClick" delay="0">
                  <p:tgtEl>
                    <p:spTgt spid="33809"/>
                  </p:tgtEl>
                </p:cond>
              </p:nextCondLst>
            </p:seq>
            <p:seq concurrent="1" nextAc="seek">
              <p:cTn id="36" restart="whenNotActive" fill="hold" evtFilter="cancelBubble" nodeType="interactiveSeq">
                <p:stCondLst>
                  <p:cond evt="onClick" delay="0">
                    <p:tgtEl>
                      <p:spTgt spid="33805"/>
                    </p:tgtEl>
                  </p:cond>
                </p:stCondLst>
                <p:endSync evt="end" delay="0">
                  <p:rtn val="all"/>
                </p:endSync>
                <p:childTnLst>
                  <p:par>
                    <p:cTn id="37" fill="hold">
                      <p:stCondLst>
                        <p:cond delay="0"/>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3810"/>
                                        </p:tgtEl>
                                        <p:attrNameLst>
                                          <p:attrName>style.visibility</p:attrName>
                                        </p:attrNameLst>
                                      </p:cBhvr>
                                      <p:to>
                                        <p:strVal val="visible"/>
                                      </p:to>
                                    </p:set>
                                    <p:animEffect transition="in" filter="blinds(horizontal)">
                                      <p:cBhvr>
                                        <p:cTn id="41" dur="500"/>
                                        <p:tgtEl>
                                          <p:spTgt spid="3381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3811"/>
                                        </p:tgtEl>
                                        <p:attrNameLst>
                                          <p:attrName>style.visibility</p:attrName>
                                        </p:attrNameLst>
                                      </p:cBhvr>
                                      <p:to>
                                        <p:strVal val="visible"/>
                                      </p:to>
                                    </p:set>
                                    <p:animEffect transition="in" filter="blinds(horizontal)">
                                      <p:cBhvr>
                                        <p:cTn id="44" dur="500"/>
                                        <p:tgtEl>
                                          <p:spTgt spid="33811"/>
                                        </p:tgtEl>
                                      </p:cBhvr>
                                    </p:animEffect>
                                  </p:childTnLst>
                                </p:cTn>
                              </p:par>
                            </p:childTnLst>
                          </p:cTn>
                        </p:par>
                      </p:childTnLst>
                    </p:cTn>
                  </p:par>
                </p:childTnLst>
              </p:cTn>
              <p:nextCondLst>
                <p:cond evt="onClick" delay="0">
                  <p:tgtEl>
                    <p:spTgt spid="33805"/>
                  </p:tgtEl>
                </p:cond>
              </p:nextCondLst>
            </p:seq>
            <p:seq concurrent="1" nextAc="seek">
              <p:cTn id="45" restart="whenNotActive" fill="hold" evtFilter="cancelBubble" nodeType="interactiveSeq">
                <p:stCondLst>
                  <p:cond evt="onClick" delay="0">
                    <p:tgtEl>
                      <p:spTgt spid="33811"/>
                    </p:tgtEl>
                  </p:cond>
                </p:stCondLst>
                <p:endSync evt="end" delay="0">
                  <p:rtn val="all"/>
                </p:endSync>
                <p:childTnLst>
                  <p:par>
                    <p:cTn id="46" fill="hold">
                      <p:stCondLst>
                        <p:cond delay="0"/>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33805"/>
                                        </p:tgtEl>
                                      </p:cBhvr>
                                    </p:animEffect>
                                    <p:set>
                                      <p:cBhvr>
                                        <p:cTn id="50" dur="1" fill="hold">
                                          <p:stCondLst>
                                            <p:cond delay="499"/>
                                          </p:stCondLst>
                                        </p:cTn>
                                        <p:tgtEl>
                                          <p:spTgt spid="33805"/>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33810"/>
                                        </p:tgtEl>
                                      </p:cBhvr>
                                    </p:animEffect>
                                    <p:set>
                                      <p:cBhvr>
                                        <p:cTn id="53" dur="1" fill="hold">
                                          <p:stCondLst>
                                            <p:cond delay="499"/>
                                          </p:stCondLst>
                                        </p:cTn>
                                        <p:tgtEl>
                                          <p:spTgt spid="33810"/>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33811"/>
                                        </p:tgtEl>
                                      </p:cBhvr>
                                    </p:animEffect>
                                    <p:set>
                                      <p:cBhvr>
                                        <p:cTn id="56" dur="1" fill="hold">
                                          <p:stCondLst>
                                            <p:cond delay="499"/>
                                          </p:stCondLst>
                                        </p:cTn>
                                        <p:tgtEl>
                                          <p:spTgt spid="33811"/>
                                        </p:tgtEl>
                                        <p:attrNameLst>
                                          <p:attrName>style.visibility</p:attrName>
                                        </p:attrNameLst>
                                      </p:cBhvr>
                                      <p:to>
                                        <p:strVal val="hidden"/>
                                      </p:to>
                                    </p:set>
                                  </p:childTnLst>
                                </p:cTn>
                              </p:par>
                            </p:childTnLst>
                          </p:cTn>
                        </p:par>
                      </p:childTnLst>
                    </p:cTn>
                  </p:par>
                </p:childTnLst>
              </p:cTn>
              <p:nextCondLst>
                <p:cond evt="onClick" delay="0">
                  <p:tgtEl>
                    <p:spTgt spid="33811"/>
                  </p:tgtEl>
                </p:cond>
              </p:nextCondLst>
            </p:seq>
            <p:seq concurrent="1" nextAc="seek">
              <p:cTn id="57" restart="whenNotActive" fill="hold" evtFilter="cancelBubble" nodeType="interactiveSeq">
                <p:stCondLst>
                  <p:cond evt="onClick" delay="0">
                    <p:tgtEl>
                      <p:spTgt spid="33806"/>
                    </p:tgtEl>
                  </p:cond>
                </p:stCondLst>
                <p:endSync evt="end" delay="0">
                  <p:rtn val="all"/>
                </p:endSync>
                <p:childTnLst>
                  <p:par>
                    <p:cTn id="58" fill="hold">
                      <p:stCondLst>
                        <p:cond delay="0"/>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3812"/>
                                        </p:tgtEl>
                                        <p:attrNameLst>
                                          <p:attrName>style.visibility</p:attrName>
                                        </p:attrNameLst>
                                      </p:cBhvr>
                                      <p:to>
                                        <p:strVal val="visible"/>
                                      </p:to>
                                    </p:set>
                                    <p:animEffect transition="in" filter="blinds(horizontal)">
                                      <p:cBhvr>
                                        <p:cTn id="62" dur="500"/>
                                        <p:tgtEl>
                                          <p:spTgt spid="3381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3813"/>
                                        </p:tgtEl>
                                        <p:attrNameLst>
                                          <p:attrName>style.visibility</p:attrName>
                                        </p:attrNameLst>
                                      </p:cBhvr>
                                      <p:to>
                                        <p:strVal val="visible"/>
                                      </p:to>
                                    </p:set>
                                    <p:animEffect transition="in" filter="blinds(horizontal)">
                                      <p:cBhvr>
                                        <p:cTn id="65" dur="500"/>
                                        <p:tgtEl>
                                          <p:spTgt spid="33813"/>
                                        </p:tgtEl>
                                      </p:cBhvr>
                                    </p:animEffect>
                                  </p:childTnLst>
                                </p:cTn>
                              </p:par>
                            </p:childTnLst>
                          </p:cTn>
                        </p:par>
                      </p:childTnLst>
                    </p:cTn>
                  </p:par>
                </p:childTnLst>
              </p:cTn>
              <p:nextCondLst>
                <p:cond evt="onClick" delay="0">
                  <p:tgtEl>
                    <p:spTgt spid="33806"/>
                  </p:tgtEl>
                </p:cond>
              </p:nextCondLst>
            </p:seq>
            <p:seq concurrent="1" nextAc="seek">
              <p:cTn id="66" restart="whenNotActive" fill="hold" evtFilter="cancelBubble" nodeType="interactiveSeq">
                <p:stCondLst>
                  <p:cond evt="onClick" delay="0">
                    <p:tgtEl>
                      <p:spTgt spid="33813"/>
                    </p:tgtEl>
                  </p:cond>
                </p:stCondLst>
                <p:endSync evt="end" delay="0">
                  <p:rtn val="all"/>
                </p:endSync>
                <p:childTnLst>
                  <p:par>
                    <p:cTn id="67" fill="hold">
                      <p:stCondLst>
                        <p:cond delay="0"/>
                      </p:stCondLst>
                      <p:childTnLst>
                        <p:par>
                          <p:cTn id="68" fill="hold">
                            <p:stCondLst>
                              <p:cond delay="0"/>
                            </p:stCondLst>
                            <p:childTnLst>
                              <p:par>
                                <p:cTn id="69" presetID="3" presetClass="exit" presetSubtype="10" fill="hold" nodeType="clickEffect">
                                  <p:stCondLst>
                                    <p:cond delay="0"/>
                                  </p:stCondLst>
                                  <p:childTnLst>
                                    <p:animEffect transition="out" filter="blinds(horizontal)">
                                      <p:cBhvr>
                                        <p:cTn id="70" dur="500"/>
                                        <p:tgtEl>
                                          <p:spTgt spid="33806"/>
                                        </p:tgtEl>
                                      </p:cBhvr>
                                    </p:animEffect>
                                    <p:set>
                                      <p:cBhvr>
                                        <p:cTn id="71" dur="1" fill="hold">
                                          <p:stCondLst>
                                            <p:cond delay="499"/>
                                          </p:stCondLst>
                                        </p:cTn>
                                        <p:tgtEl>
                                          <p:spTgt spid="33806"/>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33812"/>
                                        </p:tgtEl>
                                      </p:cBhvr>
                                    </p:animEffect>
                                    <p:set>
                                      <p:cBhvr>
                                        <p:cTn id="74" dur="1" fill="hold">
                                          <p:stCondLst>
                                            <p:cond delay="499"/>
                                          </p:stCondLst>
                                        </p:cTn>
                                        <p:tgtEl>
                                          <p:spTgt spid="33812"/>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33813"/>
                                        </p:tgtEl>
                                      </p:cBhvr>
                                    </p:animEffect>
                                    <p:set>
                                      <p:cBhvr>
                                        <p:cTn id="77" dur="1" fill="hold">
                                          <p:stCondLst>
                                            <p:cond delay="499"/>
                                          </p:stCondLst>
                                        </p:cTn>
                                        <p:tgtEl>
                                          <p:spTgt spid="33813"/>
                                        </p:tgtEl>
                                        <p:attrNameLst>
                                          <p:attrName>style.visibility</p:attrName>
                                        </p:attrNameLst>
                                      </p:cBhvr>
                                      <p:to>
                                        <p:strVal val="hidden"/>
                                      </p:to>
                                    </p:set>
                                  </p:childTnLst>
                                </p:cTn>
                              </p:par>
                            </p:childTnLst>
                          </p:cTn>
                        </p:par>
                      </p:childTnLst>
                    </p:cTn>
                  </p:par>
                </p:childTnLst>
              </p:cTn>
              <p:nextCondLst>
                <p:cond evt="onClick" delay="0">
                  <p:tgtEl>
                    <p:spTgt spid="33813"/>
                  </p:tgtEl>
                </p:cond>
              </p:nextCondLst>
            </p:seq>
            <p:audio>
              <p:cMediaNode>
                <p:cTn id="78" fill="hold" display="0">
                  <p:stCondLst>
                    <p:cond delay="indefinite"/>
                  </p:stCondLst>
                  <p:endCondLst>
                    <p:cond evt="onNext" delay="0">
                      <p:tgtEl>
                        <p:sldTgt/>
                      </p:tgtEl>
                    </p:cond>
                    <p:cond evt="onPrev" delay="0">
                      <p:tgtEl>
                        <p:sldTgt/>
                      </p:tgtEl>
                    </p:cond>
                    <p:cond evt="onStopAudio" delay="0">
                      <p:tgtEl>
                        <p:sldTgt/>
                      </p:tgtEl>
                    </p:cond>
                  </p:endCondLst>
                </p:cTn>
                <p:tgtEl>
                  <p:spTgt spid="33814"/>
                </p:tgtEl>
              </p:cMediaNode>
            </p:audio>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33815"/>
                </p:tgtEl>
              </p:cMediaNode>
            </p:audio>
            <p:audio>
              <p:cMediaNode>
                <p:cTn id="80" fill="hold" display="0">
                  <p:stCondLst>
                    <p:cond delay="indefinite"/>
                  </p:stCondLst>
                  <p:endCondLst>
                    <p:cond evt="onNext" delay="0">
                      <p:tgtEl>
                        <p:sldTgt/>
                      </p:tgtEl>
                    </p:cond>
                    <p:cond evt="onPrev" delay="0">
                      <p:tgtEl>
                        <p:sldTgt/>
                      </p:tgtEl>
                    </p:cond>
                    <p:cond evt="onStopAudio" delay="0">
                      <p:tgtEl>
                        <p:sldTgt/>
                      </p:tgtEl>
                    </p:cond>
                  </p:endCondLst>
                </p:cTn>
                <p:tgtEl>
                  <p:spTgt spid="33816"/>
                </p:tgtEl>
              </p:cMediaNode>
            </p:audio>
            <p:audio>
              <p:cMediaNode>
                <p:cTn id="81" fill="hold" display="0">
                  <p:stCondLst>
                    <p:cond delay="indefinite"/>
                  </p:stCondLst>
                  <p:endCondLst>
                    <p:cond evt="onNext" delay="0">
                      <p:tgtEl>
                        <p:sldTgt/>
                      </p:tgtEl>
                    </p:cond>
                    <p:cond evt="onPrev" delay="0">
                      <p:tgtEl>
                        <p:sldTgt/>
                      </p:tgtEl>
                    </p:cond>
                    <p:cond evt="onStopAudio" delay="0">
                      <p:tgtEl>
                        <p:sldTgt/>
                      </p:tgtEl>
                    </p:cond>
                  </p:endCondLst>
                </p:cTn>
                <p:tgtEl>
                  <p:spTgt spid="33817"/>
                </p:tgtEl>
              </p:cMediaNode>
            </p:audio>
            <p:audio>
              <p:cMediaNode>
                <p:cTn id="82" fill="hold" display="0">
                  <p:stCondLst>
                    <p:cond delay="indefinite"/>
                  </p:stCondLst>
                  <p:endCondLst>
                    <p:cond evt="onNext" delay="0">
                      <p:tgtEl>
                        <p:sldTgt/>
                      </p:tgtEl>
                    </p:cond>
                    <p:cond evt="onPrev" delay="0">
                      <p:tgtEl>
                        <p:sldTgt/>
                      </p:tgtEl>
                    </p:cond>
                    <p:cond evt="onStopAudio" delay="0">
                      <p:tgtEl>
                        <p:sldTgt/>
                      </p:tgtEl>
                    </p:cond>
                  </p:endCondLst>
                </p:cTn>
                <p:tgtEl>
                  <p:spTgt spid="33818"/>
                </p:tgtEl>
              </p:cMediaNode>
            </p:audio>
            <p:audio>
              <p:cMediaNode>
                <p:cTn id="83" fill="hold" display="0">
                  <p:stCondLst>
                    <p:cond delay="indefinite"/>
                  </p:stCondLst>
                  <p:endCondLst>
                    <p:cond evt="onNext" delay="0">
                      <p:tgtEl>
                        <p:sldTgt/>
                      </p:tgtEl>
                    </p:cond>
                    <p:cond evt="onPrev" delay="0">
                      <p:tgtEl>
                        <p:sldTgt/>
                      </p:tgtEl>
                    </p:cond>
                    <p:cond evt="onStopAudio" delay="0">
                      <p:tgtEl>
                        <p:sldTgt/>
                      </p:tgtEl>
                    </p:cond>
                  </p:endCondLst>
                </p:cTn>
                <p:tgtEl>
                  <p:spTgt spid="33819"/>
                </p:tgtEl>
              </p:cMediaNode>
            </p:audio>
            <p:audio>
              <p:cMediaNode>
                <p:cTn id="84" fill="hold" display="0">
                  <p:stCondLst>
                    <p:cond delay="indefinite"/>
                  </p:stCondLst>
                  <p:endCondLst>
                    <p:cond evt="onNext" delay="0">
                      <p:tgtEl>
                        <p:sldTgt/>
                      </p:tgtEl>
                    </p:cond>
                    <p:cond evt="onPrev" delay="0">
                      <p:tgtEl>
                        <p:sldTgt/>
                      </p:tgtEl>
                    </p:cond>
                    <p:cond evt="onStopAudio" delay="0">
                      <p:tgtEl>
                        <p:sldTgt/>
                      </p:tgtEl>
                    </p:cond>
                  </p:endCondLst>
                </p:cTn>
                <p:tgtEl>
                  <p:spTgt spid="33820"/>
                </p:tgtEl>
              </p:cMediaNode>
            </p:audio>
            <p:audio>
              <p:cMediaNode>
                <p:cTn id="85" fill="hold" display="0">
                  <p:stCondLst>
                    <p:cond delay="indefinite"/>
                  </p:stCondLst>
                  <p:endCondLst>
                    <p:cond evt="onNext" delay="0">
                      <p:tgtEl>
                        <p:sldTgt/>
                      </p:tgtEl>
                    </p:cond>
                    <p:cond evt="onPrev" delay="0">
                      <p:tgtEl>
                        <p:sldTgt/>
                      </p:tgtEl>
                    </p:cond>
                    <p:cond evt="onStopAudio" delay="0">
                      <p:tgtEl>
                        <p:sldTgt/>
                      </p:tgtEl>
                    </p:cond>
                  </p:endCondLst>
                </p:cTn>
                <p:tgtEl>
                  <p:spTgt spid="33821"/>
                </p:tgtEl>
              </p:cMediaNode>
            </p:audio>
          </p:childTnLst>
        </p:cTn>
      </p:par>
    </p:tnLst>
    <p:bldLst>
      <p:bldP spid="33808" grpId="0"/>
      <p:bldP spid="33808" grpId="1"/>
      <p:bldP spid="33811" grpId="0"/>
      <p:bldP spid="33811" grpId="1"/>
      <p:bldP spid="33813" grpId="0"/>
      <p:bldP spid="33813" grpId="1"/>
      <p:bldP spid="3380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341438"/>
            <a:ext cx="2124075" cy="3944937"/>
          </a:xfrm>
          <a:prstGeom prst="rect">
            <a:avLst/>
          </a:prstGeom>
          <a:solidFill>
            <a:srgbClr val="92D050"/>
          </a:solidFill>
          <a:ln w="9525">
            <a:solidFill>
              <a:srgbClr val="002060"/>
            </a:solidFill>
            <a:miter lim="800000"/>
            <a:headEnd/>
            <a:tailEnd/>
          </a:ln>
        </p:spPr>
        <p:txBody>
          <a:bodyPr>
            <a:spAutoFit/>
          </a:bodyPr>
          <a:lstStyle/>
          <a:p>
            <a:r>
              <a:rPr lang="en-US" sz="2800" b="1">
                <a:solidFill>
                  <a:srgbClr val="1E1C11"/>
                </a:solidFill>
                <a:latin typeface="Times New Roman" pitchFamily="18" charset="0"/>
                <a:cs typeface="Times New Roman" pitchFamily="18" charset="0"/>
              </a:rPr>
              <a:t>Chương trình </a:t>
            </a:r>
            <a:r>
              <a:rPr lang="en-US" sz="2800" b="1" i="1">
                <a:solidFill>
                  <a:schemeClr val="accent2"/>
                </a:solidFill>
                <a:latin typeface="Times New Roman" pitchFamily="18" charset="0"/>
                <a:cs typeface="Times New Roman" pitchFamily="18" charset="0"/>
              </a:rPr>
              <a:t>“Giáo dục nếp sống thanh lịch, văn minh cho học sinh Hà Nội</a:t>
            </a:r>
            <a:r>
              <a:rPr lang="en-US" sz="2800" b="1">
                <a:solidFill>
                  <a:schemeClr val="accent2"/>
                </a:solidFill>
                <a:latin typeface="Times New Roman" pitchFamily="18" charset="0"/>
                <a:cs typeface="Times New Roman" pitchFamily="18" charset="0"/>
              </a:rPr>
              <a:t> ”</a:t>
            </a:r>
          </a:p>
          <a:p>
            <a:r>
              <a:rPr lang="en-US" sz="2800" b="1">
                <a:solidFill>
                  <a:srgbClr val="1E1C11"/>
                </a:solidFill>
                <a:latin typeface="Times New Roman" pitchFamily="18" charset="0"/>
                <a:cs typeface="Times New Roman" pitchFamily="18" charset="0"/>
              </a:rPr>
              <a:t>cấp THCS</a:t>
            </a:r>
            <a:endParaRPr lang="vi-VN" sz="2800" b="1">
              <a:solidFill>
                <a:srgbClr val="1E1C11"/>
              </a:solidFill>
              <a:latin typeface="Times New Roman" pitchFamily="18" charset="0"/>
              <a:cs typeface="Times New Roman" pitchFamily="18" charset="0"/>
            </a:endParaRPr>
          </a:p>
        </p:txBody>
      </p:sp>
      <p:sp>
        <p:nvSpPr>
          <p:cNvPr id="7" name="Rectangle 6"/>
          <p:cNvSpPr/>
          <p:nvPr/>
        </p:nvSpPr>
        <p:spPr>
          <a:xfrm>
            <a:off x="2989263" y="292100"/>
            <a:ext cx="85725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bg1"/>
                </a:solidFill>
                <a:cs typeface="Arial" charset="0"/>
              </a:rPr>
              <a:t>Lớp 6</a:t>
            </a:r>
            <a:endParaRPr lang="vi-VN" sz="2400" b="1">
              <a:solidFill>
                <a:schemeClr val="bg1"/>
              </a:solidFill>
              <a:cs typeface="Arial" charset="0"/>
            </a:endParaRPr>
          </a:p>
        </p:txBody>
      </p:sp>
      <p:cxnSp>
        <p:nvCxnSpPr>
          <p:cNvPr id="21" name="Straight Arrow Connector 20"/>
          <p:cNvCxnSpPr>
            <a:stCxn id="4" idx="3"/>
          </p:cNvCxnSpPr>
          <p:nvPr/>
        </p:nvCxnSpPr>
        <p:spPr>
          <a:xfrm>
            <a:off x="2124075" y="3284538"/>
            <a:ext cx="920750" cy="27574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a:stCxn id="7" idx="3"/>
          </p:cNvCxnSpPr>
          <p:nvPr/>
        </p:nvCxnSpPr>
        <p:spPr>
          <a:xfrm>
            <a:off x="3851275" y="774700"/>
            <a:ext cx="500063"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2" name="TextBox 41"/>
          <p:cNvSpPr txBox="1"/>
          <p:nvPr/>
        </p:nvSpPr>
        <p:spPr>
          <a:xfrm>
            <a:off x="4356100" y="82550"/>
            <a:ext cx="1295400" cy="1625600"/>
          </a:xfrm>
          <a:prstGeom prst="rect">
            <a:avLst/>
          </a:prstGeom>
          <a:solidFill>
            <a:schemeClr val="tx2">
              <a:lumMod val="20000"/>
              <a:lumOff val="80000"/>
            </a:schemeClr>
          </a:solidFill>
          <a:ln>
            <a:solidFill>
              <a:schemeClr val="tx1"/>
            </a:solidFill>
          </a:ln>
        </p:spPr>
        <p:txBody>
          <a:bodyPr>
            <a:spAutoFit/>
          </a:bodyPr>
          <a:lstStyle/>
          <a:p>
            <a:pPr>
              <a:defRPr/>
            </a:pPr>
            <a:r>
              <a:rPr lang="en-US" sz="2000" b="1">
                <a:latin typeface="Times New Roman" pitchFamily="18" charset="0"/>
              </a:rPr>
              <a:t>Thanh lịch, văn minh trong sinh hoạt</a:t>
            </a:r>
            <a:endParaRPr lang="vi-VN" sz="2000" b="1">
              <a:latin typeface="Times New Roman" pitchFamily="18" charset="0"/>
            </a:endParaRPr>
          </a:p>
        </p:txBody>
      </p:sp>
      <p:sp>
        <p:nvSpPr>
          <p:cNvPr id="48" name="TextBox 47"/>
          <p:cNvSpPr txBox="1">
            <a:spLocks noChangeArrowheads="1"/>
          </p:cNvSpPr>
          <p:nvPr/>
        </p:nvSpPr>
        <p:spPr bwMode="auto">
          <a:xfrm>
            <a:off x="6227763" y="111125"/>
            <a:ext cx="1511300" cy="376238"/>
          </a:xfrm>
          <a:prstGeom prst="rect">
            <a:avLst/>
          </a:prstGeom>
          <a:solidFill>
            <a:srgbClr val="FFFF99"/>
          </a:solidFill>
          <a:ln w="9525">
            <a:solidFill>
              <a:schemeClr val="tx1"/>
            </a:solidFill>
            <a:miter lim="800000"/>
            <a:headEnd/>
            <a:tailEnd/>
          </a:ln>
        </p:spPr>
        <p:txBody>
          <a:bodyPr>
            <a:spAutoFit/>
          </a:bodyPr>
          <a:lstStyle/>
          <a:p>
            <a:r>
              <a:rPr lang="en-US" b="1">
                <a:latin typeface="Calibri" pitchFamily="34" charset="0"/>
              </a:rPr>
              <a:t>Cách ăn uống</a:t>
            </a:r>
            <a:endParaRPr lang="vi-VN" b="1"/>
          </a:p>
        </p:txBody>
      </p:sp>
      <p:sp>
        <p:nvSpPr>
          <p:cNvPr id="51" name="TextBox 50"/>
          <p:cNvSpPr txBox="1">
            <a:spLocks noChangeArrowheads="1"/>
          </p:cNvSpPr>
          <p:nvPr/>
        </p:nvSpPr>
        <p:spPr bwMode="auto">
          <a:xfrm>
            <a:off x="6227763" y="558800"/>
            <a:ext cx="1511300" cy="376238"/>
          </a:xfrm>
          <a:prstGeom prst="rect">
            <a:avLst/>
          </a:prstGeom>
          <a:solidFill>
            <a:srgbClr val="FFFF99"/>
          </a:solidFill>
          <a:ln w="9525">
            <a:solidFill>
              <a:schemeClr val="tx1"/>
            </a:solidFill>
            <a:miter lim="800000"/>
            <a:headEnd/>
            <a:tailEnd/>
          </a:ln>
        </p:spPr>
        <p:txBody>
          <a:bodyPr>
            <a:spAutoFit/>
          </a:bodyPr>
          <a:lstStyle/>
          <a:p>
            <a:r>
              <a:rPr lang="en-US" b="1">
                <a:latin typeface="Calibri" pitchFamily="34" charset="0"/>
              </a:rPr>
              <a:t>Trang phục</a:t>
            </a:r>
            <a:endParaRPr lang="vi-VN" b="1"/>
          </a:p>
        </p:txBody>
      </p:sp>
      <p:sp>
        <p:nvSpPr>
          <p:cNvPr id="57" name="TextBox 56"/>
          <p:cNvSpPr txBox="1">
            <a:spLocks noChangeArrowheads="1"/>
          </p:cNvSpPr>
          <p:nvPr/>
        </p:nvSpPr>
        <p:spPr bwMode="auto">
          <a:xfrm>
            <a:off x="6227763" y="990600"/>
            <a:ext cx="1511300" cy="376238"/>
          </a:xfrm>
          <a:prstGeom prst="rect">
            <a:avLst/>
          </a:prstGeom>
          <a:solidFill>
            <a:srgbClr val="FFFF99"/>
          </a:solidFill>
          <a:ln w="9525">
            <a:solidFill>
              <a:schemeClr val="tx1"/>
            </a:solidFill>
            <a:miter lim="800000"/>
            <a:headEnd/>
            <a:tailEnd/>
          </a:ln>
        </p:spPr>
        <p:txBody>
          <a:bodyPr>
            <a:spAutoFit/>
          </a:bodyPr>
          <a:lstStyle/>
          <a:p>
            <a:r>
              <a:rPr lang="en-US" b="1">
                <a:latin typeface="Calibri" pitchFamily="34" charset="0"/>
              </a:rPr>
              <a:t>Nơi ở</a:t>
            </a:r>
            <a:endParaRPr lang="vi-VN" b="1"/>
          </a:p>
        </p:txBody>
      </p:sp>
      <p:sp>
        <p:nvSpPr>
          <p:cNvPr id="61" name="TextBox 60"/>
          <p:cNvSpPr txBox="1"/>
          <p:nvPr/>
        </p:nvSpPr>
        <p:spPr>
          <a:xfrm>
            <a:off x="4356100" y="2359025"/>
            <a:ext cx="1139825" cy="2781300"/>
          </a:xfrm>
          <a:prstGeom prst="rect">
            <a:avLst/>
          </a:prstGeom>
          <a:solidFill>
            <a:schemeClr val="tx2">
              <a:lumMod val="20000"/>
              <a:lumOff val="80000"/>
            </a:schemeClr>
          </a:solidFill>
          <a:ln>
            <a:solidFill>
              <a:schemeClr val="tx1"/>
            </a:solidFill>
          </a:ln>
        </p:spPr>
        <p:txBody>
          <a:bodyPr>
            <a:spAutoFit/>
          </a:bodyPr>
          <a:lstStyle/>
          <a:p>
            <a:pPr>
              <a:defRPr/>
            </a:pPr>
            <a:r>
              <a:rPr lang="en-US" sz="2200" b="1">
                <a:latin typeface="Calibri" pitchFamily="34" charset="0"/>
              </a:rPr>
              <a:t>Thanh lịch, văn minh trong giao tiếp ứng xử</a:t>
            </a:r>
            <a:endParaRPr lang="vi-VN" sz="2200" b="1"/>
          </a:p>
        </p:txBody>
      </p:sp>
      <p:sp>
        <p:nvSpPr>
          <p:cNvPr id="64" name="TextBox 63"/>
          <p:cNvSpPr txBox="1">
            <a:spLocks noChangeArrowheads="1"/>
          </p:cNvSpPr>
          <p:nvPr/>
        </p:nvSpPr>
        <p:spPr bwMode="auto">
          <a:xfrm>
            <a:off x="6227763" y="1855788"/>
            <a:ext cx="2089150" cy="650875"/>
          </a:xfrm>
          <a:prstGeom prst="rect">
            <a:avLst/>
          </a:prstGeom>
          <a:solidFill>
            <a:srgbClr val="FFCCFF"/>
          </a:solidFill>
          <a:ln w="9525">
            <a:solidFill>
              <a:schemeClr val="tx1"/>
            </a:solidFill>
            <a:miter lim="800000"/>
            <a:headEnd/>
            <a:tailEnd/>
          </a:ln>
        </p:spPr>
        <p:txBody>
          <a:bodyPr>
            <a:spAutoFit/>
          </a:bodyPr>
          <a:lstStyle/>
          <a:p>
            <a:r>
              <a:rPr lang="en-US" b="1">
                <a:latin typeface="Calibri" pitchFamily="34" charset="0"/>
              </a:rPr>
              <a:t>Tiếng nói của người Hà Nội</a:t>
            </a:r>
            <a:endParaRPr lang="vi-VN" b="1"/>
          </a:p>
        </p:txBody>
      </p:sp>
      <p:sp>
        <p:nvSpPr>
          <p:cNvPr id="70" name="TextBox 69"/>
          <p:cNvSpPr txBox="1">
            <a:spLocks noChangeArrowheads="1"/>
          </p:cNvSpPr>
          <p:nvPr/>
        </p:nvSpPr>
        <p:spPr bwMode="auto">
          <a:xfrm>
            <a:off x="6227763" y="2590800"/>
            <a:ext cx="2071687" cy="376238"/>
          </a:xfrm>
          <a:prstGeom prst="rect">
            <a:avLst/>
          </a:prstGeom>
          <a:solidFill>
            <a:srgbClr val="FFCCFF"/>
          </a:solidFill>
          <a:ln w="9525">
            <a:solidFill>
              <a:schemeClr val="tx1"/>
            </a:solidFill>
            <a:miter lim="800000"/>
            <a:headEnd/>
            <a:tailEnd/>
          </a:ln>
        </p:spPr>
        <p:txBody>
          <a:bodyPr>
            <a:spAutoFit/>
          </a:bodyPr>
          <a:lstStyle/>
          <a:p>
            <a:r>
              <a:rPr lang="en-US" b="1">
                <a:latin typeface="Calibri" pitchFamily="34" charset="0"/>
              </a:rPr>
              <a:t>trong gia đình</a:t>
            </a:r>
            <a:endParaRPr lang="vi-VN" b="1"/>
          </a:p>
        </p:txBody>
      </p:sp>
      <p:sp>
        <p:nvSpPr>
          <p:cNvPr id="76" name="TextBox 75"/>
          <p:cNvSpPr txBox="1">
            <a:spLocks noChangeArrowheads="1"/>
          </p:cNvSpPr>
          <p:nvPr/>
        </p:nvSpPr>
        <p:spPr bwMode="auto">
          <a:xfrm>
            <a:off x="6227763" y="3006725"/>
            <a:ext cx="2071687" cy="376238"/>
          </a:xfrm>
          <a:prstGeom prst="rect">
            <a:avLst/>
          </a:prstGeom>
          <a:solidFill>
            <a:srgbClr val="FFCCFF"/>
          </a:solidFill>
          <a:ln w="9525">
            <a:solidFill>
              <a:schemeClr val="tx1"/>
            </a:solidFill>
            <a:miter lim="800000"/>
            <a:headEnd/>
            <a:tailEnd/>
          </a:ln>
        </p:spPr>
        <p:txBody>
          <a:bodyPr>
            <a:spAutoFit/>
          </a:bodyPr>
          <a:lstStyle/>
          <a:p>
            <a:r>
              <a:rPr lang="en-US" b="1">
                <a:latin typeface="Calibri" pitchFamily="34" charset="0"/>
              </a:rPr>
              <a:t>trong nhà trường</a:t>
            </a:r>
            <a:endParaRPr lang="vi-VN" b="1"/>
          </a:p>
        </p:txBody>
      </p:sp>
      <p:sp>
        <p:nvSpPr>
          <p:cNvPr id="106" name="Rectangle 105"/>
          <p:cNvSpPr/>
          <p:nvPr/>
        </p:nvSpPr>
        <p:spPr>
          <a:xfrm>
            <a:off x="2987675" y="2317750"/>
            <a:ext cx="85725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bg1"/>
                </a:solidFill>
                <a:cs typeface="Arial" charset="0"/>
              </a:rPr>
              <a:t>Lớp 7</a:t>
            </a:r>
            <a:endParaRPr lang="vi-VN" sz="2400" b="1">
              <a:solidFill>
                <a:schemeClr val="bg1"/>
              </a:solidFill>
              <a:cs typeface="Arial" charset="0"/>
            </a:endParaRPr>
          </a:p>
        </p:txBody>
      </p:sp>
      <p:sp>
        <p:nvSpPr>
          <p:cNvPr id="111" name="Rectangle 110"/>
          <p:cNvSpPr/>
          <p:nvPr/>
        </p:nvSpPr>
        <p:spPr>
          <a:xfrm>
            <a:off x="2987675" y="4005263"/>
            <a:ext cx="85725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bg1"/>
                </a:solidFill>
                <a:cs typeface="Arial" charset="0"/>
              </a:rPr>
              <a:t>Lớp 8</a:t>
            </a:r>
            <a:endParaRPr lang="vi-VN" sz="2400" b="1">
              <a:solidFill>
                <a:schemeClr val="bg1"/>
              </a:solidFill>
              <a:cs typeface="Arial" charset="0"/>
            </a:endParaRPr>
          </a:p>
        </p:txBody>
      </p:sp>
      <p:sp>
        <p:nvSpPr>
          <p:cNvPr id="112" name="Rectangle 111"/>
          <p:cNvSpPr/>
          <p:nvPr/>
        </p:nvSpPr>
        <p:spPr>
          <a:xfrm>
            <a:off x="3059113" y="5599113"/>
            <a:ext cx="85725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bg1"/>
                </a:solidFill>
                <a:cs typeface="Arial" charset="0"/>
              </a:rPr>
              <a:t>Lớp  9</a:t>
            </a:r>
            <a:endParaRPr lang="vi-VN" sz="2000" b="1">
              <a:solidFill>
                <a:schemeClr val="bg1"/>
              </a:solidFill>
              <a:cs typeface="Arial" charset="0"/>
            </a:endParaRPr>
          </a:p>
        </p:txBody>
      </p:sp>
      <p:cxnSp>
        <p:nvCxnSpPr>
          <p:cNvPr id="134" name="Straight Arrow Connector 133"/>
          <p:cNvCxnSpPr>
            <a:stCxn id="112" idx="3"/>
          </p:cNvCxnSpPr>
          <p:nvPr/>
        </p:nvCxnSpPr>
        <p:spPr>
          <a:xfrm>
            <a:off x="3913188" y="6175375"/>
            <a:ext cx="428625"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35" name="TextBox 134"/>
          <p:cNvSpPr txBox="1"/>
          <p:nvPr/>
        </p:nvSpPr>
        <p:spPr>
          <a:xfrm rot="10800000" flipV="1">
            <a:off x="4354513" y="6030913"/>
            <a:ext cx="1285875" cy="376237"/>
          </a:xfrm>
          <a:prstGeom prst="rect">
            <a:avLst/>
          </a:prstGeom>
          <a:solidFill>
            <a:schemeClr val="tx2">
              <a:lumMod val="20000"/>
              <a:lumOff val="80000"/>
            </a:schemeClr>
          </a:solidFill>
          <a:ln>
            <a:solidFill>
              <a:schemeClr val="tx1"/>
            </a:solidFill>
          </a:ln>
        </p:spPr>
        <p:txBody>
          <a:bodyPr>
            <a:spAutoFit/>
          </a:bodyPr>
          <a:lstStyle/>
          <a:p>
            <a:pPr>
              <a:defRPr/>
            </a:pPr>
            <a:r>
              <a:rPr lang="en-US" b="1">
                <a:latin typeface="Calibri" pitchFamily="34" charset="0"/>
              </a:rPr>
              <a:t>Thực hành </a:t>
            </a:r>
            <a:endParaRPr lang="vi-VN" b="1"/>
          </a:p>
        </p:txBody>
      </p:sp>
      <p:cxnSp>
        <p:nvCxnSpPr>
          <p:cNvPr id="6" name="Straight Arrow Connector 5"/>
          <p:cNvCxnSpPr>
            <a:cxnSpLocks noChangeShapeType="1"/>
          </p:cNvCxnSpPr>
          <p:nvPr/>
        </p:nvCxnSpPr>
        <p:spPr bwMode="auto">
          <a:xfrm flipV="1">
            <a:off x="2124075" y="735013"/>
            <a:ext cx="849313" cy="2549525"/>
          </a:xfrm>
          <a:prstGeom prst="straightConnector1">
            <a:avLst/>
          </a:prstGeom>
          <a:noFill/>
          <a:ln w="38100" algn="ctr">
            <a:solidFill>
              <a:srgbClr val="4BACC6"/>
            </a:solidFill>
            <a:round/>
            <a:headEnd/>
            <a:tailEnd type="arrow" w="med" len="med"/>
          </a:ln>
          <a:effectLst>
            <a:outerShdw dist="23000" dir="5400000" rotWithShape="0">
              <a:srgbClr val="000000">
                <a:alpha val="34999"/>
              </a:srgbClr>
            </a:outerShdw>
          </a:effectLst>
        </p:spPr>
      </p:cxnSp>
      <p:sp>
        <p:nvSpPr>
          <p:cNvPr id="14379" name="Line 43"/>
          <p:cNvSpPr>
            <a:spLocks noChangeShapeType="1"/>
          </p:cNvSpPr>
          <p:nvPr/>
        </p:nvSpPr>
        <p:spPr bwMode="auto">
          <a:xfrm flipV="1">
            <a:off x="2124075" y="2678113"/>
            <a:ext cx="863600" cy="576262"/>
          </a:xfrm>
          <a:prstGeom prst="line">
            <a:avLst/>
          </a:prstGeom>
          <a:noFill/>
          <a:ln w="38100">
            <a:solidFill>
              <a:schemeClr val="accent1"/>
            </a:solidFill>
            <a:round/>
            <a:headEnd/>
            <a:tailEnd type="triangle" w="med" len="med"/>
          </a:ln>
        </p:spPr>
        <p:txBody>
          <a:bodyPr/>
          <a:lstStyle/>
          <a:p>
            <a:endParaRPr lang="en-US"/>
          </a:p>
        </p:txBody>
      </p:sp>
      <p:sp>
        <p:nvSpPr>
          <p:cNvPr id="14382" name="Line 46"/>
          <p:cNvSpPr>
            <a:spLocks noChangeShapeType="1"/>
          </p:cNvSpPr>
          <p:nvPr/>
        </p:nvSpPr>
        <p:spPr bwMode="auto">
          <a:xfrm>
            <a:off x="2124075" y="3254375"/>
            <a:ext cx="863600" cy="1296988"/>
          </a:xfrm>
          <a:prstGeom prst="line">
            <a:avLst/>
          </a:prstGeom>
          <a:noFill/>
          <a:ln w="38100">
            <a:solidFill>
              <a:schemeClr val="accent1"/>
            </a:solidFill>
            <a:round/>
            <a:headEnd/>
            <a:tailEnd type="triangle" w="med" len="med"/>
          </a:ln>
        </p:spPr>
        <p:txBody>
          <a:bodyPr/>
          <a:lstStyle/>
          <a:p>
            <a:endParaRPr lang="en-US"/>
          </a:p>
        </p:txBody>
      </p:sp>
      <p:sp>
        <p:nvSpPr>
          <p:cNvPr id="130" name="TextBox 129"/>
          <p:cNvSpPr txBox="1">
            <a:spLocks noChangeArrowheads="1"/>
          </p:cNvSpPr>
          <p:nvPr/>
        </p:nvSpPr>
        <p:spPr bwMode="auto">
          <a:xfrm>
            <a:off x="6227763" y="5140325"/>
            <a:ext cx="2736850" cy="376238"/>
          </a:xfrm>
          <a:prstGeom prst="rect">
            <a:avLst/>
          </a:prstGeom>
          <a:solidFill>
            <a:srgbClr val="FFCC99"/>
          </a:solidFill>
          <a:ln w="9525">
            <a:solidFill>
              <a:schemeClr val="tx1"/>
            </a:solidFill>
            <a:miter lim="800000"/>
            <a:headEnd/>
            <a:tailEnd/>
          </a:ln>
        </p:spPr>
        <p:txBody>
          <a:bodyPr>
            <a:spAutoFit/>
          </a:bodyPr>
          <a:lstStyle/>
          <a:p>
            <a:r>
              <a:rPr lang="en-US" b="1">
                <a:latin typeface="Calibri" pitchFamily="34" charset="0"/>
              </a:rPr>
              <a:t>với các di tích, danh thắng</a:t>
            </a:r>
            <a:endParaRPr lang="vi-VN" b="1"/>
          </a:p>
        </p:txBody>
      </p:sp>
      <p:sp>
        <p:nvSpPr>
          <p:cNvPr id="126" name="TextBox 125"/>
          <p:cNvSpPr txBox="1">
            <a:spLocks noChangeArrowheads="1"/>
          </p:cNvSpPr>
          <p:nvPr/>
        </p:nvSpPr>
        <p:spPr bwMode="auto">
          <a:xfrm>
            <a:off x="6227763" y="4708525"/>
            <a:ext cx="2736850" cy="376238"/>
          </a:xfrm>
          <a:prstGeom prst="rect">
            <a:avLst/>
          </a:prstGeom>
          <a:solidFill>
            <a:srgbClr val="FFCC99"/>
          </a:solidFill>
          <a:ln w="9525">
            <a:solidFill>
              <a:schemeClr val="tx1"/>
            </a:solidFill>
            <a:miter lim="800000"/>
            <a:headEnd/>
            <a:tailEnd/>
          </a:ln>
        </p:spPr>
        <p:txBody>
          <a:bodyPr>
            <a:spAutoFit/>
          </a:bodyPr>
          <a:lstStyle/>
          <a:p>
            <a:r>
              <a:rPr lang="en-US" b="1">
                <a:latin typeface="Calibri" pitchFamily="34" charset="0"/>
              </a:rPr>
              <a:t>khi tham gia giao thông</a:t>
            </a:r>
            <a:endParaRPr lang="vi-VN" b="1"/>
          </a:p>
        </p:txBody>
      </p:sp>
      <p:sp>
        <p:nvSpPr>
          <p:cNvPr id="92" name="TextBox 91"/>
          <p:cNvSpPr txBox="1">
            <a:spLocks noChangeArrowheads="1"/>
          </p:cNvSpPr>
          <p:nvPr/>
        </p:nvSpPr>
        <p:spPr bwMode="auto">
          <a:xfrm>
            <a:off x="6227763" y="3846513"/>
            <a:ext cx="2736850" cy="376237"/>
          </a:xfrm>
          <a:prstGeom prst="rect">
            <a:avLst/>
          </a:prstGeom>
          <a:solidFill>
            <a:srgbClr val="FFCC99"/>
          </a:solidFill>
          <a:ln w="9525">
            <a:solidFill>
              <a:schemeClr val="tx1"/>
            </a:solidFill>
            <a:miter lim="800000"/>
            <a:headEnd/>
            <a:tailEnd/>
          </a:ln>
        </p:spPr>
        <p:txBody>
          <a:bodyPr>
            <a:spAutoFit/>
          </a:bodyPr>
          <a:lstStyle/>
          <a:p>
            <a:r>
              <a:rPr lang="en-US" b="1">
                <a:latin typeface="Calibri" pitchFamily="34" charset="0"/>
              </a:rPr>
              <a:t>ngoài xã hội</a:t>
            </a:r>
            <a:endParaRPr lang="vi-VN" b="1"/>
          </a:p>
        </p:txBody>
      </p:sp>
      <p:sp>
        <p:nvSpPr>
          <p:cNvPr id="98" name="TextBox 97"/>
          <p:cNvSpPr txBox="1">
            <a:spLocks noChangeArrowheads="1"/>
          </p:cNvSpPr>
          <p:nvPr/>
        </p:nvSpPr>
        <p:spPr bwMode="auto">
          <a:xfrm>
            <a:off x="6227763" y="4264025"/>
            <a:ext cx="2736850" cy="376238"/>
          </a:xfrm>
          <a:prstGeom prst="rect">
            <a:avLst/>
          </a:prstGeom>
          <a:solidFill>
            <a:srgbClr val="FFCC99"/>
          </a:solidFill>
          <a:ln w="9525">
            <a:solidFill>
              <a:schemeClr val="tx1"/>
            </a:solidFill>
            <a:miter lim="800000"/>
            <a:headEnd/>
            <a:tailEnd/>
          </a:ln>
        </p:spPr>
        <p:txBody>
          <a:bodyPr>
            <a:spAutoFit/>
          </a:bodyPr>
          <a:lstStyle/>
          <a:p>
            <a:r>
              <a:rPr lang="en-US" b="1">
                <a:latin typeface="Calibri" pitchFamily="34" charset="0"/>
              </a:rPr>
              <a:t>với môi trường tự nhiên</a:t>
            </a:r>
            <a:endParaRPr lang="vi-VN" b="1"/>
          </a:p>
        </p:txBody>
      </p:sp>
      <p:sp>
        <p:nvSpPr>
          <p:cNvPr id="14395" name="Line 59"/>
          <p:cNvSpPr>
            <a:spLocks noChangeShapeType="1"/>
          </p:cNvSpPr>
          <p:nvPr/>
        </p:nvSpPr>
        <p:spPr bwMode="auto">
          <a:xfrm>
            <a:off x="5651500" y="703263"/>
            <a:ext cx="576263" cy="71437"/>
          </a:xfrm>
          <a:prstGeom prst="line">
            <a:avLst/>
          </a:prstGeom>
          <a:noFill/>
          <a:ln w="28575">
            <a:solidFill>
              <a:schemeClr val="accent1"/>
            </a:solidFill>
            <a:round/>
            <a:headEnd/>
            <a:tailEnd type="triangle" w="med" len="med"/>
          </a:ln>
        </p:spPr>
        <p:txBody>
          <a:bodyPr/>
          <a:lstStyle/>
          <a:p>
            <a:endParaRPr lang="en-US"/>
          </a:p>
        </p:txBody>
      </p:sp>
      <p:sp>
        <p:nvSpPr>
          <p:cNvPr id="14396" name="Line 60"/>
          <p:cNvSpPr>
            <a:spLocks noChangeShapeType="1"/>
          </p:cNvSpPr>
          <p:nvPr/>
        </p:nvSpPr>
        <p:spPr bwMode="auto">
          <a:xfrm>
            <a:off x="5651500" y="703263"/>
            <a:ext cx="576263" cy="504825"/>
          </a:xfrm>
          <a:prstGeom prst="line">
            <a:avLst/>
          </a:prstGeom>
          <a:noFill/>
          <a:ln w="28575">
            <a:solidFill>
              <a:schemeClr val="accent1"/>
            </a:solidFill>
            <a:round/>
            <a:headEnd/>
            <a:tailEnd type="triangle" w="med" len="med"/>
          </a:ln>
        </p:spPr>
        <p:txBody>
          <a:bodyPr/>
          <a:lstStyle/>
          <a:p>
            <a:endParaRPr lang="en-US"/>
          </a:p>
        </p:txBody>
      </p:sp>
      <p:sp>
        <p:nvSpPr>
          <p:cNvPr id="14404" name="Line 68"/>
          <p:cNvSpPr>
            <a:spLocks noChangeShapeType="1"/>
          </p:cNvSpPr>
          <p:nvPr/>
        </p:nvSpPr>
        <p:spPr bwMode="auto">
          <a:xfrm flipV="1">
            <a:off x="5508625" y="2143125"/>
            <a:ext cx="719138" cy="647700"/>
          </a:xfrm>
          <a:prstGeom prst="line">
            <a:avLst/>
          </a:prstGeom>
          <a:noFill/>
          <a:ln w="28575">
            <a:solidFill>
              <a:schemeClr val="accent1"/>
            </a:solidFill>
            <a:round/>
            <a:headEnd/>
            <a:tailEnd type="triangle" w="med" len="med"/>
          </a:ln>
        </p:spPr>
        <p:txBody>
          <a:bodyPr/>
          <a:lstStyle/>
          <a:p>
            <a:endParaRPr lang="en-US"/>
          </a:p>
        </p:txBody>
      </p:sp>
      <p:sp>
        <p:nvSpPr>
          <p:cNvPr id="14405" name="Line 69"/>
          <p:cNvSpPr>
            <a:spLocks noChangeShapeType="1"/>
          </p:cNvSpPr>
          <p:nvPr/>
        </p:nvSpPr>
        <p:spPr bwMode="auto">
          <a:xfrm>
            <a:off x="5495925" y="2840038"/>
            <a:ext cx="719138" cy="0"/>
          </a:xfrm>
          <a:prstGeom prst="line">
            <a:avLst/>
          </a:prstGeom>
          <a:noFill/>
          <a:ln w="28575">
            <a:solidFill>
              <a:schemeClr val="accent1"/>
            </a:solidFill>
            <a:round/>
            <a:headEnd/>
            <a:tailEnd type="triangle" w="med" len="med"/>
          </a:ln>
        </p:spPr>
        <p:txBody>
          <a:bodyPr/>
          <a:lstStyle/>
          <a:p>
            <a:endParaRPr lang="en-US"/>
          </a:p>
        </p:txBody>
      </p:sp>
      <p:sp>
        <p:nvSpPr>
          <p:cNvPr id="14406" name="Line 70"/>
          <p:cNvSpPr>
            <a:spLocks noChangeShapeType="1"/>
          </p:cNvSpPr>
          <p:nvPr/>
        </p:nvSpPr>
        <p:spPr bwMode="auto">
          <a:xfrm>
            <a:off x="5508625" y="2840038"/>
            <a:ext cx="719138" cy="433387"/>
          </a:xfrm>
          <a:prstGeom prst="line">
            <a:avLst/>
          </a:prstGeom>
          <a:noFill/>
          <a:ln w="28575">
            <a:solidFill>
              <a:schemeClr val="accent1"/>
            </a:solidFill>
            <a:round/>
            <a:headEnd/>
            <a:tailEnd type="triangle" w="med" len="med"/>
          </a:ln>
        </p:spPr>
        <p:txBody>
          <a:bodyPr/>
          <a:lstStyle/>
          <a:p>
            <a:endParaRPr lang="en-US"/>
          </a:p>
        </p:txBody>
      </p:sp>
      <p:sp>
        <p:nvSpPr>
          <p:cNvPr id="14407" name="Line 71"/>
          <p:cNvSpPr>
            <a:spLocks noChangeShapeType="1"/>
          </p:cNvSpPr>
          <p:nvPr/>
        </p:nvSpPr>
        <p:spPr bwMode="auto">
          <a:xfrm flipV="1">
            <a:off x="5508625" y="4064000"/>
            <a:ext cx="719138" cy="358775"/>
          </a:xfrm>
          <a:prstGeom prst="line">
            <a:avLst/>
          </a:prstGeom>
          <a:noFill/>
          <a:ln w="28575">
            <a:solidFill>
              <a:schemeClr val="accent1"/>
            </a:solidFill>
            <a:round/>
            <a:headEnd/>
            <a:tailEnd type="triangle" w="med" len="med"/>
          </a:ln>
        </p:spPr>
        <p:txBody>
          <a:bodyPr/>
          <a:lstStyle/>
          <a:p>
            <a:endParaRPr lang="en-US"/>
          </a:p>
        </p:txBody>
      </p:sp>
      <p:sp>
        <p:nvSpPr>
          <p:cNvPr id="14408" name="Line 72"/>
          <p:cNvSpPr>
            <a:spLocks noChangeShapeType="1"/>
          </p:cNvSpPr>
          <p:nvPr/>
        </p:nvSpPr>
        <p:spPr bwMode="auto">
          <a:xfrm>
            <a:off x="5508625" y="4422775"/>
            <a:ext cx="719138" cy="0"/>
          </a:xfrm>
          <a:prstGeom prst="line">
            <a:avLst/>
          </a:prstGeom>
          <a:noFill/>
          <a:ln w="28575">
            <a:solidFill>
              <a:schemeClr val="accent1"/>
            </a:solidFill>
            <a:round/>
            <a:headEnd/>
            <a:tailEnd type="triangle" w="med" len="med"/>
          </a:ln>
        </p:spPr>
        <p:txBody>
          <a:bodyPr/>
          <a:lstStyle/>
          <a:p>
            <a:endParaRPr lang="en-US"/>
          </a:p>
        </p:txBody>
      </p:sp>
      <p:sp>
        <p:nvSpPr>
          <p:cNvPr id="14409" name="Line 73"/>
          <p:cNvSpPr>
            <a:spLocks noChangeShapeType="1"/>
          </p:cNvSpPr>
          <p:nvPr/>
        </p:nvSpPr>
        <p:spPr bwMode="auto">
          <a:xfrm>
            <a:off x="5508625" y="4422775"/>
            <a:ext cx="719138" cy="431800"/>
          </a:xfrm>
          <a:prstGeom prst="line">
            <a:avLst/>
          </a:prstGeom>
          <a:noFill/>
          <a:ln w="28575">
            <a:solidFill>
              <a:schemeClr val="accent1"/>
            </a:solidFill>
            <a:round/>
            <a:headEnd/>
            <a:tailEnd type="triangle" w="med" len="med"/>
          </a:ln>
        </p:spPr>
        <p:txBody>
          <a:bodyPr/>
          <a:lstStyle/>
          <a:p>
            <a:endParaRPr lang="en-US"/>
          </a:p>
        </p:txBody>
      </p:sp>
      <p:sp>
        <p:nvSpPr>
          <p:cNvPr id="14410" name="Line 74"/>
          <p:cNvSpPr>
            <a:spLocks noChangeShapeType="1"/>
          </p:cNvSpPr>
          <p:nvPr/>
        </p:nvSpPr>
        <p:spPr bwMode="auto">
          <a:xfrm>
            <a:off x="5508625" y="4422775"/>
            <a:ext cx="719138" cy="865188"/>
          </a:xfrm>
          <a:prstGeom prst="line">
            <a:avLst/>
          </a:prstGeom>
          <a:noFill/>
          <a:ln w="28575">
            <a:solidFill>
              <a:schemeClr val="accent1"/>
            </a:solidFill>
            <a:round/>
            <a:headEnd/>
            <a:tailEnd type="triangle" w="med" len="med"/>
          </a:ln>
        </p:spPr>
        <p:txBody>
          <a:bodyPr/>
          <a:lstStyle/>
          <a:p>
            <a:endParaRPr lang="en-US"/>
          </a:p>
        </p:txBody>
      </p:sp>
      <p:sp>
        <p:nvSpPr>
          <p:cNvPr id="14411" name="Line 75"/>
          <p:cNvSpPr>
            <a:spLocks noChangeShapeType="1"/>
          </p:cNvSpPr>
          <p:nvPr/>
        </p:nvSpPr>
        <p:spPr bwMode="auto">
          <a:xfrm flipV="1">
            <a:off x="5651500" y="342900"/>
            <a:ext cx="576263" cy="360363"/>
          </a:xfrm>
          <a:prstGeom prst="line">
            <a:avLst/>
          </a:prstGeom>
          <a:noFill/>
          <a:ln w="28575">
            <a:solidFill>
              <a:schemeClr val="accent1"/>
            </a:solidFill>
            <a:round/>
            <a:headEnd/>
            <a:tailEnd type="triangle" w="med" len="med"/>
          </a:ln>
        </p:spPr>
        <p:txBody>
          <a:bodyPr/>
          <a:lstStyle/>
          <a:p>
            <a:endParaRPr lang="en-US"/>
          </a:p>
        </p:txBody>
      </p:sp>
      <p:sp>
        <p:nvSpPr>
          <p:cNvPr id="14412" name="Line 76"/>
          <p:cNvSpPr>
            <a:spLocks noChangeShapeType="1"/>
          </p:cNvSpPr>
          <p:nvPr/>
        </p:nvSpPr>
        <p:spPr bwMode="auto">
          <a:xfrm>
            <a:off x="3851275" y="2863850"/>
            <a:ext cx="504825" cy="792163"/>
          </a:xfrm>
          <a:prstGeom prst="line">
            <a:avLst/>
          </a:prstGeom>
          <a:noFill/>
          <a:ln w="28575">
            <a:solidFill>
              <a:schemeClr val="accent1"/>
            </a:solidFill>
            <a:round/>
            <a:headEnd/>
            <a:tailEnd type="triangle" w="med" len="med"/>
          </a:ln>
        </p:spPr>
        <p:txBody>
          <a:bodyPr/>
          <a:lstStyle/>
          <a:p>
            <a:endParaRPr lang="en-US"/>
          </a:p>
        </p:txBody>
      </p:sp>
      <p:sp>
        <p:nvSpPr>
          <p:cNvPr id="14413" name="Line 77"/>
          <p:cNvSpPr>
            <a:spLocks noChangeShapeType="1"/>
          </p:cNvSpPr>
          <p:nvPr/>
        </p:nvSpPr>
        <p:spPr bwMode="auto">
          <a:xfrm flipV="1">
            <a:off x="3851275" y="3582988"/>
            <a:ext cx="504825" cy="1008062"/>
          </a:xfrm>
          <a:prstGeom prst="line">
            <a:avLst/>
          </a:prstGeom>
          <a:noFill/>
          <a:ln w="28575">
            <a:solidFill>
              <a:schemeClr val="accent1"/>
            </a:solidFill>
            <a:round/>
            <a:headEnd/>
            <a:tailEnd type="triangle" w="med" len="med"/>
          </a:ln>
        </p:spPr>
        <p:txBody>
          <a:bodyP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1000"/>
                                        <p:tgtEl>
                                          <p:spTgt spid="6"/>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4379"/>
                                        </p:tgtEl>
                                        <p:attrNameLst>
                                          <p:attrName>style.visibility</p:attrName>
                                        </p:attrNameLst>
                                      </p:cBhvr>
                                      <p:to>
                                        <p:strVal val="visible"/>
                                      </p:to>
                                    </p:set>
                                    <p:animEffect transition="in" filter="blinds(horizontal)">
                                      <p:cBhvr>
                                        <p:cTn id="15" dur="1000"/>
                                        <p:tgtEl>
                                          <p:spTgt spid="14379"/>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4382"/>
                                        </p:tgtEl>
                                        <p:attrNameLst>
                                          <p:attrName>style.visibility</p:attrName>
                                        </p:attrNameLst>
                                      </p:cBhvr>
                                      <p:to>
                                        <p:strVal val="visible"/>
                                      </p:to>
                                    </p:set>
                                    <p:animEffect transition="in" filter="blinds(horizontal)">
                                      <p:cBhvr>
                                        <p:cTn id="19" dur="1000"/>
                                        <p:tgtEl>
                                          <p:spTgt spid="14382"/>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1000"/>
                                        <p:tgtEl>
                                          <p:spTgt spid="21"/>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1000"/>
                                        <p:tgtEl>
                                          <p:spTgt spid="7"/>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blinds(horizontal)">
                                      <p:cBhvr>
                                        <p:cTn id="31" dur="1000"/>
                                        <p:tgtEl>
                                          <p:spTgt spid="106"/>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blinds(horizontal)">
                                      <p:cBhvr>
                                        <p:cTn id="35" dur="1000"/>
                                        <p:tgtEl>
                                          <p:spTgt spid="111"/>
                                        </p:tgtEl>
                                      </p:cBhvr>
                                    </p:animEffect>
                                  </p:childTnLst>
                                </p:cTn>
                              </p:par>
                            </p:childTnLst>
                          </p:cTn>
                        </p:par>
                        <p:par>
                          <p:cTn id="36" fill="hold">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blinds(horizontal)">
                                      <p:cBhvr>
                                        <p:cTn id="39" dur="1000"/>
                                        <p:tgtEl>
                                          <p:spTgt spid="112"/>
                                        </p:tgtEl>
                                      </p:cBhvr>
                                    </p:animEffect>
                                  </p:childTnLst>
                                </p:cTn>
                              </p:par>
                            </p:childTnLst>
                          </p:cTn>
                        </p:par>
                        <p:par>
                          <p:cTn id="40" fill="hold">
                            <p:stCondLst>
                              <p:cond delay="9000"/>
                            </p:stCondLst>
                            <p:childTnLst>
                              <p:par>
                                <p:cTn id="41" presetID="3" presetClass="entr" presetSubtype="1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1000"/>
                                        <p:tgtEl>
                                          <p:spTgt spid="28"/>
                                        </p:tgtEl>
                                      </p:cBhvr>
                                    </p:animEffect>
                                  </p:childTnLst>
                                </p:cTn>
                              </p:par>
                            </p:childTnLst>
                          </p:cTn>
                        </p:par>
                        <p:par>
                          <p:cTn id="44" fill="hold">
                            <p:stCondLst>
                              <p:cond delay="10000"/>
                            </p:stCondLst>
                            <p:childTnLst>
                              <p:par>
                                <p:cTn id="45" presetID="3" presetClass="entr" presetSubtype="1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linds(horizontal)">
                                      <p:cBhvr>
                                        <p:cTn id="47" dur="1000"/>
                                        <p:tgtEl>
                                          <p:spTgt spid="42"/>
                                        </p:tgtEl>
                                      </p:cBhvr>
                                    </p:animEffect>
                                  </p:childTnLst>
                                </p:cTn>
                              </p:par>
                            </p:childTnLst>
                          </p:cTn>
                        </p:par>
                        <p:par>
                          <p:cTn id="48" fill="hold">
                            <p:stCondLst>
                              <p:cond delay="11000"/>
                            </p:stCondLst>
                            <p:childTnLst>
                              <p:par>
                                <p:cTn id="49" presetID="3" presetClass="entr" presetSubtype="10" fill="hold" grpId="0" nodeType="afterEffect">
                                  <p:stCondLst>
                                    <p:cond delay="0"/>
                                  </p:stCondLst>
                                  <p:childTnLst>
                                    <p:set>
                                      <p:cBhvr>
                                        <p:cTn id="50" dur="1" fill="hold">
                                          <p:stCondLst>
                                            <p:cond delay="0"/>
                                          </p:stCondLst>
                                        </p:cTn>
                                        <p:tgtEl>
                                          <p:spTgt spid="14411"/>
                                        </p:tgtEl>
                                        <p:attrNameLst>
                                          <p:attrName>style.visibility</p:attrName>
                                        </p:attrNameLst>
                                      </p:cBhvr>
                                      <p:to>
                                        <p:strVal val="visible"/>
                                      </p:to>
                                    </p:set>
                                    <p:animEffect transition="in" filter="blinds(horizontal)">
                                      <p:cBhvr>
                                        <p:cTn id="51" dur="1000"/>
                                        <p:tgtEl>
                                          <p:spTgt spid="14411"/>
                                        </p:tgtEl>
                                      </p:cBhvr>
                                    </p:animEffect>
                                  </p:childTnLst>
                                </p:cTn>
                              </p:par>
                            </p:childTnLst>
                          </p:cTn>
                        </p:par>
                        <p:par>
                          <p:cTn id="52" fill="hold">
                            <p:stCondLst>
                              <p:cond delay="12000"/>
                            </p:stCondLst>
                            <p:childTnLst>
                              <p:par>
                                <p:cTn id="53" presetID="3" presetClass="entr" presetSubtype="1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linds(horizontal)">
                                      <p:cBhvr>
                                        <p:cTn id="55" dur="1000"/>
                                        <p:tgtEl>
                                          <p:spTgt spid="48"/>
                                        </p:tgtEl>
                                      </p:cBhvr>
                                    </p:animEffect>
                                  </p:childTnLst>
                                </p:cTn>
                              </p:par>
                            </p:childTnLst>
                          </p:cTn>
                        </p:par>
                        <p:par>
                          <p:cTn id="56" fill="hold">
                            <p:stCondLst>
                              <p:cond delay="13000"/>
                            </p:stCondLst>
                            <p:childTnLst>
                              <p:par>
                                <p:cTn id="57" presetID="3" presetClass="entr" presetSubtype="10" fill="hold" grpId="0" nodeType="afterEffect">
                                  <p:stCondLst>
                                    <p:cond delay="0"/>
                                  </p:stCondLst>
                                  <p:childTnLst>
                                    <p:set>
                                      <p:cBhvr>
                                        <p:cTn id="58" dur="1" fill="hold">
                                          <p:stCondLst>
                                            <p:cond delay="0"/>
                                          </p:stCondLst>
                                        </p:cTn>
                                        <p:tgtEl>
                                          <p:spTgt spid="14395"/>
                                        </p:tgtEl>
                                        <p:attrNameLst>
                                          <p:attrName>style.visibility</p:attrName>
                                        </p:attrNameLst>
                                      </p:cBhvr>
                                      <p:to>
                                        <p:strVal val="visible"/>
                                      </p:to>
                                    </p:set>
                                    <p:animEffect transition="in" filter="blinds(horizontal)">
                                      <p:cBhvr>
                                        <p:cTn id="59" dur="1000"/>
                                        <p:tgtEl>
                                          <p:spTgt spid="14395"/>
                                        </p:tgtEl>
                                      </p:cBhvr>
                                    </p:animEffect>
                                  </p:childTnLst>
                                </p:cTn>
                              </p:par>
                            </p:childTnLst>
                          </p:cTn>
                        </p:par>
                        <p:par>
                          <p:cTn id="60" fill="hold">
                            <p:stCondLst>
                              <p:cond delay="14000"/>
                            </p:stCondLst>
                            <p:childTnLst>
                              <p:par>
                                <p:cTn id="61" presetID="3" presetClass="entr" presetSubtype="10"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blinds(horizontal)">
                                      <p:cBhvr>
                                        <p:cTn id="63" dur="1000"/>
                                        <p:tgtEl>
                                          <p:spTgt spid="51"/>
                                        </p:tgtEl>
                                      </p:cBhvr>
                                    </p:animEffect>
                                  </p:childTnLst>
                                </p:cTn>
                              </p:par>
                            </p:childTnLst>
                          </p:cTn>
                        </p:par>
                        <p:par>
                          <p:cTn id="64" fill="hold">
                            <p:stCondLst>
                              <p:cond delay="15000"/>
                            </p:stCondLst>
                            <p:childTnLst>
                              <p:par>
                                <p:cTn id="65" presetID="3" presetClass="entr" presetSubtype="10" fill="hold" grpId="0" nodeType="afterEffect">
                                  <p:stCondLst>
                                    <p:cond delay="0"/>
                                  </p:stCondLst>
                                  <p:childTnLst>
                                    <p:set>
                                      <p:cBhvr>
                                        <p:cTn id="66" dur="1" fill="hold">
                                          <p:stCondLst>
                                            <p:cond delay="0"/>
                                          </p:stCondLst>
                                        </p:cTn>
                                        <p:tgtEl>
                                          <p:spTgt spid="14396"/>
                                        </p:tgtEl>
                                        <p:attrNameLst>
                                          <p:attrName>style.visibility</p:attrName>
                                        </p:attrNameLst>
                                      </p:cBhvr>
                                      <p:to>
                                        <p:strVal val="visible"/>
                                      </p:to>
                                    </p:set>
                                    <p:animEffect transition="in" filter="blinds(horizontal)">
                                      <p:cBhvr>
                                        <p:cTn id="67" dur="1000"/>
                                        <p:tgtEl>
                                          <p:spTgt spid="14396"/>
                                        </p:tgtEl>
                                      </p:cBhvr>
                                    </p:animEffect>
                                  </p:childTnLst>
                                </p:cTn>
                              </p:par>
                            </p:childTnLst>
                          </p:cTn>
                        </p:par>
                        <p:par>
                          <p:cTn id="68" fill="hold">
                            <p:stCondLst>
                              <p:cond delay="16000"/>
                            </p:stCondLst>
                            <p:childTnLst>
                              <p:par>
                                <p:cTn id="69" presetID="3" presetClass="entr" presetSubtype="1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blinds(horizontal)">
                                      <p:cBhvr>
                                        <p:cTn id="71" dur="1000"/>
                                        <p:tgtEl>
                                          <p:spTgt spid="57"/>
                                        </p:tgtEl>
                                      </p:cBhvr>
                                    </p:animEffect>
                                  </p:childTnLst>
                                </p:cTn>
                              </p:par>
                            </p:childTnLst>
                          </p:cTn>
                        </p:par>
                        <p:par>
                          <p:cTn id="72" fill="hold">
                            <p:stCondLst>
                              <p:cond delay="17000"/>
                            </p:stCondLst>
                            <p:childTnLst>
                              <p:par>
                                <p:cTn id="73" presetID="3" presetClass="entr" presetSubtype="10" fill="hold" grpId="0" nodeType="afterEffect">
                                  <p:stCondLst>
                                    <p:cond delay="0"/>
                                  </p:stCondLst>
                                  <p:childTnLst>
                                    <p:set>
                                      <p:cBhvr>
                                        <p:cTn id="74" dur="1" fill="hold">
                                          <p:stCondLst>
                                            <p:cond delay="0"/>
                                          </p:stCondLst>
                                        </p:cTn>
                                        <p:tgtEl>
                                          <p:spTgt spid="14413"/>
                                        </p:tgtEl>
                                        <p:attrNameLst>
                                          <p:attrName>style.visibility</p:attrName>
                                        </p:attrNameLst>
                                      </p:cBhvr>
                                      <p:to>
                                        <p:strVal val="visible"/>
                                      </p:to>
                                    </p:set>
                                    <p:animEffect transition="in" filter="blinds(horizontal)">
                                      <p:cBhvr>
                                        <p:cTn id="75" dur="1000"/>
                                        <p:tgtEl>
                                          <p:spTgt spid="1441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4412"/>
                                        </p:tgtEl>
                                        <p:attrNameLst>
                                          <p:attrName>style.visibility</p:attrName>
                                        </p:attrNameLst>
                                      </p:cBhvr>
                                      <p:to>
                                        <p:strVal val="visible"/>
                                      </p:to>
                                    </p:set>
                                    <p:animEffect transition="in" filter="blinds(horizontal)">
                                      <p:cBhvr>
                                        <p:cTn id="78" dur="1000"/>
                                        <p:tgtEl>
                                          <p:spTgt spid="14412"/>
                                        </p:tgtEl>
                                      </p:cBhvr>
                                    </p:animEffect>
                                  </p:childTnLst>
                                </p:cTn>
                              </p:par>
                            </p:childTnLst>
                          </p:cTn>
                        </p:par>
                        <p:par>
                          <p:cTn id="79" fill="hold">
                            <p:stCondLst>
                              <p:cond delay="18000"/>
                            </p:stCondLst>
                            <p:childTnLst>
                              <p:par>
                                <p:cTn id="80" presetID="3" presetClass="entr" presetSubtype="10" fill="hold" grpId="0"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blinds(horizontal)">
                                      <p:cBhvr>
                                        <p:cTn id="82" dur="1000"/>
                                        <p:tgtEl>
                                          <p:spTgt spid="61"/>
                                        </p:tgtEl>
                                      </p:cBhvr>
                                    </p:animEffect>
                                  </p:childTnLst>
                                </p:cTn>
                              </p:par>
                            </p:childTnLst>
                          </p:cTn>
                        </p:par>
                        <p:par>
                          <p:cTn id="83" fill="hold">
                            <p:stCondLst>
                              <p:cond delay="19000"/>
                            </p:stCondLst>
                            <p:childTnLst>
                              <p:par>
                                <p:cTn id="84" presetID="3" presetClass="entr" presetSubtype="10" fill="hold" grpId="0" nodeType="afterEffect">
                                  <p:stCondLst>
                                    <p:cond delay="0"/>
                                  </p:stCondLst>
                                  <p:childTnLst>
                                    <p:set>
                                      <p:cBhvr>
                                        <p:cTn id="85" dur="1" fill="hold">
                                          <p:stCondLst>
                                            <p:cond delay="0"/>
                                          </p:stCondLst>
                                        </p:cTn>
                                        <p:tgtEl>
                                          <p:spTgt spid="14405"/>
                                        </p:tgtEl>
                                        <p:attrNameLst>
                                          <p:attrName>style.visibility</p:attrName>
                                        </p:attrNameLst>
                                      </p:cBhvr>
                                      <p:to>
                                        <p:strVal val="visible"/>
                                      </p:to>
                                    </p:set>
                                    <p:animEffect transition="in" filter="blinds(horizontal)">
                                      <p:cBhvr>
                                        <p:cTn id="86" dur="1000"/>
                                        <p:tgtEl>
                                          <p:spTgt spid="14405"/>
                                        </p:tgtEl>
                                      </p:cBhvr>
                                    </p:animEffect>
                                  </p:childTnLst>
                                </p:cTn>
                              </p:par>
                            </p:childTnLst>
                          </p:cTn>
                        </p:par>
                        <p:par>
                          <p:cTn id="87" fill="hold">
                            <p:stCondLst>
                              <p:cond delay="20000"/>
                            </p:stCondLst>
                            <p:childTnLst>
                              <p:par>
                                <p:cTn id="88" presetID="3" presetClass="entr" presetSubtype="10" fill="hold" grpId="0" nodeType="afterEffect">
                                  <p:stCondLst>
                                    <p:cond delay="0"/>
                                  </p:stCondLst>
                                  <p:childTnLst>
                                    <p:set>
                                      <p:cBhvr>
                                        <p:cTn id="89" dur="1" fill="hold">
                                          <p:stCondLst>
                                            <p:cond delay="0"/>
                                          </p:stCondLst>
                                        </p:cTn>
                                        <p:tgtEl>
                                          <p:spTgt spid="14406"/>
                                        </p:tgtEl>
                                        <p:attrNameLst>
                                          <p:attrName>style.visibility</p:attrName>
                                        </p:attrNameLst>
                                      </p:cBhvr>
                                      <p:to>
                                        <p:strVal val="visible"/>
                                      </p:to>
                                    </p:set>
                                    <p:animEffect transition="in" filter="blinds(horizontal)">
                                      <p:cBhvr>
                                        <p:cTn id="90" dur="1000"/>
                                        <p:tgtEl>
                                          <p:spTgt spid="14406"/>
                                        </p:tgtEl>
                                      </p:cBhvr>
                                    </p:animEffect>
                                  </p:childTnLst>
                                </p:cTn>
                              </p:par>
                            </p:childTnLst>
                          </p:cTn>
                        </p:par>
                        <p:par>
                          <p:cTn id="91" fill="hold">
                            <p:stCondLst>
                              <p:cond delay="21000"/>
                            </p:stCondLst>
                            <p:childTnLst>
                              <p:par>
                                <p:cTn id="92" presetID="3" presetClass="entr" presetSubtype="10" fill="hold" grpId="0"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blinds(horizontal)">
                                      <p:cBhvr>
                                        <p:cTn id="94" dur="1000"/>
                                        <p:tgtEl>
                                          <p:spTgt spid="70"/>
                                        </p:tgtEl>
                                      </p:cBhvr>
                                    </p:animEffect>
                                  </p:childTnLst>
                                </p:cTn>
                              </p:par>
                            </p:childTnLst>
                          </p:cTn>
                        </p:par>
                        <p:par>
                          <p:cTn id="95" fill="hold">
                            <p:stCondLst>
                              <p:cond delay="22000"/>
                            </p:stCondLst>
                            <p:childTnLst>
                              <p:par>
                                <p:cTn id="96" presetID="3" presetClass="entr" presetSubtype="10" fill="hold" grpId="0" nodeType="after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blinds(horizontal)">
                                      <p:cBhvr>
                                        <p:cTn id="98" dur="1000"/>
                                        <p:tgtEl>
                                          <p:spTgt spid="76"/>
                                        </p:tgtEl>
                                      </p:cBhvr>
                                    </p:animEffect>
                                  </p:childTnLst>
                                </p:cTn>
                              </p:par>
                            </p:childTnLst>
                          </p:cTn>
                        </p:par>
                        <p:par>
                          <p:cTn id="99" fill="hold">
                            <p:stCondLst>
                              <p:cond delay="23000"/>
                            </p:stCondLst>
                            <p:childTnLst>
                              <p:par>
                                <p:cTn id="100" presetID="3" presetClass="entr" presetSubtype="10" fill="hold" grpId="0" nodeType="afterEffect">
                                  <p:stCondLst>
                                    <p:cond delay="0"/>
                                  </p:stCondLst>
                                  <p:childTnLst>
                                    <p:set>
                                      <p:cBhvr>
                                        <p:cTn id="101" dur="1" fill="hold">
                                          <p:stCondLst>
                                            <p:cond delay="0"/>
                                          </p:stCondLst>
                                        </p:cTn>
                                        <p:tgtEl>
                                          <p:spTgt spid="14407"/>
                                        </p:tgtEl>
                                        <p:attrNameLst>
                                          <p:attrName>style.visibility</p:attrName>
                                        </p:attrNameLst>
                                      </p:cBhvr>
                                      <p:to>
                                        <p:strVal val="visible"/>
                                      </p:to>
                                    </p:set>
                                    <p:animEffect transition="in" filter="blinds(horizontal)">
                                      <p:cBhvr>
                                        <p:cTn id="102" dur="1000"/>
                                        <p:tgtEl>
                                          <p:spTgt spid="14407"/>
                                        </p:tgtEl>
                                      </p:cBhvr>
                                    </p:animEffect>
                                  </p:childTnLst>
                                </p:cTn>
                              </p:par>
                            </p:childTnLst>
                          </p:cTn>
                        </p:par>
                        <p:par>
                          <p:cTn id="103" fill="hold">
                            <p:stCondLst>
                              <p:cond delay="24000"/>
                            </p:stCondLst>
                            <p:childTnLst>
                              <p:par>
                                <p:cTn id="104" presetID="3" presetClass="entr" presetSubtype="10" fill="hold" grpId="0" nodeType="afterEffect">
                                  <p:stCondLst>
                                    <p:cond delay="0"/>
                                  </p:stCondLst>
                                  <p:childTnLst>
                                    <p:set>
                                      <p:cBhvr>
                                        <p:cTn id="105" dur="1" fill="hold">
                                          <p:stCondLst>
                                            <p:cond delay="0"/>
                                          </p:stCondLst>
                                        </p:cTn>
                                        <p:tgtEl>
                                          <p:spTgt spid="92"/>
                                        </p:tgtEl>
                                        <p:attrNameLst>
                                          <p:attrName>style.visibility</p:attrName>
                                        </p:attrNameLst>
                                      </p:cBhvr>
                                      <p:to>
                                        <p:strVal val="visible"/>
                                      </p:to>
                                    </p:set>
                                    <p:animEffect transition="in" filter="blinds(horizontal)">
                                      <p:cBhvr>
                                        <p:cTn id="106" dur="1000"/>
                                        <p:tgtEl>
                                          <p:spTgt spid="92"/>
                                        </p:tgtEl>
                                      </p:cBhvr>
                                    </p:animEffect>
                                  </p:childTnLst>
                                </p:cTn>
                              </p:par>
                            </p:childTnLst>
                          </p:cTn>
                        </p:par>
                        <p:par>
                          <p:cTn id="107" fill="hold">
                            <p:stCondLst>
                              <p:cond delay="25000"/>
                            </p:stCondLst>
                            <p:childTnLst>
                              <p:par>
                                <p:cTn id="108" presetID="3" presetClass="entr" presetSubtype="10" fill="hold" grpId="0" nodeType="afterEffect">
                                  <p:stCondLst>
                                    <p:cond delay="0"/>
                                  </p:stCondLst>
                                  <p:childTnLst>
                                    <p:set>
                                      <p:cBhvr>
                                        <p:cTn id="109" dur="1" fill="hold">
                                          <p:stCondLst>
                                            <p:cond delay="0"/>
                                          </p:stCondLst>
                                        </p:cTn>
                                        <p:tgtEl>
                                          <p:spTgt spid="14408"/>
                                        </p:tgtEl>
                                        <p:attrNameLst>
                                          <p:attrName>style.visibility</p:attrName>
                                        </p:attrNameLst>
                                      </p:cBhvr>
                                      <p:to>
                                        <p:strVal val="visible"/>
                                      </p:to>
                                    </p:set>
                                    <p:animEffect transition="in" filter="blinds(horizontal)">
                                      <p:cBhvr>
                                        <p:cTn id="110" dur="1000"/>
                                        <p:tgtEl>
                                          <p:spTgt spid="14408"/>
                                        </p:tgtEl>
                                      </p:cBhvr>
                                    </p:animEffect>
                                  </p:childTnLst>
                                </p:cTn>
                              </p:par>
                            </p:childTnLst>
                          </p:cTn>
                        </p:par>
                        <p:par>
                          <p:cTn id="111" fill="hold">
                            <p:stCondLst>
                              <p:cond delay="26000"/>
                            </p:stCondLst>
                            <p:childTnLst>
                              <p:par>
                                <p:cTn id="112" presetID="3" presetClass="entr" presetSubtype="10" fill="hold" grpId="0" nodeType="after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blinds(horizontal)">
                                      <p:cBhvr>
                                        <p:cTn id="114" dur="1000"/>
                                        <p:tgtEl>
                                          <p:spTgt spid="98"/>
                                        </p:tgtEl>
                                      </p:cBhvr>
                                    </p:animEffect>
                                  </p:childTnLst>
                                </p:cTn>
                              </p:par>
                            </p:childTnLst>
                          </p:cTn>
                        </p:par>
                        <p:par>
                          <p:cTn id="115" fill="hold">
                            <p:stCondLst>
                              <p:cond delay="27000"/>
                            </p:stCondLst>
                            <p:childTnLst>
                              <p:par>
                                <p:cTn id="116" presetID="3" presetClass="entr" presetSubtype="10" fill="hold" grpId="0" nodeType="afterEffect">
                                  <p:stCondLst>
                                    <p:cond delay="0"/>
                                  </p:stCondLst>
                                  <p:childTnLst>
                                    <p:set>
                                      <p:cBhvr>
                                        <p:cTn id="117" dur="1" fill="hold">
                                          <p:stCondLst>
                                            <p:cond delay="0"/>
                                          </p:stCondLst>
                                        </p:cTn>
                                        <p:tgtEl>
                                          <p:spTgt spid="14409"/>
                                        </p:tgtEl>
                                        <p:attrNameLst>
                                          <p:attrName>style.visibility</p:attrName>
                                        </p:attrNameLst>
                                      </p:cBhvr>
                                      <p:to>
                                        <p:strVal val="visible"/>
                                      </p:to>
                                    </p:set>
                                    <p:animEffect transition="in" filter="blinds(horizontal)">
                                      <p:cBhvr>
                                        <p:cTn id="118" dur="1000"/>
                                        <p:tgtEl>
                                          <p:spTgt spid="14409"/>
                                        </p:tgtEl>
                                      </p:cBhvr>
                                    </p:animEffect>
                                  </p:childTnLst>
                                </p:cTn>
                              </p:par>
                            </p:childTnLst>
                          </p:cTn>
                        </p:par>
                        <p:par>
                          <p:cTn id="119" fill="hold">
                            <p:stCondLst>
                              <p:cond delay="28000"/>
                            </p:stCondLst>
                            <p:childTnLst>
                              <p:par>
                                <p:cTn id="120" presetID="3" presetClass="entr" presetSubtype="10" fill="hold" grpId="0" nodeType="after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blinds(horizontal)">
                                      <p:cBhvr>
                                        <p:cTn id="122" dur="1000"/>
                                        <p:tgtEl>
                                          <p:spTgt spid="126"/>
                                        </p:tgtEl>
                                      </p:cBhvr>
                                    </p:animEffect>
                                  </p:childTnLst>
                                </p:cTn>
                              </p:par>
                            </p:childTnLst>
                          </p:cTn>
                        </p:par>
                        <p:par>
                          <p:cTn id="123" fill="hold">
                            <p:stCondLst>
                              <p:cond delay="29000"/>
                            </p:stCondLst>
                            <p:childTnLst>
                              <p:par>
                                <p:cTn id="124" presetID="3" presetClass="entr" presetSubtype="10" fill="hold" grpId="0" nodeType="afterEffect">
                                  <p:stCondLst>
                                    <p:cond delay="0"/>
                                  </p:stCondLst>
                                  <p:childTnLst>
                                    <p:set>
                                      <p:cBhvr>
                                        <p:cTn id="125" dur="1" fill="hold">
                                          <p:stCondLst>
                                            <p:cond delay="0"/>
                                          </p:stCondLst>
                                        </p:cTn>
                                        <p:tgtEl>
                                          <p:spTgt spid="14410"/>
                                        </p:tgtEl>
                                        <p:attrNameLst>
                                          <p:attrName>style.visibility</p:attrName>
                                        </p:attrNameLst>
                                      </p:cBhvr>
                                      <p:to>
                                        <p:strVal val="visible"/>
                                      </p:to>
                                    </p:set>
                                    <p:animEffect transition="in" filter="blinds(horizontal)">
                                      <p:cBhvr>
                                        <p:cTn id="126" dur="1000"/>
                                        <p:tgtEl>
                                          <p:spTgt spid="14410"/>
                                        </p:tgtEl>
                                      </p:cBhvr>
                                    </p:animEffect>
                                  </p:childTnLst>
                                </p:cTn>
                              </p:par>
                            </p:childTnLst>
                          </p:cTn>
                        </p:par>
                        <p:par>
                          <p:cTn id="127" fill="hold">
                            <p:stCondLst>
                              <p:cond delay="30000"/>
                            </p:stCondLst>
                            <p:childTnLst>
                              <p:par>
                                <p:cTn id="128" presetID="3" presetClass="entr" presetSubtype="10" fill="hold" grpId="0" nodeType="afterEffect">
                                  <p:stCondLst>
                                    <p:cond delay="0"/>
                                  </p:stCondLst>
                                  <p:childTnLst>
                                    <p:set>
                                      <p:cBhvr>
                                        <p:cTn id="129" dur="1" fill="hold">
                                          <p:stCondLst>
                                            <p:cond delay="0"/>
                                          </p:stCondLst>
                                        </p:cTn>
                                        <p:tgtEl>
                                          <p:spTgt spid="130"/>
                                        </p:tgtEl>
                                        <p:attrNameLst>
                                          <p:attrName>style.visibility</p:attrName>
                                        </p:attrNameLst>
                                      </p:cBhvr>
                                      <p:to>
                                        <p:strVal val="visible"/>
                                      </p:to>
                                    </p:set>
                                    <p:animEffect transition="in" filter="blinds(horizontal)">
                                      <p:cBhvr>
                                        <p:cTn id="130" dur="1000"/>
                                        <p:tgtEl>
                                          <p:spTgt spid="130"/>
                                        </p:tgtEl>
                                      </p:cBhvr>
                                    </p:animEffect>
                                  </p:childTnLst>
                                </p:cTn>
                              </p:par>
                            </p:childTnLst>
                          </p:cTn>
                        </p:par>
                        <p:par>
                          <p:cTn id="131" fill="hold">
                            <p:stCondLst>
                              <p:cond delay="31000"/>
                            </p:stCondLst>
                            <p:childTnLst>
                              <p:par>
                                <p:cTn id="132" presetID="3" presetClass="entr" presetSubtype="10" fill="hold" nodeType="afterEffect">
                                  <p:stCondLst>
                                    <p:cond delay="0"/>
                                  </p:stCondLst>
                                  <p:childTnLst>
                                    <p:set>
                                      <p:cBhvr>
                                        <p:cTn id="133" dur="1" fill="hold">
                                          <p:stCondLst>
                                            <p:cond delay="0"/>
                                          </p:stCondLst>
                                        </p:cTn>
                                        <p:tgtEl>
                                          <p:spTgt spid="134"/>
                                        </p:tgtEl>
                                        <p:attrNameLst>
                                          <p:attrName>style.visibility</p:attrName>
                                        </p:attrNameLst>
                                      </p:cBhvr>
                                      <p:to>
                                        <p:strVal val="visible"/>
                                      </p:to>
                                    </p:set>
                                    <p:animEffect transition="in" filter="blinds(horizontal)">
                                      <p:cBhvr>
                                        <p:cTn id="134" dur="1000"/>
                                        <p:tgtEl>
                                          <p:spTgt spid="134"/>
                                        </p:tgtEl>
                                      </p:cBhvr>
                                    </p:animEffect>
                                  </p:childTnLst>
                                </p:cTn>
                              </p:par>
                            </p:childTnLst>
                          </p:cTn>
                        </p:par>
                        <p:par>
                          <p:cTn id="135" fill="hold">
                            <p:stCondLst>
                              <p:cond delay="32000"/>
                            </p:stCondLst>
                            <p:childTnLst>
                              <p:par>
                                <p:cTn id="136" presetID="3" presetClass="entr" presetSubtype="10" fill="hold" grpId="0" nodeType="afterEffect">
                                  <p:stCondLst>
                                    <p:cond delay="0"/>
                                  </p:stCondLst>
                                  <p:childTnLst>
                                    <p:set>
                                      <p:cBhvr>
                                        <p:cTn id="137" dur="1" fill="hold">
                                          <p:stCondLst>
                                            <p:cond delay="0"/>
                                          </p:stCondLst>
                                        </p:cTn>
                                        <p:tgtEl>
                                          <p:spTgt spid="135"/>
                                        </p:tgtEl>
                                        <p:attrNameLst>
                                          <p:attrName>style.visibility</p:attrName>
                                        </p:attrNameLst>
                                      </p:cBhvr>
                                      <p:to>
                                        <p:strVal val="visible"/>
                                      </p:to>
                                    </p:set>
                                    <p:animEffect transition="in" filter="blinds(horizontal)">
                                      <p:cBhvr>
                                        <p:cTn id="138" dur="1000"/>
                                        <p:tgtEl>
                                          <p:spTgt spid="135"/>
                                        </p:tgtEl>
                                      </p:cBhvr>
                                    </p:animEffect>
                                  </p:childTnLst>
                                </p:cTn>
                              </p:par>
                            </p:childTnLst>
                          </p:cTn>
                        </p:par>
                        <p:par>
                          <p:cTn id="139" fill="hold">
                            <p:stCondLst>
                              <p:cond delay="33000"/>
                            </p:stCondLst>
                            <p:childTnLst>
                              <p:par>
                                <p:cTn id="140" presetID="3" presetClass="entr" presetSubtype="10" fill="hold" grpId="0" nodeType="afterEffect">
                                  <p:stCondLst>
                                    <p:cond delay="0"/>
                                  </p:stCondLst>
                                  <p:childTnLst>
                                    <p:set>
                                      <p:cBhvr>
                                        <p:cTn id="141" dur="1" fill="hold">
                                          <p:stCondLst>
                                            <p:cond delay="0"/>
                                          </p:stCondLst>
                                        </p:cTn>
                                        <p:tgtEl>
                                          <p:spTgt spid="14404"/>
                                        </p:tgtEl>
                                        <p:attrNameLst>
                                          <p:attrName>style.visibility</p:attrName>
                                        </p:attrNameLst>
                                      </p:cBhvr>
                                      <p:to>
                                        <p:strVal val="visible"/>
                                      </p:to>
                                    </p:set>
                                    <p:animEffect transition="in" filter="blinds(horizontal)">
                                      <p:cBhvr>
                                        <p:cTn id="142" dur="500"/>
                                        <p:tgtEl>
                                          <p:spTgt spid="14404"/>
                                        </p:tgtEl>
                                      </p:cBhvr>
                                    </p:animEffect>
                                  </p:childTnLst>
                                </p:cTn>
                              </p:par>
                              <p:par>
                                <p:cTn id="143" presetID="3" presetClass="entr" presetSubtype="10" fill="hold" grpId="1" nodeType="with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blinds(horizontal)">
                                      <p:cBhvr>
                                        <p:cTn id="145" dur="500"/>
                                        <p:tgtEl>
                                          <p:spTgt spid="64"/>
                                        </p:tgtEl>
                                      </p:cBhvr>
                                    </p:animEffect>
                                  </p:childTnLst>
                                </p:cTn>
                              </p:par>
                            </p:childTnLst>
                          </p:cTn>
                        </p:par>
                        <p:par>
                          <p:cTn id="146" fill="hold">
                            <p:stCondLst>
                              <p:cond delay="33500"/>
                            </p:stCondLst>
                            <p:childTnLst>
                              <p:par>
                                <p:cTn id="147" presetID="27" presetClass="emph" presetSubtype="0" repeatCount="indefinite" grpId="0" nodeType="afterEffect">
                                  <p:stCondLst>
                                    <p:cond delay="0"/>
                                  </p:stCondLst>
                                  <p:endCondLst>
                                    <p:cond evt="onNext" delay="0">
                                      <p:tgtEl>
                                        <p:sldTgt/>
                                      </p:tgtEl>
                                    </p:cond>
                                  </p:endCondLst>
                                  <p:childTnLst>
                                    <p:animClr clrSpc="rgb" dir="cw">
                                      <p:cBhvr override="childStyle">
                                        <p:cTn id="148" dur="500" autoRev="1" fill="hold"/>
                                        <p:tgtEl>
                                          <p:spTgt spid="64"/>
                                        </p:tgtEl>
                                        <p:attrNameLst>
                                          <p:attrName>style.color</p:attrName>
                                        </p:attrNameLst>
                                      </p:cBhvr>
                                      <p:to>
                                        <a:schemeClr val="bg1"/>
                                      </p:to>
                                    </p:animClr>
                                    <p:animClr clrSpc="rgb" dir="cw">
                                      <p:cBhvr>
                                        <p:cTn id="149" dur="500" autoRev="1" fill="hold"/>
                                        <p:tgtEl>
                                          <p:spTgt spid="64"/>
                                        </p:tgtEl>
                                        <p:attrNameLst>
                                          <p:attrName>fillcolor</p:attrName>
                                        </p:attrNameLst>
                                      </p:cBhvr>
                                      <p:to>
                                        <a:schemeClr val="bg1"/>
                                      </p:to>
                                    </p:animClr>
                                    <p:set>
                                      <p:cBhvr>
                                        <p:cTn id="150" dur="500" autoRev="1" fill="hold"/>
                                        <p:tgtEl>
                                          <p:spTgt spid="64"/>
                                        </p:tgtEl>
                                        <p:attrNameLst>
                                          <p:attrName>fill.type</p:attrName>
                                        </p:attrNameLst>
                                      </p:cBhvr>
                                      <p:to>
                                        <p:strVal val="solid"/>
                                      </p:to>
                                    </p:set>
                                    <p:set>
                                      <p:cBhvr>
                                        <p:cTn id="151" dur="500" autoRev="1" fill="hold"/>
                                        <p:tgtEl>
                                          <p:spTgt spid="6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42" grpId="0" animBg="1"/>
      <p:bldP spid="48" grpId="0" animBg="1"/>
      <p:bldP spid="51" grpId="0" animBg="1"/>
      <p:bldP spid="57" grpId="0" animBg="1"/>
      <p:bldP spid="61" grpId="0" animBg="1"/>
      <p:bldP spid="64" grpId="0" animBg="1"/>
      <p:bldP spid="64" grpId="1" animBg="1"/>
      <p:bldP spid="70" grpId="0" animBg="1"/>
      <p:bldP spid="76" grpId="0" animBg="1"/>
      <p:bldP spid="106" grpId="0" animBg="1"/>
      <p:bldP spid="111" grpId="0" animBg="1"/>
      <p:bldP spid="112" grpId="0" animBg="1"/>
      <p:bldP spid="135" grpId="0" animBg="1"/>
      <p:bldP spid="14379" grpId="0" animBg="1"/>
      <p:bldP spid="14382" grpId="0" animBg="1"/>
      <p:bldP spid="130" grpId="0" animBg="1"/>
      <p:bldP spid="126" grpId="0" animBg="1"/>
      <p:bldP spid="92" grpId="0" animBg="1"/>
      <p:bldP spid="98" grpId="0" animBg="1"/>
      <p:bldP spid="14395" grpId="0" animBg="1"/>
      <p:bldP spid="14396" grpId="0" animBg="1"/>
      <p:bldP spid="14404" grpId="0" animBg="1"/>
      <p:bldP spid="14405" grpId="0" animBg="1"/>
      <p:bldP spid="14406" grpId="0" animBg="1"/>
      <p:bldP spid="14407" grpId="0" animBg="1"/>
      <p:bldP spid="14408" grpId="0" animBg="1"/>
      <p:bldP spid="14409" grpId="0" animBg="1"/>
      <p:bldP spid="14410" grpId="0" animBg="1"/>
      <p:bldP spid="14411" grpId="0" animBg="1"/>
      <p:bldP spid="14412" grpId="0" animBg="1"/>
      <p:bldP spid="144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clip ha noi 2.wmv">
            <a:hlinkClick r:id="" action="ppaction://media"/>
          </p:cNvPr>
          <p:cNvPicPr>
            <a:picLocks noRot="1" noChangeAspect="1"/>
          </p:cNvPicPr>
          <p:nvPr>
            <a:videoFile r:link="rId1"/>
          </p:nvPr>
        </p:nvPicPr>
        <p:blipFill>
          <a:blip r:embed="rId4"/>
          <a:stretch>
            <a:fillRect/>
          </a:stretch>
        </p:blipFill>
        <p:spPr>
          <a:xfrm>
            <a:off x="0" y="0"/>
            <a:ext cx="9144000" cy="6858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4"/>
          <p:cNvSpPr txBox="1">
            <a:spLocks noChangeArrowheads="1"/>
          </p:cNvSpPr>
          <p:nvPr/>
        </p:nvSpPr>
        <p:spPr bwMode="auto">
          <a:xfrm>
            <a:off x="2987675" y="5229225"/>
            <a:ext cx="5400675" cy="366713"/>
          </a:xfrm>
          <a:prstGeom prst="rect">
            <a:avLst/>
          </a:prstGeom>
          <a:noFill/>
          <a:ln w="9525">
            <a:noFill/>
            <a:miter lim="800000"/>
            <a:headEnd/>
            <a:tailEnd/>
          </a:ln>
        </p:spPr>
        <p:txBody>
          <a:bodyPr>
            <a:spAutoFit/>
          </a:bodyPr>
          <a:lstStyle/>
          <a:p>
            <a:pPr>
              <a:spcBef>
                <a:spcPct val="50000"/>
              </a:spcBef>
            </a:pPr>
            <a:endParaRPr lang="en-US"/>
          </a:p>
        </p:txBody>
      </p:sp>
      <p:grpSp>
        <p:nvGrpSpPr>
          <p:cNvPr id="34857" name="Group 41"/>
          <p:cNvGrpSpPr>
            <a:grpSpLocks/>
          </p:cNvGrpSpPr>
          <p:nvPr/>
        </p:nvGrpSpPr>
        <p:grpSpPr bwMode="auto">
          <a:xfrm>
            <a:off x="0" y="0"/>
            <a:ext cx="9144000" cy="7058025"/>
            <a:chOff x="975" y="-834"/>
            <a:chExt cx="5760" cy="4416"/>
          </a:xfrm>
        </p:grpSpPr>
        <p:pic>
          <p:nvPicPr>
            <p:cNvPr id="33802" name="Picture 4" descr="vietq-toi-yeu-tieng-viet21"/>
            <p:cNvPicPr>
              <a:picLocks noChangeAspect="1" noChangeArrowheads="1"/>
            </p:cNvPicPr>
            <p:nvPr/>
          </p:nvPicPr>
          <p:blipFill>
            <a:blip r:embed="rId3"/>
            <a:srcRect/>
            <a:stretch>
              <a:fillRect/>
            </a:stretch>
          </p:blipFill>
          <p:spPr bwMode="auto">
            <a:xfrm>
              <a:off x="975" y="-834"/>
              <a:ext cx="5760" cy="4320"/>
            </a:xfrm>
            <a:prstGeom prst="rect">
              <a:avLst/>
            </a:prstGeom>
            <a:noFill/>
            <a:ln w="9525">
              <a:noFill/>
              <a:miter lim="800000"/>
              <a:headEnd/>
              <a:tailEnd/>
            </a:ln>
          </p:spPr>
        </p:pic>
        <p:sp>
          <p:nvSpPr>
            <p:cNvPr id="33803" name="Text Box 43"/>
            <p:cNvSpPr txBox="1">
              <a:spLocks noChangeArrowheads="1"/>
            </p:cNvSpPr>
            <p:nvPr/>
          </p:nvSpPr>
          <p:spPr bwMode="auto">
            <a:xfrm>
              <a:off x="1475" y="3094"/>
              <a:ext cx="4762" cy="488"/>
            </a:xfrm>
            <a:prstGeom prst="rect">
              <a:avLst/>
            </a:prstGeom>
            <a:solidFill>
              <a:schemeClr val="bg1"/>
            </a:solidFill>
            <a:ln w="9525">
              <a:noFill/>
              <a:miter lim="800000"/>
              <a:headEnd/>
              <a:tailEnd/>
            </a:ln>
          </p:spPr>
          <p:txBody>
            <a:bodyPr>
              <a:spAutoFit/>
            </a:bodyPr>
            <a:lstStyle/>
            <a:p>
              <a:pPr>
                <a:spcBef>
                  <a:spcPct val="50000"/>
                </a:spcBef>
              </a:pPr>
              <a:endParaRPr lang="en-US"/>
            </a:p>
            <a:p>
              <a:pPr>
                <a:spcBef>
                  <a:spcPct val="50000"/>
                </a:spcBef>
              </a:pPr>
              <a:endParaRPr lang="en-US"/>
            </a:p>
          </p:txBody>
        </p:sp>
      </p:grpSp>
      <p:grpSp>
        <p:nvGrpSpPr>
          <p:cNvPr id="34860" name="Group 44"/>
          <p:cNvGrpSpPr>
            <a:grpSpLocks/>
          </p:cNvGrpSpPr>
          <p:nvPr/>
        </p:nvGrpSpPr>
        <p:grpSpPr bwMode="auto">
          <a:xfrm>
            <a:off x="0" y="0"/>
            <a:ext cx="9144000" cy="7048500"/>
            <a:chOff x="113" y="0"/>
            <a:chExt cx="5760" cy="4411"/>
          </a:xfrm>
        </p:grpSpPr>
        <p:pic>
          <p:nvPicPr>
            <p:cNvPr id="33800" name="Picture 2" descr="vietq-toi-yeu-tieng-viet22"/>
            <p:cNvPicPr>
              <a:picLocks noChangeAspect="1" noChangeArrowheads="1"/>
            </p:cNvPicPr>
            <p:nvPr/>
          </p:nvPicPr>
          <p:blipFill>
            <a:blip r:embed="rId4"/>
            <a:srcRect/>
            <a:stretch>
              <a:fillRect/>
            </a:stretch>
          </p:blipFill>
          <p:spPr bwMode="auto">
            <a:xfrm>
              <a:off x="113" y="0"/>
              <a:ext cx="5760" cy="4320"/>
            </a:xfrm>
            <a:prstGeom prst="rect">
              <a:avLst/>
            </a:prstGeom>
            <a:noFill/>
            <a:ln w="9525">
              <a:noFill/>
              <a:miter lim="800000"/>
              <a:headEnd/>
              <a:tailEnd/>
            </a:ln>
          </p:spPr>
        </p:pic>
        <p:sp>
          <p:nvSpPr>
            <p:cNvPr id="33801" name="Text Box 46"/>
            <p:cNvSpPr txBox="1">
              <a:spLocks noChangeArrowheads="1"/>
            </p:cNvSpPr>
            <p:nvPr/>
          </p:nvSpPr>
          <p:spPr bwMode="auto">
            <a:xfrm>
              <a:off x="203" y="3923"/>
              <a:ext cx="4764" cy="488"/>
            </a:xfrm>
            <a:prstGeom prst="rect">
              <a:avLst/>
            </a:prstGeom>
            <a:solidFill>
              <a:schemeClr val="bg1"/>
            </a:solidFill>
            <a:ln w="9525">
              <a:noFill/>
              <a:miter lim="800000"/>
              <a:headEnd/>
              <a:tailEnd/>
            </a:ln>
          </p:spPr>
          <p:txBody>
            <a:bodyPr>
              <a:spAutoFit/>
            </a:bodyPr>
            <a:lstStyle/>
            <a:p>
              <a:pPr>
                <a:spcBef>
                  <a:spcPct val="50000"/>
                </a:spcBef>
              </a:pPr>
              <a:endParaRPr lang="en-US"/>
            </a:p>
            <a:p>
              <a:pPr>
                <a:spcBef>
                  <a:spcPct val="50000"/>
                </a:spcBef>
              </a:pPr>
              <a:endParaRPr lang="en-US"/>
            </a:p>
          </p:txBody>
        </p:sp>
      </p:grpSp>
      <p:grpSp>
        <p:nvGrpSpPr>
          <p:cNvPr id="34863" name="Group 47"/>
          <p:cNvGrpSpPr>
            <a:grpSpLocks/>
          </p:cNvGrpSpPr>
          <p:nvPr/>
        </p:nvGrpSpPr>
        <p:grpSpPr bwMode="auto">
          <a:xfrm>
            <a:off x="0" y="0"/>
            <a:ext cx="9144000" cy="7050088"/>
            <a:chOff x="703" y="-199"/>
            <a:chExt cx="5760" cy="4413"/>
          </a:xfrm>
        </p:grpSpPr>
        <p:pic>
          <p:nvPicPr>
            <p:cNvPr id="33798" name="Picture 5" descr="vietq-toi-yeu-tieng-viet18"/>
            <p:cNvPicPr>
              <a:picLocks noChangeAspect="1" noChangeArrowheads="1"/>
            </p:cNvPicPr>
            <p:nvPr/>
          </p:nvPicPr>
          <p:blipFill>
            <a:blip r:embed="rId5"/>
            <a:srcRect/>
            <a:stretch>
              <a:fillRect/>
            </a:stretch>
          </p:blipFill>
          <p:spPr bwMode="auto">
            <a:xfrm>
              <a:off x="703" y="-199"/>
              <a:ext cx="5760" cy="4320"/>
            </a:xfrm>
            <a:prstGeom prst="rect">
              <a:avLst/>
            </a:prstGeom>
            <a:noFill/>
            <a:ln w="9525">
              <a:noFill/>
              <a:miter lim="800000"/>
              <a:headEnd/>
              <a:tailEnd/>
            </a:ln>
          </p:spPr>
        </p:pic>
        <p:sp>
          <p:nvSpPr>
            <p:cNvPr id="33799" name="Text Box 49"/>
            <p:cNvSpPr txBox="1">
              <a:spLocks noChangeArrowheads="1"/>
            </p:cNvSpPr>
            <p:nvPr/>
          </p:nvSpPr>
          <p:spPr bwMode="auto">
            <a:xfrm>
              <a:off x="998" y="3726"/>
              <a:ext cx="4763" cy="488"/>
            </a:xfrm>
            <a:prstGeom prst="rect">
              <a:avLst/>
            </a:prstGeom>
            <a:solidFill>
              <a:schemeClr val="bg1"/>
            </a:solidFill>
            <a:ln w="9525">
              <a:noFill/>
              <a:miter lim="800000"/>
              <a:headEnd/>
              <a:tailEnd/>
            </a:ln>
          </p:spPr>
          <p:txBody>
            <a:bodyPr>
              <a:spAutoFit/>
            </a:bodyPr>
            <a:lstStyle/>
            <a:p>
              <a:pPr>
                <a:spcBef>
                  <a:spcPct val="50000"/>
                </a:spcBef>
              </a:pPr>
              <a:endParaRPr lang="en-US"/>
            </a:p>
            <a:p>
              <a:pPr>
                <a:spcBef>
                  <a:spcPct val="50000"/>
                </a:spcBef>
              </a:pPr>
              <a:endParaRPr lang="en-US"/>
            </a:p>
          </p:txBody>
        </p:sp>
      </p:grpSp>
      <p:pic>
        <p:nvPicPr>
          <p:cNvPr id="2051" name="Picture 3" descr="vietq-toi-yeu-tieng-viet4"/>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857"/>
                                        </p:tgtEl>
                                        <p:attrNameLst>
                                          <p:attrName>style.visibility</p:attrName>
                                        </p:attrNameLst>
                                      </p:cBhvr>
                                      <p:to>
                                        <p:strVal val="visible"/>
                                      </p:to>
                                    </p:set>
                                    <p:animEffect transition="in" filter="randombar(horizontal)">
                                      <p:cBhvr>
                                        <p:cTn id="7" dur="5000"/>
                                        <p:tgtEl>
                                          <p:spTgt spid="34857"/>
                                        </p:tgtEl>
                                      </p:cBhvr>
                                    </p:animEffect>
                                  </p:childTnLst>
                                </p:cTn>
                              </p:par>
                            </p:childTnLst>
                          </p:cTn>
                        </p:par>
                        <p:par>
                          <p:cTn id="8" fill="hold">
                            <p:stCondLst>
                              <p:cond delay="5000"/>
                            </p:stCondLst>
                            <p:childTnLst>
                              <p:par>
                                <p:cTn id="9" presetID="3" presetClass="exit" presetSubtype="10" fill="hold" nodeType="afterEffect">
                                  <p:stCondLst>
                                    <p:cond delay="3000"/>
                                  </p:stCondLst>
                                  <p:childTnLst>
                                    <p:animEffect transition="out" filter="blinds(horizontal)">
                                      <p:cBhvr>
                                        <p:cTn id="10" dur="5000"/>
                                        <p:tgtEl>
                                          <p:spTgt spid="34857"/>
                                        </p:tgtEl>
                                      </p:cBhvr>
                                    </p:animEffect>
                                    <p:set>
                                      <p:cBhvr>
                                        <p:cTn id="11" dur="1" fill="hold">
                                          <p:stCondLst>
                                            <p:cond delay="4999"/>
                                          </p:stCondLst>
                                        </p:cTn>
                                        <p:tgtEl>
                                          <p:spTgt spid="34857"/>
                                        </p:tgtEl>
                                        <p:attrNameLst>
                                          <p:attrName>style.visibility</p:attrName>
                                        </p:attrNameLst>
                                      </p:cBhvr>
                                      <p:to>
                                        <p:strVal val="hidden"/>
                                      </p:to>
                                    </p:set>
                                  </p:childTnLst>
                                </p:cTn>
                              </p:par>
                            </p:childTnLst>
                          </p:cTn>
                        </p:par>
                        <p:par>
                          <p:cTn id="12" fill="hold">
                            <p:stCondLst>
                              <p:cond delay="13000"/>
                            </p:stCondLst>
                            <p:childTnLst>
                              <p:par>
                                <p:cTn id="13" presetID="14" presetClass="entr" presetSubtype="10" fill="hold" nodeType="afterEffect">
                                  <p:stCondLst>
                                    <p:cond delay="0"/>
                                  </p:stCondLst>
                                  <p:childTnLst>
                                    <p:set>
                                      <p:cBhvr>
                                        <p:cTn id="14" dur="1" fill="hold">
                                          <p:stCondLst>
                                            <p:cond delay="0"/>
                                          </p:stCondLst>
                                        </p:cTn>
                                        <p:tgtEl>
                                          <p:spTgt spid="34860"/>
                                        </p:tgtEl>
                                        <p:attrNameLst>
                                          <p:attrName>style.visibility</p:attrName>
                                        </p:attrNameLst>
                                      </p:cBhvr>
                                      <p:to>
                                        <p:strVal val="visible"/>
                                      </p:to>
                                    </p:set>
                                    <p:animEffect transition="in" filter="randombar(horizontal)">
                                      <p:cBhvr>
                                        <p:cTn id="15" dur="5000"/>
                                        <p:tgtEl>
                                          <p:spTgt spid="34860"/>
                                        </p:tgtEl>
                                      </p:cBhvr>
                                    </p:animEffect>
                                  </p:childTnLst>
                                </p:cTn>
                              </p:par>
                            </p:childTnLst>
                          </p:cTn>
                        </p:par>
                        <p:par>
                          <p:cTn id="16" fill="hold">
                            <p:stCondLst>
                              <p:cond delay="18000"/>
                            </p:stCondLst>
                            <p:childTnLst>
                              <p:par>
                                <p:cTn id="17" presetID="3" presetClass="exit" presetSubtype="10" fill="hold" nodeType="afterEffect">
                                  <p:stCondLst>
                                    <p:cond delay="3000"/>
                                  </p:stCondLst>
                                  <p:childTnLst>
                                    <p:animEffect transition="out" filter="blinds(horizontal)">
                                      <p:cBhvr>
                                        <p:cTn id="18" dur="5000"/>
                                        <p:tgtEl>
                                          <p:spTgt spid="34860"/>
                                        </p:tgtEl>
                                      </p:cBhvr>
                                    </p:animEffect>
                                    <p:set>
                                      <p:cBhvr>
                                        <p:cTn id="19" dur="1" fill="hold">
                                          <p:stCondLst>
                                            <p:cond delay="4999"/>
                                          </p:stCondLst>
                                        </p:cTn>
                                        <p:tgtEl>
                                          <p:spTgt spid="34860"/>
                                        </p:tgtEl>
                                        <p:attrNameLst>
                                          <p:attrName>style.visibility</p:attrName>
                                        </p:attrNameLst>
                                      </p:cBhvr>
                                      <p:to>
                                        <p:strVal val="hidden"/>
                                      </p:to>
                                    </p:set>
                                  </p:childTnLst>
                                </p:cTn>
                              </p:par>
                            </p:childTnLst>
                          </p:cTn>
                        </p:par>
                        <p:par>
                          <p:cTn id="20" fill="hold">
                            <p:stCondLst>
                              <p:cond delay="26000"/>
                            </p:stCondLst>
                            <p:childTnLst>
                              <p:par>
                                <p:cTn id="21" presetID="14" presetClass="entr" presetSubtype="10" fill="hold" nodeType="afterEffect">
                                  <p:stCondLst>
                                    <p:cond delay="0"/>
                                  </p:stCondLst>
                                  <p:childTnLst>
                                    <p:set>
                                      <p:cBhvr>
                                        <p:cTn id="22" dur="1" fill="hold">
                                          <p:stCondLst>
                                            <p:cond delay="0"/>
                                          </p:stCondLst>
                                        </p:cTn>
                                        <p:tgtEl>
                                          <p:spTgt spid="34863"/>
                                        </p:tgtEl>
                                        <p:attrNameLst>
                                          <p:attrName>style.visibility</p:attrName>
                                        </p:attrNameLst>
                                      </p:cBhvr>
                                      <p:to>
                                        <p:strVal val="visible"/>
                                      </p:to>
                                    </p:set>
                                    <p:animEffect transition="in" filter="randombar(horizontal)">
                                      <p:cBhvr>
                                        <p:cTn id="23" dur="5000"/>
                                        <p:tgtEl>
                                          <p:spTgt spid="34863"/>
                                        </p:tgtEl>
                                      </p:cBhvr>
                                    </p:animEffect>
                                  </p:childTnLst>
                                </p:cTn>
                              </p:par>
                            </p:childTnLst>
                          </p:cTn>
                        </p:par>
                        <p:par>
                          <p:cTn id="24" fill="hold">
                            <p:stCondLst>
                              <p:cond delay="31000"/>
                            </p:stCondLst>
                            <p:childTnLst>
                              <p:par>
                                <p:cTn id="25" presetID="3" presetClass="exit" presetSubtype="10" fill="hold" nodeType="afterEffect">
                                  <p:stCondLst>
                                    <p:cond delay="3000"/>
                                  </p:stCondLst>
                                  <p:childTnLst>
                                    <p:animEffect transition="out" filter="blinds(horizontal)">
                                      <p:cBhvr>
                                        <p:cTn id="26" dur="5000"/>
                                        <p:tgtEl>
                                          <p:spTgt spid="34863"/>
                                        </p:tgtEl>
                                      </p:cBhvr>
                                    </p:animEffect>
                                    <p:set>
                                      <p:cBhvr>
                                        <p:cTn id="27" dur="1" fill="hold">
                                          <p:stCondLst>
                                            <p:cond delay="4999"/>
                                          </p:stCondLst>
                                        </p:cTn>
                                        <p:tgtEl>
                                          <p:spTgt spid="34863"/>
                                        </p:tgtEl>
                                        <p:attrNameLst>
                                          <p:attrName>style.visibility</p:attrName>
                                        </p:attrNameLst>
                                      </p:cBhvr>
                                      <p:to>
                                        <p:strVal val="hidden"/>
                                      </p:to>
                                    </p:set>
                                  </p:childTnLst>
                                </p:cTn>
                              </p:par>
                            </p:childTnLst>
                          </p:cTn>
                        </p:par>
                        <p:par>
                          <p:cTn id="28" fill="hold">
                            <p:stCondLst>
                              <p:cond delay="39000"/>
                            </p:stCondLst>
                            <p:childTnLst>
                              <p:par>
                                <p:cTn id="29" presetID="14" presetClass="entr" presetSubtype="10" fill="hold" nodeType="after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randombar(horizontal)">
                                      <p:cBhvr>
                                        <p:cTn id="31" dur="3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366684" y="2068401"/>
            <a:ext cx="8149988" cy="134123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Tiếng nói của người Hà Nội</a:t>
            </a:r>
          </a:p>
        </p:txBody>
      </p:sp>
      <p:sp>
        <p:nvSpPr>
          <p:cNvPr id="15364" name="Text Box 4"/>
          <p:cNvSpPr txBox="1">
            <a:spLocks noChangeArrowheads="1"/>
          </p:cNvSpPr>
          <p:nvPr/>
        </p:nvSpPr>
        <p:spPr bwMode="auto">
          <a:xfrm>
            <a:off x="1835150" y="1412875"/>
            <a:ext cx="2736850" cy="519113"/>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C0C0C0"/>
                  </a:outerShdw>
                </a:effectLst>
              </a:rPr>
              <a:t>Bài 1 – tiết 1:</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linds(horizontal)">
                                      <p:cBhvr>
                                        <p:cTn id="10"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p:cNvSpPr>
          <p:nvPr/>
        </p:nvSpPr>
        <p:spPr bwMode="auto">
          <a:xfrm>
            <a:off x="468313" y="333375"/>
            <a:ext cx="8229600" cy="1143000"/>
          </a:xfrm>
          <a:prstGeom prst="rect">
            <a:avLst/>
          </a:prstGeom>
          <a:noFill/>
          <a:ln w="9525">
            <a:noFill/>
            <a:miter lim="800000"/>
            <a:headEnd/>
            <a:tailEnd/>
          </a:ln>
        </p:spPr>
        <p:txBody>
          <a:bodyPr anchor="ctr"/>
          <a:lstStyle/>
          <a:p>
            <a:pPr algn="ctr" eaLnBrk="0" hangingPunct="0"/>
            <a:r>
              <a:rPr lang="en-US" sz="2800" b="1">
                <a:latin typeface="Times New Roman" pitchFamily="18" charset="0"/>
                <a:cs typeface="Times New Roman" pitchFamily="18" charset="0"/>
              </a:rPr>
              <a:t>NỘI DUNG CÁC BÀI TÌM HIỂU</a:t>
            </a:r>
            <a:endParaRPr lang="vi-VN" sz="2800" b="1">
              <a:latin typeface="Times New Roman" pitchFamily="18" charset="0"/>
              <a:cs typeface="Times New Roman" pitchFamily="18" charset="0"/>
            </a:endParaRPr>
          </a:p>
        </p:txBody>
      </p:sp>
      <p:sp>
        <p:nvSpPr>
          <p:cNvPr id="6" name="Content Placeholder 5"/>
          <p:cNvSpPr>
            <a:spLocks/>
          </p:cNvSpPr>
          <p:nvPr/>
        </p:nvSpPr>
        <p:spPr bwMode="auto">
          <a:xfrm>
            <a:off x="250825" y="1628775"/>
            <a:ext cx="8785225" cy="3313113"/>
          </a:xfrm>
          <a:prstGeom prst="rect">
            <a:avLst/>
          </a:prstGeom>
          <a:noFill/>
          <a:ln w="9525">
            <a:noFill/>
            <a:miter lim="800000"/>
            <a:headEnd/>
            <a:tailEnd/>
          </a:ln>
        </p:spPr>
        <p:txBody>
          <a:bodyPr/>
          <a:lstStyle/>
          <a:p>
            <a:pPr marL="342900" indent="-342900" eaLnBrk="0" hangingPunct="0">
              <a:lnSpc>
                <a:spcPct val="150000"/>
              </a:lnSpc>
              <a:spcBef>
                <a:spcPct val="20000"/>
              </a:spcBef>
            </a:pPr>
            <a:r>
              <a:rPr lang="en-US" sz="2600" b="1">
                <a:solidFill>
                  <a:schemeClr val="accent2"/>
                </a:solidFill>
                <a:latin typeface="Times New Roman" pitchFamily="18" charset="0"/>
                <a:cs typeface="Times New Roman" pitchFamily="18" charset="0"/>
              </a:rPr>
              <a:t>* Nhóm 1</a:t>
            </a:r>
            <a:r>
              <a:rPr lang="en-US" sz="2600" b="1">
                <a:solidFill>
                  <a:schemeClr val="hlink"/>
                </a:solidFill>
                <a:latin typeface="Times New Roman" pitchFamily="18" charset="0"/>
                <a:cs typeface="Times New Roman" pitchFamily="18" charset="0"/>
              </a:rPr>
              <a:t>: Tìm hiểu đặc điểm của tiếng Hà Nội.</a:t>
            </a:r>
          </a:p>
          <a:p>
            <a:pPr marL="342900" indent="-342900" eaLnBrk="0" hangingPunct="0">
              <a:lnSpc>
                <a:spcPct val="150000"/>
              </a:lnSpc>
              <a:spcBef>
                <a:spcPct val="20000"/>
              </a:spcBef>
            </a:pPr>
            <a:r>
              <a:rPr lang="en-US" sz="2600" b="1">
                <a:solidFill>
                  <a:schemeClr val="accent2"/>
                </a:solidFill>
                <a:latin typeface="Times New Roman" pitchFamily="18" charset="0"/>
                <a:cs typeface="Times New Roman" pitchFamily="18" charset="0"/>
              </a:rPr>
              <a:t>* Nhóm 2:</a:t>
            </a:r>
            <a:r>
              <a:rPr lang="en-US" sz="2600" b="1">
                <a:solidFill>
                  <a:schemeClr val="hlink"/>
                </a:solidFill>
                <a:latin typeface="Times New Roman" pitchFamily="18" charset="0"/>
                <a:cs typeface="Times New Roman" pitchFamily="18" charset="0"/>
              </a:rPr>
              <a:t>Tìm hiểu đặc điểm giọng nói của người Hà Nội.</a:t>
            </a:r>
          </a:p>
          <a:p>
            <a:pPr marL="342900" indent="-342900" eaLnBrk="0" hangingPunct="0">
              <a:lnSpc>
                <a:spcPct val="150000"/>
              </a:lnSpc>
              <a:spcBef>
                <a:spcPct val="20000"/>
              </a:spcBef>
            </a:pPr>
            <a:r>
              <a:rPr lang="en-US" sz="2600" b="1">
                <a:solidFill>
                  <a:schemeClr val="accent2"/>
                </a:solidFill>
                <a:latin typeface="Times New Roman" pitchFamily="18" charset="0"/>
                <a:cs typeface="Times New Roman" pitchFamily="18" charset="0"/>
              </a:rPr>
              <a:t>* Nhóm 3:</a:t>
            </a:r>
            <a:r>
              <a:rPr lang="en-US" sz="2600" b="1">
                <a:solidFill>
                  <a:schemeClr val="hlink"/>
                </a:solidFill>
                <a:latin typeface="Times New Roman" pitchFamily="18" charset="0"/>
                <a:cs typeface="Times New Roman" pitchFamily="18" charset="0"/>
              </a:rPr>
              <a:t> Tìm hiểu về cách sử dụng từ ngữ trong giao tiếp của người Hà Nội.</a:t>
            </a:r>
            <a:endParaRPr lang="vi-VN" sz="2600" b="1">
              <a:solidFill>
                <a:schemeClr val="hlink"/>
              </a:solidFill>
              <a:latin typeface="Times New Roman" pitchFamily="18" charset="0"/>
              <a:cs typeface="Times New Roman" pitchFamily="18" charset="0"/>
            </a:endParaRPr>
          </a:p>
          <a:p>
            <a:pPr marL="342900" indent="-342900" eaLnBrk="0" hangingPunct="0">
              <a:spcBef>
                <a:spcPct val="20000"/>
              </a:spcBef>
              <a:buFont typeface="Arial" charset="0"/>
              <a:buChar char="•"/>
            </a:pPr>
            <a:endParaRPr lang="vi-VN" sz="2600" b="1">
              <a:solidFill>
                <a:schemeClr val="hlink"/>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linds(horizontal)">
                                      <p:cBhvr>
                                        <p:cTn id="11" dur="1000"/>
                                        <p:tgtEl>
                                          <p:spTgt spid="6">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1000"/>
                                        <p:tgtEl>
                                          <p:spTgt spid="6">
                                            <p:txEl>
                                              <p:pRg st="1" end="1"/>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linds(horizontal)">
                                      <p:cBhvr>
                                        <p:cTn id="1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557213"/>
            <a:ext cx="8229600" cy="1431925"/>
          </a:xfrm>
        </p:spPr>
        <p:txBody>
          <a:bodyPr/>
          <a:lstStyle/>
          <a:p>
            <a:pPr>
              <a:lnSpc>
                <a:spcPct val="150000"/>
              </a:lnSpc>
            </a:pPr>
            <a:r>
              <a:rPr lang="en-US" sz="3200" b="1" smtClean="0">
                <a:latin typeface="Times New Roman" pitchFamily="18" charset="0"/>
              </a:rPr>
              <a:t>BÁO CÁO KẾT QUẢ TÌM HIỂU BÀI</a:t>
            </a:r>
            <a:br>
              <a:rPr lang="en-US" sz="3200" b="1" smtClean="0">
                <a:latin typeface="Times New Roman" pitchFamily="18" charset="0"/>
              </a:rPr>
            </a:br>
            <a:r>
              <a:rPr lang="en-US" sz="3200" b="1" smtClean="0">
                <a:solidFill>
                  <a:schemeClr val="accent2"/>
                </a:solidFill>
                <a:latin typeface="Times New Roman" pitchFamily="18" charset="0"/>
              </a:rPr>
              <a:t>Nhóm 1.</a:t>
            </a:r>
            <a:endParaRPr lang="vi-VN" sz="3200" b="1" smtClean="0">
              <a:solidFill>
                <a:schemeClr val="accent2"/>
              </a:solidFill>
            </a:endParaRPr>
          </a:p>
        </p:txBody>
      </p:sp>
      <p:sp>
        <p:nvSpPr>
          <p:cNvPr id="3" name="Content Placeholder 2"/>
          <p:cNvSpPr>
            <a:spLocks noGrp="1"/>
          </p:cNvSpPr>
          <p:nvPr>
            <p:ph type="body" idx="1"/>
          </p:nvPr>
        </p:nvSpPr>
        <p:spPr>
          <a:xfrm>
            <a:off x="468313" y="2349500"/>
            <a:ext cx="8229600" cy="3744913"/>
          </a:xfrm>
        </p:spPr>
        <p:txBody>
          <a:bodyPr/>
          <a:lstStyle/>
          <a:p>
            <a:pPr>
              <a:lnSpc>
                <a:spcPct val="150000"/>
              </a:lnSpc>
              <a:buFont typeface="Arial" charset="0"/>
              <a:buNone/>
            </a:pPr>
            <a:r>
              <a:rPr lang="en-US" sz="2600" b="1" smtClean="0">
                <a:latin typeface="Times New Roman" pitchFamily="18" charset="0"/>
              </a:rPr>
              <a:t>* Người báo cáo: </a:t>
            </a:r>
            <a:r>
              <a:rPr lang="en-US" sz="2600" b="1" smtClean="0">
                <a:solidFill>
                  <a:schemeClr val="hlink"/>
                </a:solidFill>
                <a:latin typeface="Times New Roman" pitchFamily="18" charset="0"/>
              </a:rPr>
              <a:t>Nguyễn Trần Chung</a:t>
            </a:r>
          </a:p>
          <a:p>
            <a:pPr>
              <a:lnSpc>
                <a:spcPct val="150000"/>
              </a:lnSpc>
              <a:buFont typeface="Arial" charset="0"/>
              <a:buNone/>
            </a:pPr>
            <a:r>
              <a:rPr lang="en-US" sz="2600" b="1" smtClean="0">
                <a:latin typeface="Times New Roman" pitchFamily="18" charset="0"/>
              </a:rPr>
              <a:t>* Nội dung: </a:t>
            </a:r>
            <a:r>
              <a:rPr lang="en-US" sz="2600" b="1" i="1" smtClean="0">
                <a:solidFill>
                  <a:schemeClr val="accent2"/>
                </a:solidFill>
                <a:latin typeface="Times New Roman" pitchFamily="18" charset="0"/>
              </a:rPr>
              <a:t>Tìm hiểu đặc điểm của tiếng Hà Nội.</a:t>
            </a:r>
          </a:p>
          <a:p>
            <a:pPr>
              <a:lnSpc>
                <a:spcPct val="150000"/>
              </a:lnSpc>
              <a:buFont typeface="Arial" charset="0"/>
              <a:buNone/>
            </a:pPr>
            <a:r>
              <a:rPr lang="en-US" sz="2600" b="1" smtClean="0">
                <a:latin typeface="Times New Roman" pitchFamily="18" charset="0"/>
              </a:rPr>
              <a:t>              </a:t>
            </a:r>
            <a:r>
              <a:rPr lang="en-US" sz="2600" b="1" smtClean="0">
                <a:solidFill>
                  <a:schemeClr val="hlink"/>
                </a:solidFill>
                <a:latin typeface="Times New Roman" pitchFamily="18" charset="0"/>
              </a:rPr>
              <a:t>+ Đặc điểm về ngữ âm</a:t>
            </a:r>
          </a:p>
          <a:p>
            <a:pPr>
              <a:lnSpc>
                <a:spcPct val="150000"/>
              </a:lnSpc>
              <a:buFont typeface="Arial" charset="0"/>
              <a:buNone/>
            </a:pPr>
            <a:r>
              <a:rPr lang="en-US" sz="2600" b="1" smtClean="0">
                <a:solidFill>
                  <a:schemeClr val="hlink"/>
                </a:solidFill>
                <a:latin typeface="Times New Roman" pitchFamily="18" charset="0"/>
              </a:rPr>
              <a:t>              + Đặc điểm về từ vựng</a:t>
            </a:r>
          </a:p>
          <a:p>
            <a:pPr>
              <a:lnSpc>
                <a:spcPct val="150000"/>
              </a:lnSpc>
              <a:buFont typeface="Arial" charset="0"/>
              <a:buNone/>
            </a:pPr>
            <a:r>
              <a:rPr lang="en-US" sz="2600" b="1" smtClean="0">
                <a:solidFill>
                  <a:schemeClr val="hlink"/>
                </a:solidFill>
                <a:latin typeface="Times New Roman" pitchFamily="18" charset="0"/>
              </a:rPr>
              <a:t>              + Đặc điểm về chính tả</a:t>
            </a:r>
            <a:endParaRPr lang="vi-VN" sz="2600" b="1" smtClean="0">
              <a:solidFill>
                <a:schemeClr val="hlink"/>
              </a:solidFill>
              <a:latin typeface="Times New Roman"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7950" y="2060575"/>
            <a:ext cx="1152525" cy="2482850"/>
          </a:xfrm>
          <a:prstGeom prst="rect">
            <a:avLst/>
          </a:prstGeom>
          <a:solidFill>
            <a:schemeClr val="accent2">
              <a:lumMod val="40000"/>
              <a:lumOff val="60000"/>
            </a:schemeClr>
          </a:solidFill>
          <a:ln w="9525">
            <a:solidFill>
              <a:schemeClr val="tx1"/>
            </a:solidFill>
            <a:miter lim="800000"/>
            <a:headEnd/>
            <a:tailEnd/>
          </a:ln>
        </p:spPr>
        <p:txBody>
          <a:bodyPr>
            <a:spAutoFit/>
          </a:bodyPr>
          <a:lstStyle/>
          <a:p>
            <a:pPr>
              <a:defRPr/>
            </a:pPr>
            <a:r>
              <a:rPr lang="en-US" sz="2600" b="1">
                <a:solidFill>
                  <a:schemeClr val="hlink"/>
                </a:solidFill>
                <a:latin typeface="Times New Roman" pitchFamily="18" charset="0"/>
                <a:cs typeface="Times New Roman" pitchFamily="18" charset="0"/>
              </a:rPr>
              <a:t>Đặc điểm của tiếng Hà Nội</a:t>
            </a:r>
            <a:endParaRPr lang="vi-VN" sz="2600" b="1">
              <a:solidFill>
                <a:schemeClr val="hlink"/>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1979613" y="1412875"/>
            <a:ext cx="7164387" cy="895350"/>
          </a:xfrm>
          <a:prstGeom prst="rect">
            <a:avLst/>
          </a:prstGeom>
          <a:solidFill>
            <a:schemeClr val="bg2"/>
          </a:solidFill>
          <a:ln w="9525">
            <a:solidFill>
              <a:schemeClr val="tx1"/>
            </a:solidFill>
            <a:miter lim="800000"/>
            <a:headEnd/>
            <a:tailEnd/>
          </a:ln>
        </p:spPr>
        <p:txBody>
          <a:bodyPr>
            <a:spAutoFit/>
          </a:bodyPr>
          <a:lstStyle/>
          <a:p>
            <a:r>
              <a:rPr lang="en-US" sz="2600" b="1">
                <a:solidFill>
                  <a:schemeClr val="hlink"/>
                </a:solidFill>
                <a:latin typeface="Times New Roman" pitchFamily="18" charset="0"/>
                <a:cs typeface="Times New Roman" pitchFamily="18" charset="0"/>
              </a:rPr>
              <a:t>Ngữ âm:</a:t>
            </a:r>
            <a:r>
              <a:rPr lang="en-US" sz="2600" b="1">
                <a:latin typeface="Times New Roman" pitchFamily="18" charset="0"/>
                <a:cs typeface="Times New Roman" pitchFamily="18" charset="0"/>
              </a:rPr>
              <a:t> phát âm chính xác các nguyên âm, các phụ âm và 6 thanh điệu của tiếng Việt.</a:t>
            </a:r>
          </a:p>
        </p:txBody>
      </p:sp>
      <p:sp>
        <p:nvSpPr>
          <p:cNvPr id="27" name="TextBox 26"/>
          <p:cNvSpPr txBox="1">
            <a:spLocks noChangeArrowheads="1"/>
          </p:cNvSpPr>
          <p:nvPr/>
        </p:nvSpPr>
        <p:spPr bwMode="auto">
          <a:xfrm>
            <a:off x="1979613" y="2749550"/>
            <a:ext cx="7164387" cy="89535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en-US" sz="2600" b="1">
                <a:solidFill>
                  <a:schemeClr val="hlink"/>
                </a:solidFill>
                <a:latin typeface="Times New Roman" pitchFamily="18" charset="0"/>
                <a:cs typeface="Times New Roman" pitchFamily="18" charset="0"/>
              </a:rPr>
              <a:t>Từ vựng: </a:t>
            </a:r>
            <a:r>
              <a:rPr lang="en-US" sz="2600" b="1">
                <a:latin typeface="Times New Roman" pitchFamily="18" charset="0"/>
                <a:cs typeface="Times New Roman" pitchFamily="18" charset="0"/>
              </a:rPr>
              <a:t>sử dụng vốn từ toàn dân; phong phú về vần nên vốn từ rất đa dạng.</a:t>
            </a:r>
          </a:p>
        </p:txBody>
      </p:sp>
      <p:sp>
        <p:nvSpPr>
          <p:cNvPr id="28" name="TextBox 27"/>
          <p:cNvSpPr txBox="1">
            <a:spLocks noChangeArrowheads="1"/>
          </p:cNvSpPr>
          <p:nvPr/>
        </p:nvSpPr>
        <p:spPr bwMode="auto">
          <a:xfrm>
            <a:off x="1979613" y="4298950"/>
            <a:ext cx="7164387" cy="498475"/>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en-US" sz="2600" b="1">
                <a:solidFill>
                  <a:schemeClr val="hlink"/>
                </a:solidFill>
                <a:latin typeface="Times New Roman" pitchFamily="18" charset="0"/>
                <a:cs typeface="Times New Roman" pitchFamily="18" charset="0"/>
              </a:rPr>
              <a:t>Chính tả:</a:t>
            </a:r>
            <a:r>
              <a:rPr lang="en-US" sz="2600" b="1">
                <a:latin typeface="Times New Roman" pitchFamily="18" charset="0"/>
                <a:cs typeface="Times New Roman" pitchFamily="18" charset="0"/>
              </a:rPr>
              <a:t> viết và phân biệt các từ, ngữ </a:t>
            </a:r>
            <a:r>
              <a:rPr lang="en-US" sz="2600" b="1">
                <a:latin typeface="Times New Roman" pitchFamily="18" charset="0"/>
              </a:rPr>
              <a:t>chính xác</a:t>
            </a:r>
            <a:r>
              <a:rPr lang="en-US" sz="2400"/>
              <a:t> </a:t>
            </a:r>
            <a:endParaRPr lang="vi-VN" sz="2400" b="1">
              <a:latin typeface="Times New Roman" pitchFamily="18" charset="0"/>
              <a:cs typeface="Times New Roman" pitchFamily="18" charset="0"/>
            </a:endParaRPr>
          </a:p>
        </p:txBody>
      </p:sp>
      <p:sp>
        <p:nvSpPr>
          <p:cNvPr id="16397" name="Line 13"/>
          <p:cNvSpPr>
            <a:spLocks noChangeShapeType="1"/>
          </p:cNvSpPr>
          <p:nvPr/>
        </p:nvSpPr>
        <p:spPr bwMode="auto">
          <a:xfrm flipV="1">
            <a:off x="1258888" y="1773238"/>
            <a:ext cx="720725" cy="1511300"/>
          </a:xfrm>
          <a:prstGeom prst="line">
            <a:avLst/>
          </a:prstGeom>
          <a:noFill/>
          <a:ln w="28575">
            <a:solidFill>
              <a:schemeClr val="hlink"/>
            </a:solidFill>
            <a:round/>
            <a:headEnd/>
            <a:tailEnd type="triangle" w="med" len="med"/>
          </a:ln>
        </p:spPr>
        <p:txBody>
          <a:bodyPr/>
          <a:lstStyle/>
          <a:p>
            <a:endParaRPr lang="en-US"/>
          </a:p>
        </p:txBody>
      </p:sp>
      <p:sp>
        <p:nvSpPr>
          <p:cNvPr id="16398" name="Line 14"/>
          <p:cNvSpPr>
            <a:spLocks noChangeShapeType="1"/>
          </p:cNvSpPr>
          <p:nvPr/>
        </p:nvSpPr>
        <p:spPr bwMode="auto">
          <a:xfrm flipV="1">
            <a:off x="1258888" y="3284538"/>
            <a:ext cx="720725" cy="0"/>
          </a:xfrm>
          <a:prstGeom prst="line">
            <a:avLst/>
          </a:prstGeom>
          <a:noFill/>
          <a:ln w="28575">
            <a:solidFill>
              <a:schemeClr val="hlink"/>
            </a:solidFill>
            <a:round/>
            <a:headEnd/>
            <a:tailEnd type="triangle" w="med" len="med"/>
          </a:ln>
        </p:spPr>
        <p:txBody>
          <a:bodyPr/>
          <a:lstStyle/>
          <a:p>
            <a:endParaRPr lang="en-US"/>
          </a:p>
        </p:txBody>
      </p:sp>
      <p:sp>
        <p:nvSpPr>
          <p:cNvPr id="16399" name="Line 15"/>
          <p:cNvSpPr>
            <a:spLocks noChangeShapeType="1"/>
          </p:cNvSpPr>
          <p:nvPr/>
        </p:nvSpPr>
        <p:spPr bwMode="auto">
          <a:xfrm>
            <a:off x="1260475" y="3284538"/>
            <a:ext cx="647700" cy="1296987"/>
          </a:xfrm>
          <a:prstGeom prst="line">
            <a:avLst/>
          </a:prstGeom>
          <a:noFill/>
          <a:ln w="28575">
            <a:solidFill>
              <a:schemeClr val="hlink"/>
            </a:solidFill>
            <a:round/>
            <a:headEnd/>
            <a:tailEnd type="triangle" w="med" len="med"/>
          </a:ln>
        </p:spPr>
        <p:txBody>
          <a:bodyP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397"/>
                                        </p:tgtEl>
                                        <p:attrNameLst>
                                          <p:attrName>style.visibility</p:attrName>
                                        </p:attrNameLst>
                                      </p:cBhvr>
                                      <p:to>
                                        <p:strVal val="visible"/>
                                      </p:to>
                                    </p:set>
                                    <p:animEffect transition="in" filter="blinds(horizontal)">
                                      <p:cBhvr>
                                        <p:cTn id="11" dur="500"/>
                                        <p:tgtEl>
                                          <p:spTgt spid="1639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398"/>
                                        </p:tgtEl>
                                        <p:attrNameLst>
                                          <p:attrName>style.visibility</p:attrName>
                                        </p:attrNameLst>
                                      </p:cBhvr>
                                      <p:to>
                                        <p:strVal val="visible"/>
                                      </p:to>
                                    </p:set>
                                    <p:animEffect transition="in" filter="blinds(horizontal)">
                                      <p:cBhvr>
                                        <p:cTn id="20" dur="500"/>
                                        <p:tgtEl>
                                          <p:spTgt spid="16398"/>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1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399"/>
                                        </p:tgtEl>
                                        <p:attrNameLst>
                                          <p:attrName>style.visibility</p:attrName>
                                        </p:attrNameLst>
                                      </p:cBhvr>
                                      <p:to>
                                        <p:strVal val="visible"/>
                                      </p:to>
                                    </p:set>
                                    <p:animEffect transition="in" filter="blinds(horizontal)">
                                      <p:cBhvr>
                                        <p:cTn id="29" dur="500"/>
                                        <p:tgtEl>
                                          <p:spTgt spid="16399"/>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linds(horizontal)">
                                      <p:cBhvr>
                                        <p:cTn id="3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27" grpId="0" animBg="1"/>
      <p:bldP spid="28" grpId="0" animBg="1"/>
      <p:bldP spid="16397" grpId="0" animBg="1"/>
      <p:bldP spid="16398" grpId="0" animBg="1"/>
      <p:bldP spid="163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557213"/>
            <a:ext cx="8229600" cy="1431925"/>
          </a:xfrm>
        </p:spPr>
        <p:txBody>
          <a:bodyPr/>
          <a:lstStyle/>
          <a:p>
            <a:pPr>
              <a:lnSpc>
                <a:spcPct val="150000"/>
              </a:lnSpc>
            </a:pPr>
            <a:r>
              <a:rPr lang="en-US" sz="3200" b="1" smtClean="0">
                <a:latin typeface="Times New Roman" pitchFamily="18" charset="0"/>
              </a:rPr>
              <a:t>BÁO CÁO KẾT QUẢ TÌM HIỂU BÀI</a:t>
            </a:r>
            <a:br>
              <a:rPr lang="en-US" sz="3200" b="1" smtClean="0">
                <a:latin typeface="Times New Roman" pitchFamily="18" charset="0"/>
              </a:rPr>
            </a:br>
            <a:r>
              <a:rPr lang="en-US" sz="3200" b="1" smtClean="0">
                <a:solidFill>
                  <a:schemeClr val="accent2"/>
                </a:solidFill>
                <a:latin typeface="Times New Roman" pitchFamily="18" charset="0"/>
              </a:rPr>
              <a:t>Nhóm 2</a:t>
            </a:r>
            <a:endParaRPr lang="vi-VN" sz="3200" b="1" smtClean="0">
              <a:solidFill>
                <a:schemeClr val="accent2"/>
              </a:solidFill>
            </a:endParaRPr>
          </a:p>
        </p:txBody>
      </p:sp>
      <p:sp>
        <p:nvSpPr>
          <p:cNvPr id="3" name="Content Placeholder 2"/>
          <p:cNvSpPr>
            <a:spLocks noGrp="1"/>
          </p:cNvSpPr>
          <p:nvPr>
            <p:ph type="body" idx="1"/>
          </p:nvPr>
        </p:nvSpPr>
        <p:spPr>
          <a:xfrm>
            <a:off x="250825" y="1989138"/>
            <a:ext cx="8675688" cy="3744912"/>
          </a:xfrm>
        </p:spPr>
        <p:txBody>
          <a:bodyPr/>
          <a:lstStyle/>
          <a:p>
            <a:pPr>
              <a:lnSpc>
                <a:spcPct val="150000"/>
              </a:lnSpc>
              <a:buFont typeface="Arial" charset="0"/>
              <a:buNone/>
            </a:pPr>
            <a:r>
              <a:rPr lang="en-US" sz="2600" b="1" smtClean="0">
                <a:latin typeface="Times New Roman" pitchFamily="18" charset="0"/>
              </a:rPr>
              <a:t>* Người báo cáo: </a:t>
            </a:r>
            <a:r>
              <a:rPr lang="en-US" sz="2600" b="1" smtClean="0">
                <a:solidFill>
                  <a:schemeClr val="hlink"/>
                </a:solidFill>
                <a:latin typeface="Times New Roman" pitchFamily="18" charset="0"/>
              </a:rPr>
              <a:t>Nguyễn Hà Phương</a:t>
            </a:r>
          </a:p>
          <a:p>
            <a:pPr>
              <a:lnSpc>
                <a:spcPct val="150000"/>
              </a:lnSpc>
              <a:buFont typeface="Arial" charset="0"/>
              <a:buNone/>
            </a:pPr>
            <a:r>
              <a:rPr lang="en-US" sz="2600" b="1" smtClean="0">
                <a:latin typeface="Times New Roman" pitchFamily="18" charset="0"/>
              </a:rPr>
              <a:t>* Nội dung: </a:t>
            </a:r>
            <a:r>
              <a:rPr lang="en-US" sz="2600" b="1" i="1" smtClean="0">
                <a:solidFill>
                  <a:schemeClr val="accent2"/>
                </a:solidFill>
                <a:latin typeface="Times New Roman" pitchFamily="18" charset="0"/>
              </a:rPr>
              <a:t>Tìm hiểu đặc điểm giọng nói của người Hà Nội.</a:t>
            </a:r>
          </a:p>
          <a:p>
            <a:pPr>
              <a:lnSpc>
                <a:spcPct val="150000"/>
              </a:lnSpc>
              <a:buFont typeface="Arial" charset="0"/>
              <a:buNone/>
            </a:pPr>
            <a:r>
              <a:rPr lang="en-US" sz="2600" b="1" smtClean="0">
                <a:latin typeface="Times New Roman" pitchFamily="18" charset="0"/>
              </a:rPr>
              <a:t>              </a:t>
            </a:r>
            <a:r>
              <a:rPr lang="en-US" sz="2600" b="1" smtClean="0">
                <a:solidFill>
                  <a:schemeClr val="hlink"/>
                </a:solidFill>
                <a:latin typeface="Times New Roman" pitchFamily="18" charset="0"/>
              </a:rPr>
              <a:t>+ Xem clip.</a:t>
            </a:r>
          </a:p>
          <a:p>
            <a:pPr>
              <a:lnSpc>
                <a:spcPct val="150000"/>
              </a:lnSpc>
              <a:buFont typeface="Arial" charset="0"/>
              <a:buNone/>
            </a:pPr>
            <a:r>
              <a:rPr lang="en-US" sz="2600" b="1" smtClean="0">
                <a:solidFill>
                  <a:schemeClr val="hlink"/>
                </a:solidFill>
                <a:latin typeface="Times New Roman" pitchFamily="18" charset="0"/>
              </a:rPr>
              <a:t>              + Thảo luận nhanh.</a:t>
            </a:r>
          </a:p>
          <a:p>
            <a:pPr>
              <a:lnSpc>
                <a:spcPct val="150000"/>
              </a:lnSpc>
              <a:buFont typeface="Arial" charset="0"/>
              <a:buNone/>
            </a:pPr>
            <a:r>
              <a:rPr lang="en-US" sz="2600" b="1" smtClean="0">
                <a:solidFill>
                  <a:schemeClr val="hlink"/>
                </a:solidFill>
                <a:latin typeface="Times New Roman" pitchFamily="18" charset="0"/>
              </a:rPr>
              <a:t>              + Kết luận.</a:t>
            </a:r>
            <a:endParaRPr lang="vi-VN" sz="2600" b="1" smtClean="0">
              <a:solidFill>
                <a:schemeClr val="hlink"/>
              </a:solidFill>
              <a:latin typeface="Times New Roman"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ghep3.wmv">
            <a:hlinkClick r:id="" action="ppaction://media"/>
          </p:cNvPr>
          <p:cNvPicPr>
            <a:picLocks noRot="1" noChangeAspect="1"/>
          </p:cNvPicPr>
          <p:nvPr>
            <a:videoFile r:link="rId1"/>
          </p:nvPr>
        </p:nvPicPr>
        <p:blipFill>
          <a:blip r:embed="rId4"/>
          <a:stretch>
            <a:fillRect/>
          </a:stretch>
        </p:blipFill>
        <p:spPr>
          <a:xfrm>
            <a:off x="0" y="0"/>
            <a:ext cx="9144000" cy="6858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3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5"/>
          <p:cNvSpPr txBox="1">
            <a:spLocks noChangeArrowheads="1"/>
          </p:cNvSpPr>
          <p:nvPr/>
        </p:nvSpPr>
        <p:spPr bwMode="auto">
          <a:xfrm>
            <a:off x="1763713" y="620713"/>
            <a:ext cx="6911975" cy="1374775"/>
          </a:xfrm>
          <a:prstGeom prst="rect">
            <a:avLst/>
          </a:prstGeom>
          <a:noFill/>
          <a:ln w="9525">
            <a:noFill/>
            <a:miter lim="800000"/>
            <a:headEnd/>
            <a:tailEnd/>
          </a:ln>
        </p:spPr>
        <p:txBody>
          <a:bodyPr>
            <a:spAutoFit/>
          </a:bodyPr>
          <a:lstStyle/>
          <a:p>
            <a:pPr>
              <a:lnSpc>
                <a:spcPct val="150000"/>
              </a:lnSpc>
              <a:spcBef>
                <a:spcPct val="50000"/>
              </a:spcBef>
            </a:pPr>
            <a:r>
              <a:rPr lang="vi-VN" sz="2800" b="1">
                <a:solidFill>
                  <a:srgbClr val="E94625"/>
                </a:solidFill>
              </a:rPr>
              <a:t>Bạn có nhận xét gì về giọng nói của hai nhân vật trong clip trên ?</a:t>
            </a:r>
            <a:endParaRPr lang="en-US" sz="2800" b="1">
              <a:solidFill>
                <a:srgbClr val="E94625"/>
              </a:solidFill>
            </a:endParaRPr>
          </a:p>
        </p:txBody>
      </p:sp>
      <p:pic>
        <p:nvPicPr>
          <p:cNvPr id="22532" name="Picture 31" descr="Cau hoi"/>
          <p:cNvPicPr>
            <a:picLocks noChangeAspect="1" noChangeArrowheads="1" noCrop="1"/>
          </p:cNvPicPr>
          <p:nvPr/>
        </p:nvPicPr>
        <p:blipFill>
          <a:blip r:embed="rId3"/>
          <a:srcRect/>
          <a:stretch>
            <a:fillRect/>
          </a:stretch>
        </p:blipFill>
        <p:spPr bwMode="auto">
          <a:xfrm>
            <a:off x="323850" y="836613"/>
            <a:ext cx="1143000" cy="11430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C8589A47-CAF9-4997-9FE7-6164C022945C"/>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User\Desktop\elearning"/>
  <p:tag name="ISPRING_PRESENTATION_TITLE" val="thanh lich van minh- lop 7- tiet 1"/>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2383</TotalTime>
  <Words>979</Words>
  <Application>Microsoft Office PowerPoint</Application>
  <PresentationFormat>On-screen Show (4:3)</PresentationFormat>
  <Paragraphs>142</Paragraphs>
  <Slides>21</Slides>
  <Notes>21</Notes>
  <HiddenSlides>0</HiddenSlides>
  <MMClips>15</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Giáo viên: Đàm Thị Bích Ngọc Ngày dạy: 20 – 9 - 2016</vt:lpstr>
      <vt:lpstr>PowerPoint Presentation</vt:lpstr>
      <vt:lpstr>PowerPoint Presentation</vt:lpstr>
      <vt:lpstr>PowerPoint Presentation</vt:lpstr>
      <vt:lpstr>BÁO CÁO KẾT QUẢ TÌM HIỂU BÀI Nhóm 1.</vt:lpstr>
      <vt:lpstr>PowerPoint Presentation</vt:lpstr>
      <vt:lpstr>BÁO CÁO KẾT QUẢ TÌM HIỂU BÀI Nhóm 2</vt:lpstr>
      <vt:lpstr>PowerPoint Presentation</vt:lpstr>
      <vt:lpstr>PowerPoint Presentation</vt:lpstr>
      <vt:lpstr>PowerPoint Presentation</vt:lpstr>
      <vt:lpstr>BÁO CÁO KẾT QUẢ TÌM HIỂU BÀI Nhóm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thanh lich van minh- lop 7- tiet 1</dc:title>
  <dc:creator>cohoga</dc:creator>
  <cp:lastModifiedBy>User</cp:lastModifiedBy>
  <cp:revision>122</cp:revision>
  <dcterms:created xsi:type="dcterms:W3CDTF">2016-09-16T07:35:16Z</dcterms:created>
  <dcterms:modified xsi:type="dcterms:W3CDTF">2018-02-26T09:30:49Z</dcterms:modified>
</cp:coreProperties>
</file>