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5" r:id="rId10"/>
    <p:sldId id="267" r:id="rId11"/>
    <p:sldId id="276" r:id="rId12"/>
    <p:sldId id="274" r:id="rId13"/>
    <p:sldId id="268" r:id="rId14"/>
    <p:sldId id="269" r:id="rId15"/>
    <p:sldId id="264" r:id="rId16"/>
    <p:sldId id="266" r:id="rId17"/>
    <p:sldId id="284" r:id="rId18"/>
    <p:sldId id="277" r:id="rId19"/>
    <p:sldId id="280" r:id="rId20"/>
    <p:sldId id="278" r:id="rId21"/>
    <p:sldId id="281" r:id="rId22"/>
    <p:sldId id="283" r:id="rId23"/>
    <p:sldId id="279" r:id="rId24"/>
    <p:sldId id="27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59128-1005-45E7-B92D-5541878DDE01}" type="datetimeFigureOut">
              <a:rPr lang="vi-VN" smtClean="0"/>
              <a:pPr/>
              <a:t>31/01/2019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9206-8EA0-4E00-9467-5B0342A17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5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144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55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71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3EAF-096B-47D1-BB11-3A97F411C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36431" y="76200"/>
            <a:ext cx="6471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22031" y="679450"/>
            <a:ext cx="837027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00"/>
                </a:solidFill>
                <a:latin typeface="Tahoma" pitchFamily="34" charset="0"/>
              </a:rPr>
              <a:t> </a:t>
            </a:r>
            <a:r>
              <a:rPr lang="en-US" sz="2800" b="1" i="1" u="sng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chất (rắn, lỏng, khí) ?</a:t>
            </a:r>
            <a:endParaRPr lang="en-US" sz="2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2223" y="1600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5846" y="2376488"/>
            <a:ext cx="8968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7569" y="2909888"/>
            <a:ext cx="87219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8777" y="3397250"/>
            <a:ext cx="8721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81354" y="4419600"/>
            <a:ext cx="85812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u="sng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Có ba bình giống hệt nhau lần lượt đựng các khí sau: hiđrô, ôxi, nitơ. Hỏi khi nhiệt độ các khí trên tăng thêm 50</a:t>
            </a:r>
            <a:r>
              <a:rPr lang="en-US" sz="2800" b="1" baseline="300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nữa thì thể tích khối khí nào lớn nhất?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5791200"/>
            <a:ext cx="1477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Hiđrô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85800" y="6334780"/>
            <a:ext cx="1406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Ôxi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178124" y="5791200"/>
            <a:ext cx="1477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Nitơ.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57034" y="6326948"/>
            <a:ext cx="6394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ba bình vẫn có thể tích như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7" grpId="0"/>
      <p:bldP spid="26637" grpId="1"/>
      <p:bldP spid="2663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60124" y="381001"/>
            <a:ext cx="836735" cy="6297613"/>
            <a:chOff x="4080" y="192"/>
            <a:chExt cx="570" cy="3967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192"/>
              <a:ext cx="570" cy="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094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/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381000"/>
            <a:ext cx="43712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C2: </a:t>
            </a:r>
            <a:r>
              <a:rPr lang="en-US" sz="3200">
                <a:latin typeface="Tahoma" pitchFamily="34" charset="0"/>
              </a:rPr>
              <a:t>Cấu tạo của nhiệt kế y tế có đặc điểm gì ? Cấu tạo như vậy, có tác dụng gì ?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28600" y="2590800"/>
            <a:ext cx="4218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b="1" i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3200"/>
              <a:t> 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Trong ống quản ở gần bầu nhiệt kế có một chỗ thắt.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04800" y="4267200"/>
            <a:ext cx="4191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Chỗ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thắt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này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có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tác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dụng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ngăn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không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cho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thuỷ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ngân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tụt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xuống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khi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đưa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bầu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kế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ra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khỏi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cơ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Tahoma" pitchFamily="34" charset="0"/>
              </a:rPr>
              <a:t>thể</a:t>
            </a:r>
            <a:r>
              <a:rPr lang="en-US" sz="3000">
                <a:solidFill>
                  <a:srgbClr val="FF0000"/>
                </a:solidFill>
                <a:latin typeface="Tahoma" pitchFamily="34" charset="0"/>
              </a:rPr>
              <a:t>. 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060224" y="4279900"/>
            <a:ext cx="2055935" cy="1968500"/>
            <a:chOff x="4838" y="2696"/>
            <a:chExt cx="1402" cy="1240"/>
          </a:xfrm>
        </p:grpSpPr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8" y="2696"/>
              <a:ext cx="1222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4838" y="333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O SO - PHUC\giao an ppt\thi GVDG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3450" cy="6858000"/>
          </a:xfrm>
          <a:prstGeom prst="rect">
            <a:avLst/>
          </a:prstGeom>
          <a:noFill/>
        </p:spPr>
      </p:pic>
      <p:pic>
        <p:nvPicPr>
          <p:cNvPr id="1027" name="Picture 3" descr="E:\HO SO - PHUC\giao an ppt\thi GVDG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1"/>
          <p:cNvSpPr>
            <a:spLocks noChangeArrowheads="1"/>
          </p:cNvSpPr>
          <p:nvPr/>
        </p:nvSpPr>
        <p:spPr bwMode="auto">
          <a:xfrm>
            <a:off x="5181600" y="5486400"/>
            <a:ext cx="3054350" cy="609600"/>
          </a:xfrm>
          <a:prstGeom prst="cube">
            <a:avLst>
              <a:gd name="adj" fmla="val 77778"/>
            </a:avLst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4" name="Line 172"/>
          <p:cNvSpPr>
            <a:spLocks noChangeShapeType="1"/>
          </p:cNvSpPr>
          <p:nvPr/>
        </p:nvSpPr>
        <p:spPr bwMode="auto">
          <a:xfrm>
            <a:off x="6769100" y="635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Line 173"/>
          <p:cNvSpPr>
            <a:spLocks noChangeShapeType="1"/>
          </p:cNvSpPr>
          <p:nvPr/>
        </p:nvSpPr>
        <p:spPr bwMode="auto">
          <a:xfrm>
            <a:off x="3155950" y="1152525"/>
            <a:ext cx="14288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Line 174"/>
          <p:cNvSpPr>
            <a:spLocks noChangeShapeType="1"/>
          </p:cNvSpPr>
          <p:nvPr/>
        </p:nvSpPr>
        <p:spPr bwMode="auto">
          <a:xfrm flipV="1">
            <a:off x="3170238" y="2524125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7" name="Picture 1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5225" y="5232400"/>
            <a:ext cx="1476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5814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81000"/>
            <a:ext cx="6969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-914400"/>
            <a:ext cx="5476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79"/>
          <p:cNvSpPr>
            <a:spLocks noChangeArrowheads="1"/>
          </p:cNvSpPr>
          <p:nvPr/>
        </p:nvSpPr>
        <p:spPr bwMode="auto">
          <a:xfrm rot="20613951">
            <a:off x="6640513" y="4649788"/>
            <a:ext cx="381000" cy="381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2" name="AutoShape 180"/>
          <p:cNvSpPr>
            <a:spLocks noChangeArrowheads="1"/>
          </p:cNvSpPr>
          <p:nvPr/>
        </p:nvSpPr>
        <p:spPr bwMode="auto">
          <a:xfrm rot="743980">
            <a:off x="6477000" y="5029200"/>
            <a:ext cx="5334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3" name="AutoShape 182"/>
          <p:cNvSpPr>
            <a:spLocks noChangeArrowheads="1"/>
          </p:cNvSpPr>
          <p:nvPr/>
        </p:nvSpPr>
        <p:spPr bwMode="auto">
          <a:xfrm rot="2384257">
            <a:off x="6400800" y="4495800"/>
            <a:ext cx="685800" cy="685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4" name="AutoShape 184"/>
          <p:cNvSpPr>
            <a:spLocks noChangeArrowheads="1"/>
          </p:cNvSpPr>
          <p:nvPr/>
        </p:nvSpPr>
        <p:spPr bwMode="auto">
          <a:xfrm rot="20930720">
            <a:off x="6553200" y="4343400"/>
            <a:ext cx="457200" cy="4619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" name="AutoShape 186"/>
          <p:cNvSpPr>
            <a:spLocks noChangeArrowheads="1"/>
          </p:cNvSpPr>
          <p:nvPr/>
        </p:nvSpPr>
        <p:spPr bwMode="auto">
          <a:xfrm>
            <a:off x="6934200" y="4419600"/>
            <a:ext cx="24765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6" name="AutoShape 187"/>
          <p:cNvSpPr>
            <a:spLocks noChangeArrowheads="1"/>
          </p:cNvSpPr>
          <p:nvPr/>
        </p:nvSpPr>
        <p:spPr bwMode="auto">
          <a:xfrm rot="19664522">
            <a:off x="6705600" y="4572000"/>
            <a:ext cx="41275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7" name="AutoShape 188"/>
          <p:cNvSpPr>
            <a:spLocks noChangeArrowheads="1"/>
          </p:cNvSpPr>
          <p:nvPr/>
        </p:nvSpPr>
        <p:spPr bwMode="auto">
          <a:xfrm rot="1782899">
            <a:off x="6172200" y="4572000"/>
            <a:ext cx="41275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8" name="AutoShape 189"/>
          <p:cNvSpPr>
            <a:spLocks noChangeArrowheads="1"/>
          </p:cNvSpPr>
          <p:nvPr/>
        </p:nvSpPr>
        <p:spPr bwMode="auto">
          <a:xfrm>
            <a:off x="6477000" y="4419600"/>
            <a:ext cx="330200" cy="304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9" name="Rectangle 190"/>
          <p:cNvSpPr>
            <a:spLocks noChangeArrowheads="1"/>
          </p:cNvSpPr>
          <p:nvPr/>
        </p:nvSpPr>
        <p:spPr bwMode="auto">
          <a:xfrm>
            <a:off x="3321050" y="2066925"/>
            <a:ext cx="82550" cy="1295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0" name="Picture 19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38" y="2546350"/>
            <a:ext cx="2043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192"/>
          <p:cNvSpPr>
            <a:spLocks/>
          </p:cNvSpPr>
          <p:nvPr/>
        </p:nvSpPr>
        <p:spPr bwMode="auto">
          <a:xfrm>
            <a:off x="2476500" y="4572000"/>
            <a:ext cx="1506538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6" y="0"/>
              </a:cxn>
              <a:cxn ang="0">
                <a:pos x="868" y="88"/>
              </a:cxn>
              <a:cxn ang="0">
                <a:pos x="840" y="192"/>
              </a:cxn>
              <a:cxn ang="0">
                <a:pos x="780" y="296"/>
              </a:cxn>
              <a:cxn ang="0">
                <a:pos x="644" y="400"/>
              </a:cxn>
              <a:cxn ang="0">
                <a:pos x="236" y="396"/>
              </a:cxn>
              <a:cxn ang="0">
                <a:pos x="144" y="336"/>
              </a:cxn>
              <a:cxn ang="0">
                <a:pos x="96" y="288"/>
              </a:cxn>
              <a:cxn ang="0">
                <a:pos x="48" y="240"/>
              </a:cxn>
              <a:cxn ang="0">
                <a:pos x="16" y="148"/>
              </a:cxn>
              <a:cxn ang="0">
                <a:pos x="0" y="0"/>
              </a:cxn>
            </a:cxnLst>
            <a:rect l="0" t="0" r="r" b="b"/>
            <a:pathLst>
              <a:path w="876" h="400">
                <a:moveTo>
                  <a:pt x="0" y="0"/>
                </a:moveTo>
                <a:lnTo>
                  <a:pt x="876" y="0"/>
                </a:lnTo>
                <a:lnTo>
                  <a:pt x="868" y="88"/>
                </a:lnTo>
                <a:lnTo>
                  <a:pt x="840" y="192"/>
                </a:lnTo>
                <a:lnTo>
                  <a:pt x="780" y="296"/>
                </a:lnTo>
                <a:lnTo>
                  <a:pt x="644" y="400"/>
                </a:lnTo>
                <a:lnTo>
                  <a:pt x="236" y="396"/>
                </a:lnTo>
                <a:lnTo>
                  <a:pt x="144" y="336"/>
                </a:lnTo>
                <a:lnTo>
                  <a:pt x="96" y="288"/>
                </a:lnTo>
                <a:lnTo>
                  <a:pt x="48" y="240"/>
                </a:lnTo>
                <a:lnTo>
                  <a:pt x="16" y="1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22" name="Picture 193" descr="Flame-0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9088" y="5141913"/>
            <a:ext cx="606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194"/>
          <p:cNvSpPr>
            <a:spLocks noChangeArrowheads="1"/>
          </p:cNvSpPr>
          <p:nvPr/>
        </p:nvSpPr>
        <p:spPr bwMode="auto">
          <a:xfrm>
            <a:off x="2957513" y="51308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195"/>
          <p:cNvSpPr>
            <a:spLocks noChangeArrowheads="1"/>
          </p:cNvSpPr>
          <p:nvPr/>
        </p:nvSpPr>
        <p:spPr bwMode="auto">
          <a:xfrm>
            <a:off x="3054350" y="52324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" name="Oval 196"/>
          <p:cNvSpPr>
            <a:spLocks noChangeArrowheads="1"/>
          </p:cNvSpPr>
          <p:nvPr/>
        </p:nvSpPr>
        <p:spPr bwMode="auto">
          <a:xfrm>
            <a:off x="3219450" y="51562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" name="Oval 197"/>
          <p:cNvSpPr>
            <a:spLocks noChangeArrowheads="1"/>
          </p:cNvSpPr>
          <p:nvPr/>
        </p:nvSpPr>
        <p:spPr bwMode="auto">
          <a:xfrm>
            <a:off x="3302000" y="52324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" name="Oval 198"/>
          <p:cNvSpPr>
            <a:spLocks noChangeArrowheads="1"/>
          </p:cNvSpPr>
          <p:nvPr/>
        </p:nvSpPr>
        <p:spPr bwMode="auto">
          <a:xfrm>
            <a:off x="3467100" y="52451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199"/>
          <p:cNvSpPr>
            <a:spLocks noChangeArrowheads="1"/>
          </p:cNvSpPr>
          <p:nvPr/>
        </p:nvSpPr>
        <p:spPr bwMode="auto">
          <a:xfrm>
            <a:off x="2889250" y="52324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" name="Oval 200"/>
          <p:cNvSpPr>
            <a:spLocks noChangeArrowheads="1"/>
          </p:cNvSpPr>
          <p:nvPr/>
        </p:nvSpPr>
        <p:spPr bwMode="auto">
          <a:xfrm>
            <a:off x="3384550" y="50800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" name="Oval 205"/>
          <p:cNvSpPr>
            <a:spLocks noChangeArrowheads="1"/>
          </p:cNvSpPr>
          <p:nvPr/>
        </p:nvSpPr>
        <p:spPr bwMode="auto">
          <a:xfrm>
            <a:off x="4457700" y="49530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1" name="Oval 206"/>
          <p:cNvSpPr>
            <a:spLocks noChangeArrowheads="1"/>
          </p:cNvSpPr>
          <p:nvPr/>
        </p:nvSpPr>
        <p:spPr bwMode="auto">
          <a:xfrm>
            <a:off x="4787900" y="49530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2" name="Oval 207"/>
          <p:cNvSpPr>
            <a:spLocks noChangeArrowheads="1"/>
          </p:cNvSpPr>
          <p:nvPr/>
        </p:nvSpPr>
        <p:spPr bwMode="auto">
          <a:xfrm>
            <a:off x="4953000" y="51054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3" name="Oval 210"/>
          <p:cNvSpPr>
            <a:spLocks noChangeArrowheads="1"/>
          </p:cNvSpPr>
          <p:nvPr/>
        </p:nvSpPr>
        <p:spPr bwMode="auto">
          <a:xfrm>
            <a:off x="5035550" y="48768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" name="Oval 211"/>
          <p:cNvSpPr>
            <a:spLocks noChangeArrowheads="1"/>
          </p:cNvSpPr>
          <p:nvPr/>
        </p:nvSpPr>
        <p:spPr bwMode="auto">
          <a:xfrm>
            <a:off x="5200650" y="4953000"/>
            <a:ext cx="82550" cy="76200"/>
          </a:xfrm>
          <a:prstGeom prst="ellipse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5" name="AutoShape 213"/>
          <p:cNvSpPr>
            <a:spLocks noChangeArrowheads="1"/>
          </p:cNvSpPr>
          <p:nvPr/>
        </p:nvSpPr>
        <p:spPr bwMode="auto">
          <a:xfrm>
            <a:off x="2895600" y="3886200"/>
            <a:ext cx="825500" cy="457200"/>
          </a:xfrm>
          <a:prstGeom prst="cloudCallout">
            <a:avLst>
              <a:gd name="adj1" fmla="val -6731"/>
              <a:gd name="adj2" fmla="val 7118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36" name="AutoShape 214"/>
          <p:cNvSpPr>
            <a:spLocks noChangeArrowheads="1"/>
          </p:cNvSpPr>
          <p:nvPr/>
        </p:nvSpPr>
        <p:spPr bwMode="auto">
          <a:xfrm>
            <a:off x="3225800" y="4191000"/>
            <a:ext cx="495300" cy="228600"/>
          </a:xfrm>
          <a:prstGeom prst="cloudCallout">
            <a:avLst>
              <a:gd name="adj1" fmla="val -11218"/>
              <a:gd name="adj2" fmla="val 125694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37" name="AutoShape 215"/>
          <p:cNvSpPr>
            <a:spLocks noChangeArrowheads="1"/>
          </p:cNvSpPr>
          <p:nvPr/>
        </p:nvSpPr>
        <p:spPr bwMode="auto">
          <a:xfrm>
            <a:off x="2813050" y="4114800"/>
            <a:ext cx="495300" cy="381000"/>
          </a:xfrm>
          <a:prstGeom prst="cloudCallout">
            <a:avLst>
              <a:gd name="adj1" fmla="val 5449"/>
              <a:gd name="adj2" fmla="val 3875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38" name="AutoShape 216"/>
          <p:cNvSpPr>
            <a:spLocks noChangeArrowheads="1"/>
          </p:cNvSpPr>
          <p:nvPr/>
        </p:nvSpPr>
        <p:spPr bwMode="auto">
          <a:xfrm>
            <a:off x="3143250" y="4343400"/>
            <a:ext cx="247650" cy="228600"/>
          </a:xfrm>
          <a:prstGeom prst="cloudCallout">
            <a:avLst>
              <a:gd name="adj1" fmla="val -5769"/>
              <a:gd name="adj2" fmla="val -7639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39" name="AutoShape 217"/>
          <p:cNvSpPr>
            <a:spLocks noChangeArrowheads="1"/>
          </p:cNvSpPr>
          <p:nvPr/>
        </p:nvSpPr>
        <p:spPr bwMode="auto">
          <a:xfrm>
            <a:off x="4114800" y="2209800"/>
            <a:ext cx="825500" cy="457200"/>
          </a:xfrm>
          <a:prstGeom prst="cloudCallout">
            <a:avLst>
              <a:gd name="adj1" fmla="val -101347"/>
              <a:gd name="adj2" fmla="val 60069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40" name="AutoShape 218"/>
          <p:cNvSpPr>
            <a:spLocks noChangeArrowheads="1"/>
          </p:cNvSpPr>
          <p:nvPr/>
        </p:nvSpPr>
        <p:spPr bwMode="auto">
          <a:xfrm>
            <a:off x="4038600" y="2362200"/>
            <a:ext cx="495300" cy="304800"/>
          </a:xfrm>
          <a:prstGeom prst="cloudCallout">
            <a:avLst>
              <a:gd name="adj1" fmla="val -94870"/>
              <a:gd name="adj2" fmla="val 6094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41" name="Text Box 219"/>
          <p:cNvSpPr txBox="1">
            <a:spLocks noChangeArrowheads="1"/>
          </p:cNvSpPr>
          <p:nvPr/>
        </p:nvSpPr>
        <p:spPr bwMode="auto">
          <a:xfrm>
            <a:off x="2228850" y="6451600"/>
            <a:ext cx="2146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>
                <a:latin typeface="Arial" charset="0"/>
              </a:rPr>
              <a:t>Hình a</a:t>
            </a:r>
          </a:p>
        </p:txBody>
      </p:sp>
      <p:sp>
        <p:nvSpPr>
          <p:cNvPr id="42" name="Text Box 220"/>
          <p:cNvSpPr txBox="1">
            <a:spLocks noChangeArrowheads="1"/>
          </p:cNvSpPr>
          <p:nvPr/>
        </p:nvSpPr>
        <p:spPr bwMode="auto">
          <a:xfrm>
            <a:off x="5943600" y="6521450"/>
            <a:ext cx="1320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>
                <a:latin typeface="Arial" charset="0"/>
              </a:rPr>
              <a:t>Hình b</a:t>
            </a:r>
          </a:p>
        </p:txBody>
      </p:sp>
      <p:sp>
        <p:nvSpPr>
          <p:cNvPr id="45" name="AutoShape 223"/>
          <p:cNvSpPr>
            <a:spLocks noChangeArrowheads="1"/>
          </p:cNvSpPr>
          <p:nvPr/>
        </p:nvSpPr>
        <p:spPr bwMode="auto">
          <a:xfrm>
            <a:off x="381000" y="2133600"/>
            <a:ext cx="990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aseline="0" err="1">
                <a:solidFill>
                  <a:srgbClr val="CC0000"/>
                </a:solidFill>
                <a:latin typeface="Arial" charset="0"/>
              </a:rPr>
              <a:t>Đun</a:t>
            </a:r>
            <a:r>
              <a:rPr lang="en-US" sz="1400" baseline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400" baseline="0" err="1">
                <a:solidFill>
                  <a:srgbClr val="CC0000"/>
                </a:solidFill>
                <a:latin typeface="Arial" charset="0"/>
              </a:rPr>
              <a:t>nước</a:t>
            </a:r>
            <a:endParaRPr lang="en-US" sz="1400" baseline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0" name="AutoShape 229"/>
          <p:cNvSpPr>
            <a:spLocks noChangeArrowheads="1"/>
          </p:cNvSpPr>
          <p:nvPr/>
        </p:nvSpPr>
        <p:spPr bwMode="auto">
          <a:xfrm>
            <a:off x="7346950" y="1905000"/>
            <a:ext cx="14859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aseline="0">
                <a:solidFill>
                  <a:srgbClr val="0033CC"/>
                </a:solidFill>
                <a:latin typeface="Arial" charset="0"/>
              </a:rPr>
              <a:t>Cho nhiệt kế vào</a:t>
            </a:r>
          </a:p>
        </p:txBody>
      </p:sp>
      <p:pic>
        <p:nvPicPr>
          <p:cNvPr id="51" name="Picture 231" descr="den conCuto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5638800"/>
            <a:ext cx="782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AutoShape 238"/>
          <p:cNvSpPr>
            <a:spLocks noChangeArrowheads="1"/>
          </p:cNvSpPr>
          <p:nvPr/>
        </p:nvSpPr>
        <p:spPr bwMode="auto">
          <a:xfrm rot="2598919">
            <a:off x="6629400" y="4343400"/>
            <a:ext cx="330200" cy="304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" name="AutoShape 239"/>
          <p:cNvSpPr>
            <a:spLocks noChangeArrowheads="1"/>
          </p:cNvSpPr>
          <p:nvPr/>
        </p:nvSpPr>
        <p:spPr bwMode="auto">
          <a:xfrm rot="20930720">
            <a:off x="6705600" y="5181600"/>
            <a:ext cx="260350" cy="609600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5" name="AutoShape 240"/>
          <p:cNvSpPr>
            <a:spLocks noChangeArrowheads="1"/>
          </p:cNvSpPr>
          <p:nvPr/>
        </p:nvSpPr>
        <p:spPr bwMode="auto">
          <a:xfrm rot="20500260">
            <a:off x="6477000" y="5029200"/>
            <a:ext cx="4572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6" name="AutoShape 241"/>
          <p:cNvSpPr>
            <a:spLocks noChangeArrowheads="1"/>
          </p:cNvSpPr>
          <p:nvPr/>
        </p:nvSpPr>
        <p:spPr bwMode="auto">
          <a:xfrm rot="19991364">
            <a:off x="6096000" y="4953000"/>
            <a:ext cx="533400" cy="3635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8" name="AutoShape 245"/>
          <p:cNvSpPr>
            <a:spLocks noChangeArrowheads="1"/>
          </p:cNvSpPr>
          <p:nvPr/>
        </p:nvSpPr>
        <p:spPr bwMode="auto">
          <a:xfrm>
            <a:off x="3886200" y="2438400"/>
            <a:ext cx="495300" cy="304800"/>
          </a:xfrm>
          <a:prstGeom prst="cloudCallout">
            <a:avLst>
              <a:gd name="adj1" fmla="val -76602"/>
              <a:gd name="adj2" fmla="val 4323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999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 b="0" baseline="0">
              <a:latin typeface="Arial" charset="0"/>
            </a:endParaRPr>
          </a:p>
        </p:txBody>
      </p:sp>
      <p:sp>
        <p:nvSpPr>
          <p:cNvPr id="59" name="AutoShape 250"/>
          <p:cNvSpPr>
            <a:spLocks noChangeArrowheads="1"/>
          </p:cNvSpPr>
          <p:nvPr/>
        </p:nvSpPr>
        <p:spPr bwMode="auto">
          <a:xfrm rot="849207">
            <a:off x="6553200" y="4419600"/>
            <a:ext cx="4572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0" name="AutoShape 252"/>
          <p:cNvSpPr>
            <a:spLocks noChangeArrowheads="1"/>
          </p:cNvSpPr>
          <p:nvPr/>
        </p:nvSpPr>
        <p:spPr bwMode="auto">
          <a:xfrm rot="1906467">
            <a:off x="6172200" y="5029200"/>
            <a:ext cx="373063" cy="3444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1" name="AutoShape 256"/>
          <p:cNvSpPr>
            <a:spLocks noChangeArrowheads="1"/>
          </p:cNvSpPr>
          <p:nvPr/>
        </p:nvSpPr>
        <p:spPr bwMode="auto">
          <a:xfrm rot="1128713">
            <a:off x="6846888" y="4632325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3366FF">
                  <a:alpha val="32001"/>
                </a:srgbClr>
              </a:gs>
              <a:gs pos="50000">
                <a:schemeClr val="bg1"/>
              </a:gs>
              <a:gs pos="100000">
                <a:srgbClr val="3366FF">
                  <a:alpha val="3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2" name="AutoShape 259"/>
          <p:cNvSpPr>
            <a:spLocks noChangeArrowheads="1"/>
          </p:cNvSpPr>
          <p:nvPr/>
        </p:nvSpPr>
        <p:spPr bwMode="auto">
          <a:xfrm rot="849207">
            <a:off x="6324600" y="4953000"/>
            <a:ext cx="3810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3" name="AutoShape 260"/>
          <p:cNvSpPr>
            <a:spLocks noChangeArrowheads="1"/>
          </p:cNvSpPr>
          <p:nvPr/>
        </p:nvSpPr>
        <p:spPr bwMode="auto">
          <a:xfrm>
            <a:off x="6629400" y="4495800"/>
            <a:ext cx="3810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4" name="AutoShape 261"/>
          <p:cNvSpPr>
            <a:spLocks noChangeArrowheads="1"/>
          </p:cNvSpPr>
          <p:nvPr/>
        </p:nvSpPr>
        <p:spPr bwMode="auto">
          <a:xfrm rot="849207">
            <a:off x="6781800" y="4572000"/>
            <a:ext cx="381000" cy="457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AutoShape 262"/>
          <p:cNvSpPr>
            <a:spLocks noChangeArrowheads="1"/>
          </p:cNvSpPr>
          <p:nvPr/>
        </p:nvSpPr>
        <p:spPr bwMode="auto">
          <a:xfrm rot="2160664">
            <a:off x="6477000" y="5029200"/>
            <a:ext cx="609600" cy="533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6" name="AutoShape 263"/>
          <p:cNvSpPr>
            <a:spLocks noChangeArrowheads="1"/>
          </p:cNvSpPr>
          <p:nvPr/>
        </p:nvSpPr>
        <p:spPr bwMode="auto">
          <a:xfrm>
            <a:off x="6324600" y="5334000"/>
            <a:ext cx="381000" cy="381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83000"/>
                </a:srgbClr>
              </a:gs>
              <a:gs pos="50000">
                <a:schemeClr val="bg1"/>
              </a:gs>
              <a:gs pos="100000">
                <a:srgbClr val="6699FF">
                  <a:alpha val="83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7" name="Freeform 264"/>
          <p:cNvSpPr>
            <a:spLocks/>
          </p:cNvSpPr>
          <p:nvPr/>
        </p:nvSpPr>
        <p:spPr bwMode="auto">
          <a:xfrm>
            <a:off x="6096000" y="4724400"/>
            <a:ext cx="1143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36"/>
              </a:cxn>
              <a:cxn ang="0">
                <a:pos x="186" y="51"/>
              </a:cxn>
              <a:cxn ang="0">
                <a:pos x="276" y="60"/>
              </a:cxn>
              <a:cxn ang="0">
                <a:pos x="369" y="48"/>
              </a:cxn>
              <a:cxn ang="0">
                <a:pos x="435" y="27"/>
              </a:cxn>
              <a:cxn ang="0">
                <a:pos x="507" y="6"/>
              </a:cxn>
              <a:cxn ang="0">
                <a:pos x="477" y="249"/>
              </a:cxn>
              <a:cxn ang="0">
                <a:pos x="417" y="297"/>
              </a:cxn>
              <a:cxn ang="0">
                <a:pos x="327" y="330"/>
              </a:cxn>
              <a:cxn ang="0">
                <a:pos x="231" y="336"/>
              </a:cxn>
              <a:cxn ang="0">
                <a:pos x="135" y="321"/>
              </a:cxn>
              <a:cxn ang="0">
                <a:pos x="45" y="279"/>
              </a:cxn>
              <a:cxn ang="0">
                <a:pos x="18" y="237"/>
              </a:cxn>
              <a:cxn ang="0">
                <a:pos x="0" y="0"/>
              </a:cxn>
            </a:cxnLst>
            <a:rect l="0" t="0" r="r" b="b"/>
            <a:pathLst>
              <a:path w="507" h="336">
                <a:moveTo>
                  <a:pt x="0" y="0"/>
                </a:moveTo>
                <a:lnTo>
                  <a:pt x="90" y="36"/>
                </a:lnTo>
                <a:lnTo>
                  <a:pt x="186" y="51"/>
                </a:lnTo>
                <a:lnTo>
                  <a:pt x="276" y="60"/>
                </a:lnTo>
                <a:lnTo>
                  <a:pt x="369" y="48"/>
                </a:lnTo>
                <a:lnTo>
                  <a:pt x="435" y="27"/>
                </a:lnTo>
                <a:lnTo>
                  <a:pt x="507" y="6"/>
                </a:lnTo>
                <a:lnTo>
                  <a:pt x="477" y="249"/>
                </a:lnTo>
                <a:lnTo>
                  <a:pt x="417" y="297"/>
                </a:lnTo>
                <a:lnTo>
                  <a:pt x="327" y="330"/>
                </a:lnTo>
                <a:lnTo>
                  <a:pt x="231" y="336"/>
                </a:lnTo>
                <a:lnTo>
                  <a:pt x="135" y="321"/>
                </a:lnTo>
                <a:lnTo>
                  <a:pt x="45" y="279"/>
                </a:lnTo>
                <a:lnTo>
                  <a:pt x="18" y="2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alpha val="96001"/>
                </a:srgbClr>
              </a:gs>
              <a:gs pos="50000">
                <a:schemeClr val="bg1"/>
              </a:gs>
              <a:gs pos="100000">
                <a:srgbClr val="0066FF">
                  <a:alpha val="96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8" name="AutoShape 265"/>
          <p:cNvSpPr>
            <a:spLocks noChangeArrowheads="1"/>
          </p:cNvSpPr>
          <p:nvPr/>
        </p:nvSpPr>
        <p:spPr bwMode="auto">
          <a:xfrm rot="19991364">
            <a:off x="6172200" y="4114800"/>
            <a:ext cx="533400" cy="3635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/>
              </a:gs>
              <a:gs pos="100000">
                <a:srgbClr val="6699FF">
                  <a:alpha val="49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9" name="Picture 280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2763" y="5038725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81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6613" y="4872038"/>
            <a:ext cx="809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82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480060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83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48006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84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85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50292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86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8768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87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50292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88" descr="mat nuoc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953000"/>
            <a:ext cx="74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3962400" y="609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29000" y="4572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Nhiệt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kế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hoạt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động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döïa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treân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hieän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töôïng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daõn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nôû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vì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nhieät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cuûa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caùc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i="1" err="1" smtClean="0">
                <a:solidFill>
                  <a:srgbClr val="002060"/>
                </a:solidFill>
                <a:latin typeface="VNI-Times" pitchFamily="2" charset="0"/>
              </a:rPr>
              <a:t>chaát</a:t>
            </a:r>
            <a:r>
              <a:rPr lang="en-US" sz="2800" i="1" smtClean="0">
                <a:solidFill>
                  <a:srgbClr val="002060"/>
                </a:solidFill>
                <a:latin typeface="VNI-Times" pitchFamily="2" charset="0"/>
              </a:rPr>
              <a:t>.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52"/>
          <p:cNvSpPr>
            <a:spLocks noChangeShapeType="1"/>
          </p:cNvSpPr>
          <p:nvPr/>
        </p:nvSpPr>
        <p:spPr bwMode="auto">
          <a:xfrm>
            <a:off x="2393950" y="1194188"/>
            <a:ext cx="57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1677988" y="1026352"/>
            <a:ext cx="825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100</a:t>
            </a:r>
            <a:r>
              <a:rPr lang="en-US" sz="1400" b="1" baseline="30000"/>
              <a:t>0</a:t>
            </a:r>
            <a:r>
              <a:rPr lang="en-US" sz="1400" b="1"/>
              <a:t>C</a:t>
            </a:r>
          </a:p>
        </p:txBody>
      </p:sp>
      <p:grpSp>
        <p:nvGrpSpPr>
          <p:cNvPr id="82" name="Group 56"/>
          <p:cNvGrpSpPr>
            <a:grpSpLocks/>
          </p:cNvGrpSpPr>
          <p:nvPr/>
        </p:nvGrpSpPr>
        <p:grpSpPr bwMode="auto">
          <a:xfrm>
            <a:off x="6834273" y="3187700"/>
            <a:ext cx="1116623" cy="685800"/>
            <a:chOff x="4080" y="2016"/>
            <a:chExt cx="656" cy="480"/>
          </a:xfrm>
        </p:grpSpPr>
        <p:sp>
          <p:nvSpPr>
            <p:cNvPr id="83" name="Line 57"/>
            <p:cNvSpPr>
              <a:spLocks noChangeShapeType="1"/>
            </p:cNvSpPr>
            <p:nvPr/>
          </p:nvSpPr>
          <p:spPr bwMode="auto">
            <a:xfrm flipH="1">
              <a:off x="4080" y="2112"/>
              <a:ext cx="9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4" name="Line 58"/>
            <p:cNvSpPr>
              <a:spLocks noChangeShapeType="1"/>
            </p:cNvSpPr>
            <p:nvPr/>
          </p:nvSpPr>
          <p:spPr bwMode="auto">
            <a:xfrm>
              <a:off x="4176" y="211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5" name="Text Box 59"/>
            <p:cNvSpPr txBox="1">
              <a:spLocks noChangeArrowheads="1"/>
            </p:cNvSpPr>
            <p:nvPr/>
          </p:nvSpPr>
          <p:spPr bwMode="auto">
            <a:xfrm>
              <a:off x="4304" y="2016"/>
              <a:ext cx="432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0</a:t>
              </a:r>
              <a:r>
                <a:rPr lang="en-US" sz="1400" b="1" baseline="30000"/>
                <a:t>0</a:t>
              </a:r>
              <a:r>
                <a:rPr lang="en-US" sz="1400" b="1"/>
                <a:t>C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200400" y="457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 : Quan sát thí nghiệm vẽ ở hình a,b hãy mô tả cách chia độ cho nhiệt kế ? 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87156" y="15005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 : Xác định 2 điểm 0</a:t>
            </a:r>
            <a:r>
              <a:rPr lang="en-US" sz="28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và 100</a:t>
            </a:r>
            <a:r>
              <a:rPr lang="en-US" sz="28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trên cơ sở đó chia thành 100 phần bằng nhau, mỗi phần 1 độ  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64" presetClass="path" presetSubtype="0" repeatCount="indefinite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416 -0.085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417 -0.072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417 -0.0722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416 -0.0833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0278 -0.0685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416 -0.0722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4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-0.061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-0.00208 -0.4440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2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9056E-6 L -2.22222E-6 -0.4107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2544E-6 L -0.00208 -0.4440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2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6659 L -0.0368 -0.0443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834 -0.08878 L -0.02083 -0.0221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6659 L -0.025 -3.81503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-0.02917 0.0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57 0.0333 L -2.77778E-6 -2.08092E-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-0.02917 0.066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0.01109 L -3.33333E-6 -0.011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674 -0.0111 L -0.02257 -0.0554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39 1.11111E-6 L 0.00139 0.33333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3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6" dur="19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8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9" dur="1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2" dur="1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5" dur="18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1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1" dur="19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8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19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8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7" dur="19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8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18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3" dur="18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18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1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2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1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4" dur="1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7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0" dur="1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6" dur="1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9" dur="18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1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58" grpId="0" animBg="1"/>
      <p:bldP spid="78" grpId="0"/>
      <p:bldP spid="78" grpId="1"/>
      <p:bldP spid="79" grpId="0" build="allAtOnce"/>
      <p:bldP spid="80" grpId="0" animBg="1"/>
      <p:bldP spid="81" grpId="0"/>
      <p:bldP spid="86" grpId="0"/>
      <p:bldP spid="86" grpId="1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302359"/>
            <a:ext cx="511272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ahoma" pitchFamily="34" charset="0"/>
              </a:rPr>
              <a:t>a) </a:t>
            </a:r>
            <a:r>
              <a:rPr lang="en-US" sz="2800" err="1">
                <a:latin typeface="Tahoma" pitchFamily="34" charset="0"/>
              </a:rPr>
              <a:t>Năm</a:t>
            </a:r>
            <a:r>
              <a:rPr lang="en-US" sz="2800">
                <a:latin typeface="Tahoma" pitchFamily="34" charset="0"/>
              </a:rPr>
              <a:t> 1742, </a:t>
            </a:r>
            <a:r>
              <a:rPr lang="en-US" sz="2800" err="1">
                <a:latin typeface="Tahoma" pitchFamily="34" charset="0"/>
              </a:rPr>
              <a:t>nhà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bác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học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người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Thụy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Điển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là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800" b="1">
                <a:latin typeface="Tahoma" pitchFamily="34" charset="0"/>
              </a:rPr>
              <a:t>elsius</a:t>
            </a:r>
            <a:r>
              <a:rPr lang="en-US" sz="2800">
                <a:latin typeface="Tahoma" pitchFamily="34" charset="0"/>
              </a:rPr>
              <a:t>, </a:t>
            </a:r>
            <a:r>
              <a:rPr lang="en-US" sz="2800" err="1">
                <a:latin typeface="Tahoma" pitchFamily="34" charset="0"/>
              </a:rPr>
              <a:t>đã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đề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nghị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chia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khoảng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cách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giữa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nhiệt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độ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của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nước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đá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đang</a:t>
            </a:r>
            <a:r>
              <a:rPr lang="en-US" sz="2800">
                <a:latin typeface="Tahoma" pitchFamily="34" charset="0"/>
              </a:rPr>
              <a:t> tan </a:t>
            </a:r>
            <a:r>
              <a:rPr lang="en-US" sz="2800" err="1">
                <a:latin typeface="Tahoma" pitchFamily="34" charset="0"/>
              </a:rPr>
              <a:t>và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nhiệt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độ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của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hơi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nước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đang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sôi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thành</a:t>
            </a:r>
            <a:r>
              <a:rPr lang="en-US" sz="2800">
                <a:latin typeface="Tahoma" pitchFamily="34" charset="0"/>
              </a:rPr>
              <a:t> 100 </a:t>
            </a:r>
            <a:r>
              <a:rPr lang="en-US" sz="2800" err="1">
                <a:latin typeface="Tahoma" pitchFamily="34" charset="0"/>
              </a:rPr>
              <a:t>phần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bằng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nhau</a:t>
            </a:r>
            <a:r>
              <a:rPr lang="en-US" sz="2800">
                <a:latin typeface="Tahoma" pitchFamily="34" charset="0"/>
              </a:rPr>
              <a:t>, </a:t>
            </a:r>
            <a:r>
              <a:rPr lang="en-US" sz="2800" err="1">
                <a:latin typeface="Tahoma" pitchFamily="34" charset="0"/>
              </a:rPr>
              <a:t>mỗi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phần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ứng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với</a:t>
            </a:r>
            <a:r>
              <a:rPr lang="en-US" sz="2800">
                <a:latin typeface="Tahoma" pitchFamily="34" charset="0"/>
              </a:rPr>
              <a:t> 1 </a:t>
            </a:r>
            <a:r>
              <a:rPr lang="en-US" sz="2800" err="1">
                <a:latin typeface="Tahoma" pitchFamily="34" charset="0"/>
              </a:rPr>
              <a:t>độ</a:t>
            </a:r>
            <a:r>
              <a:rPr lang="en-US" sz="2800">
                <a:latin typeface="Tahoma" pitchFamily="34" charset="0"/>
              </a:rPr>
              <a:t>, </a:t>
            </a:r>
            <a:r>
              <a:rPr lang="en-US" sz="2800" err="1">
                <a:latin typeface="Tahoma" pitchFamily="34" charset="0"/>
              </a:rPr>
              <a:t>ký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hiệu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là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/>
              <a:t>1</a:t>
            </a:r>
            <a:r>
              <a:rPr lang="en-US" sz="2800" baseline="30000"/>
              <a:t>0</a:t>
            </a:r>
            <a:r>
              <a:rPr lang="en-US" sz="2800">
                <a:solidFill>
                  <a:srgbClr val="FF0000"/>
                </a:solidFill>
              </a:rPr>
              <a:t>C</a:t>
            </a:r>
            <a:r>
              <a:rPr lang="en-US" sz="2800"/>
              <a:t>. </a:t>
            </a:r>
            <a:r>
              <a:rPr lang="en-US" sz="2800" err="1"/>
              <a:t>Thang</a:t>
            </a:r>
            <a:r>
              <a:rPr lang="en-US" sz="2800"/>
              <a:t> </a:t>
            </a:r>
            <a:r>
              <a:rPr lang="en-US" sz="2800" err="1"/>
              <a:t>nhiệt</a:t>
            </a:r>
            <a:r>
              <a:rPr lang="en-US" sz="2800"/>
              <a:t> </a:t>
            </a:r>
            <a:r>
              <a:rPr lang="en-US" sz="2800" err="1"/>
              <a:t>độ</a:t>
            </a:r>
            <a:r>
              <a:rPr lang="en-US" sz="2800"/>
              <a:t> </a:t>
            </a:r>
            <a:r>
              <a:rPr lang="en-US" sz="2800" err="1"/>
              <a:t>này</a:t>
            </a:r>
            <a:r>
              <a:rPr lang="en-US" sz="2800"/>
              <a:t> </a:t>
            </a:r>
            <a:r>
              <a:rPr lang="en-US" sz="2800" err="1"/>
              <a:t>gọi</a:t>
            </a:r>
            <a:r>
              <a:rPr lang="en-US" sz="2800"/>
              <a:t> </a:t>
            </a:r>
            <a:r>
              <a:rPr lang="en-US" sz="2800" err="1"/>
              <a:t>là</a:t>
            </a:r>
            <a:r>
              <a:rPr lang="en-US" sz="2800"/>
              <a:t> </a:t>
            </a:r>
            <a:r>
              <a:rPr lang="en-US" sz="2800" err="1"/>
              <a:t>thang</a:t>
            </a:r>
            <a:r>
              <a:rPr lang="en-US" sz="2800"/>
              <a:t> </a:t>
            </a:r>
            <a:r>
              <a:rPr lang="en-US" sz="2800" err="1"/>
              <a:t>nhiệt</a:t>
            </a:r>
            <a:r>
              <a:rPr lang="en-US" sz="2800"/>
              <a:t> </a:t>
            </a:r>
            <a:r>
              <a:rPr lang="en-US" sz="2800" err="1"/>
              <a:t>độ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800" b="1">
                <a:latin typeface="Tahoma" pitchFamily="34" charset="0"/>
              </a:rPr>
              <a:t>elsius, </a:t>
            </a:r>
            <a:r>
              <a:rPr lang="en-US" sz="2800">
                <a:latin typeface="Tahoma" pitchFamily="34" charset="0"/>
              </a:rPr>
              <a:t>hay </a:t>
            </a:r>
            <a:r>
              <a:rPr lang="en-US" sz="2800" err="1">
                <a:latin typeface="Tahoma" pitchFamily="34" charset="0"/>
              </a:rPr>
              <a:t>nhiệt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err="1">
                <a:latin typeface="Tahoma" pitchFamily="34" charset="0"/>
              </a:rPr>
              <a:t>giai</a:t>
            </a:r>
            <a:r>
              <a:rPr lang="en-US" sz="2800" b="1">
                <a:latin typeface="Tahom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800" b="1">
                <a:latin typeface="Tahoma" pitchFamily="34" charset="0"/>
              </a:rPr>
              <a:t>elsius</a:t>
            </a:r>
            <a:r>
              <a:rPr lang="en-US" sz="2800" b="1" smtClean="0">
                <a:latin typeface="Tahoma" pitchFamily="34" charset="0"/>
              </a:rPr>
              <a:t>. </a:t>
            </a:r>
            <a:r>
              <a:rPr lang="en-US" sz="2800" smtClean="0">
                <a:latin typeface="Tahoma" pitchFamily="34" charset="0"/>
              </a:rPr>
              <a:t>Chữ C trong kí hiệu </a:t>
            </a:r>
            <a:r>
              <a:rPr lang="en-US" sz="2800" baseline="30000" smtClean="0">
                <a:latin typeface="Tahoma" pitchFamily="34" charset="0"/>
              </a:rPr>
              <a:t>0</a:t>
            </a:r>
            <a:r>
              <a:rPr lang="en-US" sz="2800" smtClean="0">
                <a:latin typeface="Tahoma" pitchFamily="34" charset="0"/>
              </a:rPr>
              <a:t> C là chữ cái đầu tên của nhà vật lí. Trong thang nhiệt độ này, nhiệt độ thấp hơn 0 </a:t>
            </a:r>
            <a:r>
              <a:rPr lang="en-US" sz="2800" baseline="30000" smtClean="0">
                <a:latin typeface="Tahoma" pitchFamily="34" charset="0"/>
              </a:rPr>
              <a:t>0</a:t>
            </a:r>
            <a:r>
              <a:rPr lang="en-US" sz="2800" smtClean="0">
                <a:latin typeface="Tahoma" pitchFamily="34" charset="0"/>
              </a:rPr>
              <a:t> C được gọi là nhiệt độ âm</a:t>
            </a:r>
            <a:endParaRPr lang="en-US" sz="2800">
              <a:latin typeface="Tahoma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638800" y="685800"/>
            <a:ext cx="3505200" cy="5016500"/>
            <a:chOff x="3792" y="1056"/>
            <a:chExt cx="1398" cy="2319"/>
          </a:xfrm>
        </p:grpSpPr>
        <p:pic>
          <p:nvPicPr>
            <p:cNvPr id="8" name="Picture 5" descr="celsius_face_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50" y="2995"/>
              <a:ext cx="98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aseline="0">
                  <a:solidFill>
                    <a:srgbClr val="009900"/>
                  </a:solidFill>
                  <a:latin typeface="VNI-Helve" pitchFamily="2" charset="0"/>
                </a:rPr>
                <a:t>Anders Celsius</a:t>
              </a:r>
            </a:p>
            <a:p>
              <a:pPr algn="ctr" eaLnBrk="0" hangingPunct="0"/>
              <a:r>
                <a:rPr lang="en-US" sz="2400" baseline="0">
                  <a:solidFill>
                    <a:srgbClr val="009900"/>
                  </a:solidFill>
                  <a:latin typeface="VNI-Helve" pitchFamily="2" charset="0"/>
                </a:rPr>
                <a:t>(1701-1744)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269" y="1295400"/>
            <a:ext cx="33557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3674" y="1752601"/>
            <a:ext cx="3664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err="1" smtClean="0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Tahoma" pitchFamily="34" charset="0"/>
              </a:rPr>
              <a:t>giai</a:t>
            </a:r>
            <a:r>
              <a:rPr lang="en-US" sz="280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ahoma" pitchFamily="34" charset="0"/>
              </a:rPr>
              <a:t>Xenxiut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40677" y="2338389"/>
            <a:ext cx="527538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ahoma" pitchFamily="34" charset="0"/>
              </a:rPr>
              <a:t>-Nhiệt </a:t>
            </a:r>
            <a:r>
              <a:rPr lang="en-US" sz="2800">
                <a:solidFill>
                  <a:srgbClr val="0000FF"/>
                </a:solidFill>
                <a:latin typeface="Tahoma" pitchFamily="34" charset="0"/>
              </a:rPr>
              <a:t>độ của nước đá đang tan là </a:t>
            </a:r>
            <a:r>
              <a:rPr lang="en-US" sz="2800" smtClean="0">
                <a:solidFill>
                  <a:srgbClr val="0000FF"/>
                </a:solidFill>
                <a:latin typeface="Tahoma" pitchFamily="34" charset="0"/>
              </a:rPr>
              <a:t>………</a:t>
            </a:r>
          </a:p>
          <a:p>
            <a:r>
              <a:rPr lang="en-US" sz="2800" smtClean="0">
                <a:solidFill>
                  <a:srgbClr val="0000FF"/>
                </a:solidFill>
                <a:latin typeface="Tahoma" pitchFamily="34" charset="0"/>
              </a:rPr>
              <a:t>-Nhiệt độ </a:t>
            </a:r>
            <a:r>
              <a:rPr lang="en-US" sz="2800">
                <a:solidFill>
                  <a:srgbClr val="0000FF"/>
                </a:solidFill>
                <a:latin typeface="Tahoma" pitchFamily="34" charset="0"/>
              </a:rPr>
              <a:t>của hơi nước đang sôi là  …………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259" y="3733800"/>
            <a:ext cx="1072403" cy="457200"/>
            <a:chOff x="4644" y="1961"/>
            <a:chExt cx="702" cy="288"/>
          </a:xfrm>
        </p:grpSpPr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44" y="1961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</a:rPr>
                <a:t>   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2000" b="1" baseline="3000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5202" y="2127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14597" y="2041526"/>
            <a:ext cx="1406769" cy="396875"/>
            <a:chOff x="3168" y="720"/>
            <a:chExt cx="960" cy="250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168" y="720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100</a:t>
              </a:r>
              <a:r>
                <a:rPr lang="en-US" sz="2000" b="1" baseline="3000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3670" y="853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33400" y="2749060"/>
            <a:ext cx="98327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 0</a:t>
            </a:r>
            <a:r>
              <a:rPr lang="en-US" sz="2800" b="1" baseline="3000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62000" y="3657600"/>
            <a:ext cx="142142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  100</a:t>
            </a:r>
            <a:r>
              <a:rPr lang="en-US" sz="2800" b="1" baseline="3000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  <p:bldP spid="11275" grpId="0" autoUpdateAnimBg="0"/>
      <p:bldP spid="11292" grpId="0"/>
      <p:bldP spid="112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37027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000" b="1" smtClean="0">
                <a:solidFill>
                  <a:srgbClr val="FF0000"/>
                </a:solidFill>
                <a:sym typeface="Webdings" pitchFamily="18" charset="2"/>
              </a:rPr>
              <a:t>C4.</a:t>
            </a:r>
            <a:r>
              <a:rPr lang="en-US" sz="3000" b="1" smtClean="0">
                <a:sym typeface="Webdings" pitchFamily="18" charset="2"/>
              </a:rPr>
              <a:t> </a:t>
            </a:r>
            <a:r>
              <a:rPr lang="en-US" sz="3000" b="1">
                <a:sym typeface="Webdings" pitchFamily="18" charset="2"/>
              </a:rPr>
              <a:t>Hãy quan sát rồi so sánh các nhiệt kế </a:t>
            </a:r>
            <a:r>
              <a:rPr lang="en-US" sz="3000" b="1" smtClean="0">
                <a:sym typeface="Webdings" pitchFamily="18" charset="2"/>
              </a:rPr>
              <a:t>của mỗi nhóm </a:t>
            </a:r>
            <a:r>
              <a:rPr lang="en-US" sz="3000" b="1">
                <a:sym typeface="Webdings" pitchFamily="18" charset="2"/>
              </a:rPr>
              <a:t>về GHĐ, ĐCNN, công dụng và điền vào bảng 22.1.</a:t>
            </a:r>
            <a:endParaRPr lang="en-US" sz="3000" b="1">
              <a:latin typeface="Tahoma" pitchFamily="34" charset="0"/>
            </a:endParaRPr>
          </a:p>
        </p:txBody>
      </p:sp>
      <p:graphicFrame>
        <p:nvGraphicFramePr>
          <p:cNvPr id="46162" name="Group 82"/>
          <p:cNvGraphicFramePr>
            <a:graphicFrameLocks noGrp="1"/>
          </p:cNvGraphicFramePr>
          <p:nvPr>
            <p:ph/>
          </p:nvPr>
        </p:nvGraphicFramePr>
        <p:xfrm>
          <a:off x="152400" y="2438400"/>
          <a:ext cx="8792307" cy="3661410"/>
        </p:xfrm>
        <a:graphic>
          <a:graphicData uri="http://schemas.openxmlformats.org/drawingml/2006/table">
            <a:tbl>
              <a:tblPr/>
              <a:tblGrid>
                <a:gridCol w="2828192"/>
                <a:gridCol w="2140927"/>
                <a:gridCol w="1739411"/>
                <a:gridCol w="208377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Loại nhiệt kế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GHĐ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ĐCNN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Công dụng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rượu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 … đến 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thủy ngân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 … đến …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y tế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… đến 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2031" y="533401"/>
            <a:ext cx="2625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err="1">
                <a:latin typeface="Times New Roman" pitchFamily="18" charset="0"/>
              </a:rPr>
              <a:t>Bảng</a:t>
            </a:r>
            <a:r>
              <a:rPr lang="en-US" sz="2800" b="1" i="1">
                <a:latin typeface="Times New Roman" pitchFamily="18" charset="0"/>
              </a:rPr>
              <a:t> 22.1.</a:t>
            </a:r>
          </a:p>
        </p:txBody>
      </p:sp>
      <p:graphicFrame>
        <p:nvGraphicFramePr>
          <p:cNvPr id="35914" name="Group 74"/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687824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477108"/>
                <a:gridCol w="2409092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Loại nhiệt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kế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GHĐ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ĐCNN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Công dụng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rượu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 ………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thủy ngân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 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 ………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 tế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  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  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1055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baseline="3000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3352800" y="3956540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100</a:t>
            </a:r>
            <a:r>
              <a:rPr lang="en-US" sz="2800" b="1" baseline="3000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853354" y="3763964"/>
            <a:ext cx="986204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6049108" y="3319463"/>
            <a:ext cx="239150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Đo nhiệt độ trong các thí nghiệm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3418453" y="4642341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35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449515" y="5159427"/>
            <a:ext cx="105654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42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4783015" y="4953001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0,1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119446" y="4800600"/>
            <a:ext cx="2092569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Đo nhiệt độ cơ thể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3235569" y="2133601"/>
            <a:ext cx="112541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-20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446585" y="2633663"/>
            <a:ext cx="984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50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4853354" y="2438400"/>
            <a:ext cx="112541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6000751" y="2286000"/>
            <a:ext cx="236952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Đo nhiệt độ khí quyển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5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79" grpId="0" autoUpdateAnimBg="0"/>
      <p:bldP spid="35880" grpId="0" autoUpdateAnimBg="0"/>
      <p:bldP spid="35881" grpId="0" autoUpdateAnimBg="0"/>
      <p:bldP spid="35882" grpId="0" autoUpdateAnimBg="0"/>
      <p:bldP spid="35883" grpId="0" autoUpdateAnimBg="0"/>
      <p:bldP spid="35884" grpId="0" autoUpdateAnimBg="0"/>
      <p:bldP spid="35886" grpId="0" autoUpdateAnimBg="0"/>
      <p:bldP spid="35887" grpId="0" autoUpdateAnimBg="0"/>
      <p:bldP spid="35889" grpId="0" autoUpdateAnimBg="0"/>
      <p:bldP spid="35890" grpId="0" autoUpdateAnimBg="0"/>
      <p:bldP spid="35891" grpId="0" autoUpdateAnimBg="0"/>
      <p:bldP spid="358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445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 rot="-1350764">
            <a:off x="495300" y="381000"/>
            <a:ext cx="2559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aseline="0">
                <a:solidFill>
                  <a:srgbClr val="FF3300"/>
                </a:solidFill>
                <a:latin typeface="VNI-Times" pitchFamily="2" charset="0"/>
              </a:rPr>
              <a:t>Nhieät keá y teá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 rot="-1664134">
            <a:off x="2724150" y="533400"/>
            <a:ext cx="314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aseline="0">
                <a:solidFill>
                  <a:srgbClr val="0000FF"/>
                </a:solidFill>
                <a:latin typeface="VNI-Times" pitchFamily="2" charset="0"/>
              </a:rPr>
              <a:t>Nhieät keá ñieän töû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47650" y="1995488"/>
            <a:ext cx="280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aseline="0">
                <a:solidFill>
                  <a:srgbClr val="FF3300"/>
                </a:solidFill>
                <a:latin typeface="VNI-Times" pitchFamily="2" charset="0"/>
              </a:rPr>
              <a:t>Nhieät keá röôïu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H="1">
            <a:off x="1485900" y="2514600"/>
            <a:ext cx="3302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485900" y="2895600"/>
            <a:ext cx="1238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aseline="0">
                <a:solidFill>
                  <a:srgbClr val="0000FF"/>
                </a:solidFill>
                <a:latin typeface="VNI-Times" pitchFamily="2" charset="0"/>
              </a:rPr>
              <a:t>Nhieät keá kim loaïi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2393950" y="3657600"/>
            <a:ext cx="57785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613400" y="5500688"/>
            <a:ext cx="379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aseline="0">
                <a:solidFill>
                  <a:srgbClr val="FF3300"/>
                </a:solidFill>
                <a:latin typeface="VNI-Times" pitchFamily="2" charset="0"/>
              </a:rPr>
              <a:t>Nhieät keá thuyû ngaân</a:t>
            </a: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>
            <a:off x="7016750" y="5943600"/>
            <a:ext cx="1651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521450" y="1143000"/>
            <a:ext cx="1238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aseline="0">
                <a:solidFill>
                  <a:srgbClr val="0000FF"/>
                </a:solidFill>
                <a:latin typeface="VNI-Times" pitchFamily="2" charset="0"/>
              </a:rPr>
              <a:t>Nhieät keá maøu</a:t>
            </a: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7512050" y="1905000"/>
            <a:ext cx="3302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4127500" y="1143000"/>
            <a:ext cx="3302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733550" y="900113"/>
            <a:ext cx="33020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3" grpId="1"/>
      <p:bldP spid="104454" grpId="0"/>
      <p:bldP spid="104454" grpId="1"/>
      <p:bldP spid="104455" grpId="0"/>
      <p:bldP spid="104455" grpId="1"/>
      <p:bldP spid="104456" grpId="0" animBg="1"/>
      <p:bldP spid="104456" grpId="1" animBg="1"/>
      <p:bldP spid="104457" grpId="0"/>
      <p:bldP spid="104457" grpId="1"/>
      <p:bldP spid="104458" grpId="0" animBg="1"/>
      <p:bldP spid="104458" grpId="1" animBg="1"/>
      <p:bldP spid="104459" grpId="0"/>
      <p:bldP spid="104459" grpId="1"/>
      <p:bldP spid="104460" grpId="0" animBg="1"/>
      <p:bldP spid="104460" grpId="1" animBg="1"/>
      <p:bldP spid="104461" grpId="0"/>
      <p:bldP spid="104461" grpId="1"/>
      <p:bldP spid="104462" grpId="0" animBg="1"/>
      <p:bldP spid="104462" grpId="1" animBg="1"/>
      <p:bldP spid="104463" grpId="0" animBg="1"/>
      <p:bldP spid="104463" grpId="1" animBg="1"/>
      <p:bldP spid="104464" grpId="0" animBg="1"/>
      <p:bldP spid="10446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90600" y="838200"/>
            <a:ext cx="7346950" cy="1431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 baseline="0">
                <a:solidFill>
                  <a:srgbClr val="33CCFF"/>
                </a:solidFill>
              </a:rPr>
              <a:t>Em hãy nêu công dụng của nhiệt kế y tế?</a:t>
            </a:r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228600" y="3429000"/>
            <a:ext cx="4110038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14" name="Rectangle 54"/>
          <p:cNvSpPr>
            <a:spLocks noGrp="1" noChangeArrowheads="1"/>
          </p:cNvSpPr>
          <p:nvPr>
            <p:ph type="title"/>
          </p:nvPr>
        </p:nvSpPr>
        <p:spPr>
          <a:xfrm>
            <a:off x="304800" y="3505200"/>
            <a:ext cx="3962400" cy="11430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3300"/>
                </a:solidFill>
              </a:rPr>
              <a:t>A.Dùng để đo nhiệt độ khí quyển</a:t>
            </a:r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4876800" y="3429000"/>
            <a:ext cx="4110038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4953000" y="3429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b="0" baseline="0">
                <a:solidFill>
                  <a:srgbClr val="FF3300"/>
                </a:solidFill>
                <a:latin typeface="Arial" charset="0"/>
              </a:rPr>
              <a:t>B.Dùng để đo nhiệt độ trong các thí nghiệm</a:t>
            </a:r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228600" y="5105400"/>
            <a:ext cx="4110038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304800" y="51816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C.Dùng để đo nhiệt độ cơ thể con người</a:t>
            </a:r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4876800" y="5105400"/>
            <a:ext cx="4110038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4953000" y="51816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D. Dùng để đo sự nở vì nhiệt</a:t>
            </a:r>
          </a:p>
        </p:txBody>
      </p:sp>
      <p:sp>
        <p:nvSpPr>
          <p:cNvPr id="16395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6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6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6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275 -0.322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556 L 0.275 -0.327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8"/>
                  </p:tgtEl>
                </p:cond>
              </p:nextCondLst>
            </p:seq>
          </p:childTnLst>
        </p:cTn>
      </p:par>
    </p:tnLst>
    <p:bldLst>
      <p:bldP spid="66570" grpId="0"/>
      <p:bldP spid="66570" grpId="1"/>
      <p:bldP spid="66613" grpId="0" animBg="1"/>
      <p:bldP spid="66613" grpId="1" animBg="1"/>
      <p:bldP spid="66613" grpId="2" animBg="1"/>
      <p:bldP spid="66614" grpId="0"/>
      <p:bldP spid="66614" grpId="1"/>
      <p:bldP spid="66614" grpId="2"/>
      <p:bldP spid="66615" grpId="0" animBg="1"/>
      <p:bldP spid="66615" grpId="1" animBg="1"/>
      <p:bldP spid="66615" grpId="2" animBg="1"/>
      <p:bldP spid="66616" grpId="0"/>
      <p:bldP spid="66616" grpId="1"/>
      <p:bldP spid="66616" grpId="2"/>
      <p:bldP spid="66617" grpId="0" animBg="1"/>
      <p:bldP spid="66617" grpId="1" animBg="1"/>
      <p:bldP spid="66617" grpId="2" animBg="1"/>
      <p:bldP spid="66617" grpId="3" animBg="1"/>
      <p:bldP spid="66618" grpId="0"/>
      <p:bldP spid="66618" grpId="1"/>
      <p:bldP spid="66618" grpId="2"/>
      <p:bldP spid="66619" grpId="0" animBg="1"/>
      <p:bldP spid="66619" grpId="1" animBg="1"/>
      <p:bldP spid="66619" grpId="2" animBg="1"/>
      <p:bldP spid="66620" grpId="0"/>
      <p:bldP spid="66620" grpId="1"/>
      <p:bldP spid="666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7315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14697" name="Picture 9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4390">
            <a:off x="3962400" y="39624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0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4390">
            <a:off x="5715000" y="39624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Picture 11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4390">
            <a:off x="2286000" y="39624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0" name="Picture 12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4390">
            <a:off x="381000" y="23622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1" name="Picture 13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4390">
            <a:off x="7467600" y="23622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0" y="19812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aseline="0">
                <a:solidFill>
                  <a:srgbClr val="FF0066"/>
                </a:solidFill>
                <a:latin typeface=".VnArial" pitchFamily="34" charset="0"/>
              </a:rPr>
              <a:t>PhÇn th­ëng lµ:</a:t>
            </a:r>
          </a:p>
          <a:p>
            <a:pPr algn="ctr"/>
            <a:r>
              <a:rPr lang="en-US" sz="4400" baseline="0">
                <a:solidFill>
                  <a:srgbClr val="FF0066"/>
                </a:solidFill>
                <a:latin typeface=".VnArial" pitchFamily="34" charset="0"/>
              </a:rPr>
              <a:t>Mét trµng ph¸o tay!</a:t>
            </a:r>
          </a:p>
        </p:txBody>
      </p:sp>
      <p:sp>
        <p:nvSpPr>
          <p:cNvPr id="1946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2" grpId="1" animBg="1"/>
      <p:bldP spid="114693" grpId="0" animBg="1"/>
      <p:bldP spid="114693" grpId="1" animBg="1"/>
      <p:bldP spid="114694" grpId="0" animBg="1"/>
      <p:bldP spid="114694" grpId="1" animBg="1"/>
      <p:bldP spid="114695" grpId="0" animBg="1"/>
      <p:bldP spid="114695" grpId="1" animBg="1"/>
      <p:bldP spid="114696" grpId="0" animBg="1"/>
      <p:bldP spid="114696" grpId="1" animBg="1"/>
      <p:bldP spid="114702" grpId="0"/>
      <p:bldP spid="1147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723" y="609600"/>
            <a:ext cx="371621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354" y="381000"/>
            <a:ext cx="464380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 ơi, cho con đi đá bóng nhé !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: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 được đâu ! Con đang sốt nóng đây này !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không sốt đâu ! Mẹ cho con đi nhé 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962400"/>
            <a:ext cx="52753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3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 biết chính xác người con có sốt không ta dùng dụng cụ nào?</a:t>
            </a:r>
            <a:endParaRPr lang="en-US" sz="30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62000" y="1143000"/>
            <a:ext cx="80010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i="1" baseline="0" err="1">
                <a:latin typeface="VNI-Times" pitchFamily="2" charset="0"/>
              </a:rPr>
              <a:t>Nhieät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keá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hoaït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ñoäng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döïa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treân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hieän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töôïng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gì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cuûa</a:t>
            </a:r>
            <a:r>
              <a:rPr lang="en-US" sz="4800" b="1" i="1" baseline="0">
                <a:latin typeface="VNI-Times" pitchFamily="2" charset="0"/>
              </a:rPr>
              <a:t> </a:t>
            </a:r>
            <a:r>
              <a:rPr lang="en-US" sz="4800" b="1" i="1" baseline="0" err="1">
                <a:latin typeface="VNI-Times" pitchFamily="2" charset="0"/>
              </a:rPr>
              <a:t>chaát</a:t>
            </a:r>
            <a:r>
              <a:rPr lang="en-US" sz="4800" b="1" i="1" baseline="0">
                <a:latin typeface="VNI-Times" pitchFamily="2" charset="0"/>
              </a:rPr>
              <a:t>  </a:t>
            </a:r>
            <a:r>
              <a:rPr lang="en-US" sz="4800" b="1" i="1" baseline="0" err="1">
                <a:latin typeface="VNI-Times" pitchFamily="2" charset="0"/>
              </a:rPr>
              <a:t>gì</a:t>
            </a:r>
            <a:r>
              <a:rPr lang="en-US" sz="4800" b="1" baseline="0">
                <a:latin typeface="VNI-Times" pitchFamily="2" charset="0"/>
              </a:rPr>
              <a:t>?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28600" y="35052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title"/>
          </p:nvPr>
        </p:nvSpPr>
        <p:spPr>
          <a:xfrm>
            <a:off x="304800" y="3581400"/>
            <a:ext cx="3962400" cy="1143000"/>
          </a:xfrm>
          <a:noFill/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3300"/>
                </a:solidFill>
              </a:rPr>
              <a:t>A.Dãn nở vì nhiệt của chất lỏng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4876800" y="35052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4953000" y="3505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C.Dãn nở vì nhiệt của chất rắn</a:t>
            </a: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28600" y="52578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304800" y="5334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B.Dãn nở vì nhiệt của các chất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4876800" y="52578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4953000" y="5334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D. Dãn nở vì nhiệt của chất khí</a:t>
            </a:r>
          </a:p>
        </p:txBody>
      </p:sp>
      <p:sp>
        <p:nvSpPr>
          <p:cNvPr id="17419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9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275 -0.3222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556 L 0.275 -0.32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9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8"/>
                  </p:tgtEl>
                </p:cond>
              </p:nextCondLst>
            </p:seq>
          </p:childTnLst>
        </p:cTn>
      </p:par>
    </p:tnLst>
    <p:bldLst>
      <p:bldP spid="69643" grpId="0"/>
      <p:bldP spid="69643" grpId="1"/>
      <p:bldP spid="69651" grpId="0" animBg="1"/>
      <p:bldP spid="69651" grpId="1" animBg="1"/>
      <p:bldP spid="69651" grpId="2" animBg="1"/>
      <p:bldP spid="69652" grpId="0"/>
      <p:bldP spid="69652" grpId="1"/>
      <p:bldP spid="69652" grpId="2"/>
      <p:bldP spid="69653" grpId="0" animBg="1"/>
      <p:bldP spid="69653" grpId="1" animBg="1"/>
      <p:bldP spid="69653" grpId="2" animBg="1"/>
      <p:bldP spid="69654" grpId="0"/>
      <p:bldP spid="69654" grpId="1"/>
      <p:bldP spid="69654" grpId="2"/>
      <p:bldP spid="69655" grpId="0" animBg="1"/>
      <p:bldP spid="69655" grpId="1" animBg="1"/>
      <p:bldP spid="69655" grpId="2" animBg="1"/>
      <p:bldP spid="69655" grpId="3" animBg="1"/>
      <p:bldP spid="69656" grpId="0"/>
      <p:bldP spid="69656" grpId="1"/>
      <p:bldP spid="69656" grpId="2"/>
      <p:bldP spid="69657" grpId="0" animBg="1"/>
      <p:bldP spid="69657" grpId="1" animBg="1"/>
      <p:bldP spid="69657" grpId="2" animBg="1"/>
      <p:bldP spid="69658" grpId="0"/>
      <p:bldP spid="69658" grpId="1"/>
      <p:bldP spid="6965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66700" y="0"/>
            <a:ext cx="8534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aseline="0">
                <a:solidFill>
                  <a:srgbClr val="FF3300"/>
                </a:solidFill>
                <a:latin typeface="VNI-Times" pitchFamily="2" charset="0"/>
              </a:rPr>
              <a:t>Phaàn thöôûng laø moät soá hình aûnh “ñaëc bieät” ñeå giaûi trí.</a:t>
            </a:r>
          </a:p>
        </p:txBody>
      </p:sp>
      <p:pic>
        <p:nvPicPr>
          <p:cNvPr id="115718" name="Picture 6" descr="177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X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8" descr="B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 descr="H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3434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7" grpId="0"/>
      <p:bldP spid="1157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85800" y="304800"/>
            <a:ext cx="8001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i="1" u="sng" smtClean="0">
                <a:solidFill>
                  <a:srgbClr val="FF3300"/>
                </a:solidFill>
              </a:rPr>
              <a:t>Nhiệt kế là dụng cụ dùng…..</a:t>
            </a:r>
            <a:r>
              <a:rPr lang="en-US" sz="4000" i="1" u="sng" baseline="0" smtClean="0">
                <a:solidFill>
                  <a:srgbClr val="FF3300"/>
                </a:solidFill>
              </a:rPr>
              <a:t> </a:t>
            </a:r>
            <a:r>
              <a:rPr lang="en-US" sz="4000" i="1" u="sng" baseline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152400" y="32004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title"/>
          </p:nvPr>
        </p:nvSpPr>
        <p:spPr>
          <a:xfrm>
            <a:off x="152400" y="3276600"/>
            <a:ext cx="3886200" cy="1143000"/>
          </a:xfrm>
          <a:noFill/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3300"/>
                </a:solidFill>
              </a:rPr>
              <a:t> A. Đo nhiệt giai</a:t>
            </a:r>
            <a:endParaRPr lang="en-US" sz="3000" baseline="30000" smtClean="0">
              <a:solidFill>
                <a:srgbClr val="FF3300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800600" y="32004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</a:rPr>
              <a:t>C. </a:t>
            </a:r>
            <a:r>
              <a:rPr lang="en-US" sz="3000" b="0" baseline="0" smtClean="0">
                <a:solidFill>
                  <a:srgbClr val="FF3300"/>
                </a:solidFill>
              </a:rPr>
              <a:t>Đo</a:t>
            </a:r>
            <a:r>
              <a:rPr lang="en-US" sz="3000" b="0" smtClean="0">
                <a:solidFill>
                  <a:srgbClr val="FF3300"/>
                </a:solidFill>
              </a:rPr>
              <a:t> thể tích</a:t>
            </a:r>
            <a:endParaRPr lang="en-US" sz="3000" b="0" baseline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52400" y="49530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28600" y="5029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smtClean="0">
                <a:solidFill>
                  <a:srgbClr val="FF3300"/>
                </a:solidFill>
                <a:latin typeface="Arial" charset="0"/>
              </a:rPr>
              <a:t>C. Đo khối lượng</a:t>
            </a:r>
            <a:endParaRPr lang="en-US" sz="3000" b="0" baseline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800600" y="49530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4876800" y="5029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</a:rPr>
              <a:t>D</a:t>
            </a:r>
            <a:r>
              <a:rPr lang="en-US" sz="3000" b="0" baseline="0" smtClean="0">
                <a:solidFill>
                  <a:srgbClr val="FF3300"/>
                </a:solidFill>
              </a:rPr>
              <a:t>.</a:t>
            </a:r>
            <a:r>
              <a:rPr lang="en-US" sz="3000" smtClean="0">
                <a:solidFill>
                  <a:srgbClr val="FF3300"/>
                </a:solidFill>
              </a:rPr>
              <a:t> Đo nhiệt độ</a:t>
            </a:r>
            <a:endParaRPr lang="en-US" sz="3000" b="0" baseline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1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1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731E-6 L -0.28334 -0.455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2359E-6 L -0.28334 -0.4606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3"/>
                  </p:tgtEl>
                </p:cond>
              </p:nextCondLst>
            </p:seq>
          </p:childTnLst>
        </p:cTn>
      </p:par>
    </p:tnLst>
    <p:bldLst>
      <p:bldP spid="71694" grpId="0"/>
      <p:bldP spid="71694" grpId="1"/>
      <p:bldP spid="71706" grpId="0" animBg="1"/>
      <p:bldP spid="71706" grpId="1" animBg="1"/>
      <p:bldP spid="71706" grpId="2" animBg="1"/>
      <p:bldP spid="71707" grpId="0"/>
      <p:bldP spid="71707" grpId="1"/>
      <p:bldP spid="71707" grpId="2"/>
      <p:bldP spid="71708" grpId="0" animBg="1"/>
      <p:bldP spid="71708" grpId="1" animBg="1"/>
      <p:bldP spid="71708" grpId="2" animBg="1"/>
      <p:bldP spid="71709" grpId="0"/>
      <p:bldP spid="71709" grpId="1"/>
      <p:bldP spid="71709" grpId="2"/>
      <p:bldP spid="71710" grpId="0" animBg="1"/>
      <p:bldP spid="71710" grpId="1" animBg="1"/>
      <p:bldP spid="71710" grpId="2" animBg="1"/>
      <p:bldP spid="71711" grpId="0"/>
      <p:bldP spid="71711" grpId="1"/>
      <p:bldP spid="71711" grpId="2"/>
      <p:bldP spid="71712" grpId="0" animBg="1"/>
      <p:bldP spid="71712" grpId="1" animBg="1"/>
      <p:bldP spid="71712" grpId="2" animBg="1"/>
      <p:bldP spid="71712" grpId="3" animBg="1"/>
      <p:bldP spid="71713" grpId="0"/>
      <p:bldP spid="71713" grpId="1"/>
      <p:bldP spid="7171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85800" y="304800"/>
            <a:ext cx="8001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i="1" u="sng" baseline="0">
                <a:solidFill>
                  <a:srgbClr val="FF3300"/>
                </a:solidFill>
              </a:rPr>
              <a:t>Cho </a:t>
            </a:r>
            <a:r>
              <a:rPr lang="en-US" sz="4000" i="1" u="sng" baseline="0" err="1">
                <a:solidFill>
                  <a:srgbClr val="FF3300"/>
                </a:solidFill>
              </a:rPr>
              <a:t>biết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nhiệt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độ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bình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thường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của</a:t>
            </a:r>
            <a:r>
              <a:rPr lang="en-US" sz="4000" i="1" u="sng" baseline="0">
                <a:solidFill>
                  <a:srgbClr val="FF3300"/>
                </a:solidFill>
              </a:rPr>
              <a:t> con </a:t>
            </a:r>
            <a:r>
              <a:rPr lang="en-US" sz="4000" i="1" u="sng" baseline="0" err="1">
                <a:solidFill>
                  <a:srgbClr val="FF3300"/>
                </a:solidFill>
              </a:rPr>
              <a:t>người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là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i="1" u="sng" baseline="0" err="1">
                <a:solidFill>
                  <a:srgbClr val="FF3300"/>
                </a:solidFill>
              </a:rPr>
              <a:t>mấy</a:t>
            </a:r>
            <a:r>
              <a:rPr lang="en-US" sz="4000" i="1" u="sng" baseline="0">
                <a:solidFill>
                  <a:srgbClr val="FF3300"/>
                </a:solidFill>
              </a:rPr>
              <a:t> </a:t>
            </a:r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°</a:t>
            </a:r>
            <a:r>
              <a:rPr lang="en-US" sz="4000" i="1" u="sng" baseline="0" smtClean="0">
                <a:solidFill>
                  <a:srgbClr val="FF3300"/>
                </a:solidFill>
              </a:rPr>
              <a:t>C </a:t>
            </a:r>
            <a:r>
              <a:rPr lang="en-US" sz="4000" i="1" u="sng" baseline="0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71696" name="Picture 16" descr="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267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152400" y="32004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title"/>
          </p:nvPr>
        </p:nvSpPr>
        <p:spPr>
          <a:xfrm>
            <a:off x="152400" y="3276600"/>
            <a:ext cx="3886200" cy="1143000"/>
          </a:xfrm>
          <a:noFill/>
        </p:spPr>
        <p:txBody>
          <a:bodyPr/>
          <a:lstStyle/>
          <a:p>
            <a:pPr eaLnBrk="1" hangingPunct="1"/>
            <a:r>
              <a:rPr lang="en-US" sz="3000" baseline="-25000" smtClean="0">
                <a:solidFill>
                  <a:srgbClr val="FF3300"/>
                </a:solidFill>
              </a:rPr>
              <a:t>A.42</a:t>
            </a:r>
            <a:r>
              <a:rPr lang="en-US" sz="3500" baseline="-25000" smtClean="0">
                <a:solidFill>
                  <a:srgbClr val="FF3300"/>
                </a:solidFill>
              </a:rPr>
              <a:t>°</a:t>
            </a:r>
            <a:r>
              <a:rPr lang="en-US" sz="3000" baseline="-25000" smtClean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800600" y="32004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</a:rPr>
              <a:t>C. 36</a:t>
            </a:r>
            <a:r>
              <a:rPr lang="en-US" sz="3500" b="0" baseline="0">
                <a:solidFill>
                  <a:srgbClr val="FF3300"/>
                </a:solidFill>
                <a:latin typeface="Arial" charset="0"/>
              </a:rPr>
              <a:t>°</a:t>
            </a:r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52400" y="49530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28600" y="5029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</a:rPr>
              <a:t>B.39</a:t>
            </a:r>
            <a:r>
              <a:rPr lang="en-US" sz="3500" b="0" baseline="0">
                <a:solidFill>
                  <a:srgbClr val="FF3300"/>
                </a:solidFill>
                <a:latin typeface="Arial" charset="0"/>
              </a:rPr>
              <a:t>°</a:t>
            </a:r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800600" y="4953000"/>
            <a:ext cx="4108450" cy="1219200"/>
          </a:xfrm>
          <a:prstGeom prst="rect">
            <a:avLst/>
          </a:prstGeom>
          <a:gradFill rotWithShape="0">
            <a:gsLst>
              <a:gs pos="0">
                <a:srgbClr val="5E9EFF">
                  <a:alpha val="49001"/>
                </a:srgbClr>
              </a:gs>
              <a:gs pos="20000">
                <a:srgbClr val="85C2FF">
                  <a:alpha val="49001"/>
                </a:srgbClr>
              </a:gs>
              <a:gs pos="35001">
                <a:srgbClr val="C4D6EB">
                  <a:alpha val="49001"/>
                </a:srgbClr>
              </a:gs>
              <a:gs pos="50000">
                <a:srgbClr val="FFEBFA">
                  <a:alpha val="49001"/>
                </a:srgbClr>
              </a:gs>
              <a:gs pos="64999">
                <a:srgbClr val="C4D6EB">
                  <a:alpha val="49001"/>
                </a:srgbClr>
              </a:gs>
              <a:gs pos="80000">
                <a:srgbClr val="85C2FF">
                  <a:alpha val="49001"/>
                </a:srgbClr>
              </a:gs>
              <a:gs pos="100000">
                <a:srgbClr val="5E9EFF">
                  <a:alpha val="49001"/>
                </a:srgbClr>
              </a:gs>
            </a:gsLst>
            <a:lin ang="5400000" scaled="1"/>
          </a:gradFill>
          <a:ln w="104775" cmpd="thickThin">
            <a:solidFill>
              <a:srgbClr val="9FA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4876800" y="5029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0" baseline="0">
                <a:solidFill>
                  <a:srgbClr val="FF3300"/>
                </a:solidFill>
              </a:rPr>
              <a:t>D.37</a:t>
            </a:r>
            <a:r>
              <a:rPr lang="en-US" sz="3500" b="0" baseline="0">
                <a:solidFill>
                  <a:srgbClr val="FF3300"/>
                </a:solidFill>
                <a:latin typeface="Arial" charset="0"/>
              </a:rPr>
              <a:t>°</a:t>
            </a:r>
            <a:r>
              <a:rPr lang="en-US" sz="3000" b="0" baseline="0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184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731E-6 L -0.28334 -0.4551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2359E-6 L -0.28334 -0.4606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3"/>
                  </p:tgtEl>
                </p:cond>
              </p:nextCondLst>
            </p:seq>
          </p:childTnLst>
        </p:cTn>
      </p:par>
    </p:tnLst>
    <p:bldLst>
      <p:bldP spid="71694" grpId="0"/>
      <p:bldP spid="71694" grpId="1"/>
      <p:bldP spid="71706" grpId="0" animBg="1"/>
      <p:bldP spid="71706" grpId="1" animBg="1"/>
      <p:bldP spid="71706" grpId="2" animBg="1"/>
      <p:bldP spid="71707" grpId="0"/>
      <p:bldP spid="71707" grpId="1"/>
      <p:bldP spid="71707" grpId="2"/>
      <p:bldP spid="71708" grpId="0" animBg="1"/>
      <p:bldP spid="71708" grpId="1" animBg="1"/>
      <p:bldP spid="71708" grpId="2" animBg="1"/>
      <p:bldP spid="71709" grpId="0"/>
      <p:bldP spid="71709" grpId="1"/>
      <p:bldP spid="71709" grpId="2"/>
      <p:bldP spid="71710" grpId="0" animBg="1"/>
      <p:bldP spid="71710" grpId="1" animBg="1"/>
      <p:bldP spid="71710" grpId="2" animBg="1"/>
      <p:bldP spid="71711" grpId="0"/>
      <p:bldP spid="71711" grpId="1"/>
      <p:bldP spid="71711" grpId="2"/>
      <p:bldP spid="71712" grpId="0" animBg="1"/>
      <p:bldP spid="71712" grpId="1" animBg="1"/>
      <p:bldP spid="71712" grpId="2" animBg="1"/>
      <p:bldP spid="71712" grpId="3" animBg="1"/>
      <p:bldP spid="71713" grpId="0"/>
      <p:bldP spid="71713" grpId="1"/>
      <p:bldP spid="7171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9"/>
            <a:ext cx="8229600" cy="1139825"/>
          </a:xfrm>
        </p:spPr>
        <p:txBody>
          <a:bodyPr/>
          <a:lstStyle/>
          <a:p>
            <a:r>
              <a:rPr lang="en-US" sz="2800" b="1" u="sng">
                <a:solidFill>
                  <a:srgbClr val="CC3399"/>
                </a:solidFill>
                <a:latin typeface="Tahoma" pitchFamily="34" charset="0"/>
              </a:rPr>
              <a:t>HƯỚNG DẪN VỀ NHÀ: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1"/>
            <a:ext cx="8229600" cy="4302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66"/>
                </a:solidFill>
                <a:latin typeface="Tahoma" pitchFamily="34" charset="0"/>
              </a:rPr>
              <a:t>   1.</a:t>
            </a:r>
            <a:r>
              <a:rPr lang="en-US" b="1" u="sng">
                <a:solidFill>
                  <a:srgbClr val="FF0066"/>
                </a:solidFill>
                <a:latin typeface="Tahoma" pitchFamily="34" charset="0"/>
              </a:rPr>
              <a:t>Bài </a:t>
            </a:r>
            <a:r>
              <a:rPr lang="en-US" b="1" u="sng" err="1">
                <a:solidFill>
                  <a:srgbClr val="FF0066"/>
                </a:solidFill>
                <a:latin typeface="Tahoma" pitchFamily="34" charset="0"/>
              </a:rPr>
              <a:t>vừa</a:t>
            </a:r>
            <a:r>
              <a:rPr lang="en-US" b="1" u="sng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b="1" u="sng" err="1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b="1" u="sng">
                <a:solidFill>
                  <a:srgbClr val="FF0066"/>
                </a:solidFill>
                <a:latin typeface="Tahoma" pitchFamily="34" charset="0"/>
              </a:rPr>
              <a:t>:</a:t>
            </a:r>
            <a:endParaRPr lang="en-US">
              <a:solidFill>
                <a:srgbClr val="FF0066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* Học thuộc phần ghi nhớ.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*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Làm bài tập: 22.1,22.2,22.4 &amp; 22.5 SBT.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* Đọc phần có thể em chưa biết.</a:t>
            </a:r>
          </a:p>
          <a:p>
            <a:pPr lvl="1">
              <a:lnSpc>
                <a:spcPct val="90000"/>
              </a:lnSpc>
            </a:pPr>
            <a:endParaRPr lang="en-US" b="1" dirty="0">
              <a:solidFill>
                <a:srgbClr val="FF0066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rgbClr val="FF0066"/>
                </a:solidFill>
                <a:latin typeface="Tahoma" pitchFamily="34" charset="0"/>
              </a:rPr>
              <a:t>2.</a:t>
            </a:r>
            <a:r>
              <a:rPr lang="en-US" sz="3200" b="1" u="sng" dirty="0">
                <a:solidFill>
                  <a:srgbClr val="FF0066"/>
                </a:solidFill>
                <a:latin typeface="Tahoma" pitchFamily="34" charset="0"/>
              </a:rPr>
              <a:t>Bài sắp học:</a:t>
            </a: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 Chuẩn bị tiết </a:t>
            </a:r>
            <a:r>
              <a:rPr lang="en-US" b="1" dirty="0" smtClean="0">
                <a:solidFill>
                  <a:srgbClr val="FF0066"/>
                </a:solidFill>
                <a:latin typeface="Tahoma" pitchFamily="34" charset="0"/>
              </a:rPr>
              <a:t>26: </a:t>
            </a:r>
            <a:endParaRPr lang="en-US" b="1" dirty="0">
              <a:solidFill>
                <a:srgbClr val="FF0066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100" b="1" dirty="0">
                <a:solidFill>
                  <a:srgbClr val="FF0066"/>
                </a:solidFill>
                <a:latin typeface="Tahoma" pitchFamily="34" charset="0"/>
              </a:rPr>
              <a:t>THỰC HÀNH </a:t>
            </a:r>
            <a:r>
              <a:rPr lang="en-US" sz="3100" b="1" dirty="0" smtClean="0">
                <a:solidFill>
                  <a:srgbClr val="FF0066"/>
                </a:solidFill>
                <a:latin typeface="Tahoma" pitchFamily="34" charset="0"/>
              </a:rPr>
              <a:t>: ĐO NHIỆT ĐỘ</a:t>
            </a:r>
            <a:endParaRPr lang="en-US" sz="3100" b="1" dirty="0">
              <a:solidFill>
                <a:srgbClr val="FF0066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100" b="1" dirty="0">
                <a:solidFill>
                  <a:srgbClr val="FF0066"/>
                </a:solidFill>
                <a:latin typeface="Tahoma" pitchFamily="34" charset="0"/>
              </a:rPr>
              <a:t>   - Đọc trước bài thực hành.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rgbClr val="FF0066"/>
                </a:solidFill>
                <a:latin typeface="Tahoma" pitchFamily="34" charset="0"/>
              </a:rPr>
              <a:t>	</a:t>
            </a:r>
            <a:r>
              <a:rPr lang="en-US" sz="3200" b="1" dirty="0">
                <a:solidFill>
                  <a:srgbClr val="FF0066"/>
                </a:solidFill>
                <a:latin typeface="Tahoma" pitchFamily="34" charset="0"/>
              </a:rPr>
              <a:t>- Kẻ trên giấy A4 hình 23.2 </a:t>
            </a:r>
            <a:r>
              <a:rPr lang="en-US" sz="3200" b="1" dirty="0" smtClean="0">
                <a:solidFill>
                  <a:srgbClr val="FF0066"/>
                </a:solidFill>
                <a:latin typeface="Tahoma" pitchFamily="34" charset="0"/>
              </a:rPr>
              <a:t>SGK/73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ahoma" pitchFamily="34" charset="0"/>
              </a:rPr>
              <a:t>   - Kẻ trước mẫu báo cáo SGK/74</a:t>
            </a:r>
            <a:endParaRPr lang="en-US" sz="3200" b="1" dirty="0">
              <a:solidFill>
                <a:srgbClr val="FF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604910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i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rPr>
              <a:t>NHIỆT KẾ -THANG NHIỆT ĐỘ</a:t>
            </a:r>
            <a:endParaRPr lang="vi-VN" sz="4400" b="1" i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24554" y="304801"/>
            <a:ext cx="2390043" cy="46166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err="1">
                <a:solidFill>
                  <a:schemeClr val="accent2"/>
                </a:solidFill>
                <a:latin typeface="VNI-Times" pitchFamily="2" charset="0"/>
              </a:rPr>
              <a:t>Tieát</a:t>
            </a:r>
            <a:r>
              <a:rPr lang="en-US" sz="2400" b="1" i="1" u="sng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2400" b="1" i="1" u="sng" smtClean="0">
                <a:solidFill>
                  <a:schemeClr val="accent2"/>
                </a:solidFill>
                <a:latin typeface="VNI-Times" pitchFamily="2" charset="0"/>
              </a:rPr>
              <a:t>25:</a:t>
            </a:r>
            <a:r>
              <a:rPr lang="en-US" sz="2400" b="1" i="1" smtClean="0">
                <a:solidFill>
                  <a:schemeClr val="accent2"/>
                </a:solidFill>
                <a:latin typeface="VNI-Times" pitchFamily="2" charset="0"/>
              </a:rPr>
              <a:t>   </a:t>
            </a:r>
            <a:r>
              <a:rPr lang="en-US" sz="2400" b="1" i="1" u="sng" err="1">
                <a:solidFill>
                  <a:schemeClr val="accent2"/>
                </a:solidFill>
                <a:latin typeface="VNI-Times" pitchFamily="2" charset="0"/>
              </a:rPr>
              <a:t>Baøi</a:t>
            </a:r>
            <a:r>
              <a:rPr lang="en-US" sz="2400" b="1" i="1" u="sng">
                <a:solidFill>
                  <a:schemeClr val="accent2"/>
                </a:solidFill>
                <a:latin typeface="VNI-Times" pitchFamily="2" charset="0"/>
              </a:rPr>
              <a:t> 22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859" y="762000"/>
            <a:ext cx="622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5539" y="609600"/>
            <a:ext cx="49236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0123" y="1295400"/>
            <a:ext cx="9964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 descr="Cac_loai_nhiet_k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169" y="2362200"/>
            <a:ext cx="4829908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80772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vi-VN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609600"/>
            <a:ext cx="89916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>
                <a:solidFill>
                  <a:srgbClr val="FF0000"/>
                </a:solidFill>
                <a:latin typeface="Tahoma" pitchFamily="34" charset="0"/>
              </a:rPr>
              <a:t>C1.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Có 3 bình đựng nước </a:t>
            </a:r>
            <a:r>
              <a:rPr lang="en-US" sz="2900" i="1">
                <a:solidFill>
                  <a:srgbClr val="1C1C1C"/>
                </a:solidFill>
                <a:latin typeface="Tahoma" pitchFamily="34" charset="0"/>
              </a:rPr>
              <a:t>a, b, c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; cho thêm </a:t>
            </a:r>
            <a:r>
              <a:rPr lang="en-US" sz="2900">
                <a:solidFill>
                  <a:srgbClr val="FF0066"/>
                </a:solidFill>
                <a:latin typeface="Tahoma" pitchFamily="34" charset="0"/>
              </a:rPr>
              <a:t>nước đá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vào bình </a:t>
            </a:r>
            <a:r>
              <a:rPr lang="en-US" sz="2900" i="1">
                <a:solidFill>
                  <a:srgbClr val="FF0066"/>
                </a:solidFill>
                <a:latin typeface="Tahoma" pitchFamily="34" charset="0"/>
              </a:rPr>
              <a:t>a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để có nước lạnh và cho thêm </a:t>
            </a:r>
            <a:r>
              <a:rPr lang="en-US" sz="2900">
                <a:solidFill>
                  <a:srgbClr val="FF0066"/>
                </a:solidFill>
                <a:latin typeface="Tahoma" pitchFamily="34" charset="0"/>
              </a:rPr>
              <a:t>nước nóng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vào bình </a:t>
            </a:r>
            <a:r>
              <a:rPr lang="en-US" sz="2900" i="1">
                <a:solidFill>
                  <a:srgbClr val="FF0066"/>
                </a:solidFill>
                <a:latin typeface="Tahoma" pitchFamily="34" charset="0"/>
              </a:rPr>
              <a:t>c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2133600"/>
            <a:ext cx="8915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a)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Nhúng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ngón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trỏ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tay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phải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vào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bình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a,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ngón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 smtClean="0">
                <a:solidFill>
                  <a:srgbClr val="1C1C1C"/>
                </a:solidFill>
                <a:latin typeface="Tahoma" pitchFamily="34" charset="0"/>
              </a:rPr>
              <a:t>trỏ</a:t>
            </a:r>
            <a:r>
              <a:rPr lang="en-US" sz="2900" smtClean="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 smtClean="0">
                <a:solidFill>
                  <a:srgbClr val="1C1C1C"/>
                </a:solidFill>
                <a:latin typeface="Tahoma" pitchFamily="34" charset="0"/>
              </a:rPr>
              <a:t>tay</a:t>
            </a:r>
            <a:r>
              <a:rPr lang="en-US" sz="2900" smtClean="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trái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vào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bình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c.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Các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ngón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tay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có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cảm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giác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thế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1C1C1C"/>
                </a:solidFill>
                <a:latin typeface="Tahoma" pitchFamily="34" charset="0"/>
              </a:rPr>
              <a:t>nào</a:t>
            </a:r>
            <a:r>
              <a:rPr lang="en-US" sz="2900">
                <a:solidFill>
                  <a:srgbClr val="1C1C1C"/>
                </a:solidFill>
                <a:latin typeface="Tahoma" pitchFamily="34" charset="0"/>
              </a:rPr>
              <a:t>?</a:t>
            </a:r>
            <a:endParaRPr lang="en-US" sz="2900" b="1" i="1">
              <a:latin typeface="Tahoma" pitchFamily="34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0" y="3352800"/>
            <a:ext cx="914400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>
                <a:latin typeface="Tahoma" pitchFamily="34" charset="0"/>
              </a:rPr>
              <a:t>b) </a:t>
            </a:r>
            <a:r>
              <a:rPr lang="en-US" sz="2900" err="1">
                <a:latin typeface="Tahoma" pitchFamily="34" charset="0"/>
              </a:rPr>
              <a:t>Sau</a:t>
            </a:r>
            <a:r>
              <a:rPr lang="en-US" sz="2900">
                <a:latin typeface="Tahoma" pitchFamily="34" charset="0"/>
              </a:rPr>
              <a:t> 1 </a:t>
            </a:r>
            <a:r>
              <a:rPr lang="en-US" sz="2900" err="1">
                <a:latin typeface="Tahoma" pitchFamily="34" charset="0"/>
              </a:rPr>
              <a:t>phút</a:t>
            </a:r>
            <a:r>
              <a:rPr lang="en-US" sz="2900">
                <a:latin typeface="Tahoma" pitchFamily="34" charset="0"/>
              </a:rPr>
              <a:t>, </a:t>
            </a:r>
            <a:r>
              <a:rPr lang="en-US" sz="2900" err="1">
                <a:latin typeface="Tahoma" pitchFamily="34" charset="0"/>
              </a:rPr>
              <a:t>rút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cả</a:t>
            </a:r>
            <a:r>
              <a:rPr lang="en-US" sz="2900">
                <a:latin typeface="Tahoma" pitchFamily="34" charset="0"/>
              </a:rPr>
              <a:t> 2 </a:t>
            </a:r>
            <a:r>
              <a:rPr lang="en-US" sz="2900" err="1">
                <a:latin typeface="Tahoma" pitchFamily="34" charset="0"/>
              </a:rPr>
              <a:t>ngón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tay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ra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rồi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cùng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nhúng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vào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bình</a:t>
            </a:r>
            <a:r>
              <a:rPr lang="en-US" sz="2900">
                <a:latin typeface="Tahoma" pitchFamily="34" charset="0"/>
              </a:rPr>
              <a:t> b. </a:t>
            </a:r>
            <a:r>
              <a:rPr lang="en-US" sz="2900" err="1">
                <a:latin typeface="Tahoma" pitchFamily="34" charset="0"/>
              </a:rPr>
              <a:t>Các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ngón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tay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có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cảm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giác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như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thế</a:t>
            </a:r>
            <a:r>
              <a:rPr lang="en-US" sz="2900">
                <a:latin typeface="Tahoma" pitchFamily="34" charset="0"/>
              </a:rPr>
              <a:t> </a:t>
            </a:r>
            <a:r>
              <a:rPr lang="en-US" sz="2900" err="1">
                <a:latin typeface="Tahoma" pitchFamily="34" charset="0"/>
              </a:rPr>
              <a:t>nào</a:t>
            </a:r>
            <a:r>
              <a:rPr lang="en-US" sz="2900">
                <a:latin typeface="Tahoma" pitchFamily="34" charset="0"/>
              </a:rPr>
              <a:t>? </a:t>
            </a:r>
            <a:endParaRPr lang="en-US" sz="2900" smtClean="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900" smtClean="0">
                <a:solidFill>
                  <a:srgbClr val="FF0000"/>
                </a:solidFill>
                <a:latin typeface="Tahoma" pitchFamily="34" charset="0"/>
              </a:rPr>
              <a:t>Từ </a:t>
            </a:r>
            <a:r>
              <a:rPr lang="en-US" sz="2900" err="1">
                <a:solidFill>
                  <a:srgbClr val="FF0000"/>
                </a:solidFill>
                <a:latin typeface="Tahoma" pitchFamily="34" charset="0"/>
              </a:rPr>
              <a:t>thí</a:t>
            </a:r>
            <a:r>
              <a:rPr lang="en-US" sz="29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FF0000"/>
                </a:solidFill>
                <a:latin typeface="Tahoma" pitchFamily="34" charset="0"/>
              </a:rPr>
              <a:t>nghiệm</a:t>
            </a:r>
            <a:r>
              <a:rPr lang="en-US" sz="29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900" err="1">
                <a:solidFill>
                  <a:srgbClr val="FF0000"/>
                </a:solidFill>
                <a:latin typeface="Tahoma" pitchFamily="34" charset="0"/>
              </a:rPr>
              <a:t>này</a:t>
            </a:r>
            <a:r>
              <a:rPr lang="en-US" sz="290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900" smtClean="0">
                <a:solidFill>
                  <a:srgbClr val="FF0000"/>
                </a:solidFill>
                <a:latin typeface="Tahoma" pitchFamily="34" charset="0"/>
              </a:rPr>
              <a:t>hãy cho biết c</a:t>
            </a:r>
            <a:r>
              <a:rPr lang="en-US" sz="28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ảm giác của tay có thể xác định chính xác được độ nóng lạnh của một vật không ? </a:t>
            </a:r>
            <a:endParaRPr lang="en-US" sz="290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1354" y="2057400"/>
            <a:ext cx="88626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sym typeface="Webdings" pitchFamily="18" charset="2"/>
              </a:rPr>
              <a:t>b.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Ngón tay rút từ bình </a:t>
            </a:r>
            <a:r>
              <a:rPr lang="en-US" sz="2800" b="1">
                <a:solidFill>
                  <a:srgbClr val="0000FF"/>
                </a:solidFill>
                <a:latin typeface="Tahoma" pitchFamily="34" charset="0"/>
              </a:rPr>
              <a:t>a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ra sẽ có cảm giác </a:t>
            </a:r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……</a:t>
            </a:r>
            <a:r>
              <a:rPr lang="en-US" sz="2800" b="1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ngón tay rút từ bình </a:t>
            </a:r>
            <a:r>
              <a:rPr lang="en-US" sz="2800" b="1">
                <a:solidFill>
                  <a:srgbClr val="0000FF"/>
                </a:solidFill>
                <a:latin typeface="Tahoma" pitchFamily="34" charset="0"/>
              </a:rPr>
              <a:t>c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ra sẽ có cảm </a:t>
            </a:r>
            <a:r>
              <a:rPr lang="en-US" sz="2800" b="1" smtClean="0">
                <a:solidFill>
                  <a:srgbClr val="FF0000"/>
                </a:solidFill>
                <a:latin typeface="Tahoma" pitchFamily="34" charset="0"/>
              </a:rPr>
              <a:t>giác…….., </a:t>
            </a:r>
            <a:endParaRPr lang="en-US" sz="2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1354" y="3657600"/>
            <a:ext cx="8862646" cy="107721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 luận :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-562708" y="1143001"/>
            <a:ext cx="94956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sz="2900" b="1" smtClean="0">
                <a:solidFill>
                  <a:srgbClr val="0000FF"/>
                </a:solidFill>
                <a:latin typeface="Tahoma" pitchFamily="34" charset="0"/>
                <a:sym typeface="Webdings" pitchFamily="18" charset="2"/>
              </a:rPr>
              <a:t>a.</a:t>
            </a:r>
            <a:r>
              <a:rPr lang="en-US" sz="2900" b="1" smtClean="0">
                <a:solidFill>
                  <a:srgbClr val="FF0000"/>
                </a:solidFill>
                <a:latin typeface="Tahoma" pitchFamily="34" charset="0"/>
                <a:sym typeface="Webdings" pitchFamily="18" charset="2"/>
              </a:rPr>
              <a:t> </a:t>
            </a:r>
            <a:r>
              <a:rPr lang="en-US" sz="2900" b="1">
                <a:solidFill>
                  <a:srgbClr val="FF0000"/>
                </a:solidFill>
                <a:latin typeface="Tahoma" pitchFamily="34" charset="0"/>
              </a:rPr>
              <a:t>Ngón tay nhúng bình </a:t>
            </a:r>
            <a:r>
              <a:rPr lang="en-US" sz="2900" b="1">
                <a:solidFill>
                  <a:srgbClr val="0000FF"/>
                </a:solidFill>
                <a:latin typeface="Tahoma" pitchFamily="34" charset="0"/>
              </a:rPr>
              <a:t>a </a:t>
            </a:r>
            <a:r>
              <a:rPr lang="en-US" sz="2900" b="1">
                <a:solidFill>
                  <a:srgbClr val="FF0000"/>
                </a:solidFill>
                <a:latin typeface="Tahoma" pitchFamily="34" charset="0"/>
              </a:rPr>
              <a:t>có cảm </a:t>
            </a:r>
            <a:r>
              <a:rPr lang="en-US" sz="2900" b="1" smtClean="0">
                <a:solidFill>
                  <a:srgbClr val="FF0000"/>
                </a:solidFill>
                <a:latin typeface="Tahoma" pitchFamily="34" charset="0"/>
              </a:rPr>
              <a:t>giác……..,          ngón tay </a:t>
            </a:r>
            <a:r>
              <a:rPr lang="en-US" sz="2900" b="1">
                <a:solidFill>
                  <a:srgbClr val="FF0000"/>
                </a:solidFill>
                <a:latin typeface="Tahoma" pitchFamily="34" charset="0"/>
              </a:rPr>
              <a:t>nhúng bình </a:t>
            </a:r>
            <a:r>
              <a:rPr lang="en-US" sz="2900" b="1">
                <a:solidFill>
                  <a:srgbClr val="0000FF"/>
                </a:solidFill>
                <a:latin typeface="Tahoma" pitchFamily="34" charset="0"/>
              </a:rPr>
              <a:t>c </a:t>
            </a:r>
            <a:r>
              <a:rPr lang="en-US" sz="2900" b="1">
                <a:solidFill>
                  <a:srgbClr val="FF0000"/>
                </a:solidFill>
                <a:latin typeface="Tahoma" pitchFamily="34" charset="0"/>
              </a:rPr>
              <a:t>có cảm </a:t>
            </a:r>
            <a:r>
              <a:rPr lang="en-US" sz="2900" b="1" smtClean="0">
                <a:solidFill>
                  <a:srgbClr val="FF0000"/>
                </a:solidFill>
                <a:latin typeface="Tahoma" pitchFamily="34" charset="0"/>
              </a:rPr>
              <a:t>giác……...</a:t>
            </a:r>
            <a:r>
              <a:rPr lang="en-US" sz="2900" b="1" smtClean="0">
                <a:solidFill>
                  <a:srgbClr val="1C1C1C"/>
                </a:solidFill>
                <a:latin typeface="Tahoma" pitchFamily="34" charset="0"/>
              </a:rPr>
              <a:t>   </a:t>
            </a:r>
            <a:endParaRPr lang="en-US" sz="2900" b="1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lạnh</a:t>
            </a:r>
            <a:endParaRPr lang="vi-VN" sz="2800"/>
          </a:p>
        </p:txBody>
      </p:sp>
      <p:sp>
        <p:nvSpPr>
          <p:cNvPr id="6" name="TextBox 5"/>
          <p:cNvSpPr txBox="1"/>
          <p:nvPr/>
        </p:nvSpPr>
        <p:spPr>
          <a:xfrm>
            <a:off x="6934200" y="144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nóng</a:t>
            </a:r>
            <a:endParaRPr lang="vi-VN" sz="2800"/>
          </a:p>
        </p:txBody>
      </p:sp>
      <p:sp>
        <p:nvSpPr>
          <p:cNvPr id="7" name="TextBox 6"/>
          <p:cNvSpPr txBox="1"/>
          <p:nvPr/>
        </p:nvSpPr>
        <p:spPr>
          <a:xfrm>
            <a:off x="7391400" y="99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lạnh</a:t>
            </a:r>
            <a:endParaRPr lang="vi-VN" sz="2800"/>
          </a:p>
        </p:txBody>
      </p:sp>
      <p:sp>
        <p:nvSpPr>
          <p:cNvPr id="8" name="TextBox 7"/>
          <p:cNvSpPr txBox="1"/>
          <p:nvPr/>
        </p:nvSpPr>
        <p:spPr>
          <a:xfrm>
            <a:off x="8001000" y="1905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nóng</a:t>
            </a:r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8" grpId="0" animBg="1"/>
      <p:bldP spid="3380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0" y="685800"/>
            <a:ext cx="528417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C1.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Cảm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giác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của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tay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không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smtClean="0">
                <a:latin typeface="Tahoma" pitchFamily="34" charset="0"/>
              </a:rPr>
              <a:t>thể </a:t>
            </a:r>
            <a:r>
              <a:rPr lang="en-US" sz="2800" i="1" err="1">
                <a:latin typeface="Tahoma" pitchFamily="34" charset="0"/>
              </a:rPr>
              <a:t>xác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định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chính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xác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mức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độ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err="1">
                <a:latin typeface="Tahoma" pitchFamily="34" charset="0"/>
              </a:rPr>
              <a:t>nóng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smtClean="0">
                <a:latin typeface="Tahoma" pitchFamily="34" charset="0"/>
              </a:rPr>
              <a:t>lạnh</a:t>
            </a:r>
            <a:r>
              <a:rPr lang="en-US" sz="2800" i="1">
                <a:latin typeface="Tahoma" pitchFamily="34" charset="0"/>
              </a:rPr>
              <a:t> </a:t>
            </a:r>
            <a:r>
              <a:rPr lang="en-US" sz="2800" i="1" smtClean="0">
                <a:latin typeface="Tahoma" pitchFamily="34" charset="0"/>
              </a:rPr>
              <a:t>của vật</a:t>
            </a:r>
            <a:endParaRPr lang="en-US" sz="2800" i="1">
              <a:latin typeface="Tahoma" pitchFamily="34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0" y="2057400"/>
            <a:ext cx="534572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i="1"/>
              <a:t>   </a:t>
            </a:r>
            <a:r>
              <a:rPr lang="en-US" sz="3200" i="1" err="1">
                <a:latin typeface="Tahoma" pitchFamily="34" charset="0"/>
              </a:rPr>
              <a:t>Để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latin typeface="Tahoma" pitchFamily="34" charset="0"/>
              </a:rPr>
              <a:t>đo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latin typeface="Tahoma" pitchFamily="34" charset="0"/>
              </a:rPr>
              <a:t>nhiệt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latin typeface="Tahoma" pitchFamily="34" charset="0"/>
              </a:rPr>
              <a:t>độ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latin typeface="Tahoma" pitchFamily="34" charset="0"/>
              </a:rPr>
              <a:t>ta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latin typeface="Tahoma" pitchFamily="34" charset="0"/>
              </a:rPr>
              <a:t>dùng</a:t>
            </a:r>
            <a:r>
              <a:rPr lang="en-US" sz="3200" i="1">
                <a:latin typeface="Tahoma" pitchFamily="34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3200" i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ahoma" pitchFamily="34" charset="0"/>
              </a:rPr>
              <a:t>kế</a:t>
            </a:r>
            <a:r>
              <a:rPr lang="en-US" sz="3200" i="1">
                <a:solidFill>
                  <a:srgbClr val="FF00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736" y="533400"/>
            <a:ext cx="622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416" y="381000"/>
            <a:ext cx="49236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66800"/>
            <a:ext cx="9964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28600" y="5103674"/>
            <a:ext cx="53457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 nhiệt kế có cấu tạo và nguyên lý hoạt động như thế nào ?</a:t>
            </a:r>
            <a:endParaRPr lang="en-US" sz="28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3200400"/>
            <a:ext cx="534572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i="1"/>
              <a:t>   </a:t>
            </a:r>
            <a:r>
              <a:rPr lang="en-US" sz="3000" i="1" smtClean="0">
                <a:latin typeface="Tahoma" pitchFamily="34" charset="0"/>
              </a:rPr>
              <a:t>Có nhiều loại nhiệt kế khác nhau : nhiệt kế rượu, nhiệt kế thủy ngân, nhiệt kế y tế….</a:t>
            </a:r>
            <a:endParaRPr lang="en-US" sz="3000" i="1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56334" grpId="0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1676400"/>
            <a:ext cx="52841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* Hoạt động nhóm : </a:t>
            </a:r>
          </a:p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Quan sát các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kế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và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cho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biết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cấu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tạo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của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i="1" err="1" smtClean="0">
                <a:solidFill>
                  <a:srgbClr val="FF0000"/>
                </a:solidFill>
                <a:latin typeface="Tahoma" pitchFamily="34" charset="0"/>
              </a:rPr>
              <a:t>kế</a:t>
            </a:r>
            <a:r>
              <a:rPr lang="en-US" sz="2800" b="1" i="1" smtClean="0">
                <a:solidFill>
                  <a:srgbClr val="FF0000"/>
                </a:solidFill>
                <a:latin typeface="Tahoma" pitchFamily="34" charset="0"/>
              </a:rPr>
              <a:t>  gồm các bộ phận chính nào? </a:t>
            </a:r>
            <a:endParaRPr lang="en-US" sz="2800" i="1"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736" y="533400"/>
            <a:ext cx="622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416" y="381000"/>
            <a:ext cx="49236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66800"/>
            <a:ext cx="9964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3581400" y="1447800"/>
            <a:ext cx="230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baseline="0" err="1">
                <a:solidFill>
                  <a:srgbClr val="0000FF"/>
                </a:solidFill>
                <a:latin typeface=".VnTime" pitchFamily="34" charset="0"/>
              </a:rPr>
              <a:t>Thang</a:t>
            </a:r>
            <a:r>
              <a:rPr lang="en-US" sz="2800" b="0" baseline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0" baseline="0" err="1">
                <a:solidFill>
                  <a:srgbClr val="0000FF"/>
                </a:solidFill>
                <a:latin typeface=".VnTime" pitchFamily="34" charset="0"/>
              </a:rPr>
              <a:t>chia</a:t>
            </a:r>
            <a:r>
              <a:rPr lang="en-US" sz="2800" b="0" baseline="0">
                <a:solidFill>
                  <a:srgbClr val="0000FF"/>
                </a:solidFill>
                <a:latin typeface=".VnTime" pitchFamily="34" charset="0"/>
              </a:rPr>
              <a:t> ®é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810000" y="44196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baseline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quản</a:t>
            </a:r>
            <a:r>
              <a:rPr lang="en-US" sz="2800" b="0" baseline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2800" b="0" baseline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819400" y="58674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baseline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b="0" baseline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04800"/>
            <a:ext cx="60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6096000" y="61722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>
            <a:off x="5791200" y="4724400"/>
            <a:ext cx="1524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 flipV="1">
            <a:off x="6172200" y="1371600"/>
            <a:ext cx="10668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33400" y="6096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.VnTime" pitchFamily="34" charset="0"/>
              </a:rPr>
              <a:t>*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u="sng" baseline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92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38275"/>
            <a:ext cx="624254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554" y="1447800"/>
            <a:ext cx="9964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281354" y="228601"/>
            <a:ext cx="168812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Hình 22.5</a:t>
            </a:r>
          </a:p>
        </p:txBody>
      </p:sp>
      <p:sp>
        <p:nvSpPr>
          <p:cNvPr id="6246" name="AutoShape 102"/>
          <p:cNvSpPr>
            <a:spLocks noChangeArrowheads="1"/>
          </p:cNvSpPr>
          <p:nvPr/>
        </p:nvSpPr>
        <p:spPr bwMode="auto">
          <a:xfrm>
            <a:off x="1" y="1676400"/>
            <a:ext cx="1676400" cy="914400"/>
          </a:xfrm>
          <a:prstGeom prst="wedgeRoundRectCallout">
            <a:avLst>
              <a:gd name="adj1" fmla="val 93116"/>
              <a:gd name="adj2" fmla="val 166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Nhiệt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kế</a:t>
            </a:r>
            <a:r>
              <a:rPr lang="en-US" sz="2400">
                <a:latin typeface="Tahoma" pitchFamily="34" charset="0"/>
              </a:rPr>
              <a:t> </a:t>
            </a:r>
          </a:p>
          <a:p>
            <a:pPr algn="just"/>
            <a:r>
              <a:rPr lang="en-US" sz="2400" err="1">
                <a:latin typeface="Tahoma" pitchFamily="34" charset="0"/>
              </a:rPr>
              <a:t>thuỷ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ngân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247" name="AutoShape 103"/>
          <p:cNvSpPr>
            <a:spLocks noChangeArrowheads="1"/>
          </p:cNvSpPr>
          <p:nvPr/>
        </p:nvSpPr>
        <p:spPr bwMode="auto">
          <a:xfrm>
            <a:off x="4712677" y="133350"/>
            <a:ext cx="1764323" cy="914400"/>
          </a:xfrm>
          <a:prstGeom prst="wedgeRoundRectCallout">
            <a:avLst>
              <a:gd name="adj1" fmla="val 7500"/>
              <a:gd name="adj2" fmla="val 9791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Nhiệt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kế</a:t>
            </a:r>
            <a:r>
              <a:rPr lang="en-US" sz="2400">
                <a:latin typeface="Tahoma" pitchFamily="34" charset="0"/>
              </a:rPr>
              <a:t> </a:t>
            </a:r>
          </a:p>
          <a:p>
            <a:r>
              <a:rPr lang="en-US" sz="2400">
                <a:latin typeface="Tahoma" pitchFamily="34" charset="0"/>
              </a:rPr>
              <a:t>   y </a:t>
            </a:r>
            <a:r>
              <a:rPr lang="en-US" sz="2400" err="1">
                <a:latin typeface="Tahoma" pitchFamily="34" charset="0"/>
              </a:rPr>
              <a:t>t</a:t>
            </a:r>
            <a:r>
              <a:rPr lang="en-US" sz="2800" err="1">
                <a:latin typeface="Tahoma" pitchFamily="34" charset="0"/>
              </a:rPr>
              <a:t>ế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6248" name="AutoShape 104"/>
          <p:cNvSpPr>
            <a:spLocks noChangeArrowheads="1"/>
          </p:cNvSpPr>
          <p:nvPr/>
        </p:nvSpPr>
        <p:spPr bwMode="auto">
          <a:xfrm>
            <a:off x="7174523" y="111125"/>
            <a:ext cx="1740877" cy="914400"/>
          </a:xfrm>
          <a:prstGeom prst="wedgeRoundRectCallout">
            <a:avLst>
              <a:gd name="adj1" fmla="val -417"/>
              <a:gd name="adj2" fmla="val 1048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Nhiệt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err="1">
                <a:latin typeface="Tahoma" pitchFamily="34" charset="0"/>
              </a:rPr>
              <a:t>kế</a:t>
            </a:r>
            <a:r>
              <a:rPr lang="en-US" sz="2400">
                <a:latin typeface="Tahoma" pitchFamily="34" charset="0"/>
              </a:rPr>
              <a:t> </a:t>
            </a:r>
          </a:p>
          <a:p>
            <a:pPr algn="just"/>
            <a:r>
              <a:rPr lang="en-US" sz="2400">
                <a:latin typeface="Tahoma" pitchFamily="34" charset="0"/>
              </a:rPr>
              <a:t>   </a:t>
            </a:r>
            <a:r>
              <a:rPr lang="en-US" sz="2400" err="1">
                <a:latin typeface="Tahoma" pitchFamily="34" charset="0"/>
              </a:rPr>
              <a:t>r</a:t>
            </a:r>
            <a:r>
              <a:rPr lang="en-US" sz="2800" err="1">
                <a:latin typeface="Tahoma" pitchFamily="34" charset="0"/>
              </a:rPr>
              <a:t>ượu</a:t>
            </a:r>
            <a:endParaRPr lang="en-US" sz="2800">
              <a:latin typeface="Tahoma" pitchFamily="34" charset="0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29200" y="4648200"/>
            <a:ext cx="2055935" cy="1968500"/>
            <a:chOff x="4838" y="2696"/>
            <a:chExt cx="1402" cy="1240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18" y="2696"/>
              <a:ext cx="1222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4838" y="333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" grpId="0" animBg="1"/>
      <p:bldP spid="6247" grpId="0" animBg="1"/>
      <p:bldP spid="62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2941a3bce384d7095d479f7ea49285d8b8ed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1194</Words>
  <Application>Microsoft Office PowerPoint</Application>
  <PresentationFormat>On-screen Show (4:3)</PresentationFormat>
  <Paragraphs>150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A.Dùng để đo nhiệt độ khí quyển</vt:lpstr>
      <vt:lpstr>PowerPoint Presentation</vt:lpstr>
      <vt:lpstr>A.Dãn nở vì nhiệt của chất lỏng</vt:lpstr>
      <vt:lpstr>PowerPoint Presentation</vt:lpstr>
      <vt:lpstr> A. Đo nhiệt giai</vt:lpstr>
      <vt:lpstr>A.42°C</vt:lpstr>
      <vt:lpstr>HƯỚNG DẪN 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phúc</dc:creator>
  <cp:lastModifiedBy>MTC</cp:lastModifiedBy>
  <cp:revision>56</cp:revision>
  <dcterms:created xsi:type="dcterms:W3CDTF">2006-08-16T00:00:00Z</dcterms:created>
  <dcterms:modified xsi:type="dcterms:W3CDTF">2019-01-31T01:55:08Z</dcterms:modified>
</cp:coreProperties>
</file>