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60" r:id="rId2"/>
    <p:sldId id="256" r:id="rId3"/>
    <p:sldId id="257" r:id="rId4"/>
    <p:sldId id="258" r:id="rId5"/>
    <p:sldId id="259" r:id="rId6"/>
    <p:sldId id="266" r:id="rId7"/>
    <p:sldId id="272" r:id="rId8"/>
    <p:sldId id="275" r:id="rId9"/>
    <p:sldId id="267" r:id="rId10"/>
    <p:sldId id="273" r:id="rId11"/>
    <p:sldId id="277" r:id="rId12"/>
    <p:sldId id="274" r:id="rId13"/>
    <p:sldId id="268" r:id="rId14"/>
    <p:sldId id="278" r:id="rId15"/>
    <p:sldId id="276" r:id="rId16"/>
    <p:sldId id="269" r:id="rId17"/>
    <p:sldId id="270" r:id="rId18"/>
    <p:sldId id="26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5878" autoAdjust="0"/>
  </p:normalViewPr>
  <p:slideViewPr>
    <p:cSldViewPr>
      <p:cViewPr varScale="1">
        <p:scale>
          <a:sx n="92" d="100"/>
          <a:sy n="92" d="100"/>
        </p:scale>
        <p:origin x="-1368" y="-102"/>
      </p:cViewPr>
      <p:guideLst>
        <p:guide orient="horz" pos="2160"/>
        <p:guide pos="2880"/>
      </p:guideLst>
    </p:cSldViewPr>
  </p:slideViewPr>
  <p:outlineViewPr>
    <p:cViewPr>
      <p:scale>
        <a:sx n="33" d="100"/>
        <a:sy n="33" d="100"/>
      </p:scale>
      <p:origin x="0" y="77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7B58D9E-D292-4E7E-8C5C-390583B4EE79}" type="datetimeFigureOut">
              <a:rPr lang="en-US" smtClean="0"/>
              <a:pPr/>
              <a:t>30/11/2017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D3C0A68-CA12-48C8-AEC3-2A5C99B984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B58D9E-D292-4E7E-8C5C-390583B4EE79}" type="datetimeFigureOut">
              <a:rPr lang="en-US" smtClean="0"/>
              <a:pPr/>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C0A68-CA12-48C8-AEC3-2A5C99B984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B58D9E-D292-4E7E-8C5C-390583B4EE79}" type="datetimeFigureOut">
              <a:rPr lang="en-US" smtClean="0"/>
              <a:pPr/>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C0A68-CA12-48C8-AEC3-2A5C99B984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B58D9E-D292-4E7E-8C5C-390583B4EE79}" type="datetimeFigureOut">
              <a:rPr lang="en-US" smtClean="0"/>
              <a:pPr/>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C0A68-CA12-48C8-AEC3-2A5C99B984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7B58D9E-D292-4E7E-8C5C-390583B4EE79}" type="datetimeFigureOut">
              <a:rPr lang="en-US" smtClean="0"/>
              <a:pPr/>
              <a:t>30/11/2017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3C0A68-CA12-48C8-AEC3-2A5C99B9843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B58D9E-D292-4E7E-8C5C-390583B4EE79}" type="datetimeFigureOut">
              <a:rPr lang="en-US" smtClean="0"/>
              <a:pPr/>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C0A68-CA12-48C8-AEC3-2A5C99B984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7B58D9E-D292-4E7E-8C5C-390583B4EE79}" type="datetimeFigureOut">
              <a:rPr lang="en-US" smtClean="0"/>
              <a:pPr/>
              <a:t>30/11/2017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3C0A68-CA12-48C8-AEC3-2A5C99B984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B58D9E-D292-4E7E-8C5C-390583B4EE79}" type="datetimeFigureOut">
              <a:rPr lang="en-US" smtClean="0"/>
              <a:pPr/>
              <a:t>30/11/2017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3C0A68-CA12-48C8-AEC3-2A5C99B984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B58D9E-D292-4E7E-8C5C-390583B4EE79}" type="datetimeFigureOut">
              <a:rPr lang="en-US" smtClean="0"/>
              <a:pPr/>
              <a:t>30/11/2017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3C0A68-CA12-48C8-AEC3-2A5C99B984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7B58D9E-D292-4E7E-8C5C-390583B4EE79}" type="datetimeFigureOut">
              <a:rPr lang="en-US" smtClean="0"/>
              <a:pPr/>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3C0A68-CA12-48C8-AEC3-2A5C99B984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7B58D9E-D292-4E7E-8C5C-390583B4EE79}" type="datetimeFigureOut">
              <a:rPr lang="en-US" smtClean="0"/>
              <a:pPr/>
              <a:t>30/11/2017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D3C0A68-CA12-48C8-AEC3-2A5C99B98437}"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7B58D9E-D292-4E7E-8C5C-390583B4EE79}" type="datetimeFigureOut">
              <a:rPr lang="en-US" smtClean="0"/>
              <a:pPr/>
              <a:t>30/11/2017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D3C0A68-CA12-48C8-AEC3-2A5C99B98437}"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video" Target="file:///C:\Users\Admin\Desktop\chuyen%20de%20on%20tap\Kh&#244;ng%20kh&#237;%20xu&#226;n%20&#7903;%20l&#224;ng%20ngh&#7873;%20g&#243;i%20b&#225;nh%20ch&#432;ng%20VnExpress.mp4"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video" Target="file:///C:\Users\Admin\Desktop\chuyen%20de%20on%20tap\lao%20hac.wmv"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6" name="Picture 4" descr="C:\Users\Admin\Pictures\slide\images (16).jpg"/>
          <p:cNvPicPr>
            <a:picLocks noGrp="1" noChangeAspect="1" noChangeArrowheads="1"/>
          </p:cNvPicPr>
          <p:nvPr>
            <p:ph idx="1"/>
          </p:nvPr>
        </p:nvPicPr>
        <p:blipFill>
          <a:blip r:embed="rId2" cstate="print"/>
          <a:srcRect/>
          <a:stretch>
            <a:fillRect/>
          </a:stretch>
        </p:blipFill>
        <p:spPr bwMode="auto">
          <a:xfrm>
            <a:off x="0" y="-1055"/>
            <a:ext cx="9017430" cy="6859055"/>
          </a:xfrm>
          <a:prstGeom prst="rect">
            <a:avLst/>
          </a:prstGeom>
          <a:noFill/>
        </p:spPr>
      </p:pic>
      <p:sp>
        <p:nvSpPr>
          <p:cNvPr id="2" name="Title 1"/>
          <p:cNvSpPr>
            <a:spLocks noGrp="1"/>
          </p:cNvSpPr>
          <p:nvPr>
            <p:ph type="title"/>
          </p:nvPr>
        </p:nvSpPr>
        <p:spPr>
          <a:xfrm>
            <a:off x="3581400" y="4876800"/>
            <a:ext cx="1981200" cy="1447800"/>
          </a:xfrm>
          <a:ln>
            <a:noFill/>
          </a:ln>
        </p:spPr>
        <p:txBody>
          <a:bodyPr>
            <a:normAutofit fontScale="90000"/>
          </a:bodyPr>
          <a:lstStyle/>
          <a:p>
            <a:pPr algn="ctr"/>
            <a:r>
              <a:rPr lang="en-US" smtClean="0">
                <a:latin typeface="Times New Roman" pitchFamily="18" charset="0"/>
                <a:cs typeface="Times New Roman" pitchFamily="18" charset="0"/>
              </a:rPr>
              <a:t/>
            </a:r>
            <a:br>
              <a:rPr lang="en-US" smtClean="0">
                <a:latin typeface="Times New Roman" pitchFamily="18" charset="0"/>
                <a:cs typeface="Times New Roman" pitchFamily="18" charset="0"/>
              </a:rPr>
            </a:br>
            <a:r>
              <a:rPr lang="en-US" sz="10700" b="1" smtClean="0">
                <a:solidFill>
                  <a:srgbClr val="FF0000"/>
                </a:solidFill>
                <a:latin typeface="Times New Roman" pitchFamily="18" charset="0"/>
                <a:cs typeface="Times New Roman" pitchFamily="18" charset="0"/>
              </a:rPr>
              <a:t>8C</a:t>
            </a:r>
            <a:endParaRPr lang="en-US" sz="10700" b="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mph" presetSubtype="0" fill="hold" grpId="0" nodeType="withEffect">
                                  <p:stCondLst>
                                    <p:cond delay="0"/>
                                  </p:stCondLst>
                                  <p:childTnLst>
                                    <p:animClr clrSpc="hsl" dir="cw">
                                      <p:cBhvr override="childStyle">
                                        <p:cTn id="6" dur="1000" fill="hold"/>
                                        <p:tgtEl>
                                          <p:spTgt spid="2"/>
                                        </p:tgtEl>
                                        <p:attrNameLst>
                                          <p:attrName>style.color</p:attrName>
                                        </p:attrNameLst>
                                      </p:cBhvr>
                                      <p:by>
                                        <p:hsl h="10842353" s="0" l="0"/>
                                      </p:by>
                                    </p:animClr>
                                    <p:animClr clrSpc="hsl" dir="cw">
                                      <p:cBhvr>
                                        <p:cTn id="7" dur="1000" fill="hold"/>
                                        <p:tgtEl>
                                          <p:spTgt spid="2"/>
                                        </p:tgtEl>
                                        <p:attrNameLst>
                                          <p:attrName>fillcolor</p:attrName>
                                        </p:attrNameLst>
                                      </p:cBhvr>
                                      <p:by>
                                        <p:hsl h="10842353" s="0" l="0"/>
                                      </p:by>
                                    </p:animClr>
                                    <p:animClr clrSpc="hsl" dir="cw">
                                      <p:cBhvr>
                                        <p:cTn id="8" dur="1000" fill="hold"/>
                                        <p:tgtEl>
                                          <p:spTgt spid="2"/>
                                        </p:tgtEl>
                                        <p:attrNameLst>
                                          <p:attrName>stroke.color</p:attrName>
                                        </p:attrNameLst>
                                      </p:cBhvr>
                                      <p:by>
                                        <p:hsl h="10842353" s="0" l="0"/>
                                      </p:by>
                                    </p:animClr>
                                    <p:set>
                                      <p:cBhvr>
                                        <p:cTn id="9" dur="1000" fill="hold"/>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0"/>
            <a:ext cx="8915400" cy="4800600"/>
          </a:xfrm>
        </p:spPr>
        <p:txBody>
          <a:bodyPr>
            <a:noAutofit/>
          </a:bodyPr>
          <a:lstStyle/>
          <a:p>
            <a:r>
              <a:rPr lang="en-US" sz="2800" smtClean="0">
                <a:solidFill>
                  <a:schemeClr val="tx1"/>
                </a:solidFill>
                <a:latin typeface="Times New Roman" pitchFamily="18" charset="0"/>
                <a:cs typeface="Times New Roman" pitchFamily="18" charset="0"/>
              </a:rPr>
              <a:t>b. Câu ghép</a:t>
            </a:r>
            <a:br>
              <a:rPr lang="en-US" sz="2800" smtClean="0">
                <a:solidFill>
                  <a:schemeClr val="tx1"/>
                </a:solidFill>
                <a:latin typeface="Times New Roman" pitchFamily="18" charset="0"/>
                <a:cs typeface="Times New Roman" pitchFamily="18" charset="0"/>
              </a:rPr>
            </a:br>
            <a:r>
              <a:rPr lang="en-US" sz="2600" smtClean="0">
                <a:solidFill>
                  <a:schemeClr val="tx1"/>
                </a:solidFill>
                <a:latin typeface="Times New Roman" pitchFamily="18" charset="0"/>
                <a:cs typeface="Times New Roman" pitchFamily="18" charset="0"/>
              </a:rPr>
              <a:t>- </a:t>
            </a:r>
            <a:r>
              <a:rPr lang="en-US" sz="2400" u="sng" smtClean="0">
                <a:solidFill>
                  <a:schemeClr val="tx1"/>
                </a:solidFill>
                <a:latin typeface="Times New Roman" pitchFamily="18" charset="0"/>
                <a:cs typeface="Times New Roman" pitchFamily="18" charset="0"/>
              </a:rPr>
              <a:t>Cô tôi </a:t>
            </a:r>
            <a:r>
              <a:rPr lang="en-US" sz="2400" smtClean="0">
                <a:solidFill>
                  <a:schemeClr val="tx1"/>
                </a:solidFill>
                <a:latin typeface="Times New Roman" pitchFamily="18" charset="0"/>
                <a:cs typeface="Times New Roman" pitchFamily="18" charset="0"/>
              </a:rPr>
              <a:t>   </a:t>
            </a:r>
            <a:r>
              <a:rPr lang="en-US" sz="2400" u="sng" smtClean="0">
                <a:solidFill>
                  <a:schemeClr val="tx1"/>
                </a:solidFill>
                <a:latin typeface="Times New Roman" pitchFamily="18" charset="0"/>
                <a:cs typeface="Times New Roman" pitchFamily="18" charset="0"/>
              </a:rPr>
              <a:t>chưa dứt câu</a:t>
            </a:r>
            <a:r>
              <a:rPr lang="en-US" sz="2400" smtClean="0">
                <a:solidFill>
                  <a:schemeClr val="tx1"/>
                </a:solidFill>
                <a:latin typeface="Times New Roman" pitchFamily="18" charset="0"/>
                <a:cs typeface="Times New Roman" pitchFamily="18" charset="0"/>
              </a:rPr>
              <a:t>, </a:t>
            </a:r>
            <a:r>
              <a:rPr lang="en-US" sz="2400" u="sng" smtClean="0">
                <a:solidFill>
                  <a:schemeClr val="tx1"/>
                </a:solidFill>
                <a:latin typeface="Times New Roman" pitchFamily="18" charset="0"/>
                <a:cs typeface="Times New Roman" pitchFamily="18" charset="0"/>
              </a:rPr>
              <a:t>cổ họng tôi</a:t>
            </a:r>
            <a:r>
              <a:rPr lang="en-US" sz="2400" smtClean="0">
                <a:solidFill>
                  <a:schemeClr val="tx1"/>
                </a:solidFill>
                <a:latin typeface="Times New Roman" pitchFamily="18" charset="0"/>
                <a:cs typeface="Times New Roman" pitchFamily="18" charset="0"/>
              </a:rPr>
              <a:t>     </a:t>
            </a:r>
            <a:r>
              <a:rPr lang="en-US" sz="2400" u="sng" smtClean="0">
                <a:solidFill>
                  <a:schemeClr val="tx1"/>
                </a:solidFill>
                <a:latin typeface="Times New Roman" pitchFamily="18" charset="0"/>
                <a:cs typeface="Times New Roman" pitchFamily="18" charset="0"/>
              </a:rPr>
              <a:t>đã nghẹn ứ, khóc không ra tiếng.</a:t>
            </a:r>
            <a:br>
              <a:rPr lang="en-US" sz="2400" u="sng" smtClean="0">
                <a:solidFill>
                  <a:schemeClr val="tx1"/>
                </a:solidFill>
                <a:latin typeface="Times New Roman" pitchFamily="18" charset="0"/>
                <a:cs typeface="Times New Roman" pitchFamily="18" charset="0"/>
              </a:rPr>
            </a:br>
            <a:r>
              <a:rPr lang="en-US" sz="2400" u="sng" smtClean="0">
                <a:solidFill>
                  <a:schemeClr val="tx1"/>
                </a:solidFill>
                <a:latin typeface="Times New Roman" pitchFamily="18" charset="0"/>
                <a:cs typeface="Times New Roman" pitchFamily="18" charset="0"/>
              </a:rPr>
              <a:t/>
            </a:r>
            <a:br>
              <a:rPr lang="en-US" sz="2400" u="sng" smtClean="0">
                <a:solidFill>
                  <a:schemeClr val="tx1"/>
                </a:solidFill>
                <a:latin typeface="Times New Roman" pitchFamily="18" charset="0"/>
                <a:cs typeface="Times New Roman" pitchFamily="18" charset="0"/>
              </a:rPr>
            </a:br>
            <a:r>
              <a:rPr lang="en-US" sz="2400" u="sng" smtClean="0">
                <a:solidFill>
                  <a:schemeClr val="tx1"/>
                </a:solidFill>
                <a:latin typeface="Times New Roman" pitchFamily="18" charset="0"/>
                <a:cs typeface="Times New Roman" pitchFamily="18" charset="0"/>
              </a:rPr>
              <a:t>-&gt; Quan hệ nối tiếp</a:t>
            </a:r>
            <a:br>
              <a:rPr lang="en-US" sz="2400" u="sng" smtClean="0">
                <a:solidFill>
                  <a:schemeClr val="tx1"/>
                </a:solidFill>
                <a:latin typeface="Times New Roman" pitchFamily="18" charset="0"/>
                <a:cs typeface="Times New Roman" pitchFamily="18" charset="0"/>
              </a:rPr>
            </a:br>
            <a:r>
              <a:rPr lang="en-US" sz="2400" smtClean="0">
                <a:solidFill>
                  <a:schemeClr val="tx1"/>
                </a:solidFill>
                <a:latin typeface="Times New Roman" pitchFamily="18" charset="0"/>
                <a:cs typeface="Times New Roman" pitchFamily="18" charset="0"/>
              </a:rPr>
              <a:t> </a:t>
            </a:r>
            <a:br>
              <a:rPr lang="en-US" sz="2400" smtClean="0">
                <a:solidFill>
                  <a:schemeClr val="tx1"/>
                </a:solidFill>
                <a:latin typeface="Times New Roman" pitchFamily="18" charset="0"/>
                <a:cs typeface="Times New Roman" pitchFamily="18" charset="0"/>
              </a:rPr>
            </a:br>
            <a:r>
              <a:rPr lang="en-US" sz="2400" smtClean="0">
                <a:solidFill>
                  <a:schemeClr val="tx1"/>
                </a:solidFill>
                <a:latin typeface="Times New Roman" pitchFamily="18" charset="0"/>
                <a:cs typeface="Times New Roman" pitchFamily="18" charset="0"/>
              </a:rPr>
              <a:t>- </a:t>
            </a:r>
            <a:r>
              <a:rPr lang="en-US" sz="2400" u="sng" smtClean="0">
                <a:solidFill>
                  <a:schemeClr val="tx1"/>
                </a:solidFill>
                <a:latin typeface="Times New Roman" pitchFamily="18" charset="0"/>
                <a:cs typeface="Times New Roman" pitchFamily="18" charset="0"/>
              </a:rPr>
              <a:t>Giá những cổ tục đã đày đọa mẹ tôi</a:t>
            </a:r>
            <a:r>
              <a:rPr lang="en-US" sz="2400" smtClean="0">
                <a:solidFill>
                  <a:schemeClr val="tx1"/>
                </a:solidFill>
                <a:latin typeface="Times New Roman" pitchFamily="18" charset="0"/>
                <a:cs typeface="Times New Roman" pitchFamily="18" charset="0"/>
              </a:rPr>
              <a:t>    </a:t>
            </a:r>
            <a:r>
              <a:rPr lang="en-US" sz="2400" u="sng" smtClean="0">
                <a:solidFill>
                  <a:schemeClr val="tx1"/>
                </a:solidFill>
                <a:latin typeface="Times New Roman" pitchFamily="18" charset="0"/>
                <a:cs typeface="Times New Roman" pitchFamily="18" charset="0"/>
              </a:rPr>
              <a:t>là một vật như hòn đá hay cục </a:t>
            </a:r>
            <a:br>
              <a:rPr lang="en-US" sz="2400" u="sng" smtClean="0">
                <a:solidFill>
                  <a:schemeClr val="tx1"/>
                </a:solidFill>
                <a:latin typeface="Times New Roman" pitchFamily="18" charset="0"/>
                <a:cs typeface="Times New Roman" pitchFamily="18" charset="0"/>
              </a:rPr>
            </a:br>
            <a:r>
              <a:rPr lang="en-US" sz="2400" u="sng" smtClean="0">
                <a:solidFill>
                  <a:schemeClr val="tx1"/>
                </a:solidFill>
                <a:latin typeface="Times New Roman" pitchFamily="18" charset="0"/>
                <a:cs typeface="Times New Roman" pitchFamily="18" charset="0"/>
              </a:rPr>
              <a:t/>
            </a:r>
            <a:br>
              <a:rPr lang="en-US" sz="2400" u="sng" smtClean="0">
                <a:solidFill>
                  <a:schemeClr val="tx1"/>
                </a:solidFill>
                <a:latin typeface="Times New Roman" pitchFamily="18" charset="0"/>
                <a:cs typeface="Times New Roman" pitchFamily="18" charset="0"/>
              </a:rPr>
            </a:br>
            <a:r>
              <a:rPr lang="en-US" sz="2400" u="sng" smtClean="0">
                <a:solidFill>
                  <a:schemeClr val="tx1"/>
                </a:solidFill>
                <a:latin typeface="Times New Roman" pitchFamily="18" charset="0"/>
                <a:cs typeface="Times New Roman" pitchFamily="18" charset="0"/>
              </a:rPr>
              <a:t>thủy tinh, đầu mẩu gỗ</a:t>
            </a:r>
            <a:r>
              <a:rPr lang="en-US" sz="2400" smtClean="0">
                <a:solidFill>
                  <a:schemeClr val="tx1"/>
                </a:solidFill>
                <a:latin typeface="Times New Roman" pitchFamily="18" charset="0"/>
                <a:cs typeface="Times New Roman" pitchFamily="18" charset="0"/>
              </a:rPr>
              <a:t>, </a:t>
            </a:r>
            <a:r>
              <a:rPr lang="en-US" sz="2400" u="sng" smtClean="0">
                <a:solidFill>
                  <a:schemeClr val="tx1"/>
                </a:solidFill>
                <a:latin typeface="Times New Roman" pitchFamily="18" charset="0"/>
                <a:cs typeface="Times New Roman" pitchFamily="18" charset="0"/>
              </a:rPr>
              <a:t>tôi</a:t>
            </a:r>
            <a:r>
              <a:rPr lang="en-US" sz="2400" smtClean="0">
                <a:solidFill>
                  <a:schemeClr val="tx1"/>
                </a:solidFill>
                <a:latin typeface="Times New Roman" pitchFamily="18" charset="0"/>
                <a:cs typeface="Times New Roman" pitchFamily="18" charset="0"/>
              </a:rPr>
              <a:t>     </a:t>
            </a:r>
            <a:r>
              <a:rPr lang="en-US" sz="2400" u="sng" smtClean="0">
                <a:solidFill>
                  <a:schemeClr val="tx1"/>
                </a:solidFill>
                <a:latin typeface="Times New Roman" pitchFamily="18" charset="0"/>
                <a:cs typeface="Times New Roman" pitchFamily="18" charset="0"/>
              </a:rPr>
              <a:t>quyết vồ ngay lấy mà cắn, mà nhai, mà </a:t>
            </a:r>
            <a:br>
              <a:rPr lang="en-US" sz="2400" u="sng" smtClean="0">
                <a:solidFill>
                  <a:schemeClr val="tx1"/>
                </a:solidFill>
                <a:latin typeface="Times New Roman" pitchFamily="18" charset="0"/>
                <a:cs typeface="Times New Roman" pitchFamily="18" charset="0"/>
              </a:rPr>
            </a:br>
            <a:r>
              <a:rPr lang="en-US" sz="2400" u="sng" smtClean="0">
                <a:solidFill>
                  <a:schemeClr val="tx1"/>
                </a:solidFill>
                <a:latin typeface="Times New Roman" pitchFamily="18" charset="0"/>
                <a:cs typeface="Times New Roman" pitchFamily="18" charset="0"/>
              </a:rPr>
              <a:t/>
            </a:r>
            <a:br>
              <a:rPr lang="en-US" sz="2400" u="sng" smtClean="0">
                <a:solidFill>
                  <a:schemeClr val="tx1"/>
                </a:solidFill>
                <a:latin typeface="Times New Roman" pitchFamily="18" charset="0"/>
                <a:cs typeface="Times New Roman" pitchFamily="18" charset="0"/>
              </a:rPr>
            </a:br>
            <a:r>
              <a:rPr lang="en-US" sz="2400" u="sng" smtClean="0">
                <a:solidFill>
                  <a:schemeClr val="tx1"/>
                </a:solidFill>
                <a:latin typeface="Times New Roman" pitchFamily="18" charset="0"/>
                <a:cs typeface="Times New Roman" pitchFamily="18" charset="0"/>
              </a:rPr>
              <a:t>nghiến cho kì nát vụn mới thôi.</a:t>
            </a:r>
            <a:br>
              <a:rPr lang="en-US" sz="2400" u="sng" smtClean="0">
                <a:solidFill>
                  <a:schemeClr val="tx1"/>
                </a:solidFill>
                <a:latin typeface="Times New Roman" pitchFamily="18" charset="0"/>
                <a:cs typeface="Times New Roman" pitchFamily="18" charset="0"/>
              </a:rPr>
            </a:br>
            <a:r>
              <a:rPr lang="en-US" sz="2400" smtClean="0">
                <a:solidFill>
                  <a:schemeClr val="tx1"/>
                </a:solidFill>
                <a:latin typeface="Times New Roman" pitchFamily="18" charset="0"/>
                <a:cs typeface="Times New Roman" pitchFamily="18" charset="0"/>
              </a:rPr>
              <a:t/>
            </a:r>
            <a:br>
              <a:rPr lang="en-US" sz="2400" smtClean="0">
                <a:solidFill>
                  <a:schemeClr val="tx1"/>
                </a:solidFill>
                <a:latin typeface="Times New Roman" pitchFamily="18" charset="0"/>
                <a:cs typeface="Times New Roman" pitchFamily="18" charset="0"/>
              </a:rPr>
            </a:br>
            <a:r>
              <a:rPr lang="en-US" sz="2400" smtClean="0">
                <a:latin typeface="Times New Roman" pitchFamily="18" charset="0"/>
                <a:cs typeface="Times New Roman" pitchFamily="18" charset="0"/>
              </a:rPr>
              <a:t> </a:t>
            </a:r>
            <a:r>
              <a:rPr lang="en-US" sz="2800" smtClean="0">
                <a:solidFill>
                  <a:schemeClr val="tx1"/>
                </a:solidFill>
                <a:latin typeface="Times New Roman" pitchFamily="18" charset="0"/>
                <a:cs typeface="Times New Roman" pitchFamily="18" charset="0"/>
              </a:rPr>
              <a:t/>
            </a:r>
            <a:br>
              <a:rPr lang="en-US" sz="2800" smtClean="0">
                <a:solidFill>
                  <a:schemeClr val="tx1"/>
                </a:solidFill>
                <a:latin typeface="Times New Roman" pitchFamily="18" charset="0"/>
                <a:cs typeface="Times New Roman" pitchFamily="18" charset="0"/>
              </a:rPr>
            </a:br>
            <a:endParaRPr lang="en-US" sz="280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304800" y="0"/>
            <a:ext cx="8686800" cy="2590800"/>
          </a:xfrm>
          <a:ln>
            <a:noFill/>
          </a:ln>
        </p:spPr>
        <p:txBody>
          <a:bodyPr>
            <a:normAutofit/>
          </a:bodyPr>
          <a:lstStyle/>
          <a:p>
            <a:pPr>
              <a:buNone/>
            </a:pPr>
            <a:r>
              <a:rPr lang="en-US" sz="2800" smtClean="0">
                <a:latin typeface="Times New Roman" pitchFamily="18" charset="0"/>
                <a:cs typeface="Times New Roman" pitchFamily="18" charset="0"/>
              </a:rPr>
              <a:t>a. Nghệ thuật: </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Biện pháp so sánh cái trừu tượng với cái cụ thể: “cổ tục lạc hậu – hòn đá, cục thủy tinh….”</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 Sử dụng động từ mạnh</a:t>
            </a:r>
            <a:br>
              <a:rPr lang="en-US" sz="2800" smtClean="0">
                <a:latin typeface="Times New Roman" pitchFamily="18" charset="0"/>
                <a:cs typeface="Times New Roman" pitchFamily="18" charset="0"/>
              </a:rPr>
            </a:br>
            <a:r>
              <a:rPr lang="en-US" sz="2800" smtClean="0">
                <a:latin typeface="Times New Roman" pitchFamily="18" charset="0"/>
                <a:cs typeface="Times New Roman" pitchFamily="18" charset="0"/>
              </a:rPr>
              <a:t>-&gt; Đặc tả nỗi đau đớn, căm giận của bé Hồng</a:t>
            </a:r>
          </a:p>
          <a:p>
            <a:endParaRPr lang="en-US">
              <a:latin typeface="Times New Roman" pitchFamily="18" charset="0"/>
              <a:cs typeface="Times New Roman" pitchFamily="18" charset="0"/>
            </a:endParaRPr>
          </a:p>
        </p:txBody>
      </p:sp>
      <p:sp>
        <p:nvSpPr>
          <p:cNvPr id="4" name="Rectangle 3"/>
          <p:cNvSpPr/>
          <p:nvPr/>
        </p:nvSpPr>
        <p:spPr>
          <a:xfrm>
            <a:off x="762000" y="3048000"/>
            <a:ext cx="83820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smtClean="0">
              <a:solidFill>
                <a:srgbClr val="FF0000"/>
              </a:solidFill>
              <a:latin typeface="Times New Roman" pitchFamily="18" charset="0"/>
              <a:cs typeface="Times New Roman" pitchFamily="18" charset="0"/>
            </a:endParaRPr>
          </a:p>
          <a:p>
            <a:r>
              <a:rPr lang="en-US" sz="2400" smtClean="0">
                <a:solidFill>
                  <a:srgbClr val="FF0000"/>
                </a:solidFill>
                <a:latin typeface="Times New Roman" pitchFamily="18" charset="0"/>
                <a:cs typeface="Times New Roman" pitchFamily="18" charset="0"/>
              </a:rPr>
              <a:t>CN1          VN1                   CN2          VN2</a:t>
            </a:r>
          </a:p>
          <a:p>
            <a:endParaRPr lang="en-US" sz="2400">
              <a:solidFill>
                <a:srgbClr val="FF0000"/>
              </a:solidFill>
              <a:latin typeface="Times New Roman" pitchFamily="18" charset="0"/>
              <a:cs typeface="Times New Roman" pitchFamily="18" charset="0"/>
            </a:endParaRPr>
          </a:p>
        </p:txBody>
      </p:sp>
      <p:sp>
        <p:nvSpPr>
          <p:cNvPr id="5" name="Rectangle 4"/>
          <p:cNvSpPr/>
          <p:nvPr/>
        </p:nvSpPr>
        <p:spPr>
          <a:xfrm>
            <a:off x="381000" y="4419600"/>
            <a:ext cx="77724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rgbClr val="FF0000"/>
                </a:solidFill>
              </a:rPr>
              <a:t>CN1                                            VN1</a:t>
            </a:r>
            <a:endParaRPr lang="en-US" sz="2400">
              <a:solidFill>
                <a:srgbClr val="FF0000"/>
              </a:solidFill>
            </a:endParaRPr>
          </a:p>
        </p:txBody>
      </p:sp>
      <p:sp>
        <p:nvSpPr>
          <p:cNvPr id="6" name="Rectangle 5"/>
          <p:cNvSpPr/>
          <p:nvPr/>
        </p:nvSpPr>
        <p:spPr>
          <a:xfrm>
            <a:off x="3124200" y="5257800"/>
            <a:ext cx="3048000" cy="30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mtClean="0">
                <a:solidFill>
                  <a:srgbClr val="FF0000"/>
                </a:solidFill>
                <a:latin typeface="Times New Roman" pitchFamily="18" charset="0"/>
                <a:cs typeface="Times New Roman" pitchFamily="18" charset="0"/>
              </a:rPr>
              <a:t>CN2         VN2</a:t>
            </a:r>
            <a:endParaRPr lang="en-US">
              <a:solidFill>
                <a:srgbClr val="FF0000"/>
              </a:solidFill>
              <a:latin typeface="Times New Roman" pitchFamily="18" charset="0"/>
              <a:cs typeface="Times New Roman" pitchFamily="18" charset="0"/>
            </a:endParaRPr>
          </a:p>
        </p:txBody>
      </p:sp>
      <p:sp>
        <p:nvSpPr>
          <p:cNvPr id="7" name="Rectangle 6"/>
          <p:cNvSpPr/>
          <p:nvPr/>
        </p:nvSpPr>
        <p:spPr>
          <a:xfrm>
            <a:off x="4648200" y="2667000"/>
            <a:ext cx="457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solidFill>
                  <a:srgbClr val="C00000"/>
                </a:solidFill>
                <a:latin typeface="Times New Roman" pitchFamily="18" charset="0"/>
                <a:cs typeface="Times New Roman" pitchFamily="18" charset="0"/>
              </a:rPr>
              <a:t>//</a:t>
            </a:r>
            <a:endParaRPr lang="en-US" sz="3600"/>
          </a:p>
        </p:txBody>
      </p:sp>
      <p:sp>
        <p:nvSpPr>
          <p:cNvPr id="8" name="Rectangle 7"/>
          <p:cNvSpPr/>
          <p:nvPr/>
        </p:nvSpPr>
        <p:spPr>
          <a:xfrm>
            <a:off x="1295400" y="2590800"/>
            <a:ext cx="457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solidFill>
                  <a:srgbClr val="C00000"/>
                </a:solidFill>
                <a:latin typeface="Times New Roman" pitchFamily="18" charset="0"/>
                <a:cs typeface="Times New Roman" pitchFamily="18" charset="0"/>
              </a:rPr>
              <a:t>//</a:t>
            </a:r>
            <a:endParaRPr lang="en-US" sz="3600"/>
          </a:p>
        </p:txBody>
      </p:sp>
      <p:sp>
        <p:nvSpPr>
          <p:cNvPr id="9" name="Rectangle 8"/>
          <p:cNvSpPr/>
          <p:nvPr/>
        </p:nvSpPr>
        <p:spPr>
          <a:xfrm>
            <a:off x="4800600" y="4114800"/>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solidFill>
                  <a:srgbClr val="C00000"/>
                </a:solidFill>
                <a:latin typeface="Times New Roman" pitchFamily="18" charset="0"/>
                <a:cs typeface="Times New Roman" pitchFamily="18" charset="0"/>
              </a:rPr>
              <a:t>//</a:t>
            </a:r>
            <a:endParaRPr lang="en-US" sz="3600"/>
          </a:p>
        </p:txBody>
      </p:sp>
      <p:sp>
        <p:nvSpPr>
          <p:cNvPr id="10" name="Rectangle 9"/>
          <p:cNvSpPr/>
          <p:nvPr/>
        </p:nvSpPr>
        <p:spPr>
          <a:xfrm>
            <a:off x="3429000" y="4800600"/>
            <a:ext cx="533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solidFill>
                  <a:srgbClr val="C00000"/>
                </a:solidFill>
                <a:latin typeface="Times New Roman" pitchFamily="18" charset="0"/>
                <a:cs typeface="Times New Roman" pitchFamily="18" charset="0"/>
              </a:rPr>
              <a:t>//</a:t>
            </a:r>
            <a:endParaRPr lang="en-US" sz="3600"/>
          </a:p>
        </p:txBody>
      </p:sp>
      <p:sp>
        <p:nvSpPr>
          <p:cNvPr id="13" name="Rectangle 12"/>
          <p:cNvSpPr/>
          <p:nvPr/>
        </p:nvSpPr>
        <p:spPr>
          <a:xfrm>
            <a:off x="838200" y="6248400"/>
            <a:ext cx="5867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u="sng" smtClean="0">
                <a:solidFill>
                  <a:srgbClr val="C00000"/>
                </a:solidFill>
                <a:latin typeface="Times New Roman" pitchFamily="18" charset="0"/>
                <a:cs typeface="Times New Roman" pitchFamily="18" charset="0"/>
              </a:rPr>
              <a:t>-&gt; quan hệ điều kiện – kết quả</a:t>
            </a:r>
            <a:endParaRPr lang="en-US" sz="3200">
              <a:solidFill>
                <a:srgbClr val="C000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ppt_x"/>
                                          </p:val>
                                        </p:tav>
                                        <p:tav tm="100000">
                                          <p:val>
                                            <p:strVal val="#ppt_x"/>
                                          </p:val>
                                        </p:tav>
                                      </p:tavLst>
                                    </p:anim>
                                    <p:anim calcmode="lin" valueType="num">
                                      <p:cBhvr additive="base">
                                        <p:cTn id="18" dur="500" fill="hold"/>
                                        <p:tgtEl>
                                          <p:spTgt spid="7"/>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additive="base">
                                        <p:cTn id="27" dur="500" fill="hold"/>
                                        <p:tgtEl>
                                          <p:spTgt spid="5"/>
                                        </p:tgtEl>
                                        <p:attrNameLst>
                                          <p:attrName>ppt_x</p:attrName>
                                        </p:attrNameLst>
                                      </p:cBhvr>
                                      <p:tavLst>
                                        <p:tav tm="0">
                                          <p:val>
                                            <p:strVal val="#ppt_x"/>
                                          </p:val>
                                        </p:tav>
                                        <p:tav tm="100000">
                                          <p:val>
                                            <p:strVal val="#ppt_x"/>
                                          </p:val>
                                        </p:tav>
                                      </p:tavLst>
                                    </p:anim>
                                    <p:anim calcmode="lin" valueType="num">
                                      <p:cBhvr additive="base">
                                        <p:cTn id="28" dur="500" fill="hold"/>
                                        <p:tgtEl>
                                          <p:spTgt spid="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0" presetClass="entr" presetSubtype="0"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edge">
                                      <p:cBhvr>
                                        <p:cTn id="45"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p:bldP spid="6" grpId="0"/>
      <p:bldP spid="7" grpId="0"/>
      <p:bldP spid="8" grpId="0"/>
      <p:bldP spid="9" grpId="0"/>
      <p:bldP spid="10" grpId="0"/>
      <p:bldP spid="1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Autofit/>
          </a:bodyPr>
          <a:lstStyle/>
          <a:p>
            <a:pPr>
              <a:buNone/>
            </a:pPr>
            <a:r>
              <a:rPr lang="en-US" sz="3200" smtClean="0">
                <a:latin typeface="Times New Roman" pitchFamily="18" charset="0"/>
                <a:cs typeface="Times New Roman" pitchFamily="18" charset="0"/>
              </a:rPr>
              <a:t>c. </a:t>
            </a:r>
            <a:r>
              <a:rPr lang="en-US" sz="3200" b="1" i="1" smtClean="0">
                <a:latin typeface="Times New Roman" pitchFamily="18" charset="0"/>
                <a:cs typeface="Times New Roman" pitchFamily="18" charset="0"/>
              </a:rPr>
              <a:t>Đoạn trích “Trong lòng mẹ” là bài ca về tình mẫu tử thiêng liêng, bất diệt </a:t>
            </a:r>
            <a:r>
              <a:rPr lang="en-US" sz="3200" smtClean="0">
                <a:latin typeface="Times New Roman" pitchFamily="18" charset="0"/>
                <a:cs typeface="Times New Roman" pitchFamily="18" charset="0"/>
              </a:rPr>
              <a:t>vì:</a:t>
            </a:r>
          </a:p>
          <a:p>
            <a:pPr algn="just">
              <a:buFontTx/>
              <a:buChar char="-"/>
            </a:pPr>
            <a:r>
              <a:rPr lang="en-US" sz="3200" smtClean="0">
                <a:latin typeface="Times New Roman" pitchFamily="18" charset="0"/>
                <a:cs typeface="Times New Roman" pitchFamily="18" charset="0"/>
              </a:rPr>
              <a:t>Dù bà cô dùng lời lẽ cay độc, miệt thị người mẹ của Hồng như thế nào thì em vẫn luôn yêu quí và bảo vệ mẹ</a:t>
            </a:r>
          </a:p>
          <a:p>
            <a:pPr algn="just">
              <a:buFontTx/>
              <a:buChar char="-"/>
            </a:pPr>
            <a:r>
              <a:rPr lang="en-US" sz="3200" smtClean="0">
                <a:latin typeface="Times New Roman" pitchFamily="18" charset="0"/>
                <a:cs typeface="Times New Roman" pitchFamily="18" charset="0"/>
              </a:rPr>
              <a:t> Em khát khao được gặp mẹ, cảm thấy sung sướng, ấm áp, hạnh phúc khi được nằm trong lòng mẹ. </a:t>
            </a:r>
          </a:p>
          <a:p>
            <a:pPr algn="just">
              <a:buFontTx/>
              <a:buChar char="-"/>
            </a:pPr>
            <a:r>
              <a:rPr lang="en-US" sz="3200" smtClean="0">
                <a:latin typeface="Times New Roman" pitchFamily="18" charset="0"/>
                <a:cs typeface="Times New Roman" pitchFamily="18" charset="0"/>
              </a:rPr>
              <a:t>Người mẹ cũng hết mực yêu thương con, trong ngày giỗ đầu của chồng, dù không ai báo tin nhưng bà vẫn quay về làm giỗ và thăm con.</a:t>
            </a:r>
            <a:endParaRPr lang="en-US" sz="320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229600" cy="609600"/>
          </a:xfrm>
        </p:spPr>
        <p:txBody>
          <a:bodyPr>
            <a:normAutofit/>
          </a:bodyPr>
          <a:lstStyle/>
          <a:p>
            <a:r>
              <a:rPr lang="en-US" sz="3200" b="1" i="1" u="sng" smtClean="0">
                <a:solidFill>
                  <a:srgbClr val="FF0000"/>
                </a:solidFill>
              </a:rPr>
              <a:t>Không khí xuân ở làng nghề gói bánh chưng</a:t>
            </a:r>
            <a:endParaRPr lang="en-US" sz="3200" b="1" i="1" u="sng">
              <a:solidFill>
                <a:srgbClr val="FF0000"/>
              </a:solidFill>
            </a:endParaRPr>
          </a:p>
        </p:txBody>
      </p:sp>
      <p:pic>
        <p:nvPicPr>
          <p:cNvPr id="8" name="Không khí xuân ở làng nghề gói bánh chưng VnExpress.mp4">
            <a:hlinkClick r:id="" action="ppaction://media"/>
          </p:cNvPr>
          <p:cNvPicPr>
            <a:picLocks noGrp="1" noRot="1" noChangeAspect="1"/>
          </p:cNvPicPr>
          <p:nvPr>
            <p:ph idx="1"/>
            <a:videoFile r:link="rId1"/>
          </p:nvPr>
        </p:nvPicPr>
        <p:blipFill>
          <a:blip r:embed="rId3" cstate="print"/>
          <a:stretch>
            <a:fillRect/>
          </a:stretch>
        </p:blipFill>
        <p:spPr>
          <a:xfrm>
            <a:off x="228600" y="685800"/>
            <a:ext cx="8731251" cy="586740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8"/>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8"/>
                                        </p:tgtEl>
                                      </p:cBhvr>
                                    </p:cmd>
                                  </p:childTnLst>
                                </p:cTn>
                              </p:par>
                            </p:childTnLst>
                          </p:cTn>
                        </p:par>
                      </p:childTnLst>
                    </p:cTn>
                  </p:par>
                </p:childTnLst>
              </p:cTn>
              <p:nextCondLst>
                <p:cond evt="onClick" delay="0">
                  <p:tgtEl>
                    <p:spTgt spid="8"/>
                  </p:tgtEl>
                </p:cond>
              </p:nextCondLst>
            </p:seq>
            <p:video>
              <p:cMediaNode>
                <p:cTn id="7" fill="hold" display="0">
                  <p:stCondLst>
                    <p:cond delay="indefinite"/>
                  </p:stCondLst>
                  <p:endCondLst>
                    <p:cond evt="onNext" delay="0">
                      <p:tgtEl>
                        <p:sldTgt/>
                      </p:tgtEl>
                    </p:cond>
                    <p:cond evt="onPrev" delay="0">
                      <p:tgtEl>
                        <p:sldTgt/>
                      </p:tgtEl>
                    </p:cond>
                  </p:endCondLst>
                </p:cTn>
                <p:tgtEl>
                  <p:spTgt spid="8"/>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458200" cy="609600"/>
          </a:xfrm>
        </p:spPr>
        <p:txBody>
          <a:bodyPr>
            <a:normAutofit fontScale="90000"/>
          </a:bodyPr>
          <a:lstStyle/>
          <a:p>
            <a:r>
              <a:rPr lang="en-US" sz="4000" smtClean="0">
                <a:solidFill>
                  <a:srgbClr val="FF0000"/>
                </a:solidFill>
              </a:rPr>
              <a:t>Bài 3: Lập dàn ý cho đề văn thuyết minh</a:t>
            </a:r>
            <a:endParaRPr lang="en-US" sz="4000">
              <a:solidFill>
                <a:srgbClr val="FF0000"/>
              </a:solidFill>
            </a:endParaRPr>
          </a:p>
        </p:txBody>
      </p:sp>
      <p:sp>
        <p:nvSpPr>
          <p:cNvPr id="3" name="Content Placeholder 2"/>
          <p:cNvSpPr>
            <a:spLocks noGrp="1"/>
          </p:cNvSpPr>
          <p:nvPr>
            <p:ph idx="1"/>
          </p:nvPr>
        </p:nvSpPr>
        <p:spPr>
          <a:xfrm>
            <a:off x="228600" y="762000"/>
            <a:ext cx="8915400" cy="6096000"/>
          </a:xfrm>
        </p:spPr>
        <p:txBody>
          <a:bodyPr>
            <a:normAutofit/>
          </a:bodyPr>
          <a:lstStyle/>
          <a:p>
            <a:pPr>
              <a:buNone/>
            </a:pPr>
            <a:r>
              <a:rPr lang="en-US" sz="3600" smtClean="0">
                <a:solidFill>
                  <a:srgbClr val="FF0000"/>
                </a:solidFill>
                <a:latin typeface="Times New Roman" pitchFamily="18" charset="0"/>
                <a:cs typeface="Times New Roman" pitchFamily="18" charset="0"/>
              </a:rPr>
              <a:t>	</a:t>
            </a:r>
            <a:r>
              <a:rPr lang="en-US" sz="3600" b="1" i="1" u="sng" smtClean="0">
                <a:solidFill>
                  <a:srgbClr val="FF0000"/>
                </a:solidFill>
                <a:latin typeface="Times New Roman" pitchFamily="18" charset="0"/>
                <a:cs typeface="Times New Roman" pitchFamily="18" charset="0"/>
              </a:rPr>
              <a:t>Đề bài: </a:t>
            </a:r>
            <a:r>
              <a:rPr lang="en-US" sz="3600" b="1" i="1" smtClean="0">
                <a:solidFill>
                  <a:srgbClr val="FF0000"/>
                </a:solidFill>
                <a:latin typeface="Times New Roman" pitchFamily="18" charset="0"/>
                <a:cs typeface="Times New Roman" pitchFamily="18" charset="0"/>
              </a:rPr>
              <a:t>Thuyết minh về một món ăn dân tộc</a:t>
            </a:r>
          </a:p>
          <a:p>
            <a:pPr>
              <a:buNone/>
            </a:pPr>
            <a:r>
              <a:rPr lang="en-US" sz="3000" b="1" u="sng" smtClean="0">
                <a:latin typeface="Times New Roman" pitchFamily="18" charset="0"/>
                <a:cs typeface="Times New Roman" pitchFamily="18" charset="0"/>
              </a:rPr>
              <a:t>* Lập dàn ý</a:t>
            </a:r>
          </a:p>
          <a:p>
            <a:pPr marL="514350" indent="-514350">
              <a:buNone/>
            </a:pPr>
            <a:r>
              <a:rPr lang="en-US" sz="3000" u="sng" smtClean="0">
                <a:latin typeface="Times New Roman" pitchFamily="18" charset="0"/>
                <a:cs typeface="Times New Roman" pitchFamily="18" charset="0"/>
              </a:rPr>
              <a:t>a. Mở bài</a:t>
            </a:r>
            <a:r>
              <a:rPr lang="en-US" sz="3000" smtClean="0">
                <a:latin typeface="Times New Roman" pitchFamily="18" charset="0"/>
                <a:cs typeface="Times New Roman" pitchFamily="18" charset="0"/>
              </a:rPr>
              <a:t>: Giới thiệu về món ăn định thuyết minh.</a:t>
            </a:r>
          </a:p>
          <a:p>
            <a:pPr marL="514350" indent="-514350">
              <a:buNone/>
            </a:pPr>
            <a:r>
              <a:rPr lang="en-US" sz="3000" u="sng" smtClean="0">
                <a:latin typeface="Times New Roman" pitchFamily="18" charset="0"/>
                <a:cs typeface="Times New Roman" pitchFamily="18" charset="0"/>
              </a:rPr>
              <a:t>b. Thân bài</a:t>
            </a:r>
            <a:r>
              <a:rPr lang="en-US" sz="3000" smtClean="0">
                <a:latin typeface="Times New Roman" pitchFamily="18" charset="0"/>
                <a:cs typeface="Times New Roman" pitchFamily="18" charset="0"/>
              </a:rPr>
              <a:t>: Thuyết minh về món ăn:</a:t>
            </a:r>
          </a:p>
          <a:p>
            <a:pPr marL="514350" indent="-514350">
              <a:buNone/>
            </a:pPr>
            <a:r>
              <a:rPr lang="en-US" sz="3000" smtClean="0">
                <a:latin typeface="Times New Roman" pitchFamily="18" charset="0"/>
                <a:cs typeface="Times New Roman" pitchFamily="18" charset="0"/>
              </a:rPr>
              <a:t>- Nguồn gốc</a:t>
            </a:r>
          </a:p>
          <a:p>
            <a:pPr marL="514350" indent="-514350">
              <a:buNone/>
            </a:pPr>
            <a:r>
              <a:rPr lang="en-US" sz="3000" smtClean="0">
                <a:latin typeface="Times New Roman" pitchFamily="18" charset="0"/>
                <a:cs typeface="Times New Roman" pitchFamily="18" charset="0"/>
              </a:rPr>
              <a:t>- Đặc điểm (nguyên liệu, cách chế biến, cách thưởng thức…)</a:t>
            </a:r>
          </a:p>
          <a:p>
            <a:pPr marL="514350" indent="-514350">
              <a:buNone/>
            </a:pPr>
            <a:r>
              <a:rPr lang="en-US" sz="3000" smtClean="0">
                <a:latin typeface="Times New Roman" pitchFamily="18" charset="0"/>
                <a:cs typeface="Times New Roman" pitchFamily="18" charset="0"/>
              </a:rPr>
              <a:t>- Ý nghĩa (trong ẩm thực, trong đời sống, văn học…)</a:t>
            </a:r>
          </a:p>
          <a:p>
            <a:pPr marL="514350" indent="-514350">
              <a:buNone/>
            </a:pPr>
            <a:r>
              <a:rPr lang="en-US" sz="3000" u="sng" smtClean="0">
                <a:latin typeface="Times New Roman" pitchFamily="18" charset="0"/>
                <a:cs typeface="Times New Roman" pitchFamily="18" charset="0"/>
              </a:rPr>
              <a:t>c. Kết luận</a:t>
            </a:r>
            <a:r>
              <a:rPr lang="en-US" sz="3000" smtClean="0">
                <a:latin typeface="Times New Roman" pitchFamily="18" charset="0"/>
                <a:cs typeface="Times New Roman" pitchFamily="18" charset="0"/>
              </a:rPr>
              <a:t>: khẳng định giá trị của món ăn</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8" presetClass="entr" presetSubtype="0" accel="5000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4" dur="500" fill="hold"/>
                                        <p:tgtEl>
                                          <p:spTgt spid="3">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8" presetClass="entr" presetSubtype="0" accel="5000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500" fill="hold"/>
                                        <p:tgtEl>
                                          <p:spTgt spid="3">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4" dur="5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8" presetClass="entr" presetSubtype="0" accel="5000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 calcmode="lin" valueType="num">
                                      <p:cBhvr>
                                        <p:cTn id="29" dur="500" fill="hold"/>
                                        <p:tgtEl>
                                          <p:spTgt spid="3">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0" dur="500" fill="hold"/>
                                        <p:tgtEl>
                                          <p:spTgt spid="3">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31" dur="5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2" dur="500"/>
                                        <p:tgtEl>
                                          <p:spTgt spid="3">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8" presetClass="entr" presetSubtype="0" accel="50000" fill="hold" grpId="0" nodeType="click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500" fill="hold"/>
                                        <p:tgtEl>
                                          <p:spTgt spid="3">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8" dur="500" fill="hold"/>
                                        <p:tgtEl>
                                          <p:spTgt spid="3">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39" dur="5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0" dur="5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48" presetClass="entr" presetSubtype="0" accel="50000" fill="hold" grpId="0" nodeType="clickEffect">
                                  <p:stCondLst>
                                    <p:cond delay="0"/>
                                  </p:stCondLst>
                                  <p:childTnLst>
                                    <p:set>
                                      <p:cBhvr>
                                        <p:cTn id="44" dur="1" fill="hold">
                                          <p:stCondLst>
                                            <p:cond delay="0"/>
                                          </p:stCondLst>
                                        </p:cTn>
                                        <p:tgtEl>
                                          <p:spTgt spid="3">
                                            <p:txEl>
                                              <p:pRg st="4" end="4"/>
                                            </p:txEl>
                                          </p:spTgt>
                                        </p:tgtEl>
                                        <p:attrNameLst>
                                          <p:attrName>style.visibility</p:attrName>
                                        </p:attrNameLst>
                                      </p:cBhvr>
                                      <p:to>
                                        <p:strVal val="visible"/>
                                      </p:to>
                                    </p:set>
                                    <p:anim calcmode="lin" valueType="num">
                                      <p:cBhvr>
                                        <p:cTn id="45" dur="500" fill="hold"/>
                                        <p:tgtEl>
                                          <p:spTgt spid="3">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6" dur="500" fill="hold"/>
                                        <p:tgtEl>
                                          <p:spTgt spid="3">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47" dur="5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48" dur="500"/>
                                        <p:tgtEl>
                                          <p:spTgt spid="3">
                                            <p:txEl>
                                              <p:pRg st="4" end="4"/>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48" presetClass="entr" presetSubtype="0" accel="50000" fill="hold" grpId="0" nodeType="clickEffect">
                                  <p:stCondLst>
                                    <p:cond delay="0"/>
                                  </p:stCondLst>
                                  <p:childTnLst>
                                    <p:set>
                                      <p:cBhvr>
                                        <p:cTn id="52" dur="1" fill="hold">
                                          <p:stCondLst>
                                            <p:cond delay="0"/>
                                          </p:stCondLst>
                                        </p:cTn>
                                        <p:tgtEl>
                                          <p:spTgt spid="3">
                                            <p:txEl>
                                              <p:pRg st="5" end="5"/>
                                            </p:txEl>
                                          </p:spTgt>
                                        </p:tgtEl>
                                        <p:attrNameLst>
                                          <p:attrName>style.visibility</p:attrName>
                                        </p:attrNameLst>
                                      </p:cBhvr>
                                      <p:to>
                                        <p:strVal val="visible"/>
                                      </p:to>
                                    </p:set>
                                    <p:anim calcmode="lin" valueType="num">
                                      <p:cBhvr>
                                        <p:cTn id="53" dur="500" fill="hold"/>
                                        <p:tgtEl>
                                          <p:spTgt spid="3">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4" dur="500" fill="hold"/>
                                        <p:tgtEl>
                                          <p:spTgt spid="3">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55" dur="5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6" dur="5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48" presetClass="entr" presetSubtype="0" accel="5000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500" fill="hold"/>
                                        <p:tgtEl>
                                          <p:spTgt spid="3">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2" dur="500" fill="hold"/>
                                        <p:tgtEl>
                                          <p:spTgt spid="3">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63" dur="5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64" dur="500"/>
                                        <p:tgtEl>
                                          <p:spTgt spid="3">
                                            <p:txEl>
                                              <p:pRg st="6" end="6"/>
                                            </p:txEl>
                                          </p:spTgt>
                                        </p:tgtEl>
                                      </p:cBhvr>
                                    </p:animEffect>
                                  </p:childTnLst>
                                </p:cTn>
                              </p:par>
                            </p:childTnLst>
                          </p:cTn>
                        </p:par>
                      </p:childTnLst>
                    </p:cTn>
                  </p:par>
                  <p:par>
                    <p:cTn id="65" fill="hold">
                      <p:stCondLst>
                        <p:cond delay="indefinite"/>
                      </p:stCondLst>
                      <p:childTnLst>
                        <p:par>
                          <p:cTn id="66" fill="hold">
                            <p:stCondLst>
                              <p:cond delay="0"/>
                            </p:stCondLst>
                            <p:childTnLst>
                              <p:par>
                                <p:cTn id="67" presetID="48" presetClass="entr" presetSubtype="0" accel="50000" fill="hold" grpId="0" nodeType="clickEffect">
                                  <p:stCondLst>
                                    <p:cond delay="0"/>
                                  </p:stCondLst>
                                  <p:childTnLst>
                                    <p:set>
                                      <p:cBhvr>
                                        <p:cTn id="68" dur="1" fill="hold">
                                          <p:stCondLst>
                                            <p:cond delay="0"/>
                                          </p:stCondLst>
                                        </p:cTn>
                                        <p:tgtEl>
                                          <p:spTgt spid="3">
                                            <p:txEl>
                                              <p:pRg st="7" end="7"/>
                                            </p:txEl>
                                          </p:spTgt>
                                        </p:tgtEl>
                                        <p:attrNameLst>
                                          <p:attrName>style.visibility</p:attrName>
                                        </p:attrNameLst>
                                      </p:cBhvr>
                                      <p:to>
                                        <p:strVal val="visible"/>
                                      </p:to>
                                    </p:set>
                                    <p:anim calcmode="lin" valueType="num">
                                      <p:cBhvr>
                                        <p:cTn id="69" dur="500" fill="hold"/>
                                        <p:tgtEl>
                                          <p:spTgt spid="3">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0" dur="500" fill="hold"/>
                                        <p:tgtEl>
                                          <p:spTgt spid="3">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71" dur="500" fill="hold"/>
                                        <p:tgtEl>
                                          <p:spTgt spid="3">
                                            <p:txEl>
                                              <p:pRg st="7" end="7"/>
                                            </p:txEl>
                                          </p:spTgt>
                                        </p:tgtEl>
                                        <p:attrNameLst>
                                          <p:attrName>ppt_y</p:attrName>
                                        </p:attrNameLst>
                                      </p:cBhvr>
                                      <p:tavLst>
                                        <p:tav tm="0">
                                          <p:val>
                                            <p:strVal val="#ppt_y"/>
                                          </p:val>
                                        </p:tav>
                                        <p:tav tm="100000">
                                          <p:val>
                                            <p:strVal val="#ppt_y"/>
                                          </p:val>
                                        </p:tav>
                                      </p:tavLst>
                                    </p:anim>
                                    <p:animEffect transition="in" filter="fade">
                                      <p:cBhvr>
                                        <p:cTn id="7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219200"/>
          </a:xfrm>
        </p:spPr>
        <p:txBody>
          <a:bodyPr>
            <a:normAutofit/>
          </a:bodyPr>
          <a:lstStyle/>
          <a:p>
            <a:pPr algn="just"/>
            <a:r>
              <a:rPr lang="en-US" sz="2400" smtClean="0">
                <a:solidFill>
                  <a:srgbClr val="FF0000"/>
                </a:solidFill>
                <a:latin typeface="Times New Roman" pitchFamily="18" charset="0"/>
                <a:cs typeface="Times New Roman" pitchFamily="18" charset="0"/>
              </a:rPr>
              <a:t>Câu 4: Nếu là người chứng kiến lão Hạc kể chuyện bán chó với ông giáo trong truyện “Lão Hạc” của Nam Cao”, em sẽ kể lại câu chuyện ấy như thế nào?</a:t>
            </a:r>
            <a:endParaRPr lang="en-US" sz="240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8839200" cy="5638800"/>
          </a:xfrm>
        </p:spPr>
        <p:txBody>
          <a:bodyPr>
            <a:noAutofit/>
          </a:bodyPr>
          <a:lstStyle/>
          <a:p>
            <a:pPr>
              <a:buNone/>
            </a:pPr>
            <a:r>
              <a:rPr lang="en-US" sz="2200" b="1" u="sng" smtClean="0">
                <a:latin typeface="Times New Roman" pitchFamily="18" charset="0"/>
                <a:cs typeface="Times New Roman" pitchFamily="18" charset="0"/>
              </a:rPr>
              <a:t>* Gợi ý dàn bài</a:t>
            </a:r>
          </a:p>
          <a:p>
            <a:pPr marL="514350" indent="-514350">
              <a:buNone/>
            </a:pPr>
            <a:r>
              <a:rPr lang="en-US" sz="2200" u="sng" smtClean="0"/>
              <a:t>a. Mở bài</a:t>
            </a:r>
            <a:r>
              <a:rPr lang="en-US" sz="2200" smtClean="0"/>
              <a:t>: Giới thiệu về nhân vật mình đóng vai và câu chuyện</a:t>
            </a:r>
          </a:p>
          <a:p>
            <a:pPr marL="514350" indent="-514350">
              <a:buNone/>
            </a:pPr>
            <a:r>
              <a:rPr lang="en-US" sz="2200" smtClean="0"/>
              <a:t>định kể: chứng kiến lão Hạc kể chuyện bán chó với ông giáo.</a:t>
            </a:r>
          </a:p>
          <a:p>
            <a:pPr>
              <a:buNone/>
            </a:pPr>
            <a:r>
              <a:rPr lang="en-US" sz="2200" u="sng" smtClean="0"/>
              <a:t>b. Thân bài</a:t>
            </a:r>
            <a:r>
              <a:rPr lang="en-US" sz="2200" smtClean="0"/>
              <a:t>:</a:t>
            </a:r>
          </a:p>
          <a:p>
            <a:pPr>
              <a:buNone/>
            </a:pPr>
            <a:r>
              <a:rPr lang="en-US" sz="2200" smtClean="0"/>
              <a:t>- Kể lại hoàn cảnh mình chứng kiến </a:t>
            </a:r>
            <a:r>
              <a:rPr lang="pt-BR" sz="2200" smtClean="0"/>
              <a:t>lão Hạc kể chuyện bán chó với ông giáo.</a:t>
            </a:r>
            <a:endParaRPr lang="en-US" sz="2200" smtClean="0"/>
          </a:p>
          <a:p>
            <a:pPr>
              <a:buNone/>
            </a:pPr>
            <a:r>
              <a:rPr lang="en-US" sz="2200" smtClean="0"/>
              <a:t>- Kể, tả và biểu cảm lời nói, hành động và diễn biến tâm lý của lão Hạc khi kể lại chuyện bán chó.</a:t>
            </a:r>
          </a:p>
          <a:p>
            <a:pPr>
              <a:buNone/>
            </a:pPr>
            <a:r>
              <a:rPr lang="en-US" sz="2200" smtClean="0"/>
              <a:t>- Kể, tả và biểu cảm diễn biến hành động của ông giáo khi nghe chuyện và động viên lão Hạc (xót xa, an ủi, động viên và cảm thông với người hàng xóm thân thiết…)</a:t>
            </a:r>
          </a:p>
          <a:p>
            <a:pPr>
              <a:buNone/>
            </a:pPr>
            <a:r>
              <a:rPr lang="en-US" sz="2200" smtClean="0"/>
              <a:t>- Thái độ của em sau khi chứng kiến cuộc đối thoại giữa ông giáo và lão Hạc.</a:t>
            </a:r>
          </a:p>
          <a:p>
            <a:pPr>
              <a:buNone/>
            </a:pPr>
            <a:r>
              <a:rPr lang="en-US" sz="2200" u="sng" smtClean="0"/>
              <a:t>c. Kết bài</a:t>
            </a:r>
            <a:r>
              <a:rPr lang="en-US" sz="2200" smtClean="0"/>
              <a:t>:Cảm nghĩ về số phận và vẻ đẹp tâm hồn của người nông dân trong xã hội cũ qua nhân vật lão Hạc.</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19912"/>
          </a:xfrm>
        </p:spPr>
        <p:txBody>
          <a:bodyPr>
            <a:normAutofit fontScale="90000"/>
          </a:bodyPr>
          <a:lstStyle/>
          <a:p>
            <a:r>
              <a:rPr lang="en-US" sz="6000" b="1" i="1" smtClean="0">
                <a:solidFill>
                  <a:srgbClr val="FF0000"/>
                </a:solidFill>
              </a:rPr>
              <a:t>Cảnh lão Hạc bán chó</a:t>
            </a:r>
            <a:endParaRPr lang="en-US" sz="6000" b="1" i="1">
              <a:solidFill>
                <a:srgbClr val="FF0000"/>
              </a:solidFill>
            </a:endParaRPr>
          </a:p>
        </p:txBody>
      </p:sp>
      <p:pic>
        <p:nvPicPr>
          <p:cNvPr id="4" name="lao hac.wmv">
            <a:hlinkClick r:id="" action="ppaction://media"/>
          </p:cNvPr>
          <p:cNvPicPr>
            <a:picLocks noGrp="1" noRot="1" noChangeAspect="1"/>
          </p:cNvPicPr>
          <p:nvPr>
            <p:ph idx="1"/>
            <a:videoFile r:link="rId1"/>
          </p:nvPr>
        </p:nvPicPr>
        <p:blipFill>
          <a:blip r:embed="rId3" cstate="print"/>
          <a:stretch>
            <a:fillRect/>
          </a:stretch>
        </p:blipFill>
        <p:spPr>
          <a:xfrm>
            <a:off x="-2590800" y="685800"/>
            <a:ext cx="13944600" cy="6954203"/>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ải xuống.jpg"/>
          <p:cNvPicPr>
            <a:picLocks noGrp="1" noChangeAspect="1"/>
          </p:cNvPicPr>
          <p:nvPr>
            <p:ph idx="1"/>
          </p:nvPr>
        </p:nvPicPr>
        <p:blipFill>
          <a:blip r:embed="rId2" cstate="print"/>
          <a:stretch>
            <a:fillRect/>
          </a:stretch>
        </p:blipFill>
        <p:spPr>
          <a:xfrm>
            <a:off x="-3200400" y="-914400"/>
            <a:ext cx="15544800" cy="9560659"/>
          </a:xfrm>
        </p:spPr>
      </p:pic>
      <p:sp>
        <p:nvSpPr>
          <p:cNvPr id="2" name="Title 1"/>
          <p:cNvSpPr>
            <a:spLocks noGrp="1"/>
          </p:cNvSpPr>
          <p:nvPr>
            <p:ph type="title"/>
          </p:nvPr>
        </p:nvSpPr>
        <p:spPr>
          <a:xfrm>
            <a:off x="914400" y="4724400"/>
            <a:ext cx="8382000" cy="1143000"/>
          </a:xfrm>
        </p:spPr>
        <p:txBody>
          <a:bodyPr>
            <a:normAutofit fontScale="90000"/>
          </a:bodyPr>
          <a:lstStyle/>
          <a:p>
            <a:r>
              <a:rPr lang="en-US" smtClean="0">
                <a:solidFill>
                  <a:schemeClr val="bg2">
                    <a:lumMod val="10000"/>
                  </a:schemeClr>
                </a:solidFill>
              </a:rPr>
              <a:t>Hướng dẫn về nhà:</a:t>
            </a:r>
            <a:br>
              <a:rPr lang="en-US" smtClean="0">
                <a:solidFill>
                  <a:schemeClr val="bg2">
                    <a:lumMod val="10000"/>
                  </a:schemeClr>
                </a:solidFill>
              </a:rPr>
            </a:br>
            <a:r>
              <a:rPr lang="en-US" smtClean="0">
                <a:solidFill>
                  <a:schemeClr val="bg2">
                    <a:lumMod val="10000"/>
                  </a:schemeClr>
                </a:solidFill>
              </a:rPr>
              <a:t>- Xem lại những nội dung đã được ôn tập</a:t>
            </a:r>
            <a:br>
              <a:rPr lang="en-US" smtClean="0">
                <a:solidFill>
                  <a:schemeClr val="bg2">
                    <a:lumMod val="10000"/>
                  </a:schemeClr>
                </a:solidFill>
              </a:rPr>
            </a:br>
            <a:r>
              <a:rPr lang="en-US" smtClean="0">
                <a:solidFill>
                  <a:schemeClr val="bg2">
                    <a:lumMod val="10000"/>
                  </a:schemeClr>
                </a:solidFill>
              </a:rPr>
              <a:t>- Hoàn thành các bài tập trong đề cương</a:t>
            </a:r>
            <a:br>
              <a:rPr lang="en-US" smtClean="0">
                <a:solidFill>
                  <a:schemeClr val="bg2">
                    <a:lumMod val="10000"/>
                  </a:schemeClr>
                </a:solidFill>
              </a:rPr>
            </a:br>
            <a:r>
              <a:rPr lang="en-US" smtClean="0">
                <a:solidFill>
                  <a:schemeClr val="bg2">
                    <a:lumMod val="10000"/>
                  </a:schemeClr>
                </a:solidFill>
              </a:rPr>
              <a:t>- Học và chuẩn bị bài đầy đủ</a:t>
            </a:r>
            <a:br>
              <a:rPr lang="en-US" smtClean="0">
                <a:solidFill>
                  <a:schemeClr val="bg2">
                    <a:lumMod val="10000"/>
                  </a:schemeClr>
                </a:solidFill>
              </a:rPr>
            </a:br>
            <a:r>
              <a:rPr lang="en-US" smtClean="0">
                <a:solidFill>
                  <a:schemeClr val="bg2">
                    <a:lumMod val="10000"/>
                  </a:schemeClr>
                </a:solidFill>
              </a:rPr>
              <a:t>- Chuẩn bị tâm lí tốt trước khi thi!</a:t>
            </a:r>
            <a:endParaRPr lang="en-US">
              <a:solidFill>
                <a:schemeClr val="bg2">
                  <a:lumMod val="1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 (20).jpg"/>
          <p:cNvPicPr>
            <a:picLocks noChangeAspect="1"/>
          </p:cNvPicPr>
          <p:nvPr/>
        </p:nvPicPr>
        <p:blipFill>
          <a:blip r:embed="rId2" cstate="print"/>
          <a:stretch>
            <a:fillRect/>
          </a:stretch>
        </p:blipFill>
        <p:spPr>
          <a:xfrm>
            <a:off x="0" y="0"/>
            <a:ext cx="9155784" cy="6858000"/>
          </a:xfrm>
          <a:prstGeom prst="rect">
            <a:avLst/>
          </a:prstGeom>
        </p:spPr>
      </p:pic>
      <p:sp>
        <p:nvSpPr>
          <p:cNvPr id="3" name="Content Placeholder 2"/>
          <p:cNvSpPr>
            <a:spLocks noGrp="1"/>
          </p:cNvSpPr>
          <p:nvPr>
            <p:ph idx="1"/>
          </p:nvPr>
        </p:nvSpPr>
        <p:spPr>
          <a:xfrm>
            <a:off x="0" y="4419600"/>
            <a:ext cx="8458200" cy="3352800"/>
          </a:xfrm>
        </p:spPr>
        <p:txBody>
          <a:bodyPr>
            <a:normAutofit/>
          </a:bodyPr>
          <a:lstStyle/>
          <a:p>
            <a:pPr lvl="1">
              <a:buFont typeface="Wingdings" pitchFamily="2" charset="2"/>
              <a:buChar char="v"/>
            </a:pPr>
            <a:endParaRPr lang="en-US" sz="3200">
              <a:solidFill>
                <a:srgbClr val="FF0000"/>
              </a:solidFill>
              <a:latin typeface="Times New Roman" pitchFamily="18" charset="0"/>
              <a:cs typeface="Times New Roman" pitchFamily="18" charset="0"/>
            </a:endParaRPr>
          </a:p>
        </p:txBody>
      </p:sp>
      <p:sp>
        <p:nvSpPr>
          <p:cNvPr id="6" name="Oval 5"/>
          <p:cNvSpPr/>
          <p:nvPr/>
        </p:nvSpPr>
        <p:spPr>
          <a:xfrm>
            <a:off x="0" y="838200"/>
            <a:ext cx="9296400" cy="2133600"/>
          </a:xfrm>
          <a:prstGeom prst="ellipse">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 typeface="Wingdings" pitchFamily="2" charset="2"/>
              <a:buChar char="v"/>
            </a:pPr>
            <a:r>
              <a:rPr lang="en-US" sz="2400" smtClean="0">
                <a:solidFill>
                  <a:srgbClr val="FF0000"/>
                </a:solidFill>
                <a:latin typeface="Times New Roman" pitchFamily="18" charset="0"/>
                <a:cs typeface="Times New Roman" pitchFamily="18" charset="0"/>
              </a:rPr>
              <a:t>ÔN TẬP:</a:t>
            </a:r>
          </a:p>
          <a:p>
            <a:pPr>
              <a:buNone/>
            </a:pPr>
            <a:r>
              <a:rPr lang="en-US" sz="2400" smtClean="0">
                <a:solidFill>
                  <a:srgbClr val="FF0000"/>
                </a:solidFill>
                <a:latin typeface="Times New Roman" pitchFamily="18" charset="0"/>
                <a:cs typeface="Times New Roman" pitchFamily="18" charset="0"/>
              </a:rPr>
              <a:t>- Làm các dạng bài trong đề cương</a:t>
            </a:r>
          </a:p>
          <a:p>
            <a:pPr>
              <a:buFontTx/>
              <a:buChar char="-"/>
            </a:pPr>
            <a:r>
              <a:rPr lang="en-US" sz="2400" smtClean="0">
                <a:solidFill>
                  <a:srgbClr val="FF0000"/>
                </a:solidFill>
                <a:latin typeface="Times New Roman" pitchFamily="18" charset="0"/>
                <a:cs typeface="Times New Roman" pitchFamily="18" charset="0"/>
              </a:rPr>
              <a:t>Tìm tư liêu liên quan đến các đề Tập làm văn</a:t>
            </a:r>
          </a:p>
          <a:p>
            <a:r>
              <a:rPr lang="en-US" sz="2400" smtClean="0">
                <a:solidFill>
                  <a:srgbClr val="FF0000"/>
                </a:solidFill>
                <a:latin typeface="Times New Roman" pitchFamily="18" charset="0"/>
                <a:cs typeface="Times New Roman" pitchFamily="18" charset="0"/>
              </a:rPr>
              <a:t>- Luyện tập lập ý, viết bài để giáo viên sửa, học theo</a:t>
            </a:r>
          </a:p>
        </p:txBody>
      </p:sp>
      <p:sp>
        <p:nvSpPr>
          <p:cNvPr id="5" name="Oval Callout 4"/>
          <p:cNvSpPr/>
          <p:nvPr/>
        </p:nvSpPr>
        <p:spPr>
          <a:xfrm>
            <a:off x="1143000" y="0"/>
            <a:ext cx="6934200" cy="685800"/>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smtClean="0">
                <a:solidFill>
                  <a:srgbClr val="FFFF00"/>
                </a:solidFill>
                <a:latin typeface="Times New Roman" pitchFamily="18" charset="0"/>
                <a:cs typeface="Times New Roman" pitchFamily="18" charset="0"/>
              </a:rPr>
              <a:t>CHÚ Ý! CHÚ Ý!</a:t>
            </a:r>
            <a:endParaRPr lang="en-US" sz="4800">
              <a:solidFill>
                <a:srgbClr val="FFFF00"/>
              </a:solidFill>
              <a:latin typeface="Times New Roman" pitchFamily="18" charset="0"/>
              <a:cs typeface="Times New Roman" pitchFamily="18" charset="0"/>
            </a:endParaRPr>
          </a:p>
        </p:txBody>
      </p:sp>
      <p:sp>
        <p:nvSpPr>
          <p:cNvPr id="7" name="Rounded Rectangle 6"/>
          <p:cNvSpPr/>
          <p:nvPr/>
        </p:nvSpPr>
        <p:spPr>
          <a:xfrm>
            <a:off x="0" y="3048000"/>
            <a:ext cx="7924800" cy="3505200"/>
          </a:xfrm>
          <a:prstGeom prst="roundRect">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buFont typeface="Wingdings" pitchFamily="2" charset="2"/>
              <a:buChar char="v"/>
            </a:pPr>
            <a:r>
              <a:rPr lang="en-US" sz="3000" smtClean="0">
                <a:solidFill>
                  <a:srgbClr val="FF0000"/>
                </a:solidFill>
                <a:latin typeface="Times New Roman" pitchFamily="18" charset="0"/>
                <a:cs typeface="Times New Roman" pitchFamily="18" charset="0"/>
              </a:rPr>
              <a:t>KHI LÀM BÀI</a:t>
            </a:r>
          </a:p>
          <a:p>
            <a:pPr>
              <a:buNone/>
            </a:pPr>
            <a:r>
              <a:rPr lang="en-US" sz="3200" smtClean="0">
                <a:solidFill>
                  <a:srgbClr val="FF0000"/>
                </a:solidFill>
                <a:latin typeface="Times New Roman" pitchFamily="18" charset="0"/>
                <a:cs typeface="Times New Roman" pitchFamily="18" charset="0"/>
              </a:rPr>
              <a:t>- Đọc kĩ yêu cầu của đề</a:t>
            </a:r>
          </a:p>
          <a:p>
            <a:pPr>
              <a:buNone/>
            </a:pPr>
            <a:r>
              <a:rPr lang="en-US" sz="3200" smtClean="0">
                <a:solidFill>
                  <a:srgbClr val="FF0000"/>
                </a:solidFill>
                <a:latin typeface="Times New Roman" pitchFamily="18" charset="0"/>
                <a:cs typeface="Times New Roman" pitchFamily="18" charset="0"/>
              </a:rPr>
              <a:t>- Gạch chân vào những từ quan trọng</a:t>
            </a:r>
          </a:p>
          <a:p>
            <a:pPr>
              <a:buNone/>
            </a:pPr>
            <a:r>
              <a:rPr lang="en-US" sz="3200" smtClean="0">
                <a:solidFill>
                  <a:srgbClr val="FF0000"/>
                </a:solidFill>
                <a:latin typeface="Times New Roman" pitchFamily="18" charset="0"/>
                <a:cs typeface="Times New Roman" pitchFamily="18" charset="0"/>
              </a:rPr>
              <a:t>- Lập dàn ý đại cương ra nháp để tránh sót ý</a:t>
            </a:r>
          </a:p>
          <a:p>
            <a:pPr>
              <a:buNone/>
            </a:pPr>
            <a:r>
              <a:rPr lang="en-US" sz="3200" smtClean="0">
                <a:solidFill>
                  <a:srgbClr val="FF0000"/>
                </a:solidFill>
                <a:latin typeface="Times New Roman" pitchFamily="18" charset="0"/>
                <a:cs typeface="Times New Roman" pitchFamily="18" charset="0"/>
              </a:rPr>
              <a:t>- Sau khi làm phải kiểm tra, soát lại bài (lỗi về dùng từ, viết câu, lỗi chính tả, …)</a:t>
            </a:r>
          </a:p>
          <a:p>
            <a:pPr>
              <a:buNone/>
            </a:pPr>
            <a:r>
              <a:rPr lang="en-US" sz="3200" smtClean="0">
                <a:solidFill>
                  <a:srgbClr val="FF0000"/>
                </a:solidFill>
                <a:latin typeface="Times New Roman" pitchFamily="18" charset="0"/>
                <a:cs typeface="Times New Roman" pitchFamily="18" charset="0"/>
              </a:rPr>
              <a:t>- Bình tĩnh, tự tin, làm chủ kiến thức</a:t>
            </a:r>
            <a:endParaRPr lang="en-US" sz="3200">
              <a:solidFill>
                <a:srgbClr val="FF0000"/>
              </a:solidFill>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ppt_x</p:attrName>
                                        </p:attrNameLst>
                                      </p:cBhvr>
                                      <p:tavLst>
                                        <p:tav tm="0">
                                          <p:val>
                                            <p:strVal val="#ppt_x-.2"/>
                                          </p:val>
                                        </p:tav>
                                        <p:tav tm="100000">
                                          <p:val>
                                            <p:strVal val="#ppt_x"/>
                                          </p:val>
                                        </p:tav>
                                      </p:tavLst>
                                    </p:anim>
                                    <p:anim calcmode="lin" valueType="num">
                                      <p:cBhvr>
                                        <p:cTn id="8"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800" decel="100000"/>
                                        <p:tgtEl>
                                          <p:spTgt spid="6"/>
                                        </p:tgtEl>
                                      </p:cBhvr>
                                    </p:animEffect>
                                    <p:anim calcmode="lin" valueType="num">
                                      <p:cBhvr>
                                        <p:cTn id="15" dur="800" decel="100000" fill="hold"/>
                                        <p:tgtEl>
                                          <p:spTgt spid="6"/>
                                        </p:tgtEl>
                                        <p:attrNameLst>
                                          <p:attrName>style.rotation</p:attrName>
                                        </p:attrNameLst>
                                      </p:cBhvr>
                                      <p:tavLst>
                                        <p:tav tm="0">
                                          <p:val>
                                            <p:fltVal val="-90"/>
                                          </p:val>
                                        </p:tav>
                                        <p:tav tm="100000">
                                          <p:val>
                                            <p:fltVal val="0"/>
                                          </p:val>
                                        </p:tav>
                                      </p:tavLst>
                                    </p:anim>
                                    <p:anim calcmode="lin" valueType="num">
                                      <p:cBhvr>
                                        <p:cTn id="16" dur="800" decel="100000" fill="hold"/>
                                        <p:tgtEl>
                                          <p:spTgt spid="6"/>
                                        </p:tgtEl>
                                        <p:attrNameLst>
                                          <p:attrName>ppt_x</p:attrName>
                                        </p:attrNameLst>
                                      </p:cBhvr>
                                      <p:tavLst>
                                        <p:tav tm="0">
                                          <p:val>
                                            <p:strVal val="#ppt_x+0.4"/>
                                          </p:val>
                                        </p:tav>
                                        <p:tav tm="100000">
                                          <p:val>
                                            <p:strVal val="#ppt_x-0.05"/>
                                          </p:val>
                                        </p:tav>
                                      </p:tavLst>
                                    </p:anim>
                                    <p:anim calcmode="lin" valueType="num">
                                      <p:cBhvr>
                                        <p:cTn id="17" dur="800" decel="100000" fill="hold"/>
                                        <p:tgtEl>
                                          <p:spTgt spid="6"/>
                                        </p:tgtEl>
                                        <p:attrNameLst>
                                          <p:attrName>ppt_y</p:attrName>
                                        </p:attrNameLst>
                                      </p:cBhvr>
                                      <p:tavLst>
                                        <p:tav tm="0">
                                          <p:val>
                                            <p:strVal val="#ppt_y-0.4"/>
                                          </p:val>
                                        </p:tav>
                                        <p:tav tm="100000">
                                          <p:val>
                                            <p:strVal val="#ppt_y+0.1"/>
                                          </p:val>
                                        </p:tav>
                                      </p:tavLst>
                                    </p:anim>
                                    <p:anim calcmode="lin" valueType="num">
                                      <p:cBhvr>
                                        <p:cTn id="18"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19"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8" presetClass="entr" presetSubtype="0" accel="5000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1000" fill="hold"/>
                                        <p:tgtEl>
                                          <p:spTgt spid="7"/>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5" dur="1000" fill="hold"/>
                                        <p:tgtEl>
                                          <p:spTgt spid="7"/>
                                        </p:tgtEl>
                                        <p:attrNameLst>
                                          <p:attrName>ppt_x</p:attrName>
                                        </p:attrNameLst>
                                      </p:cBhvr>
                                      <p:tavLst>
                                        <p:tav tm="0">
                                          <p:val>
                                            <p:fltVal val="-1"/>
                                          </p:val>
                                        </p:tav>
                                        <p:tav tm="50000">
                                          <p:val>
                                            <p:fltVal val="0.95"/>
                                          </p:val>
                                        </p:tav>
                                        <p:tav tm="100000">
                                          <p:val>
                                            <p:strVal val="#ppt_x"/>
                                          </p:val>
                                        </p:tav>
                                      </p:tavLst>
                                    </p:anim>
                                    <p:anim calcmode="lin" valueType="num">
                                      <p:cBhvr>
                                        <p:cTn id="26" dur="1000" fill="hold"/>
                                        <p:tgtEl>
                                          <p:spTgt spid="7"/>
                                        </p:tgtEl>
                                        <p:attrNameLst>
                                          <p:attrName>ppt_y</p:attrName>
                                        </p:attrNameLst>
                                      </p:cBhvr>
                                      <p:tavLst>
                                        <p:tav tm="0">
                                          <p:val>
                                            <p:strVal val="#ppt_y"/>
                                          </p:val>
                                        </p:tav>
                                        <p:tav tm="100000">
                                          <p:val>
                                            <p:strVal val="#ppt_y"/>
                                          </p:val>
                                        </p:tav>
                                      </p:tavLst>
                                    </p:anim>
                                    <p:animEffect transition="in" filter="fade">
                                      <p:cBhvr>
                                        <p:cTn id="2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Desktop\soroban\soroban quạn 2015\New folder\anh-dep-hoat-hinh-doraemon-nobita-va-nhung-nguoi-ban-6.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
        <p:nvSpPr>
          <p:cNvPr id="2" name="Title 1"/>
          <p:cNvSpPr>
            <a:spLocks noGrp="1"/>
          </p:cNvSpPr>
          <p:nvPr>
            <p:ph type="title"/>
          </p:nvPr>
        </p:nvSpPr>
        <p:spPr>
          <a:xfrm>
            <a:off x="457200" y="0"/>
            <a:ext cx="8229600" cy="1143000"/>
          </a:xfrm>
        </p:spPr>
        <p:txBody>
          <a:bodyPr>
            <a:normAutofit/>
          </a:bodyPr>
          <a:lstStyle/>
          <a:p>
            <a:r>
              <a:rPr lang="en-US" sz="6000" b="1" smtClean="0">
                <a:solidFill>
                  <a:srgbClr val="FF0000"/>
                </a:solidFill>
              </a:rPr>
              <a:t>CHÚC CÁC EM THI TỐT!</a:t>
            </a:r>
            <a:endParaRPr lang="en-US" sz="60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1" nodeType="clickEffect">
                                  <p:stCondLst>
                                    <p:cond delay="0"/>
                                  </p:stCondLst>
                                  <p:childTnLst>
                                    <p:animScale>
                                      <p:cBhvr>
                                        <p:cTn id="10" dur="2000" fill="hold"/>
                                        <p:tgtEl>
                                          <p:spTgt spid="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Pictures\slide\images (5).jpg"/>
          <p:cNvPicPr>
            <a:picLocks noChangeAspect="1" noChangeArrowheads="1"/>
          </p:cNvPicPr>
          <p:nvPr/>
        </p:nvPicPr>
        <p:blipFill>
          <a:blip r:embed="rId2" cstate="print"/>
          <a:srcRect/>
          <a:stretch>
            <a:fillRect/>
          </a:stretch>
        </p:blipFill>
        <p:spPr bwMode="auto">
          <a:xfrm>
            <a:off x="0" y="0"/>
            <a:ext cx="9155785" cy="6858000"/>
          </a:xfrm>
          <a:prstGeom prst="rect">
            <a:avLst/>
          </a:prstGeom>
          <a:noFill/>
        </p:spPr>
      </p:pic>
      <p:sp>
        <p:nvSpPr>
          <p:cNvPr id="2" name="Title 1"/>
          <p:cNvSpPr>
            <a:spLocks noGrp="1"/>
          </p:cNvSpPr>
          <p:nvPr>
            <p:ph type="ctrTitle"/>
          </p:nvPr>
        </p:nvSpPr>
        <p:spPr>
          <a:xfrm>
            <a:off x="533400" y="685800"/>
            <a:ext cx="7772400" cy="3276600"/>
          </a:xfrm>
        </p:spPr>
        <p:txBody>
          <a:bodyPr>
            <a:normAutofit/>
          </a:bodyPr>
          <a:lstStyle/>
          <a:p>
            <a:pPr algn="ctr"/>
            <a:r>
              <a:rPr lang="en-US" b="1" smtClean="0">
                <a:solidFill>
                  <a:srgbClr val="FF0000"/>
                </a:solidFill>
                <a:latin typeface="Andalus" pitchFamily="18" charset="-78"/>
                <a:cs typeface="Andalus" pitchFamily="18" charset="-78"/>
              </a:rPr>
              <a:t>CHUYÊN ĐỀ ÔN TẬP NGỮ VĂN 8 KÌ I</a:t>
            </a:r>
            <a:br>
              <a:rPr lang="en-US" b="1" smtClean="0">
                <a:solidFill>
                  <a:srgbClr val="FF0000"/>
                </a:solidFill>
                <a:latin typeface="Andalus" pitchFamily="18" charset="-78"/>
                <a:cs typeface="Andalus" pitchFamily="18" charset="-78"/>
              </a:rPr>
            </a:br>
            <a:r>
              <a:rPr lang="en-US" b="1" smtClean="0">
                <a:solidFill>
                  <a:srgbClr val="FF0000"/>
                </a:solidFill>
                <a:latin typeface="Andalus" pitchFamily="18" charset="-78"/>
                <a:cs typeface="Andalus" pitchFamily="18" charset="-78"/>
              </a:rPr>
              <a:t/>
            </a:r>
            <a:br>
              <a:rPr lang="en-US" b="1" smtClean="0">
                <a:solidFill>
                  <a:srgbClr val="FF0000"/>
                </a:solidFill>
                <a:latin typeface="Andalus" pitchFamily="18" charset="-78"/>
                <a:cs typeface="Andalus" pitchFamily="18" charset="-78"/>
              </a:rPr>
            </a:br>
            <a:r>
              <a:rPr lang="en-US" sz="4000" b="1" smtClean="0">
                <a:solidFill>
                  <a:srgbClr val="FF0000"/>
                </a:solidFill>
                <a:latin typeface="Andalus" pitchFamily="18" charset="-78"/>
                <a:cs typeface="Andalus" pitchFamily="18" charset="-78"/>
              </a:rPr>
              <a:t>Năm học 2015 - 2016</a:t>
            </a:r>
            <a:endParaRPr lang="en-US" sz="4000" b="1">
              <a:solidFill>
                <a:srgbClr val="FF0000"/>
              </a:solidFill>
              <a:latin typeface="Andalus" pitchFamily="18" charset="-78"/>
              <a:cs typeface="Andalus" pitchFamily="18" charset="-78"/>
            </a:endParaRPr>
          </a:p>
        </p:txBody>
      </p:sp>
      <p:sp>
        <p:nvSpPr>
          <p:cNvPr id="3" name="Subtitle 2"/>
          <p:cNvSpPr>
            <a:spLocks noGrp="1"/>
          </p:cNvSpPr>
          <p:nvPr>
            <p:ph type="subTitle" idx="1"/>
          </p:nvPr>
        </p:nvSpPr>
        <p:spPr>
          <a:xfrm>
            <a:off x="3124200" y="4114800"/>
            <a:ext cx="5340096" cy="1752600"/>
          </a:xfrm>
        </p:spPr>
        <p:txBody>
          <a:bodyPr>
            <a:normAutofit/>
          </a:bodyPr>
          <a:lstStyle/>
          <a:p>
            <a:pPr algn="ctr"/>
            <a:r>
              <a:rPr lang="en-US" sz="2400" b="1" smtClean="0">
                <a:solidFill>
                  <a:srgbClr val="002060"/>
                </a:solidFill>
                <a:latin typeface="Andalus" pitchFamily="18" charset="-78"/>
                <a:cs typeface="Andalus" pitchFamily="18" charset="-78"/>
              </a:rPr>
              <a:t>Người thực hiện: Nguyễn Thị Bích Thuận</a:t>
            </a:r>
          </a:p>
          <a:p>
            <a:pPr algn="ctr"/>
            <a:r>
              <a:rPr lang="en-US" sz="2400" b="1" smtClean="0">
                <a:solidFill>
                  <a:srgbClr val="002060"/>
                </a:solidFill>
                <a:latin typeface="Andalus" pitchFamily="18" charset="-78"/>
                <a:cs typeface="Andalus" pitchFamily="18" charset="-78"/>
              </a:rPr>
              <a:t>Tổ : Xã hội</a:t>
            </a:r>
          </a:p>
          <a:p>
            <a:pPr algn="ctr"/>
            <a:r>
              <a:rPr lang="en-US" sz="2400" b="1" smtClean="0">
                <a:solidFill>
                  <a:srgbClr val="002060"/>
                </a:solidFill>
                <a:latin typeface="Andalus" pitchFamily="18" charset="-78"/>
                <a:cs typeface="Andalus" pitchFamily="18" charset="-78"/>
              </a:rPr>
              <a:t>Trường: THCS Long Biên</a:t>
            </a:r>
            <a:endParaRPr lang="en-US" sz="2400" b="1">
              <a:solidFill>
                <a:srgbClr val="002060"/>
              </a:solidFill>
              <a:latin typeface="Andalus" pitchFamily="18" charset="-78"/>
              <a:cs typeface="Andalus" pitchFamily="18" charset="-78"/>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Pictures\slide\images (6).jpg"/>
          <p:cNvPicPr>
            <a:picLocks noChangeAspect="1" noChangeArrowheads="1"/>
          </p:cNvPicPr>
          <p:nvPr/>
        </p:nvPicPr>
        <p:blipFill>
          <a:blip r:embed="rId2" cstate="print"/>
          <a:srcRect/>
          <a:stretch>
            <a:fillRect/>
          </a:stretch>
        </p:blipFill>
        <p:spPr bwMode="auto">
          <a:xfrm>
            <a:off x="0" y="4414"/>
            <a:ext cx="9149892" cy="6853586"/>
          </a:xfrm>
          <a:prstGeom prst="rect">
            <a:avLst/>
          </a:prstGeom>
          <a:noFill/>
        </p:spPr>
      </p:pic>
      <p:sp>
        <p:nvSpPr>
          <p:cNvPr id="2" name="Title 1"/>
          <p:cNvSpPr>
            <a:spLocks noGrp="1"/>
          </p:cNvSpPr>
          <p:nvPr>
            <p:ph type="title"/>
          </p:nvPr>
        </p:nvSpPr>
        <p:spPr/>
        <p:txBody>
          <a:bodyPr>
            <a:noAutofit/>
          </a:bodyPr>
          <a:lstStyle/>
          <a:p>
            <a:r>
              <a:rPr lang="en-US" sz="4800" smtClean="0"/>
              <a:t>Phân công chuẩn bị</a:t>
            </a:r>
            <a:endParaRPr lang="en-US" sz="4800"/>
          </a:p>
        </p:txBody>
      </p:sp>
      <p:sp>
        <p:nvSpPr>
          <p:cNvPr id="3" name="Content Placeholder 2"/>
          <p:cNvSpPr>
            <a:spLocks noGrp="1"/>
          </p:cNvSpPr>
          <p:nvPr>
            <p:ph idx="1"/>
          </p:nvPr>
        </p:nvSpPr>
        <p:spPr/>
        <p:txBody>
          <a:bodyPr>
            <a:normAutofit/>
          </a:bodyPr>
          <a:lstStyle/>
          <a:p>
            <a:pPr>
              <a:buFont typeface="Wingdings" pitchFamily="2" charset="2"/>
              <a:buChar char="v"/>
            </a:pPr>
            <a:r>
              <a:rPr lang="en-US" sz="4000" smtClean="0">
                <a:latin typeface="Times New Roman" pitchFamily="18" charset="0"/>
                <a:cs typeface="Times New Roman" pitchFamily="18" charset="0"/>
              </a:rPr>
              <a:t> Tổ 1, 2: Tóm tắt kiến thức tổng kết 3 văn bản truyện, kí Việt Nam giai đoạn 1930 – 1945.</a:t>
            </a:r>
          </a:p>
          <a:p>
            <a:pPr>
              <a:buFont typeface="Wingdings" pitchFamily="2" charset="2"/>
              <a:buChar char="v"/>
            </a:pPr>
            <a:r>
              <a:rPr lang="en-US" sz="4000" smtClean="0">
                <a:latin typeface="Times New Roman" pitchFamily="18" charset="0"/>
                <a:cs typeface="Times New Roman" pitchFamily="18" charset="0"/>
              </a:rPr>
              <a:t> Tổ 3, 4: Tóm tắt kiến thức tổng kết 2 văn bản nhật dụng đã học .</a:t>
            </a:r>
            <a:endParaRPr lang="en-US" sz="400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381000"/>
          </a:xfrm>
        </p:spPr>
        <p:txBody>
          <a:bodyPr>
            <a:normAutofit fontScale="90000"/>
          </a:bodyPr>
          <a:lstStyle/>
          <a:p>
            <a:pPr algn="ctr"/>
            <a:r>
              <a:rPr lang="en-US" sz="2800" b="1" u="sng" smtClean="0">
                <a:solidFill>
                  <a:srgbClr val="FF0000"/>
                </a:solidFill>
              </a:rPr>
              <a:t>BẢNG TỔNG KẾT TRUYỆN, KÍ VIỆT NAM 1930-1945</a:t>
            </a:r>
            <a:endParaRPr lang="en-US" sz="2800" b="1" u="sng">
              <a:solidFill>
                <a:srgbClr val="FF0000"/>
              </a:solidFill>
            </a:endParaRPr>
          </a:p>
        </p:txBody>
      </p:sp>
      <p:graphicFrame>
        <p:nvGraphicFramePr>
          <p:cNvPr id="4" name="Content Placeholder 3"/>
          <p:cNvGraphicFramePr>
            <a:graphicFrameLocks noGrp="1"/>
          </p:cNvGraphicFramePr>
          <p:nvPr>
            <p:ph idx="1"/>
          </p:nvPr>
        </p:nvGraphicFramePr>
        <p:xfrm>
          <a:off x="0" y="241946"/>
          <a:ext cx="8763000" cy="6616054"/>
        </p:xfrm>
        <a:graphic>
          <a:graphicData uri="http://schemas.openxmlformats.org/drawingml/2006/table">
            <a:tbl>
              <a:tblPr firstRow="1" bandRow="1">
                <a:tableStyleId>{BDBED569-4797-4DF1-A0F4-6AAB3CD982D8}</a:tableStyleId>
              </a:tblPr>
              <a:tblGrid>
                <a:gridCol w="1633780"/>
                <a:gridCol w="1188203"/>
                <a:gridCol w="742627"/>
                <a:gridCol w="1410992"/>
                <a:gridCol w="2227881"/>
                <a:gridCol w="1559517"/>
              </a:tblGrid>
              <a:tr h="550534">
                <a:tc>
                  <a:txBody>
                    <a:bodyPr/>
                    <a:lstStyle/>
                    <a:p>
                      <a:pPr algn="ctr"/>
                      <a:r>
                        <a:rPr lang="en-US" sz="1200" b="1" i="1" smtClean="0">
                          <a:latin typeface="Times New Roman" pitchFamily="18" charset="0"/>
                          <a:cs typeface="Times New Roman" pitchFamily="18" charset="0"/>
                        </a:rPr>
                        <a:t>TÊN</a:t>
                      </a:r>
                      <a:r>
                        <a:rPr lang="en-US" sz="1200" b="1" i="1" baseline="0" smtClean="0">
                          <a:latin typeface="Times New Roman" pitchFamily="18" charset="0"/>
                          <a:cs typeface="Times New Roman" pitchFamily="18" charset="0"/>
                        </a:rPr>
                        <a:t> VĂN BẢN – TÁC GiẢ</a:t>
                      </a:r>
                      <a:endParaRPr lang="en-US" sz="1200" b="1" i="1">
                        <a:latin typeface="Times New Roman" pitchFamily="18" charset="0"/>
                        <a:cs typeface="Times New Roman" pitchFamily="18" charset="0"/>
                      </a:endParaRPr>
                    </a:p>
                  </a:txBody>
                  <a:tcPr/>
                </a:tc>
                <a:tc>
                  <a:txBody>
                    <a:bodyPr/>
                    <a:lstStyle/>
                    <a:p>
                      <a:pPr algn="ctr"/>
                      <a:r>
                        <a:rPr lang="en-US" sz="1200" b="1" i="1" smtClean="0">
                          <a:latin typeface="Times New Roman" pitchFamily="18" charset="0"/>
                          <a:cs typeface="Times New Roman" pitchFamily="18" charset="0"/>
                        </a:rPr>
                        <a:t>THỂ</a:t>
                      </a:r>
                      <a:r>
                        <a:rPr lang="en-US" sz="1200" b="1" i="1" baseline="0" smtClean="0">
                          <a:latin typeface="Times New Roman" pitchFamily="18" charset="0"/>
                          <a:cs typeface="Times New Roman" pitchFamily="18" charset="0"/>
                        </a:rPr>
                        <a:t> LOẠI, PTBĐ</a:t>
                      </a:r>
                      <a:endParaRPr lang="en-US" sz="1200" b="1" i="1">
                        <a:latin typeface="Times New Roman" pitchFamily="18" charset="0"/>
                        <a:cs typeface="Times New Roman" pitchFamily="18" charset="0"/>
                      </a:endParaRPr>
                    </a:p>
                  </a:txBody>
                  <a:tcPr/>
                </a:tc>
                <a:tc>
                  <a:txBody>
                    <a:bodyPr/>
                    <a:lstStyle/>
                    <a:p>
                      <a:pPr algn="ctr"/>
                      <a:r>
                        <a:rPr lang="en-US" sz="1200" b="1" i="1" smtClean="0">
                          <a:latin typeface="Times New Roman" pitchFamily="18" charset="0"/>
                          <a:cs typeface="Times New Roman" pitchFamily="18" charset="0"/>
                        </a:rPr>
                        <a:t>NGÔI</a:t>
                      </a:r>
                      <a:r>
                        <a:rPr lang="en-US" sz="1200" b="1" i="1" baseline="0" smtClean="0">
                          <a:latin typeface="Times New Roman" pitchFamily="18" charset="0"/>
                          <a:cs typeface="Times New Roman" pitchFamily="18" charset="0"/>
                        </a:rPr>
                        <a:t> KỂ</a:t>
                      </a:r>
                      <a:endParaRPr lang="en-US" sz="1200" b="1" i="1">
                        <a:latin typeface="Times New Roman" pitchFamily="18" charset="0"/>
                        <a:cs typeface="Times New Roman" pitchFamily="18" charset="0"/>
                      </a:endParaRPr>
                    </a:p>
                  </a:txBody>
                  <a:tcPr/>
                </a:tc>
                <a:tc>
                  <a:txBody>
                    <a:bodyPr/>
                    <a:lstStyle/>
                    <a:p>
                      <a:pPr algn="ctr"/>
                      <a:r>
                        <a:rPr lang="en-US" sz="1200" b="1" i="1" smtClean="0">
                          <a:latin typeface="Times New Roman" pitchFamily="18" charset="0"/>
                          <a:cs typeface="Times New Roman" pitchFamily="18" charset="0"/>
                        </a:rPr>
                        <a:t>TÌNH</a:t>
                      </a:r>
                      <a:r>
                        <a:rPr lang="en-US" sz="1200" b="1" i="1" baseline="0" smtClean="0">
                          <a:latin typeface="Times New Roman" pitchFamily="18" charset="0"/>
                          <a:cs typeface="Times New Roman" pitchFamily="18" charset="0"/>
                        </a:rPr>
                        <a:t> HUỐNG TRUYỆN</a:t>
                      </a:r>
                      <a:endParaRPr lang="en-US" sz="1200" b="1" i="1">
                        <a:latin typeface="Times New Roman" pitchFamily="18" charset="0"/>
                        <a:cs typeface="Times New Roman" pitchFamily="18" charset="0"/>
                      </a:endParaRPr>
                    </a:p>
                  </a:txBody>
                  <a:tcPr/>
                </a:tc>
                <a:tc>
                  <a:txBody>
                    <a:bodyPr/>
                    <a:lstStyle/>
                    <a:p>
                      <a:pPr algn="ctr"/>
                      <a:r>
                        <a:rPr lang="en-US" sz="1200" b="1" i="1" smtClean="0">
                          <a:latin typeface="Times New Roman" pitchFamily="18" charset="0"/>
                          <a:cs typeface="Times New Roman" pitchFamily="18" charset="0"/>
                        </a:rPr>
                        <a:t>NỘI</a:t>
                      </a:r>
                      <a:r>
                        <a:rPr lang="en-US" sz="1200" b="1" i="1" baseline="0" smtClean="0">
                          <a:latin typeface="Times New Roman" pitchFamily="18" charset="0"/>
                          <a:cs typeface="Times New Roman" pitchFamily="18" charset="0"/>
                        </a:rPr>
                        <a:t> DUNG</a:t>
                      </a:r>
                      <a:endParaRPr lang="en-US" sz="1200" b="1" i="1">
                        <a:latin typeface="Times New Roman" pitchFamily="18" charset="0"/>
                        <a:cs typeface="Times New Roman" pitchFamily="18" charset="0"/>
                      </a:endParaRPr>
                    </a:p>
                  </a:txBody>
                  <a:tcPr/>
                </a:tc>
                <a:tc>
                  <a:txBody>
                    <a:bodyPr/>
                    <a:lstStyle/>
                    <a:p>
                      <a:pPr algn="ctr"/>
                      <a:r>
                        <a:rPr lang="en-US" sz="1200" b="1" i="1" smtClean="0">
                          <a:latin typeface="Times New Roman" pitchFamily="18" charset="0"/>
                          <a:cs typeface="Times New Roman" pitchFamily="18" charset="0"/>
                        </a:rPr>
                        <a:t>NGHỆ</a:t>
                      </a:r>
                      <a:r>
                        <a:rPr lang="en-US" sz="1200" b="1" i="1" baseline="0" smtClean="0">
                          <a:latin typeface="Times New Roman" pitchFamily="18" charset="0"/>
                          <a:cs typeface="Times New Roman" pitchFamily="18" charset="0"/>
                        </a:rPr>
                        <a:t> THUẬT</a:t>
                      </a:r>
                      <a:endParaRPr lang="en-US" sz="1200" b="1" i="1">
                        <a:latin typeface="Times New Roman" pitchFamily="18" charset="0"/>
                        <a:cs typeface="Times New Roman" pitchFamily="18" charset="0"/>
                      </a:endParaRPr>
                    </a:p>
                  </a:txBody>
                  <a:tcPr/>
                </a:tc>
              </a:tr>
              <a:tr h="1730257">
                <a:tc>
                  <a:txBody>
                    <a:bodyPr/>
                    <a:lstStyle/>
                    <a:p>
                      <a:pPr algn="l"/>
                      <a:r>
                        <a:rPr lang="en-US" sz="2000" b="1" i="1" smtClean="0">
                          <a:latin typeface="Times New Roman" pitchFamily="18" charset="0"/>
                          <a:cs typeface="Times New Roman" pitchFamily="18" charset="0"/>
                        </a:rPr>
                        <a:t>Trong</a:t>
                      </a:r>
                      <a:r>
                        <a:rPr lang="en-US" sz="2000" b="1" i="1" baseline="0" smtClean="0">
                          <a:latin typeface="Times New Roman" pitchFamily="18" charset="0"/>
                          <a:cs typeface="Times New Roman" pitchFamily="18" charset="0"/>
                        </a:rPr>
                        <a:t> lòng mẹ </a:t>
                      </a:r>
                    </a:p>
                    <a:p>
                      <a:pPr algn="l"/>
                      <a:r>
                        <a:rPr lang="en-US" sz="2000" b="1" i="1" baseline="0" smtClean="0">
                          <a:latin typeface="Times New Roman" pitchFamily="18" charset="0"/>
                          <a:cs typeface="Times New Roman" pitchFamily="18" charset="0"/>
                        </a:rPr>
                        <a:t>(Trích “Những ngày thơ ấu”- Nguyên Hồng</a:t>
                      </a:r>
                      <a:endParaRPr lang="en-US" sz="2000" b="1" i="1">
                        <a:latin typeface="Times New Roman" pitchFamily="18" charset="0"/>
                        <a:cs typeface="Times New Roman" pitchFamily="18" charset="0"/>
                      </a:endParaRPr>
                    </a:p>
                  </a:txBody>
                  <a:tcPr/>
                </a:tc>
                <a:tc>
                  <a:txBody>
                    <a:bodyPr/>
                    <a:lstStyle/>
                    <a:p>
                      <a:pPr algn="just"/>
                      <a:r>
                        <a:rPr lang="en-US" sz="2000" smtClean="0">
                          <a:latin typeface="Times New Roman" pitchFamily="18" charset="0"/>
                          <a:cs typeface="Times New Roman" pitchFamily="18" charset="0"/>
                        </a:rPr>
                        <a:t>- Hồi</a:t>
                      </a:r>
                      <a:r>
                        <a:rPr lang="en-US" sz="2000" baseline="0" smtClean="0">
                          <a:latin typeface="Times New Roman" pitchFamily="18" charset="0"/>
                          <a:cs typeface="Times New Roman" pitchFamily="18" charset="0"/>
                        </a:rPr>
                        <a:t> kí</a:t>
                      </a:r>
                    </a:p>
                    <a:p>
                      <a:pPr algn="just"/>
                      <a:r>
                        <a:rPr lang="en-US" sz="2000" baseline="0" smtClean="0">
                          <a:latin typeface="Times New Roman" pitchFamily="18" charset="0"/>
                          <a:cs typeface="Times New Roman" pitchFamily="18" charset="0"/>
                        </a:rPr>
                        <a:t>-Tự sự xen lẫn trữ tình</a:t>
                      </a:r>
                      <a:endParaRPr lang="en-US" sz="2000" baseline="0">
                        <a:latin typeface="Times New Roman" pitchFamily="18" charset="0"/>
                        <a:cs typeface="Times New Roman" pitchFamily="18" charset="0"/>
                      </a:endParaRPr>
                    </a:p>
                  </a:txBody>
                  <a:tcPr/>
                </a:tc>
                <a:tc>
                  <a:txBody>
                    <a:bodyPr/>
                    <a:lstStyle/>
                    <a:p>
                      <a:pPr algn="just">
                        <a:buFontTx/>
                        <a:buNone/>
                      </a:pPr>
                      <a:r>
                        <a:rPr lang="en-US" sz="2000" smtClean="0">
                          <a:latin typeface="Times New Roman" pitchFamily="18" charset="0"/>
                          <a:cs typeface="Times New Roman" pitchFamily="18" charset="0"/>
                        </a:rPr>
                        <a:t>Ngôi</a:t>
                      </a:r>
                      <a:r>
                        <a:rPr lang="en-US" sz="2000" baseline="0" smtClean="0">
                          <a:latin typeface="Times New Roman" pitchFamily="18" charset="0"/>
                          <a:cs typeface="Times New Roman" pitchFamily="18" charset="0"/>
                        </a:rPr>
                        <a:t> thứ nhất số ít</a:t>
                      </a:r>
                    </a:p>
                  </a:txBody>
                  <a:tcPr/>
                </a:tc>
                <a:tc>
                  <a:txBody>
                    <a:bodyPr/>
                    <a:lstStyle/>
                    <a:p>
                      <a:pPr algn="just">
                        <a:buFontTx/>
                        <a:buChar char="-"/>
                      </a:pPr>
                      <a:r>
                        <a:rPr lang="en-US" sz="2000" smtClean="0">
                          <a:latin typeface="Times New Roman" pitchFamily="18" charset="0"/>
                          <a:cs typeface="Times New Roman" pitchFamily="18" charset="0"/>
                        </a:rPr>
                        <a:t>Trong cuộc</a:t>
                      </a:r>
                      <a:r>
                        <a:rPr lang="en-US" sz="2000" baseline="0" smtClean="0">
                          <a:latin typeface="Times New Roman" pitchFamily="18" charset="0"/>
                          <a:cs typeface="Times New Roman" pitchFamily="18" charset="0"/>
                        </a:rPr>
                        <a:t> nói chuyện với bà cô.</a:t>
                      </a:r>
                    </a:p>
                    <a:p>
                      <a:pPr algn="just">
                        <a:buFontTx/>
                        <a:buChar char="-"/>
                      </a:pPr>
                      <a:r>
                        <a:rPr lang="en-US" sz="2000" baseline="0" smtClean="0">
                          <a:latin typeface="Times New Roman" pitchFamily="18" charset="0"/>
                          <a:cs typeface="Times New Roman" pitchFamily="18" charset="0"/>
                        </a:rPr>
                        <a:t> Khi được gặp mẹ</a:t>
                      </a:r>
                      <a:endParaRPr lang="en-US" sz="2000">
                        <a:latin typeface="Times New Roman" pitchFamily="18" charset="0"/>
                        <a:cs typeface="Times New Roman" pitchFamily="18" charset="0"/>
                      </a:endParaRPr>
                    </a:p>
                  </a:txBody>
                  <a:tcPr/>
                </a:tc>
                <a:tc>
                  <a:txBody>
                    <a:bodyPr/>
                    <a:lstStyle/>
                    <a:p>
                      <a:pPr algn="just">
                        <a:buFontTx/>
                        <a:buChar char="-"/>
                      </a:pPr>
                      <a:r>
                        <a:rPr lang="en-US" sz="2000" smtClean="0">
                          <a:latin typeface="Times New Roman" pitchFamily="18" charset="0"/>
                          <a:cs typeface="Times New Roman" pitchFamily="18" charset="0"/>
                        </a:rPr>
                        <a:t> Nỗi</a:t>
                      </a:r>
                      <a:r>
                        <a:rPr lang="en-US" sz="2000" baseline="0" smtClean="0">
                          <a:latin typeface="Times New Roman" pitchFamily="18" charset="0"/>
                          <a:cs typeface="Times New Roman" pitchFamily="18" charset="0"/>
                        </a:rPr>
                        <a:t> cay đắng, tủi nhục của Hồng</a:t>
                      </a:r>
                    </a:p>
                    <a:p>
                      <a:pPr algn="just">
                        <a:buFontTx/>
                        <a:buChar char="-"/>
                      </a:pPr>
                      <a:r>
                        <a:rPr lang="en-US" sz="2000" baseline="0" smtClean="0">
                          <a:latin typeface="Times New Roman" pitchFamily="18" charset="0"/>
                          <a:cs typeface="Times New Roman" pitchFamily="18" charset="0"/>
                        </a:rPr>
                        <a:t> Tình mẫu tử thiêng liêng</a:t>
                      </a:r>
                      <a:endParaRPr lang="en-US" sz="2000">
                        <a:latin typeface="Times New Roman" pitchFamily="18" charset="0"/>
                        <a:cs typeface="Times New Roman" pitchFamily="18" charset="0"/>
                      </a:endParaRPr>
                    </a:p>
                  </a:txBody>
                  <a:tcPr/>
                </a:tc>
                <a:tc>
                  <a:txBody>
                    <a:bodyPr/>
                    <a:lstStyle/>
                    <a:p>
                      <a:pPr algn="just">
                        <a:buFontTx/>
                        <a:buChar char="-"/>
                      </a:pPr>
                      <a:r>
                        <a:rPr lang="en-US" sz="2000" baseline="0" smtClean="0">
                          <a:latin typeface="Times New Roman" pitchFamily="18" charset="0"/>
                          <a:cs typeface="Times New Roman" pitchFamily="18" charset="0"/>
                        </a:rPr>
                        <a:t> Miêu tả tâm lí nhân vật</a:t>
                      </a:r>
                    </a:p>
                    <a:p>
                      <a:pPr algn="just">
                        <a:buFontTx/>
                        <a:buChar char="-"/>
                      </a:pPr>
                      <a:r>
                        <a:rPr lang="en-US" sz="2000" baseline="0" smtClean="0">
                          <a:latin typeface="Times New Roman" pitchFamily="18" charset="0"/>
                          <a:cs typeface="Times New Roman" pitchFamily="18" charset="0"/>
                        </a:rPr>
                        <a:t> Lời văn chân thực, gần gũi</a:t>
                      </a:r>
                      <a:endParaRPr lang="en-US" sz="2000">
                        <a:latin typeface="Times New Roman" pitchFamily="18" charset="0"/>
                        <a:cs typeface="Times New Roman" pitchFamily="18" charset="0"/>
                      </a:endParaRPr>
                    </a:p>
                  </a:txBody>
                  <a:tcPr/>
                </a:tc>
              </a:tr>
              <a:tr h="1777443">
                <a:tc>
                  <a:txBody>
                    <a:bodyPr/>
                    <a:lstStyle/>
                    <a:p>
                      <a:pPr algn="l"/>
                      <a:r>
                        <a:rPr lang="en-US" sz="2000" b="1" i="1" smtClean="0">
                          <a:latin typeface="Times New Roman" pitchFamily="18" charset="0"/>
                          <a:cs typeface="Times New Roman" pitchFamily="18" charset="0"/>
                        </a:rPr>
                        <a:t>Tức</a:t>
                      </a:r>
                      <a:r>
                        <a:rPr lang="en-US" sz="2000" b="1" i="1" baseline="0" smtClean="0">
                          <a:latin typeface="Times New Roman" pitchFamily="18" charset="0"/>
                          <a:cs typeface="Times New Roman" pitchFamily="18" charset="0"/>
                        </a:rPr>
                        <a:t> nước vỡ bờ</a:t>
                      </a:r>
                    </a:p>
                    <a:p>
                      <a:pPr algn="l"/>
                      <a:r>
                        <a:rPr lang="en-US" sz="2000" b="1" i="1" baseline="0" smtClean="0">
                          <a:latin typeface="Times New Roman" pitchFamily="18" charset="0"/>
                          <a:cs typeface="Times New Roman" pitchFamily="18" charset="0"/>
                        </a:rPr>
                        <a:t> (trích: “Tắt đèn”)</a:t>
                      </a:r>
                    </a:p>
                    <a:p>
                      <a:pPr algn="l"/>
                      <a:r>
                        <a:rPr lang="en-US" sz="2000" b="1" i="1" baseline="0" smtClean="0">
                          <a:latin typeface="Times New Roman" pitchFamily="18" charset="0"/>
                          <a:cs typeface="Times New Roman" pitchFamily="18" charset="0"/>
                        </a:rPr>
                        <a:t> Ngô Tất Tố </a:t>
                      </a:r>
                      <a:endParaRPr lang="en-US" sz="2000" b="1" i="1">
                        <a:latin typeface="Times New Roman" pitchFamily="18" charset="0"/>
                        <a:cs typeface="Times New Roman" pitchFamily="18" charset="0"/>
                      </a:endParaRPr>
                    </a:p>
                  </a:txBody>
                  <a:tcPr/>
                </a:tc>
                <a:tc>
                  <a:txBody>
                    <a:bodyPr/>
                    <a:lstStyle/>
                    <a:p>
                      <a:pPr algn="just">
                        <a:buFontTx/>
                        <a:buChar char="-"/>
                      </a:pPr>
                      <a:r>
                        <a:rPr lang="en-US" sz="2000" smtClean="0">
                          <a:latin typeface="Times New Roman" pitchFamily="18" charset="0"/>
                          <a:cs typeface="Times New Roman" pitchFamily="18" charset="0"/>
                        </a:rPr>
                        <a:t> Tiểu</a:t>
                      </a:r>
                      <a:r>
                        <a:rPr lang="en-US" sz="2000" baseline="0" smtClean="0">
                          <a:latin typeface="Times New Roman" pitchFamily="18" charset="0"/>
                          <a:cs typeface="Times New Roman" pitchFamily="18" charset="0"/>
                        </a:rPr>
                        <a:t> thuyết</a:t>
                      </a:r>
                    </a:p>
                    <a:p>
                      <a:pPr algn="just">
                        <a:buFontTx/>
                        <a:buChar char="-"/>
                      </a:pPr>
                      <a:r>
                        <a:rPr lang="en-US" sz="2000" baseline="0" smtClean="0">
                          <a:latin typeface="Times New Roman" pitchFamily="18" charset="0"/>
                          <a:cs typeface="Times New Roman" pitchFamily="18" charset="0"/>
                        </a:rPr>
                        <a:t> Tự sự kết hợp miêu tả</a:t>
                      </a:r>
                      <a:endParaRPr lang="en-US" sz="2000">
                        <a:latin typeface="Times New Roman" pitchFamily="18" charset="0"/>
                        <a:cs typeface="Times New Roman" pitchFamily="18" charset="0"/>
                      </a:endParaRPr>
                    </a:p>
                  </a:txBody>
                  <a:tcPr/>
                </a:tc>
                <a:tc>
                  <a:txBody>
                    <a:bodyPr/>
                    <a:lstStyle/>
                    <a:p>
                      <a:pPr algn="just">
                        <a:buFontTx/>
                        <a:buNone/>
                      </a:pPr>
                      <a:r>
                        <a:rPr lang="en-US" sz="2000" baseline="0" smtClean="0">
                          <a:latin typeface="Times New Roman" pitchFamily="18" charset="0"/>
                          <a:cs typeface="Times New Roman" pitchFamily="18" charset="0"/>
                        </a:rPr>
                        <a:t>Ngôi thứ 3</a:t>
                      </a:r>
                    </a:p>
                  </a:txBody>
                  <a:tcPr/>
                </a:tc>
                <a:tc>
                  <a:txBody>
                    <a:bodyPr/>
                    <a:lstStyle/>
                    <a:p>
                      <a:pPr algn="just"/>
                      <a:r>
                        <a:rPr lang="en-US" sz="2000" smtClean="0">
                          <a:latin typeface="Times New Roman" pitchFamily="18" charset="0"/>
                          <a:cs typeface="Times New Roman" pitchFamily="18" charset="0"/>
                        </a:rPr>
                        <a:t>- Cai</a:t>
                      </a:r>
                      <a:r>
                        <a:rPr lang="en-US" sz="2000" baseline="0" smtClean="0">
                          <a:latin typeface="Times New Roman" pitchFamily="18" charset="0"/>
                          <a:cs typeface="Times New Roman" pitchFamily="18" charset="0"/>
                        </a:rPr>
                        <a:t> lệ và người nhà lí trưởng đến đòi sưu</a:t>
                      </a:r>
                      <a:endParaRPr lang="en-US" sz="2000">
                        <a:latin typeface="Times New Roman" pitchFamily="18" charset="0"/>
                        <a:cs typeface="Times New Roman" pitchFamily="18" charset="0"/>
                      </a:endParaRPr>
                    </a:p>
                  </a:txBody>
                  <a:tcPr/>
                </a:tc>
                <a:tc>
                  <a:txBody>
                    <a:bodyPr/>
                    <a:lstStyle/>
                    <a:p>
                      <a:pPr algn="just">
                        <a:buFontTx/>
                        <a:buChar char="-"/>
                      </a:pPr>
                      <a:r>
                        <a:rPr lang="en-US" sz="2000" baseline="0" smtClean="0">
                          <a:latin typeface="Times New Roman" pitchFamily="18" charset="0"/>
                          <a:cs typeface="Times New Roman" pitchFamily="18" charset="0"/>
                        </a:rPr>
                        <a:t> Tố cáo giai cấp thống trị.</a:t>
                      </a:r>
                    </a:p>
                    <a:p>
                      <a:pPr algn="just">
                        <a:buFontTx/>
                        <a:buChar char="-"/>
                      </a:pPr>
                      <a:r>
                        <a:rPr lang="en-US" sz="2000" baseline="0" smtClean="0">
                          <a:latin typeface="Times New Roman" pitchFamily="18" charset="0"/>
                          <a:cs typeface="Times New Roman" pitchFamily="18" charset="0"/>
                        </a:rPr>
                        <a:t> Số phận, phẩm chất của người nông dân trong xã hội cũ.</a:t>
                      </a:r>
                    </a:p>
                  </a:txBody>
                  <a:tcPr/>
                </a:tc>
                <a:tc>
                  <a:txBody>
                    <a:bodyPr/>
                    <a:lstStyle/>
                    <a:p>
                      <a:pPr algn="just">
                        <a:buFontTx/>
                        <a:buChar char="-"/>
                      </a:pPr>
                      <a:r>
                        <a:rPr lang="en-US" sz="2000" baseline="0" smtClean="0">
                          <a:latin typeface="Times New Roman" pitchFamily="18" charset="0"/>
                          <a:cs typeface="Times New Roman" pitchFamily="18" charset="0"/>
                        </a:rPr>
                        <a:t> Tình huống truyện bất ngờ</a:t>
                      </a:r>
                    </a:p>
                    <a:p>
                      <a:pPr algn="just">
                        <a:buFontTx/>
                        <a:buChar char="-"/>
                      </a:pPr>
                      <a:r>
                        <a:rPr lang="en-US" sz="2000" baseline="0" smtClean="0">
                          <a:latin typeface="Times New Roman" pitchFamily="18" charset="0"/>
                          <a:cs typeface="Times New Roman" pitchFamily="18" charset="0"/>
                        </a:rPr>
                        <a:t> Miêu tả tâm lí nhân vật</a:t>
                      </a:r>
                      <a:endParaRPr lang="en-US" sz="2000">
                        <a:latin typeface="Times New Roman" pitchFamily="18" charset="0"/>
                        <a:cs typeface="Times New Roman" pitchFamily="18" charset="0"/>
                      </a:endParaRPr>
                    </a:p>
                  </a:txBody>
                  <a:tcPr/>
                </a:tc>
              </a:tr>
              <a:tr h="1809165">
                <a:tc>
                  <a:txBody>
                    <a:bodyPr/>
                    <a:lstStyle/>
                    <a:p>
                      <a:pPr algn="l"/>
                      <a:r>
                        <a:rPr lang="en-US" sz="2000" b="1" i="1" smtClean="0">
                          <a:latin typeface="Times New Roman" pitchFamily="18" charset="0"/>
                          <a:cs typeface="Times New Roman" pitchFamily="18" charset="0"/>
                        </a:rPr>
                        <a:t>Lão</a:t>
                      </a:r>
                      <a:r>
                        <a:rPr lang="en-US" sz="2000" b="1" i="1" baseline="0" smtClean="0">
                          <a:latin typeface="Times New Roman" pitchFamily="18" charset="0"/>
                          <a:cs typeface="Times New Roman" pitchFamily="18" charset="0"/>
                        </a:rPr>
                        <a:t> Hạc </a:t>
                      </a:r>
                    </a:p>
                    <a:p>
                      <a:pPr algn="l"/>
                      <a:r>
                        <a:rPr lang="en-US" sz="2000" b="1" i="1" baseline="0" smtClean="0">
                          <a:latin typeface="Times New Roman" pitchFamily="18" charset="0"/>
                          <a:cs typeface="Times New Roman" pitchFamily="18" charset="0"/>
                        </a:rPr>
                        <a:t>Nam Cao</a:t>
                      </a:r>
                      <a:endParaRPr lang="en-US" sz="2000" b="1" i="1">
                        <a:latin typeface="Times New Roman" pitchFamily="18" charset="0"/>
                        <a:cs typeface="Times New Roman" pitchFamily="18" charset="0"/>
                      </a:endParaRPr>
                    </a:p>
                  </a:txBody>
                  <a:tcPr/>
                </a:tc>
                <a:tc>
                  <a:txBody>
                    <a:bodyPr/>
                    <a:lstStyle/>
                    <a:p>
                      <a:pPr algn="just"/>
                      <a:r>
                        <a:rPr lang="en-US" sz="2000" smtClean="0">
                          <a:latin typeface="Times New Roman" pitchFamily="18" charset="0"/>
                          <a:cs typeface="Times New Roman" pitchFamily="18" charset="0"/>
                        </a:rPr>
                        <a:t>Truyện</a:t>
                      </a:r>
                      <a:r>
                        <a:rPr lang="en-US" sz="2000" baseline="0" smtClean="0">
                          <a:latin typeface="Times New Roman" pitchFamily="18" charset="0"/>
                          <a:cs typeface="Times New Roman" pitchFamily="18" charset="0"/>
                        </a:rPr>
                        <a:t> ngắn</a:t>
                      </a:r>
                    </a:p>
                    <a:p>
                      <a:pPr algn="just"/>
                      <a:r>
                        <a:rPr lang="en-US" sz="2000" baseline="0" smtClean="0">
                          <a:latin typeface="Times New Roman" pitchFamily="18" charset="0"/>
                          <a:cs typeface="Times New Roman" pitchFamily="18" charset="0"/>
                        </a:rPr>
                        <a:t>- Tự sự xen trữ tình</a:t>
                      </a:r>
                      <a:endParaRPr lang="en-US" sz="2000">
                        <a:latin typeface="Times New Roman" pitchFamily="18" charset="0"/>
                        <a:cs typeface="Times New Roman" pitchFamily="18" charset="0"/>
                      </a:endParaRPr>
                    </a:p>
                  </a:txBody>
                  <a:tcPr/>
                </a:tc>
                <a:tc>
                  <a:txBody>
                    <a:bodyPr/>
                    <a:lstStyle/>
                    <a:p>
                      <a:pPr algn="just">
                        <a:buFontTx/>
                        <a:buNone/>
                      </a:pPr>
                      <a:r>
                        <a:rPr lang="en-US" sz="2000" smtClean="0">
                          <a:latin typeface="Times New Roman" pitchFamily="18" charset="0"/>
                          <a:cs typeface="Times New Roman" pitchFamily="18" charset="0"/>
                        </a:rPr>
                        <a:t>Ngôi</a:t>
                      </a:r>
                      <a:r>
                        <a:rPr lang="en-US" sz="2000" baseline="0" smtClean="0">
                          <a:latin typeface="Times New Roman" pitchFamily="18" charset="0"/>
                          <a:cs typeface="Times New Roman" pitchFamily="18" charset="0"/>
                        </a:rPr>
                        <a:t> thứ nhất</a:t>
                      </a:r>
                    </a:p>
                  </a:txBody>
                  <a:tcPr/>
                </a:tc>
                <a:tc>
                  <a:txBody>
                    <a:bodyPr/>
                    <a:lstStyle/>
                    <a:p>
                      <a:pPr algn="just">
                        <a:buFontTx/>
                        <a:buChar char="-"/>
                      </a:pPr>
                      <a:r>
                        <a:rPr lang="en-US" sz="2000" baseline="0" smtClean="0">
                          <a:latin typeface="Times New Roman" pitchFamily="18" charset="0"/>
                          <a:cs typeface="Times New Roman" pitchFamily="18" charset="0"/>
                        </a:rPr>
                        <a:t> Lão Hạc bán cậu Vàng</a:t>
                      </a:r>
                    </a:p>
                    <a:p>
                      <a:pPr algn="just">
                        <a:buFontTx/>
                        <a:buChar char="-"/>
                      </a:pPr>
                      <a:r>
                        <a:rPr lang="en-US" sz="2000" baseline="0" smtClean="0">
                          <a:latin typeface="Times New Roman" pitchFamily="18" charset="0"/>
                          <a:cs typeface="Times New Roman" pitchFamily="18" charset="0"/>
                        </a:rPr>
                        <a:t> Lão Hạc lựa chọn cái chết.</a:t>
                      </a:r>
                      <a:endParaRPr lang="en-US" sz="2000">
                        <a:latin typeface="Times New Roman" pitchFamily="18" charset="0"/>
                        <a:cs typeface="Times New Roman" pitchFamily="18" charset="0"/>
                      </a:endParaRPr>
                    </a:p>
                  </a:txBody>
                  <a:tcPr/>
                </a:tc>
                <a:tc>
                  <a:txBody>
                    <a:bodyPr/>
                    <a:lstStyle/>
                    <a:p>
                      <a:pPr algn="just">
                        <a:buFontTx/>
                        <a:buChar char="-"/>
                      </a:pPr>
                      <a:r>
                        <a:rPr lang="en-US" sz="2000" smtClean="0">
                          <a:latin typeface="Times New Roman" pitchFamily="18" charset="0"/>
                          <a:cs typeface="Times New Roman" pitchFamily="18" charset="0"/>
                        </a:rPr>
                        <a:t> Số</a:t>
                      </a:r>
                      <a:r>
                        <a:rPr lang="en-US" sz="2000" baseline="0" smtClean="0">
                          <a:latin typeface="Times New Roman" pitchFamily="18" charset="0"/>
                          <a:cs typeface="Times New Roman" pitchFamily="18" charset="0"/>
                        </a:rPr>
                        <a:t> phận, p</a:t>
                      </a:r>
                      <a:r>
                        <a:rPr lang="en-US" sz="2000" smtClean="0">
                          <a:latin typeface="Times New Roman" pitchFamily="18" charset="0"/>
                          <a:cs typeface="Times New Roman" pitchFamily="18" charset="0"/>
                        </a:rPr>
                        <a:t>hẩm</a:t>
                      </a:r>
                      <a:r>
                        <a:rPr lang="en-US" sz="2000" baseline="0" smtClean="0">
                          <a:latin typeface="Times New Roman" pitchFamily="18" charset="0"/>
                          <a:cs typeface="Times New Roman" pitchFamily="18" charset="0"/>
                        </a:rPr>
                        <a:t> chất cao quí của người nông dân trước cách mạng</a:t>
                      </a:r>
                    </a:p>
                  </a:txBody>
                  <a:tcPr/>
                </a:tc>
                <a:tc>
                  <a:txBody>
                    <a:bodyPr/>
                    <a:lstStyle/>
                    <a:p>
                      <a:pPr algn="just">
                        <a:buFontTx/>
                        <a:buChar char="-"/>
                      </a:pPr>
                      <a:r>
                        <a:rPr lang="en-US" sz="2000" baseline="0" smtClean="0">
                          <a:latin typeface="Times New Roman" pitchFamily="18" charset="0"/>
                          <a:cs typeface="Times New Roman" pitchFamily="18" charset="0"/>
                        </a:rPr>
                        <a:t> Tình huống truyện bất ngờ</a:t>
                      </a:r>
                    </a:p>
                    <a:p>
                      <a:pPr algn="just">
                        <a:buFontTx/>
                        <a:buChar char="-"/>
                      </a:pPr>
                      <a:r>
                        <a:rPr lang="en-US" sz="2000" baseline="0" smtClean="0">
                          <a:latin typeface="Times New Roman" pitchFamily="18" charset="0"/>
                          <a:cs typeface="Times New Roman" pitchFamily="18" charset="0"/>
                        </a:rPr>
                        <a:t> Miêu tả tâm lí nhân vật</a:t>
                      </a:r>
                      <a:endParaRPr lang="en-US" sz="2000" smtClean="0">
                        <a:latin typeface="Times New Roman" pitchFamily="18" charset="0"/>
                        <a:cs typeface="Times New Roman" pitchFamily="18" charset="0"/>
                      </a:endParaRPr>
                    </a:p>
                    <a:p>
                      <a:pPr algn="just">
                        <a:buFontTx/>
                        <a:buChar char="-"/>
                      </a:pPr>
                      <a:endParaRPr lang="en-US" sz="2000">
                        <a:latin typeface="Times New Roman" pitchFamily="18" charset="0"/>
                        <a:cs typeface="Times New Roman" pitchFamily="18" charset="0"/>
                      </a:endParaRP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Autofit/>
          </a:bodyPr>
          <a:lstStyle/>
          <a:p>
            <a:r>
              <a:rPr lang="en-US" sz="2800" smtClean="0">
                <a:latin typeface="Times New Roman" pitchFamily="18" charset="0"/>
                <a:cs typeface="Times New Roman" pitchFamily="18" charset="0"/>
              </a:rPr>
              <a:t>TỔNG KẾT VĂN BẢN NHẬT DỤNG</a:t>
            </a:r>
            <a:endParaRPr lang="en-US" sz="2800">
              <a:latin typeface="Times New Roman" pitchFamily="18" charset="0"/>
              <a:cs typeface="Times New Roman" pitchFamily="18" charset="0"/>
            </a:endParaRPr>
          </a:p>
        </p:txBody>
      </p:sp>
      <p:graphicFrame>
        <p:nvGraphicFramePr>
          <p:cNvPr id="4" name="Content Placeholder 3"/>
          <p:cNvGraphicFramePr>
            <a:graphicFrameLocks noGrp="1"/>
          </p:cNvGraphicFramePr>
          <p:nvPr>
            <p:ph idx="1"/>
          </p:nvPr>
        </p:nvGraphicFramePr>
        <p:xfrm>
          <a:off x="0" y="685800"/>
          <a:ext cx="9144000" cy="6543650"/>
        </p:xfrm>
        <a:graphic>
          <a:graphicData uri="http://schemas.openxmlformats.org/drawingml/2006/table">
            <a:tbl>
              <a:tblPr firstRow="1" bandRow="1">
                <a:tableStyleId>{08FB837D-C827-4EFA-A057-4D05807E0F7C}</a:tableStyleId>
              </a:tblPr>
              <a:tblGrid>
                <a:gridCol w="2286000"/>
                <a:gridCol w="2057400"/>
                <a:gridCol w="2514600"/>
                <a:gridCol w="2286000"/>
              </a:tblGrid>
              <a:tr h="483462">
                <a:tc>
                  <a:txBody>
                    <a:bodyPr/>
                    <a:lstStyle/>
                    <a:p>
                      <a:r>
                        <a:rPr lang="en-US" smtClean="0">
                          <a:latin typeface="Times New Roman" pitchFamily="18" charset="0"/>
                          <a:cs typeface="Times New Roman" pitchFamily="18" charset="0"/>
                        </a:rPr>
                        <a:t>VĂN</a:t>
                      </a:r>
                      <a:r>
                        <a:rPr lang="en-US" baseline="0" smtClean="0">
                          <a:latin typeface="Times New Roman" pitchFamily="18" charset="0"/>
                          <a:cs typeface="Times New Roman" pitchFamily="18" charset="0"/>
                        </a:rPr>
                        <a:t> BẢN</a:t>
                      </a:r>
                      <a:endParaRPr lang="en-US">
                        <a:latin typeface="Times New Roman" pitchFamily="18" charset="0"/>
                        <a:cs typeface="Times New Roman" pitchFamily="18" charset="0"/>
                      </a:endParaRPr>
                    </a:p>
                  </a:txBody>
                  <a:tcPr/>
                </a:tc>
                <a:tc>
                  <a:txBody>
                    <a:bodyPr/>
                    <a:lstStyle/>
                    <a:p>
                      <a:r>
                        <a:rPr lang="en-US" smtClean="0">
                          <a:latin typeface="Times New Roman" pitchFamily="18" charset="0"/>
                          <a:cs typeface="Times New Roman" pitchFamily="18" charset="0"/>
                        </a:rPr>
                        <a:t>CHỦ</a:t>
                      </a:r>
                      <a:r>
                        <a:rPr lang="en-US" baseline="0" smtClean="0">
                          <a:latin typeface="Times New Roman" pitchFamily="18" charset="0"/>
                          <a:cs typeface="Times New Roman" pitchFamily="18" charset="0"/>
                        </a:rPr>
                        <a:t> ĐỀ</a:t>
                      </a:r>
                      <a:endParaRPr lang="en-US">
                        <a:latin typeface="Times New Roman" pitchFamily="18" charset="0"/>
                        <a:cs typeface="Times New Roman" pitchFamily="18" charset="0"/>
                      </a:endParaRPr>
                    </a:p>
                  </a:txBody>
                  <a:tcPr/>
                </a:tc>
                <a:tc>
                  <a:txBody>
                    <a:bodyPr/>
                    <a:lstStyle/>
                    <a:p>
                      <a:r>
                        <a:rPr lang="en-US" smtClean="0">
                          <a:latin typeface="Times New Roman" pitchFamily="18" charset="0"/>
                          <a:cs typeface="Times New Roman" pitchFamily="18" charset="0"/>
                        </a:rPr>
                        <a:t>NỘI</a:t>
                      </a:r>
                      <a:r>
                        <a:rPr lang="en-US" baseline="0" smtClean="0">
                          <a:latin typeface="Times New Roman" pitchFamily="18" charset="0"/>
                          <a:cs typeface="Times New Roman" pitchFamily="18" charset="0"/>
                        </a:rPr>
                        <a:t> DUNG</a:t>
                      </a:r>
                      <a:endParaRPr lang="en-US">
                        <a:latin typeface="Times New Roman" pitchFamily="18" charset="0"/>
                        <a:cs typeface="Times New Roman" pitchFamily="18" charset="0"/>
                      </a:endParaRPr>
                    </a:p>
                  </a:txBody>
                  <a:tcPr/>
                </a:tc>
                <a:tc>
                  <a:txBody>
                    <a:bodyPr/>
                    <a:lstStyle/>
                    <a:p>
                      <a:r>
                        <a:rPr lang="en-US" smtClean="0">
                          <a:latin typeface="Times New Roman" pitchFamily="18" charset="0"/>
                          <a:cs typeface="Times New Roman" pitchFamily="18" charset="0"/>
                        </a:rPr>
                        <a:t>NGHỆ</a:t>
                      </a:r>
                      <a:r>
                        <a:rPr lang="en-US" baseline="0" smtClean="0">
                          <a:latin typeface="Times New Roman" pitchFamily="18" charset="0"/>
                          <a:cs typeface="Times New Roman" pitchFamily="18" charset="0"/>
                        </a:rPr>
                        <a:t> THUẬT</a:t>
                      </a:r>
                      <a:endParaRPr lang="en-US">
                        <a:latin typeface="Times New Roman" pitchFamily="18" charset="0"/>
                        <a:cs typeface="Times New Roman" pitchFamily="18" charset="0"/>
                      </a:endParaRPr>
                    </a:p>
                  </a:txBody>
                  <a:tcPr/>
                </a:tc>
              </a:tr>
              <a:tr h="2869338">
                <a:tc>
                  <a:txBody>
                    <a:bodyPr/>
                    <a:lstStyle/>
                    <a:p>
                      <a:r>
                        <a:rPr lang="en-US" sz="2400" smtClean="0">
                          <a:latin typeface="Times New Roman" pitchFamily="18" charset="0"/>
                          <a:cs typeface="Times New Roman" pitchFamily="18" charset="0"/>
                        </a:rPr>
                        <a:t>Thông</a:t>
                      </a:r>
                      <a:r>
                        <a:rPr lang="en-US" sz="2400" baseline="0" smtClean="0">
                          <a:latin typeface="Times New Roman" pitchFamily="18" charset="0"/>
                          <a:cs typeface="Times New Roman" pitchFamily="18" charset="0"/>
                        </a:rPr>
                        <a:t> tin về ngày Trái Đất năm 2000 </a:t>
                      </a:r>
                    </a:p>
                    <a:p>
                      <a:r>
                        <a:rPr lang="en-US" sz="2400" baseline="0" smtClean="0">
                          <a:latin typeface="Times New Roman" pitchFamily="18" charset="0"/>
                          <a:cs typeface="Times New Roman" pitchFamily="18" charset="0"/>
                        </a:rPr>
                        <a:t>(Sở khoa học công nghệ)</a:t>
                      </a:r>
                      <a:endParaRPr lang="en-US" sz="2400">
                        <a:latin typeface="Times New Roman" pitchFamily="18" charset="0"/>
                        <a:cs typeface="Times New Roman" pitchFamily="18" charset="0"/>
                      </a:endParaRPr>
                    </a:p>
                  </a:txBody>
                  <a:tcPr/>
                </a:tc>
                <a:tc>
                  <a:txBody>
                    <a:bodyPr/>
                    <a:lstStyle/>
                    <a:p>
                      <a:pPr algn="just">
                        <a:buFontTx/>
                        <a:buChar char="-"/>
                      </a:pPr>
                      <a:r>
                        <a:rPr lang="en-US" sz="2400" baseline="0" smtClean="0">
                          <a:latin typeface="Times New Roman" pitchFamily="18" charset="0"/>
                          <a:cs typeface="Times New Roman" pitchFamily="18" charset="0"/>
                        </a:rPr>
                        <a:t> Bảo vệ môi trường</a:t>
                      </a:r>
                    </a:p>
                  </a:txBody>
                  <a:tcPr/>
                </a:tc>
                <a:tc>
                  <a:txBody>
                    <a:bodyPr/>
                    <a:lstStyle/>
                    <a:p>
                      <a:pPr algn="just">
                        <a:buFontTx/>
                        <a:buChar char="-"/>
                      </a:pPr>
                      <a:r>
                        <a:rPr lang="en-US" sz="2400" baseline="0" smtClean="0">
                          <a:latin typeface="Times New Roman" pitchFamily="18" charset="0"/>
                          <a:cs typeface="Times New Roman" pitchFamily="18" charset="0"/>
                        </a:rPr>
                        <a:t> Tác hại của bao bì  ni lông</a:t>
                      </a:r>
                    </a:p>
                    <a:p>
                      <a:pPr algn="just">
                        <a:buFontTx/>
                        <a:buChar char="-"/>
                      </a:pPr>
                      <a:r>
                        <a:rPr lang="en-US" sz="2400" baseline="0" smtClean="0">
                          <a:latin typeface="Times New Roman" pitchFamily="18" charset="0"/>
                          <a:cs typeface="Times New Roman" pitchFamily="18" charset="0"/>
                        </a:rPr>
                        <a:t> Kêu gọi một ngày không sử dụng bao bì ni lông.</a:t>
                      </a:r>
                      <a:endParaRPr lang="en-US" sz="2400" smtClean="0">
                        <a:latin typeface="Times New Roman" pitchFamily="18" charset="0"/>
                        <a:cs typeface="Times New Roman" pitchFamily="18" charset="0"/>
                      </a:endParaRPr>
                    </a:p>
                  </a:txBody>
                  <a:tcPr/>
                </a:tc>
                <a:tc>
                  <a:txBody>
                    <a:bodyPr/>
                    <a:lstStyle/>
                    <a:p>
                      <a:pPr algn="just">
                        <a:buFontTx/>
                        <a:buChar char="-"/>
                      </a:pPr>
                      <a:r>
                        <a:rPr lang="en-US" sz="2400" smtClean="0">
                          <a:latin typeface="Times New Roman" pitchFamily="18" charset="0"/>
                          <a:cs typeface="Times New Roman" pitchFamily="18" charset="0"/>
                        </a:rPr>
                        <a:t> Thuyết minh (giới</a:t>
                      </a:r>
                      <a:r>
                        <a:rPr lang="en-US" sz="2400" baseline="0" smtClean="0">
                          <a:latin typeface="Times New Roman" pitchFamily="18" charset="0"/>
                          <a:cs typeface="Times New Roman" pitchFamily="18" charset="0"/>
                        </a:rPr>
                        <a:t> thiệu, giải thích, phân tích…..)</a:t>
                      </a:r>
                      <a:endParaRPr lang="en-US" sz="2400">
                        <a:latin typeface="Times New Roman" pitchFamily="18" charset="0"/>
                        <a:cs typeface="Times New Roman" pitchFamily="18" charset="0"/>
                      </a:endParaRPr>
                    </a:p>
                  </a:txBody>
                  <a:tcPr/>
                </a:tc>
              </a:tr>
              <a:tr h="3190850">
                <a:tc>
                  <a:txBody>
                    <a:bodyPr/>
                    <a:lstStyle/>
                    <a:p>
                      <a:r>
                        <a:rPr lang="en-US" sz="2400" smtClean="0">
                          <a:latin typeface="Times New Roman" pitchFamily="18" charset="0"/>
                          <a:cs typeface="Times New Roman" pitchFamily="18" charset="0"/>
                        </a:rPr>
                        <a:t>Ôn</a:t>
                      </a:r>
                      <a:r>
                        <a:rPr lang="en-US" sz="2400" baseline="0" smtClean="0">
                          <a:latin typeface="Times New Roman" pitchFamily="18" charset="0"/>
                          <a:cs typeface="Times New Roman" pitchFamily="18" charset="0"/>
                        </a:rPr>
                        <a:t> dịch, thuốc lá</a:t>
                      </a:r>
                    </a:p>
                    <a:p>
                      <a:r>
                        <a:rPr lang="en-US" sz="2400" baseline="0" smtClean="0">
                          <a:latin typeface="Times New Roman" pitchFamily="18" charset="0"/>
                          <a:cs typeface="Times New Roman" pitchFamily="18" charset="0"/>
                        </a:rPr>
                        <a:t>(Nguyễn Khắc Viện)</a:t>
                      </a:r>
                      <a:endParaRPr lang="en-US" sz="2400">
                        <a:latin typeface="Times New Roman" pitchFamily="18" charset="0"/>
                        <a:cs typeface="Times New Roman" pitchFamily="18" charset="0"/>
                      </a:endParaRPr>
                    </a:p>
                  </a:txBody>
                  <a:tcPr/>
                </a:tc>
                <a:tc>
                  <a:txBody>
                    <a:bodyPr/>
                    <a:lstStyle/>
                    <a:p>
                      <a:pPr algn="just">
                        <a:buFontTx/>
                        <a:buChar char="-"/>
                      </a:pPr>
                      <a:r>
                        <a:rPr lang="en-US" sz="2400" baseline="0" smtClean="0">
                          <a:latin typeface="Times New Roman" pitchFamily="18" charset="0"/>
                          <a:cs typeface="Times New Roman" pitchFamily="18" charset="0"/>
                        </a:rPr>
                        <a:t> Nạn nghiện hút thuốc lá</a:t>
                      </a:r>
                      <a:endParaRPr lang="en-US" sz="2400" smtClean="0">
                        <a:latin typeface="Times New Roman" pitchFamily="18" charset="0"/>
                        <a:cs typeface="Times New Roman" pitchFamily="18" charset="0"/>
                      </a:endParaRPr>
                    </a:p>
                    <a:p>
                      <a:pPr algn="just">
                        <a:buFontTx/>
                        <a:buChar char="-"/>
                      </a:pPr>
                      <a:endParaRPr lang="en-US" sz="2400">
                        <a:latin typeface="Times New Roman" pitchFamily="18" charset="0"/>
                        <a:cs typeface="Times New Roman" pitchFamily="18" charset="0"/>
                      </a:endParaRPr>
                    </a:p>
                  </a:txBody>
                  <a:tcPr/>
                </a:tc>
                <a:tc>
                  <a:txBody>
                    <a:bodyPr/>
                    <a:lstStyle/>
                    <a:p>
                      <a:pPr algn="just">
                        <a:buFontTx/>
                        <a:buChar char="-"/>
                      </a:pPr>
                      <a:r>
                        <a:rPr lang="en-US" sz="2400" smtClean="0">
                          <a:latin typeface="Times New Roman" pitchFamily="18" charset="0"/>
                          <a:cs typeface="Times New Roman" pitchFamily="18" charset="0"/>
                        </a:rPr>
                        <a:t> Tác</a:t>
                      </a:r>
                      <a:r>
                        <a:rPr lang="en-US" sz="2400" baseline="0" smtClean="0">
                          <a:latin typeface="Times New Roman" pitchFamily="18" charset="0"/>
                          <a:cs typeface="Times New Roman" pitchFamily="18" charset="0"/>
                        </a:rPr>
                        <a:t> hại của việc hút thuốc lá.</a:t>
                      </a:r>
                    </a:p>
                    <a:p>
                      <a:pPr algn="just">
                        <a:buFontTx/>
                        <a:buChar char="-"/>
                      </a:pPr>
                      <a:r>
                        <a:rPr lang="en-US" sz="2400" baseline="0" smtClean="0">
                          <a:latin typeface="Times New Roman" pitchFamily="18" charset="0"/>
                          <a:cs typeface="Times New Roman" pitchFamily="18" charset="0"/>
                        </a:rPr>
                        <a:t> Cần phải chống lại việc hút thuốc lá – một loại ôn dịch nguy hiểm.</a:t>
                      </a:r>
                      <a:endParaRPr lang="en-US" sz="2400">
                        <a:latin typeface="Times New Roman" pitchFamily="18" charset="0"/>
                        <a:cs typeface="Times New Roman" pitchFamily="18" charset="0"/>
                      </a:endParaRPr>
                    </a:p>
                  </a:txBody>
                  <a:tcPr/>
                </a:tc>
                <a:tc>
                  <a:txBody>
                    <a:bodyPr/>
                    <a:lstStyle/>
                    <a:p>
                      <a:pPr algn="just"/>
                      <a:r>
                        <a:rPr lang="en-US" sz="2400" smtClean="0">
                          <a:latin typeface="Times New Roman" pitchFamily="18" charset="0"/>
                          <a:cs typeface="Times New Roman" pitchFamily="18" charset="0"/>
                        </a:rPr>
                        <a:t>- Giải</a:t>
                      </a:r>
                      <a:r>
                        <a:rPr lang="en-US" sz="2400" baseline="0" smtClean="0">
                          <a:latin typeface="Times New Roman" pitchFamily="18" charset="0"/>
                          <a:cs typeface="Times New Roman" pitchFamily="18" charset="0"/>
                        </a:rPr>
                        <a:t> thích và chứng minh bằng những lí lẽ cụ thể, sinh động, gần gũi….</a:t>
                      </a:r>
                      <a:endParaRPr lang="en-US" sz="2400">
                        <a:latin typeface="Times New Roman" pitchFamily="18" charset="0"/>
                        <a:cs typeface="Times New Roman" pitchFamily="18" charset="0"/>
                      </a:endParaRPr>
                    </a:p>
                  </a:txBody>
                  <a:tcPr/>
                </a:tc>
              </a:tr>
            </a:tbl>
          </a:graphicData>
        </a:graphic>
      </p:graphicFrame>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762000"/>
          </a:xfrm>
        </p:spPr>
        <p:txBody>
          <a:bodyPr>
            <a:normAutofit fontScale="90000"/>
          </a:bodyPr>
          <a:lstStyle/>
          <a:p>
            <a:r>
              <a:rPr lang="en-US" smtClean="0">
                <a:latin typeface="Times New Roman" pitchFamily="18" charset="0"/>
                <a:cs typeface="Times New Roman" pitchFamily="18" charset="0"/>
              </a:rPr>
              <a:t>Bài tập 1: Cho đoạn văn sau:</a:t>
            </a:r>
            <a:endParaRPr lang="en-US">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53000"/>
          </a:xfrm>
        </p:spPr>
        <p:txBody>
          <a:bodyPr>
            <a:normAutofit/>
          </a:bodyPr>
          <a:lstStyle/>
          <a:p>
            <a:pPr algn="just">
              <a:buNone/>
            </a:pPr>
            <a:r>
              <a:rPr lang="en-US" b="1" i="1" smtClean="0">
                <a:latin typeface="Times New Roman" pitchFamily="18" charset="0"/>
                <a:cs typeface="Times New Roman" pitchFamily="18" charset="0"/>
              </a:rPr>
              <a:t>“ Rồi chị túm lấy cổ hắn, ấn dúi ra cửa. Sức lẻo khoẻo của anh chàng nghiện chạy không kịp với sức xô đẩy của người đàn bà lực điền, hắn ngã chỏng quèo trên mặt đất, miệng vẫn nham nhảm thét trói vợ chồng kẻ thiếu sưu ”. </a:t>
            </a:r>
          </a:p>
          <a:p>
            <a:pPr marL="514350" indent="-514350" algn="just">
              <a:buAutoNum type="alphaLcPeriod"/>
            </a:pPr>
            <a:r>
              <a:rPr lang="en-US" smtClean="0">
                <a:latin typeface="Times New Roman" pitchFamily="18" charset="0"/>
                <a:cs typeface="Times New Roman" pitchFamily="18" charset="0"/>
              </a:rPr>
              <a:t>Tìm từ tượng thanh và từ tượng hình (1điểm)</a:t>
            </a:r>
          </a:p>
          <a:p>
            <a:pPr marL="514350" indent="-514350" algn="just">
              <a:buAutoNum type="alphaLcPeriod"/>
            </a:pPr>
            <a:r>
              <a:rPr lang="en-US" smtClean="0">
                <a:latin typeface="Times New Roman" pitchFamily="18" charset="0"/>
                <a:cs typeface="Times New Roman" pitchFamily="18" charset="0"/>
              </a:rPr>
              <a:t>Tìm câu ghép và phân tích cấu tạo ngữ pháp, chỉ ra mối quan hệ ý nghĩa giữa các vế câu (1điểm)</a:t>
            </a:r>
          </a:p>
          <a:p>
            <a:pPr marL="514350" indent="-514350" algn="just">
              <a:buAutoNum type="alphaLcPeriod"/>
            </a:pPr>
            <a:r>
              <a:rPr lang="en-US" smtClean="0">
                <a:latin typeface="Times New Roman" pitchFamily="18" charset="0"/>
                <a:cs typeface="Times New Roman" pitchFamily="18" charset="0"/>
              </a:rPr>
              <a:t> Có ý kiến cho rằng: “Chị Dậu là hình ảnh tiêu biểu cho người phụ nữ nông dân trước Cách mạng tháng Tám”. Ý kiến của em? (1 điểm)</a:t>
            </a:r>
            <a:endParaRPr lang="en-US">
              <a:latin typeface="Times New Roman" pitchFamily="18" charset="0"/>
              <a:cs typeface="Times New Roman" pitchFamily="18" charset="0"/>
            </a:endParaRPr>
          </a:p>
        </p:txBody>
      </p:sp>
    </p:spTree>
  </p:cSld>
  <p:clrMapOvr>
    <a:masterClrMapping/>
  </p:clrMapOvr>
  <p:transition>
    <p:pull dir="l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4648200"/>
            <a:ext cx="8229600" cy="1600200"/>
          </a:xfrm>
        </p:spPr>
        <p:txBody>
          <a:bodyPr/>
          <a:lstStyle/>
          <a:p>
            <a:pPr>
              <a:buNone/>
            </a:pPr>
            <a:r>
              <a:rPr lang="en-US" smtClean="0"/>
              <a:t> c.</a:t>
            </a:r>
            <a:endParaRPr lang="en-US"/>
          </a:p>
        </p:txBody>
      </p:sp>
      <p:sp>
        <p:nvSpPr>
          <p:cNvPr id="4" name="Rectangle 3"/>
          <p:cNvSpPr/>
          <p:nvPr/>
        </p:nvSpPr>
        <p:spPr>
          <a:xfrm>
            <a:off x="1143000" y="228600"/>
            <a:ext cx="7772400" cy="1371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smtClean="0">
              <a:solidFill>
                <a:schemeClr val="tx1"/>
              </a:solidFill>
            </a:endParaRPr>
          </a:p>
          <a:p>
            <a:pPr algn="ctr"/>
            <a:r>
              <a:rPr lang="en-US" sz="3200" smtClean="0">
                <a:solidFill>
                  <a:schemeClr val="tx1"/>
                </a:solidFill>
              </a:rPr>
              <a:t>- Từ tượng hình: lẻo khoẻo, chỏng quèo</a:t>
            </a:r>
          </a:p>
          <a:p>
            <a:r>
              <a:rPr lang="en-US" sz="3200" smtClean="0">
                <a:solidFill>
                  <a:schemeClr val="tx1"/>
                </a:solidFill>
              </a:rPr>
              <a:t>   - Từ tượng thanh: nham nhảm</a:t>
            </a:r>
          </a:p>
          <a:p>
            <a:pPr algn="ctr"/>
            <a:endParaRPr lang="en-US" sz="3200">
              <a:solidFill>
                <a:schemeClr val="tx1"/>
              </a:solidFill>
            </a:endParaRPr>
          </a:p>
        </p:txBody>
      </p:sp>
      <p:sp>
        <p:nvSpPr>
          <p:cNvPr id="6" name="Rectangle 5"/>
          <p:cNvSpPr/>
          <p:nvPr/>
        </p:nvSpPr>
        <p:spPr>
          <a:xfrm>
            <a:off x="0" y="1905000"/>
            <a:ext cx="8991600" cy="4247317"/>
          </a:xfrm>
          <a:prstGeom prst="rect">
            <a:avLst/>
          </a:prstGeom>
        </p:spPr>
        <p:txBody>
          <a:bodyPr wrap="square">
            <a:spAutoFit/>
          </a:bodyPr>
          <a:lstStyle/>
          <a:p>
            <a:pPr algn="just">
              <a:lnSpc>
                <a:spcPct val="150000"/>
              </a:lnSpc>
            </a:pPr>
            <a:r>
              <a:rPr lang="en-US" sz="3000" u="sng" smtClean="0">
                <a:latin typeface="Times New Roman" pitchFamily="18" charset="0"/>
                <a:cs typeface="Times New Roman" pitchFamily="18" charset="0"/>
              </a:rPr>
              <a:t>- Sức lẻo khoẻo của anh chàng nghiện</a:t>
            </a:r>
            <a:r>
              <a:rPr lang="en-US" sz="3000" smtClean="0">
                <a:latin typeface="Times New Roman" pitchFamily="18" charset="0"/>
                <a:cs typeface="Times New Roman" pitchFamily="18" charset="0"/>
              </a:rPr>
              <a:t>    </a:t>
            </a:r>
            <a:r>
              <a:rPr lang="en-US" sz="3000" u="sng" smtClean="0">
                <a:latin typeface="Times New Roman" pitchFamily="18" charset="0"/>
                <a:cs typeface="Times New Roman" pitchFamily="18" charset="0"/>
              </a:rPr>
              <a:t> chạy không kịp</a:t>
            </a:r>
          </a:p>
          <a:p>
            <a:pPr algn="just"/>
            <a:endParaRPr lang="en-US" sz="3000" u="sng" smtClean="0">
              <a:latin typeface="Times New Roman" pitchFamily="18" charset="0"/>
              <a:cs typeface="Times New Roman" pitchFamily="18" charset="0"/>
            </a:endParaRPr>
          </a:p>
          <a:p>
            <a:pPr algn="just"/>
            <a:r>
              <a:rPr lang="en-US" sz="3000" u="sng" smtClean="0">
                <a:latin typeface="Times New Roman" pitchFamily="18" charset="0"/>
                <a:cs typeface="Times New Roman" pitchFamily="18" charset="0"/>
              </a:rPr>
              <a:t>với sức xô đẩy của người đàn bà lực điền</a:t>
            </a:r>
            <a:r>
              <a:rPr lang="en-US" sz="3000" smtClean="0">
                <a:latin typeface="Times New Roman" pitchFamily="18" charset="0"/>
                <a:cs typeface="Times New Roman" pitchFamily="18" charset="0"/>
              </a:rPr>
              <a:t>, </a:t>
            </a:r>
            <a:r>
              <a:rPr lang="en-US" sz="3000" u="sng" smtClean="0">
                <a:latin typeface="Times New Roman" pitchFamily="18" charset="0"/>
                <a:cs typeface="Times New Roman" pitchFamily="18" charset="0"/>
              </a:rPr>
              <a:t>hắn</a:t>
            </a:r>
            <a:r>
              <a:rPr lang="en-US" sz="3000" smtClean="0">
                <a:latin typeface="Times New Roman" pitchFamily="18" charset="0"/>
                <a:cs typeface="Times New Roman" pitchFamily="18" charset="0"/>
              </a:rPr>
              <a:t>    </a:t>
            </a:r>
            <a:r>
              <a:rPr lang="en-US" sz="3000" u="sng" smtClean="0">
                <a:latin typeface="Times New Roman" pitchFamily="18" charset="0"/>
                <a:cs typeface="Times New Roman" pitchFamily="18" charset="0"/>
              </a:rPr>
              <a:t>ngã </a:t>
            </a:r>
          </a:p>
          <a:p>
            <a:pPr algn="just"/>
            <a:endParaRPr lang="en-US" sz="3000" u="sng" smtClean="0">
              <a:latin typeface="Times New Roman" pitchFamily="18" charset="0"/>
              <a:cs typeface="Times New Roman" pitchFamily="18" charset="0"/>
            </a:endParaRPr>
          </a:p>
          <a:p>
            <a:pPr algn="just"/>
            <a:r>
              <a:rPr lang="en-US" sz="3000" u="sng" smtClean="0">
                <a:latin typeface="Times New Roman" pitchFamily="18" charset="0"/>
                <a:cs typeface="Times New Roman" pitchFamily="18" charset="0"/>
              </a:rPr>
              <a:t>chỏng quèo trên mặt đất</a:t>
            </a:r>
            <a:r>
              <a:rPr lang="en-US" sz="3000" smtClean="0">
                <a:latin typeface="Times New Roman" pitchFamily="18" charset="0"/>
                <a:cs typeface="Times New Roman" pitchFamily="18" charset="0"/>
              </a:rPr>
              <a:t>, </a:t>
            </a:r>
            <a:r>
              <a:rPr lang="en-US" sz="3000" u="sng" smtClean="0">
                <a:latin typeface="Times New Roman" pitchFamily="18" charset="0"/>
                <a:cs typeface="Times New Roman" pitchFamily="18" charset="0"/>
              </a:rPr>
              <a:t>miệng  </a:t>
            </a:r>
            <a:r>
              <a:rPr lang="en-US" sz="3000" smtClean="0">
                <a:latin typeface="Times New Roman" pitchFamily="18" charset="0"/>
                <a:cs typeface="Times New Roman" pitchFamily="18" charset="0"/>
              </a:rPr>
              <a:t>  </a:t>
            </a:r>
            <a:r>
              <a:rPr lang="en-US" sz="3000" u="sng" smtClean="0">
                <a:latin typeface="Times New Roman" pitchFamily="18" charset="0"/>
                <a:cs typeface="Times New Roman" pitchFamily="18" charset="0"/>
              </a:rPr>
              <a:t>vẫn nham nhảm thét</a:t>
            </a:r>
          </a:p>
          <a:p>
            <a:pPr algn="just"/>
            <a:endParaRPr lang="en-US" sz="3000" u="sng" smtClean="0">
              <a:latin typeface="Times New Roman" pitchFamily="18" charset="0"/>
              <a:cs typeface="Times New Roman" pitchFamily="18" charset="0"/>
            </a:endParaRPr>
          </a:p>
          <a:p>
            <a:pPr algn="just"/>
            <a:r>
              <a:rPr lang="en-US" sz="3000" u="sng" smtClean="0">
                <a:latin typeface="Times New Roman" pitchFamily="18" charset="0"/>
                <a:cs typeface="Times New Roman" pitchFamily="18" charset="0"/>
              </a:rPr>
              <a:t> trói vợ chồng kẻ thiếu sưu. </a:t>
            </a:r>
          </a:p>
          <a:p>
            <a:pPr algn="just">
              <a:lnSpc>
                <a:spcPct val="150000"/>
              </a:lnSpc>
            </a:pPr>
            <a:endParaRPr lang="en-US" sz="3000" u="sng" smtClean="0"/>
          </a:p>
        </p:txBody>
      </p:sp>
      <p:sp>
        <p:nvSpPr>
          <p:cNvPr id="7" name="Rectangle 6"/>
          <p:cNvSpPr/>
          <p:nvPr/>
        </p:nvSpPr>
        <p:spPr>
          <a:xfrm>
            <a:off x="990600" y="2667000"/>
            <a:ext cx="74676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rgbClr val="C00000"/>
                </a:solidFill>
                <a:latin typeface="Times New Roman" pitchFamily="18" charset="0"/>
                <a:cs typeface="Times New Roman" pitchFamily="18" charset="0"/>
              </a:rPr>
              <a:t>CN1                                           VN1</a:t>
            </a:r>
            <a:endParaRPr lang="en-US" sz="2400">
              <a:solidFill>
                <a:srgbClr val="C00000"/>
              </a:solidFill>
              <a:latin typeface="Times New Roman" pitchFamily="18" charset="0"/>
              <a:cs typeface="Times New Roman" pitchFamily="18" charset="0"/>
            </a:endParaRPr>
          </a:p>
        </p:txBody>
      </p:sp>
      <p:sp>
        <p:nvSpPr>
          <p:cNvPr id="8" name="Rectangle 7"/>
          <p:cNvSpPr/>
          <p:nvPr/>
        </p:nvSpPr>
        <p:spPr>
          <a:xfrm>
            <a:off x="3962400" y="44196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rgbClr val="C00000"/>
                </a:solidFill>
                <a:latin typeface="Times New Roman" pitchFamily="18" charset="0"/>
                <a:cs typeface="Times New Roman" pitchFamily="18" charset="0"/>
              </a:rPr>
              <a:t>CN3                 VN3</a:t>
            </a:r>
            <a:endParaRPr lang="en-US" sz="2400">
              <a:solidFill>
                <a:srgbClr val="C00000"/>
              </a:solidFill>
              <a:latin typeface="Times New Roman" pitchFamily="18" charset="0"/>
              <a:cs typeface="Times New Roman" pitchFamily="18" charset="0"/>
            </a:endParaRPr>
          </a:p>
        </p:txBody>
      </p:sp>
      <p:sp>
        <p:nvSpPr>
          <p:cNvPr id="9" name="Rectangle 8"/>
          <p:cNvSpPr/>
          <p:nvPr/>
        </p:nvSpPr>
        <p:spPr>
          <a:xfrm>
            <a:off x="6400800" y="3505200"/>
            <a:ext cx="32004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smtClean="0">
                <a:solidFill>
                  <a:srgbClr val="C00000"/>
                </a:solidFill>
                <a:latin typeface="Times New Roman" pitchFamily="18" charset="0"/>
                <a:cs typeface="Times New Roman" pitchFamily="18" charset="0"/>
              </a:rPr>
              <a:t>CN2        VN2</a:t>
            </a:r>
            <a:endParaRPr lang="en-US" sz="2400">
              <a:solidFill>
                <a:srgbClr val="C00000"/>
              </a:solidFill>
              <a:latin typeface="Times New Roman" pitchFamily="18" charset="0"/>
              <a:cs typeface="Times New Roman" pitchFamily="18" charset="0"/>
            </a:endParaRPr>
          </a:p>
        </p:txBody>
      </p:sp>
      <p:sp>
        <p:nvSpPr>
          <p:cNvPr id="10" name="Rectangle 9"/>
          <p:cNvSpPr/>
          <p:nvPr/>
        </p:nvSpPr>
        <p:spPr>
          <a:xfrm>
            <a:off x="5867400" y="2133600"/>
            <a:ext cx="533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solidFill>
                  <a:srgbClr val="C00000"/>
                </a:solidFill>
                <a:latin typeface="Times New Roman" pitchFamily="18" charset="0"/>
                <a:cs typeface="Times New Roman" pitchFamily="18" charset="0"/>
              </a:rPr>
              <a:t>//</a:t>
            </a:r>
            <a:endParaRPr lang="en-US" sz="3600"/>
          </a:p>
        </p:txBody>
      </p:sp>
      <p:sp>
        <p:nvSpPr>
          <p:cNvPr id="11" name="Rectangle 10"/>
          <p:cNvSpPr/>
          <p:nvPr/>
        </p:nvSpPr>
        <p:spPr>
          <a:xfrm>
            <a:off x="7010400" y="3048000"/>
            <a:ext cx="533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solidFill>
                  <a:srgbClr val="C00000"/>
                </a:solidFill>
                <a:latin typeface="Times New Roman" pitchFamily="18" charset="0"/>
                <a:cs typeface="Times New Roman" pitchFamily="18" charset="0"/>
              </a:rPr>
              <a:t>// </a:t>
            </a:r>
            <a:endParaRPr lang="en-US" sz="3600"/>
          </a:p>
        </p:txBody>
      </p:sp>
      <p:sp>
        <p:nvSpPr>
          <p:cNvPr id="12" name="Rectangle 11"/>
          <p:cNvSpPr/>
          <p:nvPr/>
        </p:nvSpPr>
        <p:spPr>
          <a:xfrm>
            <a:off x="4876800" y="3962400"/>
            <a:ext cx="5334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smtClean="0">
                <a:solidFill>
                  <a:srgbClr val="C00000"/>
                </a:solidFill>
                <a:latin typeface="Times New Roman" pitchFamily="18" charset="0"/>
                <a:cs typeface="Times New Roman" pitchFamily="18" charset="0"/>
              </a:rPr>
              <a:t>//  </a:t>
            </a:r>
            <a:endParaRPr lang="en-US" sz="3600"/>
          </a:p>
        </p:txBody>
      </p:sp>
      <p:sp>
        <p:nvSpPr>
          <p:cNvPr id="13" name="TextBox 12"/>
          <p:cNvSpPr txBox="1"/>
          <p:nvPr/>
        </p:nvSpPr>
        <p:spPr>
          <a:xfrm>
            <a:off x="914400" y="5638800"/>
            <a:ext cx="8229600" cy="738664"/>
          </a:xfrm>
          <a:prstGeom prst="rect">
            <a:avLst/>
          </a:prstGeom>
          <a:noFill/>
        </p:spPr>
        <p:txBody>
          <a:bodyPr wrap="square" rtlCol="0">
            <a:spAutoFit/>
          </a:bodyPr>
          <a:lstStyle/>
          <a:p>
            <a:pPr lvl="0" algn="just">
              <a:lnSpc>
                <a:spcPct val="150000"/>
              </a:lnSpc>
            </a:pPr>
            <a:r>
              <a:rPr lang="en-US" sz="2800" b="1" i="1" smtClean="0">
                <a:solidFill>
                  <a:srgbClr val="C00000"/>
                </a:solidFill>
                <a:latin typeface="Times New Roman" pitchFamily="18" charset="0"/>
                <a:cs typeface="Times New Roman" pitchFamily="18" charset="0"/>
              </a:rPr>
              <a:t>-&gt;Quan hệ nguyên nhân, đồng thời và nối tiếp.</a:t>
            </a: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par>
                                <p:cTn id="8" presetID="2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edge">
                                      <p:cBhvr>
                                        <p:cTn id="10" dur="2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anim calcmode="lin" valueType="num">
                                      <p:cBhvr additive="base">
                                        <p:cTn id="39" dur="500" fill="hold"/>
                                        <p:tgtEl>
                                          <p:spTgt spid="9"/>
                                        </p:tgtEl>
                                        <p:attrNameLst>
                                          <p:attrName>ppt_x</p:attrName>
                                        </p:attrNameLst>
                                      </p:cBhvr>
                                      <p:tavLst>
                                        <p:tav tm="0">
                                          <p:val>
                                            <p:strVal val="#ppt_x"/>
                                          </p:val>
                                        </p:tav>
                                        <p:tav tm="100000">
                                          <p:val>
                                            <p:strVal val="#ppt_x"/>
                                          </p:val>
                                        </p:tav>
                                      </p:tavLst>
                                    </p:anim>
                                    <p:anim calcmode="lin" valueType="num">
                                      <p:cBhvr additive="base">
                                        <p:cTn id="4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fill="hold"/>
                                        <p:tgtEl>
                                          <p:spTgt spid="13"/>
                                        </p:tgtEl>
                                        <p:attrNameLst>
                                          <p:attrName>ppt_x</p:attrName>
                                        </p:attrNameLst>
                                      </p:cBhvr>
                                      <p:tavLst>
                                        <p:tav tm="0">
                                          <p:val>
                                            <p:strVal val="#ppt_x"/>
                                          </p:val>
                                        </p:tav>
                                        <p:tav tm="100000">
                                          <p:val>
                                            <p:strVal val="#ppt_x"/>
                                          </p:val>
                                        </p:tav>
                                      </p:tavLst>
                                    </p:anim>
                                    <p:anim calcmode="lin" valueType="num">
                                      <p:cBhvr additive="base">
                                        <p:cTn id="46" dur="500" fill="hold"/>
                                        <p:tgtEl>
                                          <p:spTgt spid="13"/>
                                        </p:tgtEl>
                                        <p:attrNameLst>
                                          <p:attrName>ppt_y</p:attrName>
                                        </p:attrNameLst>
                                      </p:cBhvr>
                                      <p:tavLst>
                                        <p:tav tm="0">
                                          <p:val>
                                            <p:strVal val="1+#ppt_h/2"/>
                                          </p:val>
                                        </p:tav>
                                        <p:tav tm="100000">
                                          <p:val>
                                            <p:strVal val="#ppt_y"/>
                                          </p:val>
                                        </p:tav>
                                      </p:tavLst>
                                    </p:anim>
                                  </p:childTnLst>
                                </p:cTn>
                              </p:par>
                            </p:childTnLst>
                          </p:cTn>
                        </p:par>
                        <p:par>
                          <p:cTn id="47" fill="hold">
                            <p:stCondLst>
                              <p:cond delay="500"/>
                            </p:stCondLst>
                            <p:childTnLst>
                              <p:par>
                                <p:cTn id="48" presetID="23" presetClass="emph" presetSubtype="0" repeatCount="indefinite" fill="hold" grpId="1" nodeType="afterEffect">
                                  <p:stCondLst>
                                    <p:cond delay="0"/>
                                  </p:stCondLst>
                                  <p:childTnLst>
                                    <p:animClr clrSpc="hsl" dir="cw">
                                      <p:cBhvr override="childStyle">
                                        <p:cTn id="49" dur="500" fill="hold"/>
                                        <p:tgtEl>
                                          <p:spTgt spid="13"/>
                                        </p:tgtEl>
                                        <p:attrNameLst>
                                          <p:attrName>style.color</p:attrName>
                                        </p:attrNameLst>
                                      </p:cBhvr>
                                      <p:by>
                                        <p:hsl h="10842353" s="0" l="0"/>
                                      </p:by>
                                    </p:animClr>
                                    <p:animClr clrSpc="hsl" dir="cw">
                                      <p:cBhvr>
                                        <p:cTn id="50" dur="500" fill="hold"/>
                                        <p:tgtEl>
                                          <p:spTgt spid="13"/>
                                        </p:tgtEl>
                                        <p:attrNameLst>
                                          <p:attrName>fillcolor</p:attrName>
                                        </p:attrNameLst>
                                      </p:cBhvr>
                                      <p:by>
                                        <p:hsl h="10842353" s="0" l="0"/>
                                      </p:by>
                                    </p:animClr>
                                    <p:animClr clrSpc="hsl" dir="cw">
                                      <p:cBhvr>
                                        <p:cTn id="51" dur="500" fill="hold"/>
                                        <p:tgtEl>
                                          <p:spTgt spid="13"/>
                                        </p:tgtEl>
                                        <p:attrNameLst>
                                          <p:attrName>stroke.color</p:attrName>
                                        </p:attrNameLst>
                                      </p:cBhvr>
                                      <p:by>
                                        <p:hsl h="10842353" s="0" l="0"/>
                                      </p:by>
                                    </p:animClr>
                                    <p:set>
                                      <p:cBhvr>
                                        <p:cTn id="52" dur="500" fill="hold"/>
                                        <p:tgtEl>
                                          <p:spTgt spid="13"/>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7" grpId="0"/>
      <p:bldP spid="8" grpId="0"/>
      <p:bldP spid="9" grpId="0"/>
      <p:bldP spid="10" grpId="0"/>
      <p:bldP spid="11" grpId="0"/>
      <p:bldP spid="12" grpId="0"/>
      <p:bldP spid="13" grpId="0"/>
      <p:bldP spid="13" grpI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lstStyle/>
          <a:p>
            <a:pPr>
              <a:buNone/>
            </a:pPr>
            <a:r>
              <a:rPr lang="en-US" smtClean="0">
                <a:latin typeface="Times New Roman" pitchFamily="18" charset="0"/>
                <a:cs typeface="Times New Roman" pitchFamily="18" charset="0"/>
              </a:rPr>
              <a:t>c. Ý kiến trên là đúng (0.25đ)</a:t>
            </a:r>
          </a:p>
          <a:p>
            <a:pPr>
              <a:buFontTx/>
              <a:buChar char="-"/>
            </a:pPr>
            <a:r>
              <a:rPr lang="en-US" smtClean="0">
                <a:latin typeface="Times New Roman" pitchFamily="18" charset="0"/>
                <a:cs typeface="Times New Roman" pitchFamily="18" charset="0"/>
              </a:rPr>
              <a:t>Hình ảnh tiêu biểu  cho số phận nghèo khổ, bế tắc (dẫn chứng) (0.25đ)</a:t>
            </a:r>
          </a:p>
          <a:p>
            <a:pPr>
              <a:buFontTx/>
              <a:buChar char="-"/>
            </a:pPr>
            <a:r>
              <a:rPr lang="en-US" smtClean="0">
                <a:latin typeface="Times New Roman" pitchFamily="18" charset="0"/>
                <a:cs typeface="Times New Roman" pitchFamily="18" charset="0"/>
              </a:rPr>
              <a:t> Tiêu biểu cho những phẩm chất đẹp đẽ: yêu thương chồng con; có sức sống tiềm tàng, mạnh mẽ…. (0,5đ)</a:t>
            </a:r>
          </a:p>
          <a:p>
            <a:pPr>
              <a:buFontTx/>
              <a:buChar char="-"/>
            </a:pPr>
            <a:endParaRPr lang="en-US">
              <a:latin typeface="Times New Roman" pitchFamily="18" charset="0"/>
              <a:cs typeface="Times New Roman" pitchFamily="18" charset="0"/>
            </a:endParaRP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467600" cy="762000"/>
          </a:xfrm>
        </p:spPr>
        <p:txBody>
          <a:bodyPr>
            <a:normAutofit/>
          </a:bodyPr>
          <a:lstStyle/>
          <a:p>
            <a:r>
              <a:rPr lang="en-US" sz="4400" smtClean="0"/>
              <a:t>Bài tập 2: Cho đoạn văn </a:t>
            </a:r>
            <a:endParaRPr lang="en-US" sz="4400"/>
          </a:p>
        </p:txBody>
      </p:sp>
      <p:sp>
        <p:nvSpPr>
          <p:cNvPr id="3" name="Content Placeholder 2"/>
          <p:cNvSpPr>
            <a:spLocks noGrp="1"/>
          </p:cNvSpPr>
          <p:nvPr>
            <p:ph idx="1"/>
          </p:nvPr>
        </p:nvSpPr>
        <p:spPr>
          <a:xfrm>
            <a:off x="457200" y="1143000"/>
            <a:ext cx="8229600" cy="5181600"/>
          </a:xfrm>
        </p:spPr>
        <p:txBody>
          <a:bodyPr>
            <a:normAutofit/>
          </a:bodyPr>
          <a:lstStyle/>
          <a:p>
            <a:pPr algn="just">
              <a:buNone/>
            </a:pPr>
            <a:r>
              <a:rPr lang="en-US" sz="2800" smtClean="0">
                <a:latin typeface="Times New Roman" pitchFamily="18" charset="0"/>
                <a:cs typeface="Times New Roman" pitchFamily="18" charset="0"/>
              </a:rPr>
              <a:t>   “Cô tôi chưa dứt câu, cổ họng tôi đã nghẹn ứ, khóc không ra tiếng. Giá những cổ tục đã đày đọa mẹ tôi là một vật như hòn đá hay cục thủy tinh, đầu mẩu gỗ, tôi quyết vồ ngay lấy mà cắn, mà nhai, mà nghiến cho kì nát vụn mới thôi”. </a:t>
            </a:r>
            <a:r>
              <a:rPr lang="en-US" sz="2800" b="1" smtClean="0">
                <a:latin typeface="Times New Roman" pitchFamily="18" charset="0"/>
                <a:cs typeface="Times New Roman" pitchFamily="18" charset="0"/>
              </a:rPr>
              <a:t>(Trong lòng mẹ - Nguyên Hồng)</a:t>
            </a:r>
          </a:p>
          <a:p>
            <a:pPr algn="just">
              <a:buNone/>
            </a:pPr>
            <a:r>
              <a:rPr lang="en-US" sz="2800" smtClean="0">
                <a:latin typeface="Times New Roman" pitchFamily="18" charset="0"/>
                <a:cs typeface="Times New Roman" pitchFamily="18" charset="0"/>
              </a:rPr>
              <a:t>a. Trong đoạn văn trên tác giả đã sử dụng biện pháp nghệ thuật nào? Tác dụng?</a:t>
            </a:r>
          </a:p>
          <a:p>
            <a:pPr algn="just">
              <a:buNone/>
            </a:pPr>
            <a:r>
              <a:rPr lang="en-US" sz="2800" smtClean="0">
                <a:latin typeface="Times New Roman" pitchFamily="18" charset="0"/>
                <a:cs typeface="Times New Roman" pitchFamily="18" charset="0"/>
              </a:rPr>
              <a:t>b. Tìm câu ghép và phân tích cấu tạo ngữ pháp, chỉ ra mối quan hệ ý nghĩa giữa các vế câu.</a:t>
            </a:r>
          </a:p>
          <a:p>
            <a:pPr algn="just">
              <a:buNone/>
            </a:pPr>
            <a:r>
              <a:rPr lang="en-US" sz="2800" smtClean="0">
                <a:latin typeface="Times New Roman" pitchFamily="18" charset="0"/>
                <a:cs typeface="Times New Roman" pitchFamily="18" charset="0"/>
              </a:rPr>
              <a:t>c. Tại sao nói: Đoạn trích “Trong lòng mẹ” là bài ca về tình mẫu tử thiêng liêng, bất diệt?</a:t>
            </a:r>
            <a:endParaRPr lang="en-US" sz="280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861</TotalTime>
  <Words>1356</Words>
  <Application>Microsoft Office PowerPoint</Application>
  <PresentationFormat>On-screen Show (4:3)</PresentationFormat>
  <Paragraphs>144</Paragraphs>
  <Slides>18</Slides>
  <Notes>0</Notes>
  <HiddenSlides>0</HiddenSlides>
  <MMClips>2</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Flow</vt:lpstr>
      <vt:lpstr> 8C</vt:lpstr>
      <vt:lpstr>CHUYÊN ĐỀ ÔN TẬP NGỮ VĂN 8 KÌ I  Năm học 2015 - 2016</vt:lpstr>
      <vt:lpstr>Phân công chuẩn bị</vt:lpstr>
      <vt:lpstr>BẢNG TỔNG KẾT TRUYỆN, KÍ VIỆT NAM 1930-1945</vt:lpstr>
      <vt:lpstr>TỔNG KẾT VĂN BẢN NHẬT DỤNG</vt:lpstr>
      <vt:lpstr>Bài tập 1: Cho đoạn văn sau:</vt:lpstr>
      <vt:lpstr>PowerPoint Presentation</vt:lpstr>
      <vt:lpstr>PowerPoint Presentation</vt:lpstr>
      <vt:lpstr>Bài tập 2: Cho đoạn văn </vt:lpstr>
      <vt:lpstr>b. Câu ghép - Cô tôi    chưa dứt câu, cổ họng tôi     đã nghẹn ứ, khóc không ra tiếng.  -&gt; Quan hệ nối tiếp   - Giá những cổ tục đã đày đọa mẹ tôi    là một vật như hòn đá hay cục   thủy tinh, đầu mẩu gỗ, tôi     quyết vồ ngay lấy mà cắn, mà nhai, mà   nghiến cho kì nát vụn mới thôi.    </vt:lpstr>
      <vt:lpstr>PowerPoint Presentation</vt:lpstr>
      <vt:lpstr>Không khí xuân ở làng nghề gói bánh chưng</vt:lpstr>
      <vt:lpstr>Bài 3: Lập dàn ý cho đề văn thuyết minh</vt:lpstr>
      <vt:lpstr>Câu 4: Nếu là người chứng kiến lão Hạc kể chuyện bán chó với ông giáo trong truyện “Lão Hạc” của Nam Cao”, em sẽ kể lại câu chuyện ấy như thế nào?</vt:lpstr>
      <vt:lpstr>Cảnh lão Hạc bán chó</vt:lpstr>
      <vt:lpstr>Hướng dẫn về nhà: - Xem lại những nội dung đã được ôn tập - Hoàn thành các bài tập trong đề cương - Học và chuẩn bị bài đầy đủ - Chuẩn bị tâm lí tốt trước khi thi!</vt:lpstr>
      <vt:lpstr>PowerPoint Presentation</vt:lpstr>
      <vt:lpstr>CHÚC CÁC EM THI TỐT!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CHUYÊN ĐỀ ÔN TẬP NGỮ VĂN 8 HỌC KÌ I Năm học 2015 - 2016</dc:title>
  <dc:creator>Admin</dc:creator>
  <cp:lastModifiedBy>Dang Le Phan Danh</cp:lastModifiedBy>
  <cp:revision>50</cp:revision>
  <dcterms:created xsi:type="dcterms:W3CDTF">2015-12-06T08:53:03Z</dcterms:created>
  <dcterms:modified xsi:type="dcterms:W3CDTF">2017-11-30T15:44:47Z</dcterms:modified>
</cp:coreProperties>
</file>