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9897-4DB4-4944-86A6-3CA2B401F862}" type="datetimeFigureOut">
              <a:rPr lang="en-US" smtClean="0"/>
              <a:pPr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5299B-FC24-4236-AA3F-4C8C15B32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121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1.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8200" y="17526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2286000"/>
            <a:ext cx="670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Chaám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treân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giaáy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moät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chaám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nhoû</a:t>
            </a:r>
            <a:r>
              <a:rPr lang="en-US" sz="3600" dirty="0">
                <a:latin typeface="VNI-Times" pitchFamily="2" charset="0"/>
              </a:rPr>
              <a:t>, </a:t>
            </a:r>
            <a:r>
              <a:rPr lang="en-US" sz="3600" dirty="0" err="1">
                <a:latin typeface="VNI-Times" pitchFamily="2" charset="0"/>
              </a:rPr>
              <a:t>ta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ñöôïc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moät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1336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14800" y="4191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91200" y="358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28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14400" y="4724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ñaët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95400" y="5500687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Duøng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chöõ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caùi</a:t>
            </a:r>
            <a:r>
              <a:rPr lang="en-US" sz="3600" dirty="0">
                <a:latin typeface="VNI-Times" pitchFamily="2" charset="0"/>
              </a:rPr>
              <a:t> in </a:t>
            </a:r>
            <a:r>
              <a:rPr lang="en-US" sz="3600" dirty="0" err="1">
                <a:latin typeface="VNI-Times" pitchFamily="2" charset="0"/>
              </a:rPr>
              <a:t>hoa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ñeå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ñaët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teân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752600" y="3657600"/>
            <a:ext cx="53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A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3886200" y="38494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B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019800" y="35814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9"/>
          <p:cNvSpPr>
            <a:spLocks noChangeShapeType="1"/>
          </p:cNvSpPr>
          <p:nvPr/>
        </p:nvSpPr>
        <p:spPr bwMode="auto">
          <a:xfrm>
            <a:off x="762000" y="31242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Line 20"/>
          <p:cNvSpPr>
            <a:spLocks noChangeShapeType="1"/>
          </p:cNvSpPr>
          <p:nvPr/>
        </p:nvSpPr>
        <p:spPr bwMode="auto">
          <a:xfrm>
            <a:off x="3276600" y="2590800"/>
            <a:ext cx="29718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 flipH="1">
            <a:off x="1447800" y="2362200"/>
            <a:ext cx="3581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248400" y="2590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m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4343400" y="1981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n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3413125" y="220345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VNI-Helve" pitchFamily="2" charset="0"/>
              </a:rPr>
              <a:t>p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838200" y="44958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477000" y="4419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q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828800" y="4191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1676400" y="45720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768725" y="2833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3733800" y="3165475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B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5348288" y="4205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609600" y="5181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Nhöõng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ñöôøng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thaúng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naøo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ñi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qua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B ?</a:t>
            </a: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362200" y="5791200"/>
            <a:ext cx="449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B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n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; B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p ; B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m</a:t>
            </a:r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3262313" y="2570163"/>
            <a:ext cx="2971800" cy="2514600"/>
          </a:xfrm>
          <a:prstGeom prst="line">
            <a:avLst/>
          </a:prstGeom>
          <a:noFill/>
          <a:ln w="38100">
            <a:solidFill>
              <a:srgbClr val="E51C0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 flipH="1">
            <a:off x="1447800" y="2362200"/>
            <a:ext cx="3581400" cy="2514600"/>
          </a:xfrm>
          <a:prstGeom prst="line">
            <a:avLst/>
          </a:prstGeom>
          <a:noFill/>
          <a:ln w="38100">
            <a:solidFill>
              <a:srgbClr val="E51C0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36"/>
          <p:cNvSpPr>
            <a:spLocks noChangeShapeType="1"/>
          </p:cNvSpPr>
          <p:nvPr/>
        </p:nvSpPr>
        <p:spPr bwMode="auto">
          <a:xfrm>
            <a:off x="817563" y="3124200"/>
            <a:ext cx="6096000" cy="0"/>
          </a:xfrm>
          <a:prstGeom prst="line">
            <a:avLst/>
          </a:prstGeom>
          <a:noFill/>
          <a:ln w="38100">
            <a:solidFill>
              <a:srgbClr val="E51C0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838200" y="1066800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Baøi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3(SGK)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5181600" y="4459069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*HƯỚNG DẪN VỀ NHÀ: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4; 6 SGK; 3 (CBNC-110)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229600" cy="17526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&amp; 3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&amp; 4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0" y="121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1.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28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990600" y="4419600"/>
            <a:ext cx="7620000" cy="7620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Treân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hình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, </a:t>
            </a:r>
            <a:r>
              <a:rPr lang="en-US" sz="3600" b="1" dirty="0" err="1">
                <a:latin typeface="VNI-Times" pitchFamily="2" charset="0"/>
              </a:rPr>
              <a:t>chuùng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maáy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143000" y="32766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Ba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phaân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bieät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: </a:t>
            </a:r>
            <a:r>
              <a:rPr lang="en-US" sz="3600" dirty="0" err="1" smtClean="0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A,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B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C.</a:t>
            </a:r>
            <a:endParaRPr lang="en-US" sz="3600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33600" y="2133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14800" y="2514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791200" y="1905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752600" y="1981200"/>
            <a:ext cx="53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A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886200" y="21730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B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019800" y="19050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7"/>
          <p:cNvSpPr>
            <a:spLocks noChangeArrowheads="1"/>
          </p:cNvSpPr>
          <p:nvPr/>
        </p:nvSpPr>
        <p:spPr bwMode="auto">
          <a:xfrm>
            <a:off x="838200" y="4267200"/>
            <a:ext cx="7848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Treân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hình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, </a:t>
            </a:r>
            <a:r>
              <a:rPr lang="en-US" sz="3600" b="1" dirty="0" err="1">
                <a:latin typeface="VNI-Times" pitchFamily="2" charset="0"/>
              </a:rPr>
              <a:t>chuùng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maáy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  <p:sp>
        <p:nvSpPr>
          <p:cNvPr id="3" name="AutoShape 19"/>
          <p:cNvSpPr>
            <a:spLocks noChangeArrowheads="1"/>
          </p:cNvSpPr>
          <p:nvPr/>
        </p:nvSpPr>
        <p:spPr bwMode="auto">
          <a:xfrm>
            <a:off x="1295400" y="4572000"/>
            <a:ext cx="65532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naøy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goïi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laø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gì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914400" y="4800600"/>
            <a:ext cx="74676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Coøn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goïi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naøo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khaùc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nöõa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khoâng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71600" y="33528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M </a:t>
            </a:r>
            <a:r>
              <a:rPr lang="en-US" sz="3600" dirty="0" err="1">
                <a:latin typeface="VNI-Times" pitchFamily="2" charset="0"/>
              </a:rPr>
              <a:t>vaø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N </a:t>
            </a:r>
            <a:r>
              <a:rPr lang="en-US" sz="3600" dirty="0" err="1">
                <a:latin typeface="VNI-Times" pitchFamily="2" charset="0"/>
              </a:rPr>
              <a:t>truøng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nhau</a:t>
            </a:r>
            <a:endParaRPr lang="en-US" sz="3600" dirty="0">
              <a:latin typeface="VNI-Times" pitchFamily="2" charset="0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895600" y="1981200"/>
            <a:ext cx="2667000" cy="1027112"/>
            <a:chOff x="1536" y="2160"/>
            <a:chExt cx="1680" cy="647"/>
          </a:xfrm>
        </p:grpSpPr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968" y="2160"/>
              <a:ext cx="12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1536" y="2400"/>
              <a:ext cx="12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latin typeface="VNI-Times" pitchFamily="2" charset="0"/>
                  <a:sym typeface="Symbol" pitchFamily="18" charset="2"/>
                </a:rPr>
                <a:t>M</a:t>
              </a: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3581400" y="1981200"/>
            <a:ext cx="2438400" cy="1027112"/>
            <a:chOff x="3024" y="1776"/>
            <a:chExt cx="1536" cy="647"/>
          </a:xfrm>
        </p:grpSpPr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3024" y="1776"/>
              <a:ext cx="12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3312" y="2016"/>
              <a:ext cx="12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latin typeface="VNI-Times" pitchFamily="2" charset="0"/>
                  <a:sym typeface="Symbol" pitchFamily="18" charset="2"/>
                </a:rPr>
                <a:t>N</a:t>
              </a:r>
            </a:p>
          </p:txBody>
        </p:sp>
      </p:grp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581400" y="1981200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62000" y="121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1.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228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85800" y="838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2.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685800" y="16002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85800" y="20574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Duøng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buùt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chì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vaïch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theo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meùp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thöôùc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981200" y="3124200"/>
            <a:ext cx="389255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05000" y="3141568"/>
            <a:ext cx="5398194" cy="897032"/>
            <a:chOff x="4763528" y="2669058"/>
            <a:chExt cx="4355758" cy="762000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/>
            <a:srcRect r="25782"/>
            <a:stretch>
              <a:fillRect/>
            </a:stretch>
          </p:blipFill>
          <p:spPr bwMode="auto">
            <a:xfrm>
              <a:off x="4763528" y="2669058"/>
              <a:ext cx="4355758" cy="7620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4788242" y="2745258"/>
              <a:ext cx="32264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smtClean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5800" y="4267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ñaët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143000" y="4814887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Duøng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chöõ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caùi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ñeå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ñaët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teân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524000" y="28588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2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85800" y="838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2.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914400" y="2667000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990601" y="4495800"/>
            <a:ext cx="7467600" cy="1600200"/>
          </a:xfrm>
          <a:prstGeom prst="flowChartTerminator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Khi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keùo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daøi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ñöôøng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veà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hai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phía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ta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thaáy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noù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bò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giôùi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haïn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khoâng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?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143000" y="3048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khoâng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bò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giôùi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haïn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veà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hai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phía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95400" y="1600200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VNI-Times" pitchFamily="2" charset="0"/>
              </a:rPr>
              <a:t>Nhaän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xeùt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838200" y="838200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Baøi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taäp</a:t>
            </a:r>
            <a:endParaRPr lang="en-US" sz="3600" b="1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447800" y="21336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096000" y="2065338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a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0" y="1843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711575" y="1828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648200" y="2514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505200" y="2300288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057400" y="2209800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953000" y="2438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N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838200" y="33528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VNI-Times" pitchFamily="2" charset="0"/>
              </a:rPr>
              <a:t>Ñieåm</a:t>
            </a:r>
            <a:r>
              <a:rPr lang="en-US" sz="36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VNI-Times" pitchFamily="2" charset="0"/>
              </a:rPr>
              <a:t>naøo</a:t>
            </a:r>
            <a:r>
              <a:rPr lang="en-US" sz="3600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VNI-Times" pitchFamily="2" charset="0"/>
              </a:rPr>
              <a:t>naèm</a:t>
            </a:r>
            <a:r>
              <a:rPr lang="en-US" sz="3600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VNI-Times" pitchFamily="2" charset="0"/>
              </a:rPr>
              <a:t>treân</a:t>
            </a:r>
            <a:r>
              <a:rPr lang="en-US" sz="3600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VNI-Times" pitchFamily="2" charset="0"/>
              </a:rPr>
              <a:t>ñöôøng</a:t>
            </a:r>
            <a:r>
              <a:rPr lang="en-US" sz="3600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7030A0"/>
                </a:solidFill>
                <a:latin typeface="VNI-Times" pitchFamily="2" charset="0"/>
              </a:rPr>
              <a:t> a ?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90600" y="39624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A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vaø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M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naèm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VNI-Times" pitchFamily="2" charset="0"/>
              </a:rPr>
              <a:t>treân</a:t>
            </a:r>
            <a:r>
              <a:rPr lang="en-US" sz="3600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VNI-Times" pitchFamily="2" charset="0"/>
              </a:rPr>
              <a:t>ñöôøng</a:t>
            </a:r>
            <a:r>
              <a:rPr lang="en-US" sz="3600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a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838200" y="48768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naøo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khoâng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naèm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treân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ñöôøng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a ?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838200" y="5638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N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khoâng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naèm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treân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ñöôøng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4" grpId="0"/>
      <p:bldP spid="14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685800" y="10668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3.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thuoäc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. </a:t>
            </a:r>
            <a:endParaRPr lang="en-US" sz="3600" b="1" u="sng" dirty="0" smtClean="0">
              <a:solidFill>
                <a:srgbClr val="E51C07"/>
              </a:solidFill>
              <a:latin typeface="VNI-Times" pitchFamily="2" charset="0"/>
            </a:endParaRPr>
          </a:p>
          <a:p>
            <a:pPr eaLnBrk="1" hangingPunct="1"/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dirty="0" smtClean="0">
                <a:solidFill>
                  <a:srgbClr val="E51C07"/>
                </a:solidFill>
                <a:latin typeface="VNI-Times" pitchFamily="2" charset="0"/>
              </a:rPr>
              <a:t>   </a:t>
            </a:r>
            <a:r>
              <a:rPr lang="en-US" sz="3600" b="1" u="sng" dirty="0" err="1" smtClean="0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 smtClean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khoâng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thuoäc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1295400" y="25146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943600" y="24463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828800" y="2224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114800" y="2605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6764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572000" y="2986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143000" y="3657600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smtClean="0">
                <a:latin typeface="VNI-Times" pitchFamily="2" charset="0"/>
              </a:rPr>
              <a:t>- </a:t>
            </a:r>
            <a:r>
              <a:rPr lang="en-US" sz="3600" dirty="0" err="1" smtClean="0">
                <a:latin typeface="VNI-Times" pitchFamily="2" charset="0"/>
              </a:rPr>
              <a:t>Ñieåm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>
                <a:latin typeface="VNI-Times" pitchFamily="2" charset="0"/>
              </a:rPr>
              <a:t>A </a:t>
            </a:r>
            <a:r>
              <a:rPr lang="en-US" sz="3600" dirty="0" err="1">
                <a:latin typeface="VNI-Times" pitchFamily="2" charset="0"/>
              </a:rPr>
              <a:t>thuoäc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a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447800" y="3886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smtClean="0">
                <a:latin typeface="VNI-Times" pitchFamily="2" charset="0"/>
              </a:rPr>
              <a:t>       </a:t>
            </a:r>
          </a:p>
          <a:p>
            <a:pPr eaLnBrk="1" hangingPunct="1"/>
            <a:r>
              <a:rPr lang="en-US" sz="3600" dirty="0" smtClean="0">
                <a:latin typeface="VNI-Times" pitchFamily="2" charset="0"/>
              </a:rPr>
              <a:t>        </a:t>
            </a:r>
            <a:r>
              <a:rPr lang="en-US" sz="3600" dirty="0" err="1" smtClean="0">
                <a:latin typeface="VNI-Times" pitchFamily="2" charset="0"/>
              </a:rPr>
              <a:t>Kíù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hieäu</a:t>
            </a:r>
            <a:r>
              <a:rPr lang="en-US" sz="3600" dirty="0">
                <a:latin typeface="VNI-Times" pitchFamily="2" charset="0"/>
              </a:rPr>
              <a:t> : </a:t>
            </a:r>
            <a:r>
              <a:rPr lang="en-US" sz="3600" dirty="0" err="1" smtClean="0">
                <a:latin typeface="VNI-Times" pitchFamily="2" charset="0"/>
              </a:rPr>
              <a:t>A</a:t>
            </a:r>
            <a:r>
              <a:rPr lang="en-US" sz="3600" dirty="0" err="1" smtClean="0">
                <a:latin typeface="VNI-Times" pitchFamily="2" charset="0"/>
                <a:sym typeface="Symbol" pitchFamily="18" charset="2"/>
              </a:rPr>
              <a:t>a</a:t>
            </a:r>
            <a:r>
              <a:rPr lang="en-US" sz="3600" dirty="0" smtClean="0">
                <a:latin typeface="VNI-Times" pitchFamily="2" charset="0"/>
              </a:rPr>
              <a:t> 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1143000" y="47244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smtClean="0">
                <a:latin typeface="VNI-Times" pitchFamily="2" charset="0"/>
              </a:rPr>
              <a:t>-</a:t>
            </a:r>
            <a:r>
              <a:rPr lang="en-US" sz="3600" dirty="0" err="1" smtClean="0">
                <a:latin typeface="VNI-Times" pitchFamily="2" charset="0"/>
              </a:rPr>
              <a:t>Ñieåm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>
                <a:latin typeface="VNI-Times" pitchFamily="2" charset="0"/>
              </a:rPr>
              <a:t>N </a:t>
            </a:r>
            <a:r>
              <a:rPr lang="en-US" sz="3600" dirty="0" err="1">
                <a:latin typeface="VNI-Times" pitchFamily="2" charset="0"/>
              </a:rPr>
              <a:t>khoâng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thuoäc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a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6000" y="5562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 smtClean="0">
                <a:latin typeface="VNI-Times" pitchFamily="2" charset="0"/>
              </a:rPr>
              <a:t>Kíù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hieäu</a:t>
            </a:r>
            <a:r>
              <a:rPr lang="en-US" sz="3600" dirty="0">
                <a:latin typeface="VNI-Times" pitchFamily="2" charset="0"/>
              </a:rPr>
              <a:t> : N </a:t>
            </a:r>
            <a:r>
              <a:rPr lang="en-US" sz="3600" dirty="0">
                <a:latin typeface="VNI-Times" pitchFamily="2" charset="0"/>
                <a:sym typeface="Symbol" pitchFamily="18" charset="2"/>
              </a:rPr>
              <a:t> </a:t>
            </a:r>
            <a:r>
              <a:rPr lang="en-US" sz="3600" dirty="0" smtClean="0">
                <a:latin typeface="VNI-Times" pitchFamily="2" charset="0"/>
                <a:sym typeface="Symbol" pitchFamily="18" charset="2"/>
              </a:rPr>
              <a:t>a</a:t>
            </a:r>
            <a:endParaRPr lang="en-US" sz="3600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914400" y="1066800"/>
            <a:ext cx="7467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2/104/SGK: HS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.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33400" y="2286000"/>
            <a:ext cx="3276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>
                <a:latin typeface="VNI-Times" pitchFamily="2" charset="0"/>
              </a:rPr>
              <a:t>Haõy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veõ</a:t>
            </a:r>
            <a:r>
              <a:rPr lang="en-US" sz="3600" dirty="0">
                <a:latin typeface="VNI-Times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3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A, B, C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927474" y="2286000"/>
            <a:ext cx="48355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>
                <a:latin typeface="VNI-Times" pitchFamily="2" charset="0"/>
              </a:rPr>
              <a:t>Haõy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veõ</a:t>
            </a:r>
            <a:r>
              <a:rPr lang="en-US" sz="3600" dirty="0">
                <a:latin typeface="VNI-Times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3 </a:t>
            </a: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a, b, c</a:t>
            </a: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3962400" y="28194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066800" y="4738687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981200" y="4129087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2819400" y="4433887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85800" y="5119687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676400" y="44196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B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743200" y="45720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C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V="1">
            <a:off x="4343400" y="41910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6172200" y="4735513"/>
            <a:ext cx="1143000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4648200" y="6019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4038600" y="4433887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a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934200" y="53340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b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4267200" y="60198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6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build="p"/>
      <p:bldP spid="8" grpId="0" build="p"/>
      <p:bldP spid="9" grpId="0" build="p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BÀI 1. ĐIỂM. ĐƯỜNG THẲNG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4800" y="7620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*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HĐ NHÓM NHỎ;3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;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Nội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dung:Baøi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3(SGK)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VNI-Times" pitchFamily="2" charset="0"/>
            </a:endParaRPr>
          </a:p>
        </p:txBody>
      </p:sp>
      <p:sp>
        <p:nvSpPr>
          <p:cNvPr id="5" name="Line 20"/>
          <p:cNvSpPr>
            <a:spLocks noChangeShapeType="1"/>
          </p:cNvSpPr>
          <p:nvPr/>
        </p:nvSpPr>
        <p:spPr bwMode="auto">
          <a:xfrm>
            <a:off x="1447800" y="29718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3962400" y="2438400"/>
            <a:ext cx="29718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>
            <a:off x="2133600" y="2209800"/>
            <a:ext cx="3581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72200" y="2438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m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5029200" y="1828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n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4098925" y="205105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p</a:t>
            </a: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524000" y="4343400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6477000" y="3810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VNI-Helve" pitchFamily="2" charset="0"/>
              </a:rPr>
              <a:t>q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514600" y="4038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362200" y="44196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4454525" y="2681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419600" y="3013075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B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6034088" y="4052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685800" y="510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A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thuoäc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nhöõng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ñöôøng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VNI-Times" pitchFamily="2" charset="0"/>
              </a:rPr>
              <a:t>thaúng</a:t>
            </a:r>
            <a:r>
              <a:rPr lang="en-US" sz="36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VNI-Times" pitchFamily="2" charset="0"/>
              </a:rPr>
              <a:t>naøo</a:t>
            </a:r>
            <a:r>
              <a:rPr lang="en-US" sz="3600" b="1" dirty="0" smtClean="0">
                <a:solidFill>
                  <a:schemeClr val="tx2"/>
                </a:solidFill>
                <a:latin typeface="VNI-Times" pitchFamily="2" charset="0"/>
              </a:rPr>
              <a:t>?</a:t>
            </a:r>
            <a:endParaRPr lang="en-US" sz="3600" b="1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2667000" y="5638800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A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n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; A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q</a:t>
            </a:r>
            <a:endParaRPr lang="en-US" sz="3600" b="1" dirty="0">
              <a:solidFill>
                <a:srgbClr val="E51C07"/>
              </a:solidFill>
              <a:latin typeface="VNI-Times" pitchFamily="2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5791200" y="44196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7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51C07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51C07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 build="allAtOnce"/>
      <p:bldP spid="13" grpId="1" build="p"/>
      <p:bldP spid="14" grpId="0" build="allAtOnce"/>
      <p:bldP spid="14" grpId="1" build="p"/>
      <p:bldP spid="15" grpId="0"/>
      <p:bldP spid="16" grpId="0"/>
      <p:bldP spid="17" grpId="0"/>
      <p:bldP spid="18" grpId="0"/>
      <p:bldP spid="19" grpId="0"/>
      <p:bldP spid="2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506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*HƯỚNG DẪN VỀ NHÀ: -Học thuộc lí thuyết. Làm bài tập 4; 6 SGK; 3 (CBNC-110)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Windows User</cp:lastModifiedBy>
  <cp:revision>22</cp:revision>
  <dcterms:created xsi:type="dcterms:W3CDTF">2017-06-21T03:48:32Z</dcterms:created>
  <dcterms:modified xsi:type="dcterms:W3CDTF">2017-10-07T16:37:18Z</dcterms:modified>
</cp:coreProperties>
</file>