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0" r:id="rId7"/>
    <p:sldId id="266" r:id="rId8"/>
    <p:sldId id="267" r:id="rId9"/>
    <p:sldId id="265" r:id="rId10"/>
    <p:sldId id="268" r:id="rId11"/>
    <p:sldId id="259" r:id="rId12"/>
    <p:sldId id="269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931"/>
    <a:srgbClr val="FFFF99"/>
    <a:srgbClr val="FF33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67B-794A-4347-9479-860F6B84DE13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20C-55D8-4A67-9F4D-695BB0BD1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67B-794A-4347-9479-860F6B84DE13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20C-55D8-4A67-9F4D-695BB0BD1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67B-794A-4347-9479-860F6B84DE13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20C-55D8-4A67-9F4D-695BB0BD1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67B-794A-4347-9479-860F6B84DE13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20C-55D8-4A67-9F4D-695BB0BD1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67B-794A-4347-9479-860F6B84DE13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20C-55D8-4A67-9F4D-695BB0BD1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67B-794A-4347-9479-860F6B84DE13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20C-55D8-4A67-9F4D-695BB0BD1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67B-794A-4347-9479-860F6B84DE13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20C-55D8-4A67-9F4D-695BB0BD1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67B-794A-4347-9479-860F6B84DE13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20C-55D8-4A67-9F4D-695BB0BD1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67B-794A-4347-9479-860F6B84DE13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20C-55D8-4A67-9F4D-695BB0BD1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67B-794A-4347-9479-860F6B84DE13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20C-55D8-4A67-9F4D-695BB0BD1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67B-794A-4347-9479-860F6B84DE13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20C-55D8-4A67-9F4D-695BB0BD1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0C67B-794A-4347-9479-860F6B84DE13}" type="datetimeFigureOut">
              <a:rPr lang="en-US" smtClean="0"/>
              <a:pPr/>
              <a:t>26/10/2017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0620C-55D8-4A67-9F4D-695BB0BD1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freevector.com/site_media/preview_images/FreeVector-Colorful-Squares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-428625"/>
            <a:ext cx="107442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69753" y="2082830"/>
            <a:ext cx="6822252" cy="28623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en-US" sz="48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NHIỆT</a:t>
            </a:r>
            <a:r>
              <a:rPr lang="en-US" sz="4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LIỆT</a:t>
            </a:r>
            <a:r>
              <a:rPr lang="en-US" sz="4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CHÀO</a:t>
            </a:r>
            <a:r>
              <a:rPr lang="en-US" sz="4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MỪNG</a:t>
            </a:r>
            <a:r>
              <a:rPr lang="en-US" sz="4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en-US" sz="48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CÁC</a:t>
            </a:r>
            <a:r>
              <a:rPr lang="en-US" sz="4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THẦY</a:t>
            </a:r>
            <a:r>
              <a:rPr lang="en-US" sz="4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CÔ</a:t>
            </a:r>
            <a:r>
              <a:rPr lang="en-US" sz="4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GIÁO</a:t>
            </a:r>
            <a:r>
              <a:rPr lang="en-US" sz="4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VÀ</a:t>
            </a:r>
            <a:r>
              <a:rPr lang="en-US" sz="4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en-US" sz="4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CÁC EM HỌC SINH LỚP </a:t>
            </a:r>
            <a:r>
              <a:rPr lang="en-US" sz="4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6C</a:t>
            </a:r>
            <a:endParaRPr lang="en-US" sz="48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2247" y="5486400"/>
            <a:ext cx="33476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THCS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Ngô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Tự</a:t>
            </a:r>
            <a:endParaRPr lang="en-US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Tú</a:t>
            </a:r>
            <a:endParaRPr lang="en-US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quynh hoa\thực tập\Số học\hinh minh hoa ps\mixed-stripes-14372-1280x800.jpg"/>
          <p:cNvPicPr>
            <a:picLocks noChangeAspect="1" noChangeArrowheads="1"/>
          </p:cNvPicPr>
          <p:nvPr/>
        </p:nvPicPr>
        <p:blipFill>
          <a:blip r:embed="rId2"/>
          <a:srcRect t="91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533400" y="457200"/>
            <a:ext cx="8077200" cy="601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6475" y="685800"/>
            <a:ext cx="6893234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99 (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39)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3. 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90600" y="2637472"/>
            <a:ext cx="6130204" cy="3416320"/>
            <a:chOff x="990600" y="2637472"/>
            <a:chExt cx="6130204" cy="3416320"/>
          </a:xfrm>
        </p:grpSpPr>
        <p:grpSp>
          <p:nvGrpSpPr>
            <p:cNvPr id="15" name="Group 14"/>
            <p:cNvGrpSpPr/>
            <p:nvPr/>
          </p:nvGrpSpPr>
          <p:grpSpPr>
            <a:xfrm>
              <a:off x="990600" y="2637472"/>
              <a:ext cx="6130204" cy="3416320"/>
              <a:chOff x="990600" y="2637472"/>
              <a:chExt cx="6130204" cy="341632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990600" y="2637472"/>
                <a:ext cx="6130204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aa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(a    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* ,  a     9)</a:t>
                </a: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aa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2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a     {2 ; 4; 6; 8}                        (1)</a:t>
                </a: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aa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chia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5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dư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a    {3 ; 8}              (2)</a:t>
                </a: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(1)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(2)        a = 8</a:t>
                </a: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88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60884" y="3852204"/>
                <a:ext cx="120316" cy="457200"/>
              </a:xfrm>
              <a:prstGeom prst="rect">
                <a:avLst/>
              </a:prstGeom>
              <a:noFill/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44358" y="3886200"/>
                <a:ext cx="190038" cy="361072"/>
              </a:xfrm>
              <a:prstGeom prst="rect">
                <a:avLst/>
              </a:prstGeom>
              <a:noFill/>
            </p:spPr>
          </p:pic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95800" y="4439528"/>
                <a:ext cx="190038" cy="361072"/>
              </a:xfrm>
              <a:prstGeom prst="rect">
                <a:avLst/>
              </a:prstGeom>
              <a:noFill/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1447800" y="3960812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200400" y="3400864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447800" y="4494212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67464" y="5015132"/>
                <a:ext cx="304800" cy="413657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2400" y="3366868"/>
              <a:ext cx="190038" cy="361072"/>
            </a:xfrm>
            <a:prstGeom prst="rect">
              <a:avLst/>
            </a:prstGeom>
            <a:noFill/>
          </p:spPr>
        </p:pic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75491" y="3400864"/>
              <a:ext cx="192505" cy="304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quynh hoa\thực tập\Số học\hinh minh hoa ps\vertical-stripes-16151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8200"/>
            <a:ext cx="9144000" cy="7696200"/>
          </a:xfrm>
          <a:prstGeom prst="rect">
            <a:avLst/>
          </a:prstGeom>
          <a:noFill/>
        </p:spPr>
      </p:pic>
      <p:pic>
        <p:nvPicPr>
          <p:cNvPr id="3" name="Picture 4" descr="D:\quynh hoa\nhom\song ngữ\introduction to fractions\pic\free-vector-cartoon-student-illustrator-01-vector_093936_1.jpg"/>
          <p:cNvPicPr>
            <a:picLocks noChangeAspect="1" noChangeArrowheads="1"/>
          </p:cNvPicPr>
          <p:nvPr/>
        </p:nvPicPr>
        <p:blipFill>
          <a:blip r:embed="rId3" cstate="print"/>
          <a:srcRect t="13393" r="6122" b="6250"/>
          <a:stretch>
            <a:fillRect/>
          </a:stretch>
        </p:blipFill>
        <p:spPr bwMode="auto">
          <a:xfrm>
            <a:off x="-304800" y="-609600"/>
            <a:ext cx="9905999" cy="822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533400"/>
            <a:ext cx="47433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DẪN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847671"/>
            <a:ext cx="5570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thuộc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dấu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2,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5</a:t>
            </a:r>
          </a:p>
          <a:p>
            <a:pPr>
              <a:buFontTx/>
              <a:buChar char="-"/>
            </a:pPr>
            <a:endParaRPr lang="en-US" sz="2400" b="1" dirty="0" smtClean="0"/>
          </a:p>
          <a:p>
            <a:pPr>
              <a:buFontTx/>
              <a:buChar char="-"/>
            </a:pPr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bài</a:t>
            </a:r>
            <a:r>
              <a:rPr lang="en-US" sz="2400" b="1" dirty="0" smtClean="0"/>
              <a:t>: 125, 126, 127, 128, 132 (</a:t>
            </a:r>
            <a:r>
              <a:rPr lang="en-US" sz="2400" b="1" dirty="0" err="1" smtClean="0"/>
              <a:t>SBT</a:t>
            </a:r>
            <a:r>
              <a:rPr lang="en-US" sz="2400" b="1" dirty="0" smtClean="0"/>
              <a:t>)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quynh hoa\nhom\song ngữ\introduction to fractions\pic\fruit pattern [Converted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3" name="Rounded Rectangle 2"/>
          <p:cNvSpPr/>
          <p:nvPr/>
        </p:nvSpPr>
        <p:spPr>
          <a:xfrm>
            <a:off x="533400" y="609600"/>
            <a:ext cx="8001000" cy="5638800"/>
          </a:xfrm>
          <a:prstGeom prst="roundRect">
            <a:avLst>
              <a:gd name="adj" fmla="val 8434"/>
            </a:avLst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990600"/>
            <a:ext cx="7754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70C0"/>
                </a:solidFill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</a:rPr>
              <a:t> 132 (</a:t>
            </a:r>
            <a:r>
              <a:rPr lang="en-US" sz="2400" b="1" dirty="0" err="1" smtClean="0">
                <a:solidFill>
                  <a:srgbClr val="0070C0"/>
                </a:solidFill>
              </a:rPr>
              <a:t>SBT</a:t>
            </a:r>
            <a:r>
              <a:rPr lang="en-US" sz="2400" b="1" dirty="0" smtClean="0">
                <a:solidFill>
                  <a:srgbClr val="0070C0"/>
                </a:solidFill>
              </a:rPr>
              <a:t>)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(n + 3)(n + 6)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2.    </a:t>
            </a:r>
            <a:endParaRPr lang="vi-VN" sz="2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438400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Hướng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dẫn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2475" y="5410200"/>
            <a:ext cx="5572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=&gt;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95400" y="2895600"/>
            <a:ext cx="5328703" cy="1200329"/>
            <a:chOff x="1295400" y="2895600"/>
            <a:chExt cx="5328703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1295400" y="2895600"/>
              <a:ext cx="53287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n   2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n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n =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2k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b="1" dirty="0" smtClean="0"/>
                <a:t>k     N</a:t>
              </a:r>
              <a:r>
                <a:rPr lang="en-US" sz="2400" dirty="0" smtClean="0"/>
                <a:t>)</a:t>
              </a:r>
              <a:endParaRPr lang="en-US" sz="2400" b="1" dirty="0" smtClean="0"/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n + 6 =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2k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+ 6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2 ?</a:t>
              </a: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3042140"/>
              <a:ext cx="120316" cy="457200"/>
            </a:xfrm>
            <a:prstGeom prst="rect">
              <a:avLst/>
            </a:prstGeom>
            <a:noFill/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3090204"/>
              <a:ext cx="190038" cy="361072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1252092" y="4114800"/>
            <a:ext cx="5758308" cy="1200329"/>
            <a:chOff x="1252092" y="4114800"/>
            <a:chExt cx="5758308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1252092" y="4114800"/>
              <a:ext cx="57583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n    2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n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n =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2k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+ 1 (</a:t>
              </a:r>
              <a:r>
                <a:rPr lang="en-US" sz="2400" b="1" dirty="0" smtClean="0"/>
                <a:t>k     N)</a:t>
              </a:r>
              <a:endPara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n + 3 =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2k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+ 4 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2 ?</a:t>
              </a: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94284" y="4267200"/>
              <a:ext cx="120316" cy="457200"/>
            </a:xfrm>
            <a:prstGeom prst="rect">
              <a:avLst/>
            </a:prstGeom>
            <a:noFill/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4323472"/>
              <a:ext cx="190038" cy="361072"/>
            </a:xfrm>
            <a:prstGeom prst="rect">
              <a:avLst/>
            </a:prstGeom>
            <a:noFill/>
          </p:spPr>
        </p:pic>
        <p:cxnSp>
          <p:nvCxnSpPr>
            <p:cNvPr id="15" name="Straight Connector 14"/>
            <p:cNvCxnSpPr/>
            <p:nvPr/>
          </p:nvCxnSpPr>
          <p:spPr>
            <a:xfrm rot="5400000">
              <a:off x="2350106" y="4387578"/>
              <a:ext cx="228600" cy="1965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09.160.33.72/d/735/208/4th2yki1jh/46a03902ba7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7956024" cy="2002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Xin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trân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trọng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cảm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ơn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quý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thầy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cô</a:t>
            </a:r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và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các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con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quynh hoa\thực tập\Số học\hinh minh hoa ps\mixed-stripes-14372-1280x800.jpg"/>
          <p:cNvPicPr>
            <a:picLocks noChangeAspect="1" noChangeArrowheads="1"/>
          </p:cNvPicPr>
          <p:nvPr/>
        </p:nvPicPr>
        <p:blipFill>
          <a:blip r:embed="rId2"/>
          <a:srcRect t="91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33400" y="457200"/>
            <a:ext cx="8077200" cy="601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634425"/>
            <a:ext cx="420589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KIỂM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CŨ</a:t>
            </a:r>
            <a:endParaRPr lang="en-US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1676400"/>
            <a:ext cx="58196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Trong các số: 14; 25; 32; 81; 106; 425; 1890. </a:t>
            </a:r>
            <a:endParaRPr lang="nl-NL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 Hãy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chỉ ra: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) Số chia hết cho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                       b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) Số chia hết cho 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                       c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) Số chia hết cho cả 2 và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114800"/>
            <a:ext cx="72269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Điền dấu vào dấu * để được số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 54*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thỏa mãn điều kiện: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    a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) Chia hết cho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    b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) Chia hết cho 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7526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191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243732" y="4210928"/>
            <a:ext cx="457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quynh hoa\thực tập\Số học\hinh minh hoa ps\sunshine-twitter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6419" y="2514600"/>
            <a:ext cx="480298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</a:t>
            </a:r>
            <a:r>
              <a:rPr lang="en-US" sz="8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endParaRPr lang="en-US" sz="8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343400"/>
            <a:ext cx="595329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DẤU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HIỆU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CHIA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HẾT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CHO 2, CHO 5</a:t>
            </a:r>
            <a:endParaRPr lang="en-US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516559"/>
            <a:ext cx="1851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</a:rPr>
              <a:t>Tiết</a:t>
            </a:r>
            <a:r>
              <a:rPr lang="en-US" sz="4400" b="1" dirty="0" smtClean="0">
                <a:solidFill>
                  <a:srgbClr val="7030A0"/>
                </a:solidFill>
              </a:rPr>
              <a:t> 21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quynh hoa\thực tập\Số học\hinh minh hoa ps\mixed-stripes-14372-1280x800.jpg"/>
          <p:cNvPicPr>
            <a:picLocks noChangeAspect="1" noChangeArrowheads="1"/>
          </p:cNvPicPr>
          <p:nvPr/>
        </p:nvPicPr>
        <p:blipFill>
          <a:blip r:embed="rId2"/>
          <a:srcRect t="91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533400" y="457200"/>
            <a:ext cx="8077200" cy="601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990600"/>
            <a:ext cx="7479933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70C0"/>
                </a:solidFill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</a:rPr>
              <a:t> 96 (</a:t>
            </a:r>
            <a:r>
              <a:rPr lang="en-US" sz="2400" b="1" dirty="0" err="1" smtClean="0">
                <a:solidFill>
                  <a:srgbClr val="0070C0"/>
                </a:solidFill>
              </a:rPr>
              <a:t>SGK</a:t>
            </a:r>
            <a:r>
              <a:rPr lang="en-US" sz="2400" b="1" dirty="0" smtClean="0">
                <a:solidFill>
                  <a:srgbClr val="0070C0"/>
                </a:solidFill>
              </a:rPr>
              <a:t> – 39)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Điền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*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*85 </a:t>
            </a:r>
            <a:r>
              <a:rPr lang="en-US" sz="2400" dirty="0" err="1" smtClean="0"/>
              <a:t>thỏa</a:t>
            </a:r>
            <a:r>
              <a:rPr lang="en-US" sz="2400" dirty="0" smtClean="0"/>
              <a:t>  </a:t>
            </a:r>
            <a:r>
              <a:rPr lang="en-US" sz="2400" dirty="0" err="1" smtClean="0"/>
              <a:t>mãn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kiện</a:t>
            </a:r>
            <a:r>
              <a:rPr lang="en-US" sz="24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Chia</a:t>
            </a:r>
            <a:r>
              <a:rPr lang="en-US" sz="2400" dirty="0" smtClean="0"/>
              <a:t>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2;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Chia</a:t>
            </a:r>
            <a:r>
              <a:rPr lang="en-US" sz="2400" dirty="0" smtClean="0"/>
              <a:t>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7800" y="1674812"/>
            <a:ext cx="457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5400" y="3399472"/>
            <a:ext cx="6413935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:1; 2; 3; 4; 5; 6; 7; 8; 9.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quynh hoa\thực tập\Số học\hinh minh hoa ps\mixed-stripes-14372-1280x800.jpg"/>
          <p:cNvPicPr>
            <a:picLocks noChangeAspect="1" noChangeArrowheads="1"/>
          </p:cNvPicPr>
          <p:nvPr/>
        </p:nvPicPr>
        <p:blipFill>
          <a:blip r:embed="rId2"/>
          <a:srcRect t="91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533400" y="457200"/>
            <a:ext cx="8077200" cy="601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6475" y="685800"/>
            <a:ext cx="744626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97 (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39)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4, 0, 5,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2;</a:t>
            </a: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5.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543" y="3195935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Giải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7400" y="3671668"/>
            <a:ext cx="794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a) Để chia hết cho 2, số đó phải có chữ số tận cùng là 0 hoặc 4.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93799" y="4267200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nl-NL" sz="2400" dirty="0" smtClean="0"/>
              <a:t>  Nếu chữ số tận cùng là 0,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4267200"/>
            <a:ext cx="2900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ta có hai số: 450 ; 540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09932" y="4948535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nl-NL" sz="2400" dirty="0" smtClean="0"/>
              <a:t>  Nếu chữ số tận cùng là 4,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4948535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ta có số: 504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5562600"/>
            <a:ext cx="5974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Vậy có ba số chia hết cho 2 là: 450 ; 540 ; 504.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92564" y="3314343"/>
            <a:ext cx="764183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nl-NL" sz="2400" b="1" dirty="0" smtClean="0">
                <a:solidFill>
                  <a:srgbClr val="0070C0"/>
                </a:solidFill>
              </a:rPr>
              <a:t>Bài tập thêm</a:t>
            </a:r>
            <a:endParaRPr lang="nl-NL" sz="2400" dirty="0" smtClean="0"/>
          </a:p>
          <a:p>
            <a:pPr>
              <a:lnSpc>
                <a:spcPct val="125000"/>
              </a:lnSpc>
            </a:pPr>
            <a:r>
              <a:rPr lang="nl-NL" sz="2400" dirty="0" smtClean="0"/>
              <a:t>Dùng cả ba chữ số 4, 5, 7 hãy ghép thành các số tự nhiên có </a:t>
            </a:r>
          </a:p>
          <a:p>
            <a:pPr>
              <a:lnSpc>
                <a:spcPct val="125000"/>
              </a:lnSpc>
            </a:pPr>
            <a:r>
              <a:rPr lang="nl-NL" sz="2400" dirty="0" smtClean="0"/>
              <a:t>ba chữ số:</a:t>
            </a:r>
            <a:endParaRPr lang="en-US" sz="2400" dirty="0" smtClean="0"/>
          </a:p>
          <a:p>
            <a:pPr marL="457200" lvl="0" indent="-457200">
              <a:lnSpc>
                <a:spcPct val="125000"/>
              </a:lnSpc>
              <a:buFont typeface="+mj-lt"/>
              <a:buAutoNum type="alphaLcParenR"/>
            </a:pPr>
            <a:r>
              <a:rPr lang="nl-NL" sz="2400" dirty="0" smtClean="0"/>
              <a:t>Nhỏ nhất và chia hết cho 2</a:t>
            </a:r>
            <a:endParaRPr lang="en-US" sz="2400" dirty="0" smtClean="0"/>
          </a:p>
          <a:p>
            <a:pPr marL="457200" lvl="0" indent="-457200">
              <a:lnSpc>
                <a:spcPct val="125000"/>
              </a:lnSpc>
              <a:buFont typeface="+mj-lt"/>
              <a:buAutoNum type="alphaLcParenR"/>
            </a:pPr>
            <a:r>
              <a:rPr lang="nl-NL" sz="2400" dirty="0" smtClean="0"/>
              <a:t>Lớn nhất và chia hết cho 5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059269" y="47244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70931"/>
                </a:solidFill>
              </a:rPr>
              <a:t>574</a:t>
            </a:r>
            <a:endParaRPr lang="en-US" sz="2400" b="1" dirty="0">
              <a:solidFill>
                <a:srgbClr val="F7093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9269" y="51771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70931"/>
                </a:solidFill>
              </a:rPr>
              <a:t>475</a:t>
            </a:r>
            <a:endParaRPr lang="en-US" sz="2400" b="1" dirty="0">
              <a:solidFill>
                <a:srgbClr val="F7093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029200" y="4876800"/>
            <a:ext cx="71437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6" name="Right Arrow 15"/>
          <p:cNvSpPr/>
          <p:nvPr/>
        </p:nvSpPr>
        <p:spPr>
          <a:xfrm>
            <a:off x="5029200" y="5286156"/>
            <a:ext cx="71437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quynh hoa\nhom\song ngữ\introduction to fractions\pic\fruit pattern [Converted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533400" y="609600"/>
            <a:ext cx="8001000" cy="5638800"/>
          </a:xfrm>
          <a:prstGeom prst="roundRect">
            <a:avLst>
              <a:gd name="adj" fmla="val 8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914400"/>
            <a:ext cx="384400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PHIẾU</a:t>
            </a:r>
            <a:r>
              <a:rPr lang="en-US" sz="36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36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endParaRPr lang="en-US" sz="36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671935"/>
            <a:ext cx="6154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Điền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“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smtClean="0"/>
              <a:t>” </a:t>
            </a:r>
            <a:r>
              <a:rPr lang="en-US" sz="2400" dirty="0" err="1" smtClean="0"/>
              <a:t>vào</a:t>
            </a:r>
            <a:r>
              <a:rPr lang="en-US" sz="2400" dirty="0" smtClean="0"/>
              <a:t> ô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6" name="Group 51"/>
          <p:cNvGraphicFramePr>
            <a:graphicFrameLocks noGrp="1"/>
          </p:cNvGraphicFramePr>
          <p:nvPr/>
        </p:nvGraphicFramePr>
        <p:xfrm>
          <a:off x="609601" y="2362200"/>
          <a:ext cx="7924800" cy="340995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905347"/>
                <a:gridCol w="1164903"/>
                <a:gridCol w="8545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Câu</a:t>
                      </a: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Đúng</a:t>
                      </a: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Sai</a:t>
                      </a: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a) Số có chữ số tận cùng bằng 4 thì chia hết cho 2</a:t>
                      </a: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b)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Số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chia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hết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cho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thì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có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chữ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số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tận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cùng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bằng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4.</a:t>
                      </a: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c)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Số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chia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hết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cho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và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chia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hết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cho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5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thì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có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chữ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số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tận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cùng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bằng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0.</a:t>
                      </a: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d) Số chia hết cho 5 thì có chữ số tận cùng bằng 5.</a:t>
                      </a: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e) Số có tận cùng là 3 thì không chia hết cho 2.</a:t>
                      </a: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0" y="28956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7093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solidFill>
                <a:srgbClr val="F7093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2286" y="3429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7093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solidFill>
                <a:srgbClr val="F7093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40487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7093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solidFill>
                <a:srgbClr val="F7093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48107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7093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solidFill>
                <a:srgbClr val="F7093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52679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7093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solidFill>
                <a:srgbClr val="F7093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quynh hoa\thực tập\Số học\hinh minh hoa ps\mixed-stripes-14372-1280x800.jpg"/>
          <p:cNvPicPr>
            <a:picLocks noChangeAspect="1" noChangeArrowheads="1"/>
          </p:cNvPicPr>
          <p:nvPr/>
        </p:nvPicPr>
        <p:blipFill>
          <a:blip r:embed="rId2"/>
          <a:srcRect t="91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533400" y="457200"/>
            <a:ext cx="8077200" cy="601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4229100" cy="2808122"/>
          </a:xfrm>
          <a:prstGeom prst="rect">
            <a:avLst/>
          </a:prstGeom>
          <a:noFill/>
        </p:spPr>
      </p:pic>
      <p:pic>
        <p:nvPicPr>
          <p:cNvPr id="1027" name="Picture 3" descr="C:\Users\Admin\Desktop\xe-oto-chay-nhanh-nhat-the-gioi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219200"/>
            <a:ext cx="3810000" cy="28575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419600"/>
            <a:ext cx="1371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1066800" y="4038600"/>
            <a:ext cx="5105400" cy="2209800"/>
          </a:xfrm>
          <a:prstGeom prst="cloudCallout">
            <a:avLst>
              <a:gd name="adj1" fmla="val 48604"/>
              <a:gd name="adj2" fmla="val 498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Ai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đầu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phát</a:t>
            </a:r>
            <a:r>
              <a:rPr lang="en-US" sz="2800" b="1" dirty="0" smtClean="0"/>
              <a:t> minh </a:t>
            </a:r>
            <a:r>
              <a:rPr lang="en-US" sz="2800" b="1" dirty="0" err="1" smtClean="0"/>
              <a:t>ra</a:t>
            </a:r>
            <a:r>
              <a:rPr lang="en-US" sz="2800" b="1" dirty="0" smtClean="0"/>
              <a:t> ô </a:t>
            </a:r>
            <a:r>
              <a:rPr lang="en-US" sz="2800" b="1" dirty="0" err="1" smtClean="0"/>
              <a:t>tô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quynh hoa\thực tập\Số học\hinh minh hoa ps\mixed-stripes-14372-1280x800.jpg"/>
          <p:cNvPicPr>
            <a:picLocks noChangeAspect="1" noChangeArrowheads="1"/>
          </p:cNvPicPr>
          <p:nvPr/>
        </p:nvPicPr>
        <p:blipFill>
          <a:blip r:embed="rId2"/>
          <a:srcRect t="91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533400" y="457200"/>
            <a:ext cx="8077200" cy="601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dmin\Desktop\karl-ben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396" y="1295400"/>
            <a:ext cx="2438400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5105400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Karl Benz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Admin\Desktop\benz-motor-c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4718" y="1295400"/>
            <a:ext cx="5408258" cy="36073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99624" y="5105400"/>
            <a:ext cx="5190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Chiếc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xe</a:t>
            </a:r>
            <a:r>
              <a:rPr lang="en-US" sz="2400" b="1" dirty="0" smtClean="0">
                <a:solidFill>
                  <a:srgbClr val="0070C0"/>
                </a:solidFill>
              </a:rPr>
              <a:t> ô </a:t>
            </a:r>
            <a:r>
              <a:rPr lang="en-US" sz="2400" b="1" dirty="0" err="1" smtClean="0">
                <a:solidFill>
                  <a:srgbClr val="0070C0"/>
                </a:solidFill>
              </a:rPr>
              <a:t>tô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đầu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tiên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công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nhận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quynh hoa\thực tập\Số học\hinh minh hoa ps\mixed-stripes-14372-1280x800.jpg"/>
          <p:cNvPicPr>
            <a:picLocks noChangeAspect="1" noChangeArrowheads="1"/>
          </p:cNvPicPr>
          <p:nvPr/>
        </p:nvPicPr>
        <p:blipFill>
          <a:blip r:embed="rId2"/>
          <a:srcRect t="91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533400" y="457200"/>
            <a:ext cx="8077200" cy="6019800"/>
          </a:xfrm>
          <a:prstGeom prst="roundRect">
            <a:avLst>
              <a:gd name="adj" fmla="val 101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838200"/>
            <a:ext cx="69797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100 (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39)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lnSpc>
                <a:spcPct val="125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abbc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25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   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a, b, c     {1;5;8}  (a, b, 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5" name="Picture 3" descr="C:\Users\Admin\Desktop\benz-motor-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57200"/>
            <a:ext cx="2536976" cy="169216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4329332" y="1841280"/>
            <a:ext cx="685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286000"/>
            <a:ext cx="120316" cy="4572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4068" y="2319996"/>
            <a:ext cx="190038" cy="361072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38200" y="3124200"/>
            <a:ext cx="6378491" cy="3323987"/>
            <a:chOff x="838200" y="3124200"/>
            <a:chExt cx="6378491" cy="3323987"/>
          </a:xfrm>
        </p:grpSpPr>
        <p:sp>
          <p:nvSpPr>
            <p:cNvPr id="14" name="TextBox 13"/>
            <p:cNvSpPr txBox="1"/>
            <p:nvPr/>
          </p:nvSpPr>
          <p:spPr>
            <a:xfrm>
              <a:off x="838200" y="3124200"/>
              <a:ext cx="5040162" cy="3323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400" dirty="0" smtClean="0"/>
                <a:t>                                             </a:t>
              </a:r>
              <a:r>
                <a:rPr lang="en-US" sz="2400" dirty="0" err="1" smtClean="0"/>
                <a:t>Giải</a:t>
              </a:r>
              <a:endParaRPr lang="en-US" sz="2400" dirty="0" smtClean="0"/>
            </a:p>
            <a:p>
              <a:pPr>
                <a:lnSpc>
                  <a:spcPct val="125000"/>
                </a:lnSpc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n =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abbc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5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c = 5</a:t>
              </a:r>
            </a:p>
            <a:p>
              <a:pPr>
                <a:lnSpc>
                  <a:spcPct val="125000"/>
                </a:lnSpc>
                <a:buFont typeface="Arial" pitchFamily="34" charset="0"/>
                <a:buChar char="•"/>
              </a:pPr>
              <a:r>
                <a:rPr lang="en-US" sz="2400" dirty="0" smtClean="0"/>
                <a:t>  </a:t>
              </a:r>
              <a:r>
                <a:rPr lang="en-US" sz="2400" dirty="0" err="1" smtClean="0"/>
                <a:t>Hiện</a:t>
              </a:r>
              <a:r>
                <a:rPr lang="en-US" sz="2400" dirty="0" smtClean="0"/>
                <a:t> nay </a:t>
              </a:r>
              <a:r>
                <a:rPr lang="en-US" sz="2400" dirty="0" err="1" smtClean="0"/>
                <a:t>đang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kỉ</a:t>
              </a:r>
              <a:r>
                <a:rPr lang="en-US" sz="2400" dirty="0" smtClean="0"/>
                <a:t> 21 </a:t>
              </a:r>
              <a:r>
                <a:rPr lang="en-US" sz="2400" dirty="0" err="1" smtClean="0"/>
                <a:t>nên</a:t>
              </a:r>
              <a:r>
                <a:rPr lang="en-US" sz="2400" dirty="0" smtClean="0"/>
                <a:t> a     2 </a:t>
              </a:r>
            </a:p>
            <a:p>
              <a:pPr>
                <a:lnSpc>
                  <a:spcPct val="125000"/>
                </a:lnSpc>
              </a:pPr>
              <a:r>
                <a:rPr lang="en-US" sz="2400" dirty="0" smtClean="0"/>
                <a:t>    </a:t>
              </a:r>
              <a:r>
                <a:rPr lang="en-US" sz="2400" dirty="0" err="1" smtClean="0"/>
                <a:t>Mà</a:t>
              </a:r>
              <a:r>
                <a:rPr lang="en-US" sz="2400" dirty="0" smtClean="0"/>
                <a:t> a      c  </a:t>
              </a:r>
              <a:r>
                <a:rPr lang="en-US" sz="2400" dirty="0" err="1" smtClean="0"/>
                <a:t>nên</a:t>
              </a:r>
              <a:r>
                <a:rPr lang="en-US" sz="2400" dirty="0" smtClean="0"/>
                <a:t>  a  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{1;8}</a:t>
              </a:r>
            </a:p>
            <a:p>
              <a:pPr>
                <a:lnSpc>
                  <a:spcPct val="125000"/>
                </a:lnSpc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Do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b = 8.</a:t>
              </a:r>
            </a:p>
            <a:p>
              <a:pPr>
                <a:lnSpc>
                  <a:spcPct val="125000"/>
                </a:lnSpc>
              </a:pP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ô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tiên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1885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 smtClean="0"/>
            </a:p>
            <a:p>
              <a:pPr>
                <a:lnSpc>
                  <a:spcPct val="125000"/>
                </a:lnSpc>
              </a:pPr>
              <a:endParaRPr lang="en-US" sz="2400" dirty="0" smtClean="0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2200" y="3623604"/>
              <a:ext cx="120316" cy="457200"/>
            </a:xfrm>
            <a:prstGeom prst="rect">
              <a:avLst/>
            </a:prstGeom>
            <a:noFill/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600200" y="3656012"/>
              <a:ext cx="685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03627" y="4176932"/>
              <a:ext cx="192505" cy="304800"/>
            </a:xfrm>
            <a:prstGeom prst="rect">
              <a:avLst/>
            </a:prstGeom>
            <a:noFill/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86796" y="4614204"/>
              <a:ext cx="190038" cy="361072"/>
            </a:xfrm>
            <a:prstGeom prst="rect">
              <a:avLst/>
            </a:prstGeom>
            <a:noFill/>
          </p:spPr>
        </p:pic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1200" y="4605996"/>
              <a:ext cx="228600" cy="361950"/>
            </a:xfrm>
            <a:prstGeom prst="rect">
              <a:avLst/>
            </a:prstGeom>
            <a:noFill/>
          </p:spPr>
        </p:pic>
        <p:sp>
          <p:nvSpPr>
            <p:cNvPr id="20" name="Right Brace 19"/>
            <p:cNvSpPr/>
            <p:nvPr/>
          </p:nvSpPr>
          <p:spPr>
            <a:xfrm>
              <a:off x="5791200" y="4114800"/>
              <a:ext cx="152400" cy="7620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0" y="4310743"/>
              <a:ext cx="304800" cy="413657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414868" y="4233204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 = 1</a:t>
              </a:r>
              <a:endParaRPr lang="en-US" sz="2400" dirty="0"/>
            </a:p>
          </p:txBody>
        </p:sp>
      </p:grpSp>
      <p:sp>
        <p:nvSpPr>
          <p:cNvPr id="25" name="Right Arrow 24">
            <a:hlinkClick r:id="rId9" action="ppaction://hlinksldjump"/>
          </p:cNvPr>
          <p:cNvSpPr/>
          <p:nvPr/>
        </p:nvSpPr>
        <p:spPr>
          <a:xfrm>
            <a:off x="7620000" y="58674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833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phamanhtu</cp:lastModifiedBy>
  <cp:revision>34</cp:revision>
  <dcterms:created xsi:type="dcterms:W3CDTF">2014-09-30T12:31:32Z</dcterms:created>
  <dcterms:modified xsi:type="dcterms:W3CDTF">2017-10-26T14:43:32Z</dcterms:modified>
</cp:coreProperties>
</file>