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7" r:id="rId2"/>
    <p:sldId id="279" r:id="rId3"/>
    <p:sldId id="273" r:id="rId4"/>
    <p:sldId id="265" r:id="rId5"/>
    <p:sldId id="262" r:id="rId6"/>
    <p:sldId id="277" r:id="rId7"/>
    <p:sldId id="278" r:id="rId8"/>
    <p:sldId id="257" r:id="rId9"/>
    <p:sldId id="258" r:id="rId10"/>
    <p:sldId id="263" r:id="rId11"/>
    <p:sldId id="259" r:id="rId12"/>
    <p:sldId id="272" r:id="rId13"/>
    <p:sldId id="271" r:id="rId14"/>
    <p:sldId id="281" r:id="rId15"/>
    <p:sldId id="270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28F22-48CF-44C1-A859-AC921F993E5B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20C368-B8B0-4D23-B2D7-B23A271778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419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040F68-DA57-4858-A42B-CBBE473F2A6E}" type="slidenum">
              <a:rPr lang="en-US" smtClean="0">
                <a:latin typeface="Arial" charset="0"/>
                <a:cs typeface="Arial" charset="0"/>
              </a:rPr>
              <a:pPr/>
              <a:t>14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4249-50EB-4240-A84B-97659DC26185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A048D-5EB1-4492-833B-258BB4003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4249-50EB-4240-A84B-97659DC26185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A048D-5EB1-4492-833B-258BB4003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4249-50EB-4240-A84B-97659DC26185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A048D-5EB1-4492-833B-258BB4003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4249-50EB-4240-A84B-97659DC26185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A048D-5EB1-4492-833B-258BB4003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4249-50EB-4240-A84B-97659DC26185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A048D-5EB1-4492-833B-258BB4003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4249-50EB-4240-A84B-97659DC26185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A048D-5EB1-4492-833B-258BB4003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4249-50EB-4240-A84B-97659DC26185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A048D-5EB1-4492-833B-258BB4003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4249-50EB-4240-A84B-97659DC26185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A048D-5EB1-4492-833B-258BB4003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4249-50EB-4240-A84B-97659DC26185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A048D-5EB1-4492-833B-258BB4003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4249-50EB-4240-A84B-97659DC26185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A048D-5EB1-4492-833B-258BB4003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4249-50EB-4240-A84B-97659DC26185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A048D-5EB1-4492-833B-258BB4003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04249-50EB-4240-A84B-97659DC26185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A048D-5EB1-4492-833B-258BB4003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9.jpeg"/><Relationship Id="rId7" Type="http://schemas.openxmlformats.org/officeDocument/2006/relationships/image" Target="../media/image5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17.jpeg"/><Relationship Id="rId4" Type="http://schemas.openxmlformats.org/officeDocument/2006/relationships/image" Target="../media/image20.jpeg"/><Relationship Id="rId9" Type="http://schemas.openxmlformats.org/officeDocument/2006/relationships/image" Target="../media/image23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audio" Target="../media/audio2.wav"/><Relationship Id="rId7" Type="http://schemas.openxmlformats.org/officeDocument/2006/relationships/image" Target="../media/image2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11" Type="http://schemas.openxmlformats.org/officeDocument/2006/relationships/image" Target="../media/image31.jpeg"/><Relationship Id="rId5" Type="http://schemas.openxmlformats.org/officeDocument/2006/relationships/image" Target="../media/image25.jpeg"/><Relationship Id="rId10" Type="http://schemas.openxmlformats.org/officeDocument/2006/relationships/image" Target="../media/image30.jpeg"/><Relationship Id="rId4" Type="http://schemas.openxmlformats.org/officeDocument/2006/relationships/image" Target="../media/image24.png"/><Relationship Id="rId9" Type="http://schemas.openxmlformats.org/officeDocument/2006/relationships/image" Target="../media/image2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9.jpeg"/><Relationship Id="rId4" Type="http://schemas.openxmlformats.org/officeDocument/2006/relationships/image" Target="../media/image4.jpeg"/><Relationship Id="rId9" Type="http://schemas.openxmlformats.org/officeDocument/2006/relationships/hyperlink" Target="http://www.dantocviet.vn/userfiles/image/2012/xoi%20ngu%20sac%20cua%20dan%20toc%20tay.j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Admin\Desktop\u.3.skills%202.%20p.2.wma" TargetMode="Externa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Desktop\u.3.skills%202.%20p.2.wma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Desktop\u3.%20skills%202.%20p.3.wma" TargetMode="Externa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WordArt 4"/>
          <p:cNvSpPr>
            <a:spLocks noChangeArrowheads="1" noChangeShapeType="1" noTextEdit="1"/>
          </p:cNvSpPr>
          <p:nvPr/>
        </p:nvSpPr>
        <p:spPr bwMode="auto">
          <a:xfrm>
            <a:off x="457200" y="990600"/>
            <a:ext cx="79248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52"/>
              </a:avLst>
            </a:prstTxWarp>
          </a:bodyPr>
          <a:lstStyle/>
          <a:p>
            <a:pPr algn="ctr"/>
            <a:r>
              <a:rPr lang="en-US" sz="4000" kern="10" dirty="0"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Jokerman"/>
              </a:rPr>
              <a:t>Warmly welcome to our class !</a:t>
            </a:r>
          </a:p>
        </p:txBody>
      </p:sp>
      <p:pic>
        <p:nvPicPr>
          <p:cNvPr id="44036" name="Picture 4" descr="xmascandles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5486400"/>
            <a:ext cx="2743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84909" y="4572000"/>
            <a:ext cx="678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mtClean="0">
                <a:solidFill>
                  <a:srgbClr val="0070C0"/>
                </a:solidFill>
              </a:rPr>
              <a:t>Teacher: Dang Thi Thu Loan</a:t>
            </a:r>
            <a:endParaRPr lang="vi-VN" sz="4400" b="1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304800"/>
            <a:ext cx="7099829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II. Writing : </a:t>
            </a:r>
            <a:r>
              <a:rPr lang="en-US" sz="2800" b="1" dirty="0" smtClean="0"/>
              <a:t>How to make yellow sticky rice </a:t>
            </a:r>
          </a:p>
          <a:p>
            <a:r>
              <a:rPr lang="en-US" sz="2800" b="1" u="sng" dirty="0" smtClean="0"/>
              <a:t>* New words : </a:t>
            </a:r>
            <a:endParaRPr lang="en-US" sz="28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657600"/>
            <a:ext cx="2081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 Soak    (n ) (v):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3657600"/>
            <a:ext cx="2307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   </a:t>
            </a:r>
            <a:r>
              <a:rPr lang="en-US" sz="2400" dirty="0" err="1" smtClean="0"/>
              <a:t>Ngâm</a:t>
            </a:r>
            <a:r>
              <a:rPr lang="en-US" sz="2400" dirty="0" smtClean="0"/>
              <a:t> ( </a:t>
            </a:r>
            <a:r>
              <a:rPr lang="en-US" sz="2400" dirty="0" err="1" smtClean="0"/>
              <a:t>nước</a:t>
            </a:r>
            <a:r>
              <a:rPr lang="en-US" sz="2400" dirty="0" smtClean="0"/>
              <a:t> )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1981200"/>
            <a:ext cx="24113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Turmeric      (n)   : 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914400" y="1981200"/>
            <a:ext cx="762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048000" y="1981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</a:t>
            </a:r>
            <a:r>
              <a:rPr lang="en-US" sz="2400" dirty="0" err="1" smtClean="0"/>
              <a:t>Củ</a:t>
            </a:r>
            <a:r>
              <a:rPr lang="en-US" sz="2400" dirty="0" smtClean="0"/>
              <a:t> </a:t>
            </a:r>
            <a:r>
              <a:rPr lang="en-US" sz="2400" dirty="0" err="1" smtClean="0"/>
              <a:t>nghệ</a:t>
            </a:r>
            <a:r>
              <a:rPr lang="en-US" sz="2400" dirty="0" smtClean="0"/>
              <a:t>   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838200" y="251460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Shredded coconut   :  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810000" y="25146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Dừa</a:t>
            </a:r>
            <a:r>
              <a:rPr lang="en-US" sz="2400" dirty="0" smtClean="0"/>
              <a:t> </a:t>
            </a:r>
            <a:r>
              <a:rPr lang="en-US" sz="2400" dirty="0" err="1" smtClean="0"/>
              <a:t>nạo</a:t>
            </a:r>
            <a:r>
              <a:rPr lang="en-US" sz="2400" dirty="0" smtClean="0"/>
              <a:t>   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914400" y="3048000"/>
            <a:ext cx="1885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Rinse   (v)     : 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2895600" y="3048000"/>
            <a:ext cx="2323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Rửa</a:t>
            </a:r>
            <a:r>
              <a:rPr lang="en-US" sz="2400" dirty="0" smtClean="0"/>
              <a:t> , </a:t>
            </a:r>
            <a:r>
              <a:rPr lang="en-US" sz="2400" dirty="0" err="1" smtClean="0"/>
              <a:t>vo</a:t>
            </a:r>
            <a:r>
              <a:rPr lang="en-US" sz="2400" dirty="0" smtClean="0"/>
              <a:t> (</a:t>
            </a:r>
            <a:r>
              <a:rPr lang="en-US" sz="2400" dirty="0" err="1" smtClean="0"/>
              <a:t>gạo</a:t>
            </a:r>
            <a:r>
              <a:rPr lang="en-US" sz="2400" dirty="0" smtClean="0"/>
              <a:t>) .    </a:t>
            </a:r>
            <a:endParaRPr lang="en-US" sz="2400" dirty="0"/>
          </a:p>
        </p:txBody>
      </p:sp>
      <p:sp>
        <p:nvSpPr>
          <p:cNvPr id="28" name="Rectangle 27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2" descr="thugian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562600"/>
            <a:ext cx="9144000" cy="1295400"/>
          </a:xfrm>
          <a:prstGeom prst="rect">
            <a:avLst/>
          </a:prstGeom>
          <a:noFill/>
        </p:spPr>
      </p:pic>
      <p:pic>
        <p:nvPicPr>
          <p:cNvPr id="34" name="Picture 4" descr="C:\Users\Admin\Pictures\images (1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1752600"/>
            <a:ext cx="1981200" cy="1600200"/>
          </a:xfrm>
          <a:prstGeom prst="rect">
            <a:avLst/>
          </a:prstGeom>
          <a:noFill/>
        </p:spPr>
      </p:pic>
      <p:pic>
        <p:nvPicPr>
          <p:cNvPr id="1026" name="Picture 2" descr="C:\Users\Admin\Pictures\tải xuống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1524000"/>
            <a:ext cx="2947987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2" grpId="0"/>
      <p:bldP spid="13" grpId="0"/>
      <p:bldP spid="15" grpId="0"/>
      <p:bldP spid="16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"/>
            <a:ext cx="4187108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Writing </a:t>
            </a:r>
          </a:p>
          <a:p>
            <a:r>
              <a:rPr lang="en-US" sz="2400" b="1" dirty="0" smtClean="0"/>
              <a:t>How to make yellow sticky rice 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143000"/>
            <a:ext cx="6852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4. Read the notes on how to make yellow sticky rice 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1524000"/>
            <a:ext cx="3961918" cy="193899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Ingredients:</a:t>
            </a:r>
          </a:p>
          <a:p>
            <a:r>
              <a:rPr lang="en-US" sz="2400" dirty="0" smtClean="0"/>
              <a:t>-Sticky rice   : 500g</a:t>
            </a:r>
          </a:p>
          <a:p>
            <a:pPr>
              <a:buFontTx/>
              <a:buChar char="-"/>
            </a:pPr>
            <a:r>
              <a:rPr lang="en-US" sz="2400" dirty="0" smtClean="0"/>
              <a:t>Turmeric     : three </a:t>
            </a:r>
            <a:r>
              <a:rPr lang="en-US" sz="2400" dirty="0" err="1" smtClean="0"/>
              <a:t>sbsp</a:t>
            </a:r>
            <a:r>
              <a:rPr lang="en-US" sz="2400" dirty="0" smtClean="0"/>
              <a:t> extra </a:t>
            </a:r>
          </a:p>
          <a:p>
            <a:pPr>
              <a:buFontTx/>
              <a:buChar char="-"/>
            </a:pPr>
            <a:r>
              <a:rPr lang="en-US" sz="2400" dirty="0" smtClean="0"/>
              <a:t> shredded coconut  : one cup</a:t>
            </a:r>
          </a:p>
          <a:p>
            <a:pPr>
              <a:buFontTx/>
              <a:buChar char="-"/>
            </a:pPr>
            <a:r>
              <a:rPr lang="en-US" sz="2400" dirty="0" smtClean="0"/>
              <a:t>Salt           : ¼  tsp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600200" y="3429000"/>
            <a:ext cx="1088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Notes: 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3886200"/>
            <a:ext cx="5410200" cy="26776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i="1" dirty="0" smtClean="0"/>
              <a:t>Soak sticky rice – water-five hours +</a:t>
            </a:r>
          </a:p>
          <a:p>
            <a:pPr marL="342900" indent="-342900">
              <a:buAutoNum type="arabicPeriod"/>
            </a:pPr>
            <a:r>
              <a:rPr lang="en-US" sz="2400" i="1" dirty="0"/>
              <a:t> </a:t>
            </a:r>
            <a:r>
              <a:rPr lang="en-US" sz="2400" i="1" dirty="0" smtClean="0"/>
              <a:t>rinse rice –drain </a:t>
            </a:r>
          </a:p>
          <a:p>
            <a:pPr marL="342900" indent="-342900">
              <a:buAutoNum type="arabicPeriod"/>
            </a:pPr>
            <a:r>
              <a:rPr lang="en-US" sz="2400" i="1" dirty="0"/>
              <a:t> </a:t>
            </a:r>
            <a:r>
              <a:rPr lang="en-US" sz="2400" i="1" dirty="0" smtClean="0"/>
              <a:t>Mix well w/ turmeric extract , wait- 10 </a:t>
            </a:r>
            <a:r>
              <a:rPr lang="en-US" sz="2400" i="1" dirty="0" err="1" smtClean="0"/>
              <a:t>mins</a:t>
            </a:r>
            <a:r>
              <a:rPr lang="en-US" sz="2400" i="1" dirty="0" smtClean="0"/>
              <a:t> </a:t>
            </a:r>
          </a:p>
          <a:p>
            <a:pPr marL="342900" indent="-342900"/>
            <a:r>
              <a:rPr lang="en-US" sz="2400" i="1" dirty="0" smtClean="0"/>
              <a:t>4. Add coconut + salt – mix well</a:t>
            </a:r>
          </a:p>
          <a:p>
            <a:pPr marL="342900" indent="-342900"/>
            <a:r>
              <a:rPr lang="en-US" sz="2400" i="1" dirty="0" smtClean="0"/>
              <a:t>5. Steam – 30mins – check cooked </a:t>
            </a:r>
          </a:p>
          <a:p>
            <a:pPr marL="342900" indent="-342900"/>
            <a:r>
              <a:rPr lang="en-US" sz="2400" i="1" dirty="0" smtClean="0"/>
              <a:t>6. Serve </a:t>
            </a:r>
          </a:p>
        </p:txBody>
      </p:sp>
      <p:pic>
        <p:nvPicPr>
          <p:cNvPr id="10" name="Picture 2" descr="C:\Users\Admin\Pictures\image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600200"/>
            <a:ext cx="2476500" cy="2438400"/>
          </a:xfrm>
          <a:prstGeom prst="rect">
            <a:avLst/>
          </a:prstGeom>
          <a:noFill/>
        </p:spPr>
      </p:pic>
      <p:pic>
        <p:nvPicPr>
          <p:cNvPr id="3074" name="Picture 2" descr="C:\Users\Admin\Pictures\tải xuống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2819400"/>
            <a:ext cx="1219200" cy="1219200"/>
          </a:xfrm>
          <a:prstGeom prst="rect">
            <a:avLst/>
          </a:prstGeom>
          <a:noFill/>
        </p:spPr>
      </p:pic>
      <p:pic>
        <p:nvPicPr>
          <p:cNvPr id="3075" name="Picture 3" descr="C:\Users\Admin\Pictures\images (6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0" y="4114800"/>
            <a:ext cx="1676400" cy="1743075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-76200" y="0"/>
            <a:ext cx="76200" cy="685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flipV="1">
            <a:off x="0" y="6857999"/>
            <a:ext cx="9144000" cy="4571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9143996" y="0"/>
            <a:ext cx="45719" cy="685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4571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800"/>
            <a:ext cx="8305800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5. Change the notes in to cooking steps to show a foreign visitor how to make yellow sticky rice </a:t>
            </a:r>
            <a:endParaRPr lang="en-US" sz="24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2192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</a:rPr>
              <a:t>Organising</a:t>
            </a:r>
            <a:r>
              <a:rPr lang="en-US" sz="2400" b="1" u="sng" dirty="0" smtClean="0">
                <a:solidFill>
                  <a:srgbClr val="FF0000"/>
                </a:solidFill>
              </a:rPr>
              <a:t> your ideas 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286000"/>
            <a:ext cx="2870685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 Introducing your dish </a:t>
            </a:r>
            <a:endParaRPr lang="en-US" sz="2400" b="1" dirty="0"/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>
          <a:xfrm flipV="1">
            <a:off x="3175485" y="2057401"/>
            <a:ext cx="101115" cy="6440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52800" y="1752600"/>
            <a:ext cx="5222392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This is a very easy dish to made ……………</a:t>
            </a:r>
            <a:endParaRPr lang="en-US" sz="2400" dirty="0"/>
          </a:p>
        </p:txBody>
      </p:sp>
      <p:cxnSp>
        <p:nvCxnSpPr>
          <p:cNvPr id="12" name="Straight Arrow Connector 11"/>
          <p:cNvCxnSpPr>
            <a:stCxn id="6" idx="3"/>
          </p:cNvCxnSpPr>
          <p:nvPr/>
        </p:nvCxnSpPr>
        <p:spPr>
          <a:xfrm flipV="1">
            <a:off x="3175485" y="2667000"/>
            <a:ext cx="177315" cy="344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29000" y="2438400"/>
            <a:ext cx="5089022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Try this delicious recipe ………………………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3352800"/>
            <a:ext cx="2743200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Signposting the cooking steps </a:t>
            </a:r>
            <a:endParaRPr lang="en-US" sz="2400" b="1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3048000" y="34290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581400" y="3124200"/>
            <a:ext cx="5213607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First , then , next , after that , finally …….</a:t>
            </a:r>
            <a:endParaRPr lang="en-US" sz="2400" dirty="0"/>
          </a:p>
        </p:txBody>
      </p:sp>
      <p:cxnSp>
        <p:nvCxnSpPr>
          <p:cNvPr id="19" name="Straight Arrow Connector 18"/>
          <p:cNvCxnSpPr>
            <a:stCxn id="14" idx="3"/>
          </p:cNvCxnSpPr>
          <p:nvPr/>
        </p:nvCxnSpPr>
        <p:spPr>
          <a:xfrm>
            <a:off x="2971800" y="3768299"/>
            <a:ext cx="533400" cy="1941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581400" y="3733800"/>
            <a:ext cx="5411315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Once the ( rice is rinsed ), (add) the (salt )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228600" y="4648200"/>
            <a:ext cx="1719369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Giving advice </a:t>
            </a:r>
            <a:endParaRPr lang="en-US" sz="2400" b="1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828800" y="49530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667000" y="4419600"/>
            <a:ext cx="5791200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Remember to ………./ Don’t  forget to ……/ </a:t>
            </a:r>
          </a:p>
          <a:p>
            <a:r>
              <a:rPr lang="en-US" sz="2400" dirty="0" smtClean="0"/>
              <a:t>  try to……..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228600" y="5791200"/>
            <a:ext cx="1667444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Concluding </a:t>
            </a:r>
            <a:endParaRPr lang="en-US" sz="2400" b="1" dirty="0"/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1981200" y="57912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590800" y="5410200"/>
            <a:ext cx="4381136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Serve this dish with…………………..</a:t>
            </a:r>
            <a:endParaRPr lang="en-US" sz="2400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1905000" y="6172200"/>
            <a:ext cx="533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514600" y="6096000"/>
            <a:ext cx="567976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This dish is delicious with …………………………..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9" grpId="0" animBg="1"/>
      <p:bldP spid="13" grpId="0" animBg="1"/>
      <p:bldP spid="14" grpId="0" animBg="1"/>
      <p:bldP spid="17" grpId="0" animBg="1"/>
      <p:bldP spid="20" grpId="0" animBg="1"/>
      <p:bldP spid="21" grpId="0" animBg="1"/>
      <p:bldP spid="25" grpId="0" animBg="1"/>
      <p:bldP spid="29" grpId="0" animBg="1"/>
      <p:bldP spid="33" grpId="0" animBg="1"/>
      <p:bldP spid="3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78601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First , then , next , after that , finally , remember ……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762000"/>
            <a:ext cx="8610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   </a:t>
            </a:r>
            <a:r>
              <a:rPr lang="en-US" sz="2400" b="1" i="1" dirty="0" smtClean="0">
                <a:solidFill>
                  <a:srgbClr val="FF0000"/>
                </a:solidFill>
              </a:rPr>
              <a:t>This  delicious dish is very easy to make . </a:t>
            </a:r>
            <a:r>
              <a:rPr lang="en-US" sz="2400" b="1" i="1" u="sng" dirty="0" smtClean="0">
                <a:solidFill>
                  <a:srgbClr val="FF0000"/>
                </a:solidFill>
              </a:rPr>
              <a:t>First</a:t>
            </a:r>
            <a:r>
              <a:rPr lang="en-US" sz="2400" b="1" i="1" dirty="0" smtClean="0">
                <a:solidFill>
                  <a:srgbClr val="FF0000"/>
                </a:solidFill>
              </a:rPr>
              <a:t> , you need to soak the sticky rice in water for at least five hours …………… 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Admin\Pictures\images (2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52600"/>
            <a:ext cx="914400" cy="943429"/>
          </a:xfrm>
          <a:prstGeom prst="rect">
            <a:avLst/>
          </a:prstGeom>
          <a:noFill/>
        </p:spPr>
      </p:pic>
      <p:pic>
        <p:nvPicPr>
          <p:cNvPr id="1027" name="Picture 3" descr="C:\Users\Admin\Pictures\images (2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1" y="1752600"/>
            <a:ext cx="1661746" cy="9906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810000" y="1752600"/>
            <a:ext cx="3547125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marL="342900" indent="-342900"/>
            <a:r>
              <a:rPr lang="en-US" sz="2400" b="1" i="1" dirty="0" smtClean="0"/>
              <a:t>1.  rinse rice –drain /well </a:t>
            </a:r>
            <a:r>
              <a:rPr lang="en-US" sz="2400" i="1" dirty="0" smtClean="0"/>
              <a:t>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43000" y="1905001"/>
            <a:ext cx="453084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en-US" sz="4800" dirty="0" smtClean="0">
                <a:solidFill>
                  <a:prstClr val="black"/>
                </a:solidFill>
              </a:rPr>
              <a:t>+</a:t>
            </a:r>
            <a:endParaRPr lang="en-US" sz="48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1" y="1828801"/>
            <a:ext cx="5181600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1. Then rinse the rice and drain it well . 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1028" name="Picture 4" descr="C:\Users\Admin\Pictures\images (2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2743200"/>
            <a:ext cx="1143000" cy="914400"/>
          </a:xfrm>
          <a:prstGeom prst="rect">
            <a:avLst/>
          </a:prstGeom>
          <a:noFill/>
        </p:spPr>
      </p:pic>
      <p:pic>
        <p:nvPicPr>
          <p:cNvPr id="1029" name="Picture 5" descr="C:\Users\Admin\Pictures\image(4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3600" y="2743200"/>
            <a:ext cx="1409700" cy="9144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7391400" y="2743200"/>
            <a:ext cx="490840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800" dirty="0" smtClean="0"/>
              <a:t>+</a:t>
            </a:r>
            <a:endParaRPr lang="en-US" sz="4800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2819400"/>
            <a:ext cx="56388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2. Add/ turmeric / mix/well . Wait /10 minutes   </a:t>
            </a:r>
            <a:endParaRPr lang="en-US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2743200"/>
            <a:ext cx="55626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  2. Next , add the turmeric and  mix it well . Then wait for 10 minutes.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 flipV="1">
            <a:off x="3581400" y="1981198"/>
            <a:ext cx="228600" cy="2286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Arrow 20"/>
          <p:cNvSpPr/>
          <p:nvPr/>
        </p:nvSpPr>
        <p:spPr>
          <a:xfrm>
            <a:off x="5562600" y="2971800"/>
            <a:ext cx="5334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1" name="Picture 7" descr="C:\Users\Admin\Pictures\images (26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57400" y="3733800"/>
            <a:ext cx="1752600" cy="762000"/>
          </a:xfrm>
          <a:prstGeom prst="rect">
            <a:avLst/>
          </a:prstGeom>
          <a:noFill/>
        </p:spPr>
      </p:pic>
      <p:sp>
        <p:nvSpPr>
          <p:cNvPr id="26" name="Rectangle 25"/>
          <p:cNvSpPr/>
          <p:nvPr/>
        </p:nvSpPr>
        <p:spPr>
          <a:xfrm>
            <a:off x="1447800" y="3657600"/>
            <a:ext cx="490840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lvl="0"/>
            <a:r>
              <a:rPr lang="en-US" sz="4800" dirty="0" smtClean="0">
                <a:solidFill>
                  <a:prstClr val="black"/>
                </a:solidFill>
              </a:rPr>
              <a:t>+</a:t>
            </a:r>
            <a:endParaRPr lang="en-US" sz="4800" dirty="0">
              <a:solidFill>
                <a:prstClr val="black"/>
              </a:solidFill>
            </a:endParaRPr>
          </a:p>
        </p:txBody>
      </p:sp>
      <p:pic>
        <p:nvPicPr>
          <p:cNvPr id="1034" name="Picture 10" descr="C:\Users\Admin\Pictures\images (64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3657600"/>
            <a:ext cx="1219200" cy="838200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3886200" y="3810000"/>
            <a:ext cx="41848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3. Add coconut + salt – mix well</a:t>
            </a:r>
            <a:endParaRPr lang="en-US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886200" y="3657600"/>
            <a:ext cx="52578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3. After that add the coconut and salt . Remember to  mix it well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1" name="Right Arrow 30"/>
          <p:cNvSpPr/>
          <p:nvPr/>
        </p:nvSpPr>
        <p:spPr>
          <a:xfrm flipV="1">
            <a:off x="3657600" y="3886200"/>
            <a:ext cx="228600" cy="3810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6" name="Picture 12" descr="C:\Users\Admin\Pictures\images (9)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86600" y="4495800"/>
            <a:ext cx="1743075" cy="1219200"/>
          </a:xfrm>
          <a:prstGeom prst="rect">
            <a:avLst/>
          </a:prstGeom>
          <a:noFill/>
        </p:spPr>
      </p:pic>
      <p:sp>
        <p:nvSpPr>
          <p:cNvPr id="35" name="Rectangle 34"/>
          <p:cNvSpPr/>
          <p:nvPr/>
        </p:nvSpPr>
        <p:spPr>
          <a:xfrm>
            <a:off x="228600" y="4724400"/>
            <a:ext cx="68580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4. Steam / rice/ 30minutes . check  that it/ fully cooked </a:t>
            </a:r>
            <a:endParaRPr lang="en-US" sz="2400" b="1" dirty="0"/>
          </a:p>
        </p:txBody>
      </p:sp>
      <p:sp>
        <p:nvSpPr>
          <p:cNvPr id="37" name="Left Arrow 36"/>
          <p:cNvSpPr/>
          <p:nvPr/>
        </p:nvSpPr>
        <p:spPr>
          <a:xfrm>
            <a:off x="6553200" y="5029200"/>
            <a:ext cx="5334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28600" y="4648200"/>
            <a:ext cx="64770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     4. Finally ,steam the rice for about 30 minutes. Check  that it is fully cooked .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67000" y="5715000"/>
            <a:ext cx="3825984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5.</a:t>
            </a:r>
            <a:r>
              <a:rPr lang="en-US" sz="2400" b="1" i="1" dirty="0" smtClean="0"/>
              <a:t> you/ serve /dish /chicken </a:t>
            </a:r>
            <a:r>
              <a:rPr lang="en-US" i="1" dirty="0" smtClean="0"/>
              <a:t>.</a:t>
            </a:r>
            <a:endParaRPr lang="en-US" dirty="0"/>
          </a:p>
        </p:txBody>
      </p:sp>
      <p:pic>
        <p:nvPicPr>
          <p:cNvPr id="1038" name="Picture 14" descr="C:\Users\Admin\Pictures\images (31)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28600" y="5410200"/>
            <a:ext cx="2209800" cy="1295400"/>
          </a:xfrm>
          <a:prstGeom prst="rect">
            <a:avLst/>
          </a:prstGeom>
          <a:noFill/>
        </p:spPr>
      </p:pic>
      <p:sp>
        <p:nvSpPr>
          <p:cNvPr id="42" name="Right Arrow 41"/>
          <p:cNvSpPr/>
          <p:nvPr/>
        </p:nvSpPr>
        <p:spPr>
          <a:xfrm flipV="1">
            <a:off x="2438400" y="5715000"/>
            <a:ext cx="228600" cy="3810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2590800" y="5638800"/>
            <a:ext cx="514147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5.</a:t>
            </a:r>
            <a:r>
              <a:rPr lang="en-US" sz="2400" b="1" i="1" dirty="0" smtClean="0">
                <a:solidFill>
                  <a:srgbClr val="FF0000"/>
                </a:solidFill>
              </a:rPr>
              <a:t> You can serve this dish with chicken </a:t>
            </a:r>
            <a:r>
              <a:rPr lang="en-US" sz="2400" i="1" dirty="0" smtClean="0">
                <a:solidFill>
                  <a:srgbClr val="FF0000"/>
                </a:solidFill>
              </a:rPr>
              <a:t>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0" grpId="0" animBg="1"/>
      <p:bldP spid="12" grpId="0" animBg="1"/>
      <p:bldP spid="15" grpId="0" animBg="1"/>
      <p:bldP spid="17" grpId="0" animBg="1"/>
      <p:bldP spid="17" grpId="1" animBg="1"/>
      <p:bldP spid="19" grpId="0" animBg="1"/>
      <p:bldP spid="20" grpId="0" animBg="1"/>
      <p:bldP spid="21" grpId="0" animBg="1"/>
      <p:bldP spid="26" grpId="0" animBg="1"/>
      <p:bldP spid="29" grpId="0" animBg="1"/>
      <p:bldP spid="29" grpId="1" animBg="1"/>
      <p:bldP spid="30" grpId="0" animBg="1"/>
      <p:bldP spid="31" grpId="0" animBg="1"/>
      <p:bldP spid="35" grpId="0" animBg="1"/>
      <p:bldP spid="35" grpId="1" animBg="1"/>
      <p:bldP spid="35" grpId="2" animBg="1"/>
      <p:bldP spid="37" grpId="1" animBg="1"/>
      <p:bldP spid="37" grpId="2" animBg="1"/>
      <p:bldP spid="38" grpId="0" animBg="1"/>
      <p:bldP spid="39" grpId="0" animBg="1"/>
      <p:bldP spid="39" grpId="1" animBg="1"/>
      <p:bldP spid="42" grpId="0" animBg="1"/>
      <p:bldP spid="42" grpId="1" animBg="1"/>
      <p:bldP spid="4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2"/>
          <p:cNvSpPr>
            <a:spLocks noChangeArrowheads="1"/>
          </p:cNvSpPr>
          <p:nvPr/>
        </p:nvSpPr>
        <p:spPr bwMode="auto">
          <a:xfrm>
            <a:off x="2819400" y="2743200"/>
            <a:ext cx="3316288" cy="16002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800" dirty="0" smtClean="0">
                <a:latin typeface="Tahoma" pitchFamily="34" charset="0"/>
              </a:rPr>
              <a:t>Famous Food in </a:t>
            </a:r>
            <a:r>
              <a:rPr lang="en-US" sz="2800" dirty="0" err="1" smtClean="0">
                <a:latin typeface="Tahoma" pitchFamily="34" charset="0"/>
              </a:rPr>
              <a:t>trang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Dinh</a:t>
            </a:r>
            <a:r>
              <a:rPr lang="en-US" sz="2800" dirty="0" smtClean="0">
                <a:latin typeface="Tahoma" pitchFamily="34" charset="0"/>
              </a:rPr>
              <a:t> </a:t>
            </a:r>
            <a:endParaRPr lang="en-US" sz="2800" dirty="0">
              <a:latin typeface="Tahoma" pitchFamily="34" charset="0"/>
            </a:endParaRPr>
          </a:p>
        </p:txBody>
      </p:sp>
      <p:sp>
        <p:nvSpPr>
          <p:cNvPr id="13315" name="Line 13"/>
          <p:cNvSpPr>
            <a:spLocks noChangeShapeType="1"/>
          </p:cNvSpPr>
          <p:nvPr/>
        </p:nvSpPr>
        <p:spPr bwMode="auto">
          <a:xfrm flipH="1">
            <a:off x="2590800" y="4191000"/>
            <a:ext cx="838200" cy="914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7" name="Line 18"/>
          <p:cNvSpPr>
            <a:spLocks noChangeShapeType="1"/>
          </p:cNvSpPr>
          <p:nvPr/>
        </p:nvSpPr>
        <p:spPr bwMode="auto">
          <a:xfrm flipH="1" flipV="1">
            <a:off x="2057400" y="3429000"/>
            <a:ext cx="990600" cy="152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8" name="Line 20"/>
          <p:cNvSpPr>
            <a:spLocks noChangeShapeType="1"/>
          </p:cNvSpPr>
          <p:nvPr/>
        </p:nvSpPr>
        <p:spPr bwMode="auto">
          <a:xfrm flipV="1">
            <a:off x="4876800" y="1676400"/>
            <a:ext cx="609600" cy="1066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9" name="Line 22"/>
          <p:cNvSpPr>
            <a:spLocks noChangeShapeType="1"/>
          </p:cNvSpPr>
          <p:nvPr/>
        </p:nvSpPr>
        <p:spPr bwMode="auto">
          <a:xfrm flipH="1" flipV="1">
            <a:off x="2895600" y="1905000"/>
            <a:ext cx="609600" cy="990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13320" name="Picture 28" descr="happy_daisy_hb">
            <a:hlinkClick r:id="" action="ppaction://noaction">
              <a:snd r:embed="rId3" name="applause.wav"/>
            </a:hlinkClick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29600" y="6154738"/>
            <a:ext cx="91440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1" name="Line 30"/>
          <p:cNvSpPr>
            <a:spLocks noChangeShapeType="1"/>
          </p:cNvSpPr>
          <p:nvPr/>
        </p:nvSpPr>
        <p:spPr bwMode="auto">
          <a:xfrm>
            <a:off x="5638800" y="4114800"/>
            <a:ext cx="609600" cy="838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13324" name="Picture 11" descr="C:\Users\Admin\Pictures\tải xuống (37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" y="152400"/>
            <a:ext cx="34194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7" name="Picture 25" descr="C:\Users\Admin\Pictures\images (68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24200" y="152400"/>
            <a:ext cx="1066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304800" y="1905000"/>
            <a:ext cx="2819400" cy="461963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Roasted duck noodle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86400" y="1981200"/>
            <a:ext cx="2895600" cy="461963"/>
          </a:xfrm>
          <a:prstGeom prst="rect">
            <a:avLst/>
          </a:prstGeom>
          <a:solidFill>
            <a:srgbClr val="FFC000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Roasted pig 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0" y="4648200"/>
            <a:ext cx="2209800" cy="46196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Phong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Cake 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9600" y="6172200"/>
            <a:ext cx="1512273" cy="461665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Khao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cake 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1000" y="4343400"/>
            <a:ext cx="1917256" cy="461665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Roasted duck 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26" name="Picture 2" descr="C:\Users\Admin\Pictures\images (32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638800" y="228600"/>
            <a:ext cx="2647950" cy="1495425"/>
          </a:xfrm>
          <a:prstGeom prst="rect">
            <a:avLst/>
          </a:prstGeom>
          <a:noFill/>
        </p:spPr>
      </p:pic>
      <p:pic>
        <p:nvPicPr>
          <p:cNvPr id="1027" name="Picture 3" descr="C:\Users\Admin\Pictures\tải xuống (6)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324600" y="2514600"/>
            <a:ext cx="2476500" cy="1847850"/>
          </a:xfrm>
          <a:prstGeom prst="rect">
            <a:avLst/>
          </a:prstGeom>
          <a:noFill/>
        </p:spPr>
      </p:pic>
      <p:pic>
        <p:nvPicPr>
          <p:cNvPr id="1028" name="Picture 4" descr="C:\Users\Admin\Pictures\tải xuống (7)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324600" y="4343400"/>
            <a:ext cx="2466975" cy="1847850"/>
          </a:xfrm>
          <a:prstGeom prst="rect">
            <a:avLst/>
          </a:prstGeom>
          <a:noFill/>
        </p:spPr>
      </p:pic>
      <p:pic>
        <p:nvPicPr>
          <p:cNvPr id="1029" name="Picture 5" descr="C:\Users\Admin\Pictures\images (34)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28600" y="2514600"/>
            <a:ext cx="2466975" cy="1847850"/>
          </a:xfrm>
          <a:prstGeom prst="rect">
            <a:avLst/>
          </a:prstGeom>
          <a:noFill/>
        </p:spPr>
      </p:pic>
      <p:pic>
        <p:nvPicPr>
          <p:cNvPr id="1030" name="Picture 6" descr="C:\Users\Admin\Pictures\images (36)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057400" y="4800600"/>
            <a:ext cx="2486025" cy="18383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21" grpId="0" animBg="1"/>
      <p:bldP spid="22" grpId="0" animBg="1"/>
      <p:bldP spid="25" grpId="0" animBg="1"/>
      <p:bldP spid="26" grpId="0" animBg="1"/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2"/>
          <p:cNvSpPr>
            <a:spLocks noChangeArrowheads="1" noChangeShapeType="1" noTextEdit="1"/>
          </p:cNvSpPr>
          <p:nvPr/>
        </p:nvSpPr>
        <p:spPr bwMode="auto">
          <a:xfrm>
            <a:off x="3352800" y="304800"/>
            <a:ext cx="2752725" cy="9366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b="1" kern="10" normalizeH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HOMEWORK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228600" y="1676400"/>
            <a:ext cx="8763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VNI-Times" pitchFamily="2" charset="0"/>
              </a:rPr>
              <a:t>   1.</a:t>
            </a:r>
            <a:r>
              <a:rPr lang="en-US" sz="2400" dirty="0" smtClean="0">
                <a:solidFill>
                  <a:srgbClr val="0000FF"/>
                </a:solidFill>
                <a:latin typeface="VNI-Times" pitchFamily="2" charset="0"/>
              </a:rPr>
              <a:t> - </a:t>
            </a:r>
            <a:r>
              <a:rPr lang="en-US" sz="2400" dirty="0">
                <a:latin typeface="VNI-Times" pitchFamily="2" charset="0"/>
              </a:rPr>
              <a:t>Learn </a:t>
            </a:r>
            <a:r>
              <a:rPr lang="en-US" sz="2400" dirty="0" smtClean="0">
                <a:latin typeface="VNI-Times" pitchFamily="2" charset="0"/>
              </a:rPr>
              <a:t>new </a:t>
            </a:r>
            <a:r>
              <a:rPr lang="en-US" sz="2400" dirty="0" err="1" smtClean="0">
                <a:latin typeface="VNI-Times" pitchFamily="2" charset="0"/>
              </a:rPr>
              <a:t>newwords</a:t>
            </a:r>
            <a:r>
              <a:rPr lang="en-US" sz="2400" dirty="0" smtClean="0">
                <a:latin typeface="VNI-Times" pitchFamily="2" charset="0"/>
              </a:rPr>
              <a:t> by </a:t>
            </a:r>
            <a:r>
              <a:rPr lang="en-US" sz="2400" dirty="0">
                <a:latin typeface="VNI-Times" pitchFamily="2" charset="0"/>
              </a:rPr>
              <a:t>heart</a:t>
            </a:r>
            <a:r>
              <a:rPr lang="en-US" sz="2400" dirty="0" smtClean="0">
                <a:latin typeface="VNI-Times" pitchFamily="2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VNI-Times" pitchFamily="2" charset="0"/>
              </a:rPr>
              <a:t>   2. write the passage “how to make yellow sticky rice”</a:t>
            </a:r>
            <a:endParaRPr lang="en-US" sz="2400" dirty="0">
              <a:latin typeface="VNI-Times" pitchFamily="2" charset="0"/>
            </a:endParaRP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381000" y="2819400"/>
            <a:ext cx="876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VNI-Times" pitchFamily="2" charset="0"/>
              </a:rPr>
              <a:t> 3- </a:t>
            </a:r>
            <a:r>
              <a:rPr lang="en-US" sz="2400" dirty="0">
                <a:latin typeface="VNI-Times" pitchFamily="2" charset="0"/>
              </a:rPr>
              <a:t>Do the exercises </a:t>
            </a:r>
            <a:r>
              <a:rPr lang="en-US" sz="2400" dirty="0" smtClean="0">
                <a:latin typeface="VNI-Times" pitchFamily="2" charset="0"/>
              </a:rPr>
              <a:t>part D in the workbook .</a:t>
            </a:r>
            <a:endParaRPr lang="en-US" sz="2400" dirty="0">
              <a:latin typeface="VNI-Times" pitchFamily="2" charset="0"/>
            </a:endParaRP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381000" y="3505200"/>
            <a:ext cx="8763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VNI-Times" pitchFamily="2" charset="0"/>
              </a:rPr>
              <a:t>4. Prepare Unit 3  Lesson  –Looking back + project. 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VNI-Times" pitchFamily="2" charset="0"/>
              </a:rPr>
              <a:t>	</a:t>
            </a:r>
            <a:endParaRPr lang="en-US" sz="2400" dirty="0">
              <a:latin typeface="VNI-Times" pitchFamily="2" charset="0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0"/>
            <a:ext cx="762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9067800" y="0"/>
            <a:ext cx="76200" cy="6629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" name="Picture 32" descr="thugian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5638800"/>
            <a:ext cx="89154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/>
      <p:bldP spid="51204" grpId="0"/>
      <p:bldP spid="5120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Admin\Pictures\images (1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28600"/>
            <a:ext cx="2238375" cy="2047875"/>
          </a:xfrm>
          <a:prstGeom prst="rect">
            <a:avLst/>
          </a:prstGeom>
          <a:noFill/>
        </p:spPr>
      </p:pic>
      <p:pic>
        <p:nvPicPr>
          <p:cNvPr id="2053" name="Picture 5" descr="C:\Users\Admin\Pictures\tải xuống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381000"/>
            <a:ext cx="1628775" cy="1552575"/>
          </a:xfrm>
          <a:prstGeom prst="rect">
            <a:avLst/>
          </a:prstGeom>
          <a:noFill/>
        </p:spPr>
      </p:pic>
      <p:pic>
        <p:nvPicPr>
          <p:cNvPr id="2054" name="Picture 6" descr="C:\Users\Admin\Pictures\images (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1524000"/>
            <a:ext cx="2590800" cy="1514475"/>
          </a:xfrm>
          <a:prstGeom prst="rect">
            <a:avLst/>
          </a:prstGeom>
          <a:noFill/>
        </p:spPr>
      </p:pic>
      <p:pic>
        <p:nvPicPr>
          <p:cNvPr id="2055" name="Picture 7" descr="C:\Users\Admin\Pictures\images (64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2200" y="4038600"/>
            <a:ext cx="2628900" cy="1743075"/>
          </a:xfrm>
          <a:prstGeom prst="rect">
            <a:avLst/>
          </a:prstGeom>
          <a:noFill/>
        </p:spPr>
      </p:pic>
      <p:pic>
        <p:nvPicPr>
          <p:cNvPr id="2056" name="Picture 8" descr="C:\Users\Admin\Pictures\images (20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3400" y="2590800"/>
            <a:ext cx="2619375" cy="1743075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8600" y="0"/>
            <a:ext cx="8915400" cy="152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28600" y="6705600"/>
            <a:ext cx="8915400" cy="152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7" name="Picture 9" descr="C:\Users\Admin\Pictures\images (4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05200" y="4343400"/>
            <a:ext cx="2047875" cy="2228850"/>
          </a:xfrm>
          <a:prstGeom prst="rect">
            <a:avLst/>
          </a:prstGeom>
          <a:noFill/>
        </p:spPr>
      </p:pic>
      <p:pic>
        <p:nvPicPr>
          <p:cNvPr id="2058" name="Picture 10" descr="C:\Users\Admin\Pictures\image(5)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81000" y="4648200"/>
            <a:ext cx="2390775" cy="19050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524000" y="5257800"/>
            <a:ext cx="6858000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i="1" dirty="0" smtClean="0"/>
              <a:t>Five –</a:t>
            </a:r>
            <a:r>
              <a:rPr lang="en-US" sz="4000" b="1" i="1" dirty="0" err="1" smtClean="0"/>
              <a:t>coloured</a:t>
            </a:r>
            <a:r>
              <a:rPr lang="en-US" sz="4000" b="1" i="1" dirty="0" smtClean="0"/>
              <a:t> sticky rice </a:t>
            </a:r>
            <a:endParaRPr lang="en-US" sz="4000" b="1" i="1" dirty="0"/>
          </a:p>
        </p:txBody>
      </p:sp>
      <p:pic>
        <p:nvPicPr>
          <p:cNvPr id="16" name="Picture 15" descr="http://www.dantocviet.vn/userfiles/image/2012/xoi%20ngu%20sac%20cua%20dan%20toc%20tay.jpg">
            <a:hlinkClick r:id="rId9" tgtFrame="&quot;_blank&quot;"/>
          </p:cNvPr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743200" y="1600200"/>
            <a:ext cx="3657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3581400" y="2133600"/>
            <a:ext cx="2362200" cy="161582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9900" b="1" dirty="0" smtClean="0"/>
              <a:t>   ?</a:t>
            </a:r>
            <a:endParaRPr lang="en-US" sz="99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28800" y="533400"/>
            <a:ext cx="518160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       Five –</a:t>
            </a:r>
            <a:r>
              <a:rPr lang="en-US" sz="2800" b="1" dirty="0" err="1" smtClean="0"/>
              <a:t>coloured</a:t>
            </a:r>
            <a:r>
              <a:rPr lang="en-US" sz="2800" b="1" dirty="0" smtClean="0"/>
              <a:t> sticky rice 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362200" y="4724400"/>
            <a:ext cx="64770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 do we traditionally have sticky rice? 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057400" y="5638800"/>
            <a:ext cx="64008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C00000"/>
                </a:solidFill>
              </a:rPr>
              <a:t>Tet</a:t>
            </a:r>
            <a:r>
              <a:rPr lang="en-US" sz="2400" dirty="0" smtClean="0">
                <a:solidFill>
                  <a:srgbClr val="C00000"/>
                </a:solidFill>
              </a:rPr>
              <a:t> , festival ,special occasions, ceremonies ….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1028" name="Picture 4" descr="C:\Users\Admin\Pictures\tải xuống-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447800"/>
            <a:ext cx="3581400" cy="2971800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2362200" y="4724400"/>
            <a:ext cx="3731855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What </a:t>
            </a:r>
            <a:r>
              <a:rPr lang="en-US" sz="2800" dirty="0" err="1" smtClean="0"/>
              <a:t>colours</a:t>
            </a:r>
            <a:r>
              <a:rPr lang="en-US" sz="2800" dirty="0" smtClean="0"/>
              <a:t> are they ? </a:t>
            </a:r>
            <a:endParaRPr lang="en-US" sz="2800" dirty="0"/>
          </a:p>
        </p:txBody>
      </p:sp>
      <p:sp>
        <p:nvSpPr>
          <p:cNvPr id="27" name="Rectangle 26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438400" y="5486400"/>
            <a:ext cx="441217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White , yellow, red, green, purple.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4600" y="4724400"/>
            <a:ext cx="443531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Are  </a:t>
            </a:r>
            <a:r>
              <a:rPr lang="en-US" sz="2400" dirty="0" err="1" smtClean="0"/>
              <a:t>colours</a:t>
            </a:r>
            <a:r>
              <a:rPr lang="en-US" sz="2400" dirty="0" smtClean="0"/>
              <a:t> created by chemical ?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438400" y="5562600"/>
            <a:ext cx="431522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No,by</a:t>
            </a:r>
            <a:r>
              <a:rPr lang="en-US" sz="2400" dirty="0" smtClean="0">
                <a:solidFill>
                  <a:srgbClr val="FF0000"/>
                </a:solidFill>
              </a:rPr>
              <a:t> natural roots , and leaves ..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24" grpId="0" animBg="1"/>
      <p:bldP spid="24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j04358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57200" y="152400"/>
            <a:ext cx="9144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1400" y="2209800"/>
            <a:ext cx="5562600" cy="1676400"/>
          </a:xfrm>
        </p:spPr>
        <p:txBody>
          <a:bodyPr/>
          <a:lstStyle/>
          <a:p>
            <a:pPr>
              <a:buNone/>
              <a:defRPr/>
            </a:pP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>
              <a:buNone/>
              <a:defRPr/>
            </a:pPr>
            <a:r>
              <a:rPr lang="en-US" sz="20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Arial Black"/>
              </a:rPr>
              <a:t> </a:t>
            </a:r>
            <a:r>
              <a:rPr lang="en-US" sz="2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Arial Black"/>
              </a:rPr>
              <a:t>Lesson : skills 2  </a:t>
            </a: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438400" y="838200"/>
            <a:ext cx="6324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F310B"/>
                </a:solidFill>
                <a:latin typeface="Arial Black"/>
              </a:rPr>
              <a:t>P</a:t>
            </a:r>
            <a:r>
              <a:rPr lang="en-US" sz="3200" b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F310B"/>
                </a:solidFill>
                <a:latin typeface="Arial Black"/>
              </a:rPr>
              <a:t>eriod </a:t>
            </a:r>
            <a:r>
              <a:rPr lang="en-US" sz="3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F310B"/>
                </a:solidFill>
                <a:latin typeface="Arial Black"/>
              </a:rPr>
              <a:t>21 </a:t>
            </a:r>
          </a:p>
          <a:p>
            <a:pPr algn="ctr"/>
            <a:endParaRPr lang="en-US" sz="3200" b="1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8F310B"/>
              </a:solidFill>
              <a:latin typeface="Arial Black"/>
            </a:endParaRPr>
          </a:p>
          <a:p>
            <a:pPr algn="ctr"/>
            <a:r>
              <a:rPr lang="en-US" sz="32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F310B"/>
                </a:solidFill>
                <a:latin typeface="Arial Black"/>
              </a:rPr>
              <a:t>Unit 3: Peoples of Viet Nam </a:t>
            </a:r>
          </a:p>
          <a:p>
            <a:pPr>
              <a:defRPr/>
            </a:pP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457200"/>
            <a:ext cx="2390976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b="1" u="sng" dirty="0" smtClean="0"/>
              <a:t>I. Listening .</a:t>
            </a:r>
          </a:p>
          <a:p>
            <a:r>
              <a:rPr lang="en-US" sz="2800" b="1" u="sng" dirty="0" smtClean="0"/>
              <a:t>* New words : </a:t>
            </a:r>
            <a:endParaRPr lang="en-US" sz="28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371600"/>
            <a:ext cx="2217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chemical   (</a:t>
            </a:r>
            <a:r>
              <a:rPr lang="en-US" sz="2400" dirty="0" err="1" smtClean="0"/>
              <a:t>adj</a:t>
            </a:r>
            <a:r>
              <a:rPr lang="en-US" sz="2400" dirty="0" smtClean="0"/>
              <a:t> ):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914400" y="12954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0" y="1371600"/>
            <a:ext cx="26650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Thuộc</a:t>
            </a:r>
            <a:r>
              <a:rPr lang="en-US" sz="2400" dirty="0" smtClean="0"/>
              <a:t> </a:t>
            </a:r>
            <a:r>
              <a:rPr lang="en-US" sz="2400" dirty="0" err="1" smtClean="0"/>
              <a:t>về</a:t>
            </a:r>
            <a:r>
              <a:rPr lang="en-US" sz="2400" dirty="0" smtClean="0"/>
              <a:t> </a:t>
            </a:r>
            <a:r>
              <a:rPr lang="en-US" sz="2400" dirty="0" err="1" smtClean="0"/>
              <a:t>hoá</a:t>
            </a:r>
            <a:r>
              <a:rPr lang="en-US" sz="2400" dirty="0" smtClean="0"/>
              <a:t> </a:t>
            </a:r>
            <a:r>
              <a:rPr lang="en-US" sz="2400" dirty="0" err="1" smtClean="0"/>
              <a:t>chất</a:t>
            </a:r>
            <a:r>
              <a:rPr lang="en-US" sz="2400" dirty="0" smtClean="0"/>
              <a:t>  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1981200"/>
            <a:ext cx="2411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element      (n)   : 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914400" y="1981200"/>
            <a:ext cx="762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048000" y="1981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Yếu</a:t>
            </a:r>
            <a:r>
              <a:rPr lang="en-US" sz="2400" dirty="0" smtClean="0"/>
              <a:t> </a:t>
            </a:r>
            <a:r>
              <a:rPr lang="en-US" sz="2400" dirty="0" err="1" smtClean="0"/>
              <a:t>tố</a:t>
            </a:r>
            <a:r>
              <a:rPr lang="en-US" sz="2400" dirty="0" smtClean="0"/>
              <a:t> , </a:t>
            </a:r>
            <a:r>
              <a:rPr lang="en-US" sz="2400" dirty="0" err="1" smtClean="0"/>
              <a:t>nguyên</a:t>
            </a:r>
            <a:r>
              <a:rPr lang="en-US" sz="2400" dirty="0" smtClean="0"/>
              <a:t> </a:t>
            </a:r>
            <a:r>
              <a:rPr lang="en-US" sz="2400" dirty="0" err="1" smtClean="0"/>
              <a:t>tố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838200" y="251460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Represent  =  </a:t>
            </a:r>
            <a:r>
              <a:rPr lang="en-US" sz="2400" dirty="0" err="1" smtClean="0"/>
              <a:t>symbolise</a:t>
            </a:r>
            <a:r>
              <a:rPr lang="en-US" sz="2400" dirty="0" smtClean="0"/>
              <a:t>  (v):  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1676400" y="25146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724400" y="25146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Tượng</a:t>
            </a:r>
            <a:r>
              <a:rPr lang="en-US" sz="2400" dirty="0" smtClean="0"/>
              <a:t> </a:t>
            </a:r>
            <a:r>
              <a:rPr lang="en-US" sz="2400" dirty="0" err="1" smtClean="0"/>
              <a:t>trưng</a:t>
            </a:r>
            <a:r>
              <a:rPr lang="en-US" sz="2400" dirty="0" smtClean="0"/>
              <a:t> </a:t>
            </a:r>
            <a:r>
              <a:rPr lang="en-US" sz="2400" dirty="0" err="1" smtClean="0"/>
              <a:t>cho</a:t>
            </a:r>
            <a:r>
              <a:rPr lang="en-US" sz="2400" dirty="0" smtClean="0"/>
              <a:t>…  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914400" y="3048000"/>
            <a:ext cx="2040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Harmony (n ) : 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914400" y="4038600"/>
            <a:ext cx="2035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Metal        (n) : 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2895600" y="4038600"/>
            <a:ext cx="12490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Kim </a:t>
            </a:r>
            <a:r>
              <a:rPr lang="en-US" sz="2400" dirty="0" err="1" smtClean="0"/>
              <a:t>loại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2895600" y="3048000"/>
            <a:ext cx="3581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Sự</a:t>
            </a:r>
            <a:r>
              <a:rPr lang="en-US" sz="2400" dirty="0" smtClean="0"/>
              <a:t> </a:t>
            </a:r>
            <a:r>
              <a:rPr lang="en-US" sz="2400" dirty="0" err="1" smtClean="0"/>
              <a:t>hoà</a:t>
            </a:r>
            <a:r>
              <a:rPr lang="en-US" sz="2400" dirty="0" smtClean="0"/>
              <a:t> </a:t>
            </a:r>
            <a:r>
              <a:rPr lang="en-US" sz="2400" dirty="0" err="1" smtClean="0"/>
              <a:t>thuận</a:t>
            </a:r>
            <a:r>
              <a:rPr lang="en-US" sz="2400" dirty="0" smtClean="0"/>
              <a:t> , </a:t>
            </a:r>
            <a:r>
              <a:rPr lang="en-US" sz="2400" dirty="0" err="1" smtClean="0"/>
              <a:t>sự</a:t>
            </a:r>
            <a:r>
              <a:rPr lang="en-US" sz="2400" dirty="0" smtClean="0"/>
              <a:t> </a:t>
            </a:r>
            <a:r>
              <a:rPr lang="en-US" sz="2400" dirty="0" err="1" smtClean="0"/>
              <a:t>hài</a:t>
            </a:r>
            <a:r>
              <a:rPr lang="en-US" sz="2400" dirty="0" smtClean="0"/>
              <a:t> </a:t>
            </a:r>
            <a:r>
              <a:rPr lang="en-US" sz="2400" dirty="0" err="1" smtClean="0"/>
              <a:t>hoà</a:t>
            </a:r>
            <a:r>
              <a:rPr lang="en-US" sz="2400" dirty="0" smtClean="0"/>
              <a:t>.  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1066800" y="3048000"/>
            <a:ext cx="45719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838200" y="3581400"/>
            <a:ext cx="1968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Heaven     ( n):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990600" y="3505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819400" y="3581400"/>
            <a:ext cx="2326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Trời</a:t>
            </a:r>
            <a:r>
              <a:rPr lang="en-US" sz="2400" dirty="0" smtClean="0"/>
              <a:t> , </a:t>
            </a:r>
            <a:r>
              <a:rPr lang="en-US" sz="2400" dirty="0" err="1" smtClean="0"/>
              <a:t>Thượng</a:t>
            </a:r>
            <a:r>
              <a:rPr lang="en-US" sz="2400" dirty="0" smtClean="0"/>
              <a:t> </a:t>
            </a:r>
            <a:r>
              <a:rPr lang="en-US" sz="2400" dirty="0" err="1" smtClean="0"/>
              <a:t>đế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914400" y="4572000"/>
            <a:ext cx="202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Root          (n) : 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2895600" y="4572000"/>
            <a:ext cx="11151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Rễ</a:t>
            </a:r>
            <a:r>
              <a:rPr lang="en-US" sz="2400" dirty="0" smtClean="0"/>
              <a:t> </a:t>
            </a:r>
            <a:r>
              <a:rPr lang="en-US" sz="2400" dirty="0" err="1" smtClean="0"/>
              <a:t>cây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28" name="Rectangle 27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2" descr="thugian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562600"/>
            <a:ext cx="9144000" cy="1295400"/>
          </a:xfrm>
          <a:prstGeom prst="rect">
            <a:avLst/>
          </a:prstGeom>
          <a:noFill/>
        </p:spPr>
      </p:pic>
      <p:sp>
        <p:nvSpPr>
          <p:cNvPr id="27" name="Rectangle 26"/>
          <p:cNvSpPr/>
          <p:nvPr/>
        </p:nvSpPr>
        <p:spPr>
          <a:xfrm flipV="1">
            <a:off x="990600" y="4038600"/>
            <a:ext cx="762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 flipH="1" flipV="1">
            <a:off x="2590800" y="2545080"/>
            <a:ext cx="762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914400" y="5029200"/>
            <a:ext cx="22363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Ceremony   (n):  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3276600" y="5029200"/>
            <a:ext cx="2525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Nghi</a:t>
            </a:r>
            <a:r>
              <a:rPr lang="en-US" sz="2400" dirty="0" smtClean="0"/>
              <a:t> </a:t>
            </a:r>
            <a:r>
              <a:rPr lang="en-US" sz="2400" dirty="0" err="1" smtClean="0"/>
              <a:t>lễ</a:t>
            </a:r>
            <a:r>
              <a:rPr lang="en-US" sz="2400" dirty="0" smtClean="0"/>
              <a:t> , </a:t>
            </a:r>
            <a:r>
              <a:rPr lang="en-US" sz="2400" dirty="0" err="1" smtClean="0"/>
              <a:t>nghi</a:t>
            </a:r>
            <a:r>
              <a:rPr lang="en-US" sz="2400" dirty="0" smtClean="0"/>
              <a:t> </a:t>
            </a:r>
            <a:r>
              <a:rPr lang="en-US" sz="2400" dirty="0" err="1" smtClean="0"/>
              <a:t>thức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8" name="Rectangle 37"/>
          <p:cNvSpPr/>
          <p:nvPr/>
        </p:nvSpPr>
        <p:spPr>
          <a:xfrm flipH="1">
            <a:off x="1143000" y="50292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8" grpId="0"/>
      <p:bldP spid="9" grpId="0"/>
      <p:bldP spid="11" grpId="0" animBg="1"/>
      <p:bldP spid="12" grpId="0"/>
      <p:bldP spid="13" grpId="0"/>
      <p:bldP spid="14" grpId="0" animBg="1"/>
      <p:bldP spid="15" grpId="0"/>
      <p:bldP spid="16" grpId="0"/>
      <p:bldP spid="17" grpId="0"/>
      <p:bldP spid="18" grpId="0"/>
      <p:bldP spid="19" grpId="0"/>
      <p:bldP spid="20" grpId="0" animBg="1"/>
      <p:bldP spid="21" grpId="0"/>
      <p:bldP spid="22" grpId="0" animBg="1"/>
      <p:bldP spid="23" grpId="0"/>
      <p:bldP spid="25" grpId="0"/>
      <p:bldP spid="26" grpId="0"/>
      <p:bldP spid="27" grpId="0" animBg="1"/>
      <p:bldP spid="32" grpId="0" animBg="1"/>
      <p:bldP spid="34" grpId="0"/>
      <p:bldP spid="35" grpId="0"/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0" y="0"/>
            <a:ext cx="4572000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Five –</a:t>
            </a:r>
            <a:r>
              <a:rPr lang="en-US" sz="2800" b="1" dirty="0" err="1" smtClean="0">
                <a:solidFill>
                  <a:srgbClr val="FF0000"/>
                </a:solidFill>
              </a:rPr>
              <a:t>coloured</a:t>
            </a:r>
            <a:r>
              <a:rPr lang="en-US" sz="2800" b="1" dirty="0" smtClean="0">
                <a:solidFill>
                  <a:srgbClr val="FF0000"/>
                </a:solidFill>
              </a:rPr>
              <a:t> sticky rice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057400" y="3886200"/>
            <a:ext cx="990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124200" y="4038600"/>
            <a:ext cx="1326004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4. purple</a:t>
            </a:r>
            <a:endParaRPr lang="en-US" sz="2400" b="1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114800" y="43434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2438400" y="3124200"/>
            <a:ext cx="762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124200" y="2819400"/>
            <a:ext cx="1331711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3.Green  </a:t>
            </a:r>
            <a:endParaRPr lang="en-US" sz="2400" b="1" dirty="0"/>
          </a:p>
        </p:txBody>
      </p:sp>
      <p:cxnSp>
        <p:nvCxnSpPr>
          <p:cNvPr id="25" name="Straight Arrow Connector 24"/>
          <p:cNvCxnSpPr>
            <a:endCxn id="26" idx="0"/>
          </p:cNvCxnSpPr>
          <p:nvPr/>
        </p:nvCxnSpPr>
        <p:spPr>
          <a:xfrm rot="16200000" flipH="1">
            <a:off x="554732" y="4474464"/>
            <a:ext cx="1143000" cy="271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57200" y="5181600"/>
            <a:ext cx="1609336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5._______</a:t>
            </a:r>
            <a:endParaRPr lang="en-US" dirty="0"/>
          </a:p>
        </p:txBody>
      </p:sp>
      <p:pic>
        <p:nvPicPr>
          <p:cNvPr id="1028" name="Picture 4" descr="C:\Users\Admin\Pictures\tải xuống-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438400"/>
            <a:ext cx="2457450" cy="2057400"/>
          </a:xfrm>
          <a:prstGeom prst="rect">
            <a:avLst/>
          </a:prstGeom>
          <a:noFill/>
        </p:spPr>
      </p:pic>
      <p:cxnSp>
        <p:nvCxnSpPr>
          <p:cNvPr id="31" name="Straight Arrow Connector 30"/>
          <p:cNvCxnSpPr/>
          <p:nvPr/>
        </p:nvCxnSpPr>
        <p:spPr>
          <a:xfrm flipV="1">
            <a:off x="1676400" y="1981200"/>
            <a:ext cx="11430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514600" y="1676400"/>
            <a:ext cx="1412796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2.______</a:t>
            </a:r>
            <a:endParaRPr lang="en-US" sz="2400" b="1" dirty="0"/>
          </a:p>
        </p:txBody>
      </p:sp>
      <p:cxnSp>
        <p:nvCxnSpPr>
          <p:cNvPr id="37" name="Straight Arrow Connector 36"/>
          <p:cNvCxnSpPr/>
          <p:nvPr/>
        </p:nvCxnSpPr>
        <p:spPr>
          <a:xfrm rot="16200000" flipV="1">
            <a:off x="571500" y="1714500"/>
            <a:ext cx="1676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09600" y="609600"/>
            <a:ext cx="1710325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1.________</a:t>
            </a:r>
            <a:endParaRPr lang="en-US" sz="2400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209800" y="8382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895600" y="685800"/>
            <a:ext cx="985526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Metal </a:t>
            </a:r>
            <a:endParaRPr lang="en-US" sz="2400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3810000" y="1981200"/>
            <a:ext cx="725588" cy="22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419600" y="1676400"/>
            <a:ext cx="918521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Earth </a:t>
            </a:r>
            <a:endParaRPr lang="en-US" sz="2400" dirty="0"/>
          </a:p>
        </p:txBody>
      </p:sp>
      <p:cxnSp>
        <p:nvCxnSpPr>
          <p:cNvPr id="36" name="Straight Arrow Connector 35"/>
          <p:cNvCxnSpPr>
            <a:stCxn id="23" idx="3"/>
          </p:cNvCxnSpPr>
          <p:nvPr/>
        </p:nvCxnSpPr>
        <p:spPr>
          <a:xfrm flipV="1">
            <a:off x="4455911" y="3048001"/>
            <a:ext cx="116089" cy="2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572000" y="2819400"/>
            <a:ext cx="1066799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(6)……</a:t>
            </a:r>
            <a:endParaRPr lang="en-US" sz="2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4648200" y="4114800"/>
            <a:ext cx="1371600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(7)………..</a:t>
            </a:r>
            <a:endParaRPr lang="en-US" sz="2400" b="1" dirty="0"/>
          </a:p>
        </p:txBody>
      </p:sp>
      <p:cxnSp>
        <p:nvCxnSpPr>
          <p:cNvPr id="42" name="Straight Arrow Connector 41"/>
          <p:cNvCxnSpPr>
            <a:stCxn id="26" idx="3"/>
          </p:cNvCxnSpPr>
          <p:nvPr/>
        </p:nvCxnSpPr>
        <p:spPr>
          <a:xfrm flipV="1">
            <a:off x="2066536" y="5410203"/>
            <a:ext cx="448064" cy="22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667000" y="5105400"/>
            <a:ext cx="811504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Fire </a:t>
            </a:r>
            <a:endParaRPr lang="en-US" sz="2800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429000" y="1066800"/>
            <a:ext cx="312420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3429000" y="3733800"/>
            <a:ext cx="2971800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172200" y="3276600"/>
            <a:ext cx="1609671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Harmony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47" name="Straight Arrow Connector 46"/>
          <p:cNvCxnSpPr>
            <a:stCxn id="33" idx="2"/>
          </p:cNvCxnSpPr>
          <p:nvPr/>
        </p:nvCxnSpPr>
        <p:spPr>
          <a:xfrm rot="16200000" flipH="1">
            <a:off x="5222963" y="1793962"/>
            <a:ext cx="1062335" cy="17505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5562600" y="3276600"/>
            <a:ext cx="609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5638800" y="3657600"/>
            <a:ext cx="609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 flipH="1" flipV="1">
            <a:off x="7734300" y="30099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696200" y="2590800"/>
            <a:ext cx="1214563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Heaven </a:t>
            </a:r>
            <a:endParaRPr lang="en-US" sz="2400" b="1" dirty="0"/>
          </a:p>
        </p:txBody>
      </p:sp>
      <p:cxnSp>
        <p:nvCxnSpPr>
          <p:cNvPr id="56" name="Straight Arrow Connector 55"/>
          <p:cNvCxnSpPr/>
          <p:nvPr/>
        </p:nvCxnSpPr>
        <p:spPr>
          <a:xfrm rot="5400000" flipH="1" flipV="1">
            <a:off x="7543800" y="3810000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6200000" flipH="1">
            <a:off x="7658100" y="38481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7620000" y="4343400"/>
            <a:ext cx="1352111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(8.)……………. </a:t>
            </a:r>
            <a:endParaRPr lang="en-US" sz="2400" b="1" dirty="0"/>
          </a:p>
        </p:txBody>
      </p:sp>
      <p:pic>
        <p:nvPicPr>
          <p:cNvPr id="50" name="u.3.skills 2. p.2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467600" y="5486400"/>
            <a:ext cx="1371600" cy="1371600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0" y="0"/>
            <a:ext cx="4102213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  Listen and complete the map.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1223" fill="hold"/>
                                        <p:tgtEl>
                                          <p:spTgt spid="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0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/>
          <p:cNvCxnSpPr/>
          <p:nvPr/>
        </p:nvCxnSpPr>
        <p:spPr>
          <a:xfrm>
            <a:off x="2057400" y="3886200"/>
            <a:ext cx="990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124200" y="4038600"/>
            <a:ext cx="1257075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4.purple</a:t>
            </a:r>
            <a:endParaRPr lang="en-US" sz="2400" b="1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114800" y="43434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2438400" y="3124200"/>
            <a:ext cx="762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124200" y="2819400"/>
            <a:ext cx="1331711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3.Green  </a:t>
            </a:r>
            <a:endParaRPr lang="en-US" sz="2400" b="1" dirty="0"/>
          </a:p>
        </p:txBody>
      </p:sp>
      <p:cxnSp>
        <p:nvCxnSpPr>
          <p:cNvPr id="25" name="Straight Arrow Connector 24"/>
          <p:cNvCxnSpPr>
            <a:endCxn id="26" idx="0"/>
          </p:cNvCxnSpPr>
          <p:nvPr/>
        </p:nvCxnSpPr>
        <p:spPr>
          <a:xfrm rot="16200000" flipH="1">
            <a:off x="654817" y="4374373"/>
            <a:ext cx="1143000" cy="4714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90600" y="5181600"/>
            <a:ext cx="942887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5……..</a:t>
            </a:r>
            <a:endParaRPr lang="en-US" dirty="0"/>
          </a:p>
        </p:txBody>
      </p:sp>
      <p:pic>
        <p:nvPicPr>
          <p:cNvPr id="1028" name="Picture 4" descr="C:\Users\Admin\Pictures\tải xuống-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438400"/>
            <a:ext cx="2457450" cy="2057400"/>
          </a:xfrm>
          <a:prstGeom prst="rect">
            <a:avLst/>
          </a:prstGeom>
          <a:noFill/>
        </p:spPr>
      </p:pic>
      <p:cxnSp>
        <p:nvCxnSpPr>
          <p:cNvPr id="31" name="Straight Arrow Connector 30"/>
          <p:cNvCxnSpPr/>
          <p:nvPr/>
        </p:nvCxnSpPr>
        <p:spPr>
          <a:xfrm flipV="1">
            <a:off x="1676400" y="1981200"/>
            <a:ext cx="11430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209800" y="1676400"/>
            <a:ext cx="1524001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2…..</a:t>
            </a:r>
            <a:endParaRPr lang="en-US" sz="2400" b="1" dirty="0"/>
          </a:p>
        </p:txBody>
      </p:sp>
      <p:cxnSp>
        <p:nvCxnSpPr>
          <p:cNvPr id="37" name="Straight Arrow Connector 36"/>
          <p:cNvCxnSpPr/>
          <p:nvPr/>
        </p:nvCxnSpPr>
        <p:spPr>
          <a:xfrm rot="16200000" flipV="1">
            <a:off x="571500" y="1714500"/>
            <a:ext cx="1676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914401" y="609600"/>
            <a:ext cx="1295400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 </a:t>
            </a:r>
            <a:endParaRPr lang="en-US" sz="2400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209800" y="8382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895600" y="685800"/>
            <a:ext cx="985526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Metal </a:t>
            </a:r>
            <a:endParaRPr lang="en-US" sz="2400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3429000" y="1905000"/>
            <a:ext cx="725588" cy="22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191000" y="1676400"/>
            <a:ext cx="918521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Earth </a:t>
            </a:r>
            <a:endParaRPr lang="en-US" sz="2400" dirty="0"/>
          </a:p>
        </p:txBody>
      </p:sp>
      <p:cxnSp>
        <p:nvCxnSpPr>
          <p:cNvPr id="36" name="Straight Arrow Connector 35"/>
          <p:cNvCxnSpPr>
            <a:stCxn id="23" idx="3"/>
          </p:cNvCxnSpPr>
          <p:nvPr/>
        </p:nvCxnSpPr>
        <p:spPr>
          <a:xfrm flipV="1">
            <a:off x="4455911" y="3048001"/>
            <a:ext cx="116089" cy="2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648200" y="2819400"/>
            <a:ext cx="1219200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6………. </a:t>
            </a:r>
            <a:endParaRPr lang="en-US" sz="2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4648200" y="4114800"/>
            <a:ext cx="1219200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7…... </a:t>
            </a:r>
            <a:endParaRPr lang="en-US" sz="2400" b="1" dirty="0"/>
          </a:p>
        </p:txBody>
      </p:sp>
      <p:cxnSp>
        <p:nvCxnSpPr>
          <p:cNvPr id="42" name="Straight Arrow Connector 41"/>
          <p:cNvCxnSpPr>
            <a:stCxn id="26" idx="3"/>
          </p:cNvCxnSpPr>
          <p:nvPr/>
        </p:nvCxnSpPr>
        <p:spPr>
          <a:xfrm flipV="1">
            <a:off x="1933487" y="5410201"/>
            <a:ext cx="581113" cy="2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667000" y="5105400"/>
            <a:ext cx="811504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Fire </a:t>
            </a:r>
            <a:endParaRPr lang="en-US" sz="2800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429000" y="1066800"/>
            <a:ext cx="312420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3429000" y="3733800"/>
            <a:ext cx="2971800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172200" y="3276600"/>
            <a:ext cx="1609671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Harmony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47" name="Straight Arrow Connector 46"/>
          <p:cNvCxnSpPr>
            <a:stCxn id="33" idx="2"/>
          </p:cNvCxnSpPr>
          <p:nvPr/>
        </p:nvCxnSpPr>
        <p:spPr>
          <a:xfrm rot="16200000" flipH="1">
            <a:off x="4994363" y="1793962"/>
            <a:ext cx="1062335" cy="17505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5562600" y="3276600"/>
            <a:ext cx="609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5638800" y="3657600"/>
            <a:ext cx="609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 flipH="1" flipV="1">
            <a:off x="7734300" y="30099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696200" y="2590800"/>
            <a:ext cx="1214563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Heaven </a:t>
            </a:r>
            <a:endParaRPr lang="en-US" sz="2400" b="1" dirty="0"/>
          </a:p>
        </p:txBody>
      </p:sp>
      <p:cxnSp>
        <p:nvCxnSpPr>
          <p:cNvPr id="56" name="Straight Arrow Connector 55"/>
          <p:cNvCxnSpPr/>
          <p:nvPr/>
        </p:nvCxnSpPr>
        <p:spPr>
          <a:xfrm rot="5400000" flipH="1" flipV="1">
            <a:off x="7543800" y="3810000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6200000" flipH="1">
            <a:off x="7658100" y="38481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7696200" y="4343400"/>
            <a:ext cx="1275911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8….. </a:t>
            </a:r>
            <a:endParaRPr lang="en-US" sz="2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581400" y="152400"/>
            <a:ext cx="3943515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Listen and complete the map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5029200" y="2819400"/>
            <a:ext cx="968855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Plants</a:t>
            </a:r>
            <a:endParaRPr lang="en-US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1295400" y="533400"/>
            <a:ext cx="1013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White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2514600" y="1676400"/>
            <a:ext cx="1177695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. yellow</a:t>
            </a:r>
            <a:endParaRPr lang="en-US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1143000" y="6172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1295400" y="5181600"/>
            <a:ext cx="74283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Red </a:t>
            </a:r>
            <a:endParaRPr lang="en-US" sz="2400" dirty="0"/>
          </a:p>
        </p:txBody>
      </p:sp>
      <p:sp>
        <p:nvSpPr>
          <p:cNvPr id="57" name="TextBox 56"/>
          <p:cNvSpPr txBox="1"/>
          <p:nvPr/>
        </p:nvSpPr>
        <p:spPr>
          <a:xfrm>
            <a:off x="4953000" y="4114800"/>
            <a:ext cx="970009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Water</a:t>
            </a:r>
            <a:endParaRPr lang="en-US" sz="2400" dirty="0"/>
          </a:p>
        </p:txBody>
      </p:sp>
      <p:sp>
        <p:nvSpPr>
          <p:cNvPr id="59" name="TextBox 58"/>
          <p:cNvSpPr txBox="1"/>
          <p:nvPr/>
        </p:nvSpPr>
        <p:spPr>
          <a:xfrm>
            <a:off x="8001000" y="4343400"/>
            <a:ext cx="865109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Earth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8" grpId="0"/>
      <p:bldP spid="50" grpId="0" animBg="1"/>
      <p:bldP spid="55" grpId="0" animBg="1"/>
      <p:bldP spid="57" grpId="0" animBg="1"/>
      <p:bldP spid="5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741998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2.  Listen to the passage and tick (V) True  (T ) or false (F) </a:t>
            </a:r>
            <a:endParaRPr lang="en-US" sz="2400" b="1" i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990600"/>
          <a:ext cx="8534400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1430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Statements</a:t>
                      </a:r>
                      <a:r>
                        <a:rPr lang="en-US" sz="2800" b="1" baseline="0" dirty="0" smtClean="0"/>
                        <a:t> 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      T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      F           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1. Five – </a:t>
                      </a:r>
                      <a:r>
                        <a:rPr lang="en-US" sz="2600" dirty="0" err="1" smtClean="0"/>
                        <a:t>coloured</a:t>
                      </a:r>
                      <a:r>
                        <a:rPr lang="en-US" sz="2600" baseline="0" dirty="0" smtClean="0"/>
                        <a:t> sticky rice is a traditional dish .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2. Five – </a:t>
                      </a:r>
                      <a:r>
                        <a:rPr lang="en-US" sz="2600" dirty="0" err="1" smtClean="0"/>
                        <a:t>coloured</a:t>
                      </a:r>
                      <a:r>
                        <a:rPr lang="en-US" sz="2600" baseline="0" dirty="0" smtClean="0"/>
                        <a:t>  sticky rice is made with chemicals.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3. The </a:t>
                      </a:r>
                      <a:r>
                        <a:rPr lang="en-US" sz="2600" dirty="0" err="1" smtClean="0"/>
                        <a:t>colours</a:t>
                      </a:r>
                      <a:r>
                        <a:rPr lang="en-US" sz="2600" dirty="0" smtClean="0"/>
                        <a:t> represent the elements</a:t>
                      </a:r>
                      <a:r>
                        <a:rPr lang="en-US" sz="2600" baseline="0" dirty="0" smtClean="0"/>
                        <a:t> of life .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4. These elements</a:t>
                      </a:r>
                      <a:r>
                        <a:rPr lang="en-US" sz="2600" baseline="0" dirty="0" smtClean="0"/>
                        <a:t> create harmony between people .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5. This rice is only made when there are guests.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934200" y="1676400"/>
            <a:ext cx="388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V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01000" y="2438400"/>
            <a:ext cx="5334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V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8000" y="3276600"/>
            <a:ext cx="388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V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01000" y="3886200"/>
            <a:ext cx="38824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V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077200" y="4800600"/>
            <a:ext cx="38824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V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2819400"/>
            <a:ext cx="3248197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n</a:t>
            </a:r>
            <a:r>
              <a:rPr lang="en-US" sz="2400" dirty="0" smtClean="0">
                <a:solidFill>
                  <a:srgbClr val="C00000"/>
                </a:solidFill>
              </a:rPr>
              <a:t>atural roots and leaves 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4191000"/>
            <a:ext cx="2446375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h</a:t>
            </a:r>
            <a:r>
              <a:rPr lang="en-US" sz="2400" dirty="0" smtClean="0">
                <a:solidFill>
                  <a:srgbClr val="C00000"/>
                </a:solidFill>
              </a:rPr>
              <a:t>eaven and earth 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4724400"/>
            <a:ext cx="6324599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5. This rice is made and </a:t>
            </a:r>
            <a:r>
              <a:rPr lang="en-US" sz="2400" dirty="0" err="1" smtClean="0"/>
              <a:t>ejoyed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at </a:t>
            </a:r>
            <a:r>
              <a:rPr lang="en-US" sz="2400" dirty="0" err="1" smtClean="0">
                <a:solidFill>
                  <a:srgbClr val="C00000"/>
                </a:solidFill>
              </a:rPr>
              <a:t>Tet</a:t>
            </a:r>
            <a:r>
              <a:rPr lang="en-US" sz="2400" dirty="0" smtClean="0">
                <a:solidFill>
                  <a:srgbClr val="C00000"/>
                </a:solidFill>
              </a:rPr>
              <a:t> , in festival ,and ceremonies , on special occasions , and whenever the family has guests 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u.3.skills 2. p.2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696200" y="5410200"/>
            <a:ext cx="11430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7" dur="111223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>
                <p:cTn id="4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228600"/>
            <a:ext cx="5706819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3. Listen again and complete the sentences 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1" y="9144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 Five – </a:t>
            </a:r>
            <a:r>
              <a:rPr lang="en-US" sz="2400" dirty="0" err="1" smtClean="0"/>
              <a:t>coloured</a:t>
            </a:r>
            <a:r>
              <a:rPr lang="en-US" sz="2400" baseline="0" dirty="0" smtClean="0"/>
              <a:t> sticky rice is</a:t>
            </a:r>
            <a:r>
              <a:rPr lang="en-US" sz="2400" dirty="0" smtClean="0"/>
              <a:t> made by ethnic minorities in the northern ____________________regions 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1" y="18288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n-US" sz="2400" dirty="0" smtClean="0"/>
              <a:t>. The dish has five </a:t>
            </a:r>
            <a:r>
              <a:rPr lang="en-US" sz="2400" dirty="0" err="1" smtClean="0"/>
              <a:t>colours</a:t>
            </a:r>
            <a:r>
              <a:rPr lang="en-US" sz="2400" dirty="0" smtClean="0"/>
              <a:t> : red ,yellow ,green ,_____________ and white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2743200"/>
            <a:ext cx="74508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3. It is made using __________________roots and leaves 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3352800"/>
            <a:ext cx="623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4. The green </a:t>
            </a:r>
            <a:r>
              <a:rPr lang="en-US" sz="2400" dirty="0" err="1" smtClean="0"/>
              <a:t>colour</a:t>
            </a:r>
            <a:r>
              <a:rPr lang="en-US" sz="2400" dirty="0" smtClean="0"/>
              <a:t>  </a:t>
            </a:r>
            <a:r>
              <a:rPr lang="en-US" sz="2400" dirty="0" err="1" smtClean="0"/>
              <a:t>symbolises</a:t>
            </a:r>
            <a:r>
              <a:rPr lang="en-US" sz="2400" dirty="0" smtClean="0"/>
              <a:t>  _____________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85801" y="41910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5.  Five – </a:t>
            </a:r>
            <a:r>
              <a:rPr lang="en-US" sz="2400" dirty="0" err="1" smtClean="0"/>
              <a:t>coloured</a:t>
            </a:r>
            <a:r>
              <a:rPr lang="en-US" sz="2400" baseline="0" dirty="0" smtClean="0"/>
              <a:t> sticky rice is</a:t>
            </a:r>
            <a:r>
              <a:rPr lang="en-US" sz="2400" dirty="0" smtClean="0"/>
              <a:t> made on special occasions , for festivals and ___________ 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057400" y="1295400"/>
            <a:ext cx="1946880" cy="4616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m</a:t>
            </a:r>
            <a:r>
              <a:rPr lang="en-US" sz="2400" dirty="0" smtClean="0">
                <a:solidFill>
                  <a:srgbClr val="C00000"/>
                </a:solidFill>
              </a:rPr>
              <a:t>ountainous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477000" y="1828800"/>
            <a:ext cx="1973617" cy="4616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Purple / black 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52800" y="2667000"/>
            <a:ext cx="1074781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natural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53000" y="3352800"/>
            <a:ext cx="946413" cy="4616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plants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62200" y="4572000"/>
            <a:ext cx="1639360" cy="4616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ceremonies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0"/>
            <a:ext cx="9144000" cy="4571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32" descr="thugian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5997575"/>
            <a:ext cx="8915400" cy="860425"/>
          </a:xfrm>
          <a:prstGeom prst="rect">
            <a:avLst/>
          </a:prstGeom>
          <a:noFill/>
        </p:spPr>
      </p:pic>
      <p:pic>
        <p:nvPicPr>
          <p:cNvPr id="21" name="u3. skills 2. p.3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38200" y="5562600"/>
            <a:ext cx="9906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2" dur="109365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audio>
              <p:cMediaNode>
                <p:cTn id="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67&quot;/&gt;&lt;/object&gt;&lt;object type=&quot;3&quot; unique_id=&quot;10004&quot;&gt;&lt;property id=&quot;20148&quot; value=&quot;5&quot;/&gt;&lt;property id=&quot;20300&quot; value=&quot;Slide 2&quot;/&gt;&lt;property id=&quot;20307&quot; value=&quot;279&quot;/&gt;&lt;/object&gt;&lt;object type=&quot;3&quot; unique_id=&quot;10005&quot;&gt;&lt;property id=&quot;20148&quot; value=&quot;5&quot;/&gt;&lt;property id=&quot;20300&quot; value=&quot;Slide 3&quot;/&gt;&lt;property id=&quot;20307&quot; value=&quot;273&quot;/&gt;&lt;/object&gt;&lt;object type=&quot;3&quot; unique_id=&quot;10006&quot;&gt;&lt;property id=&quot;20148&quot; value=&quot;5&quot;/&gt;&lt;property id=&quot;20300&quot; value=&quot;Slide 4&quot;/&gt;&lt;property id=&quot;20307&quot; value=&quot;265&quot;/&gt;&lt;/object&gt;&lt;object type=&quot;3&quot; unique_id=&quot;10007&quot;&gt;&lt;property id=&quot;20148&quot; value=&quot;5&quot;/&gt;&lt;property id=&quot;20300&quot; value=&quot;Slide 5&quot;/&gt;&lt;property id=&quot;20307&quot; value=&quot;262&quot;/&gt;&lt;/object&gt;&lt;object type=&quot;3&quot; unique_id=&quot;10008&quot;&gt;&lt;property id=&quot;20148&quot; value=&quot;5&quot;/&gt;&lt;property id=&quot;20300&quot; value=&quot;Slide 6&quot;/&gt;&lt;property id=&quot;20307&quot; value=&quot;277&quot;/&gt;&lt;/object&gt;&lt;object type=&quot;3&quot; unique_id=&quot;10009&quot;&gt;&lt;property id=&quot;20148&quot; value=&quot;5&quot;/&gt;&lt;property id=&quot;20300&quot; value=&quot;Slide 7&quot;/&gt;&lt;property id=&quot;20307&quot; value=&quot;278&quot;/&gt;&lt;/object&gt;&lt;object type=&quot;3&quot; unique_id=&quot;10010&quot;&gt;&lt;property id=&quot;20148&quot; value=&quot;5&quot;/&gt;&lt;property id=&quot;20300&quot; value=&quot;Slide 8&quot;/&gt;&lt;property id=&quot;20307&quot; value=&quot;257&quot;/&gt;&lt;/object&gt;&lt;object type=&quot;3&quot; unique_id=&quot;10011&quot;&gt;&lt;property id=&quot;20148&quot; value=&quot;5&quot;/&gt;&lt;property id=&quot;20300&quot; value=&quot;Slide 9&quot;/&gt;&lt;property id=&quot;20307&quot; value=&quot;258&quot;/&gt;&lt;/object&gt;&lt;object type=&quot;3&quot; unique_id=&quot;10012&quot;&gt;&lt;property id=&quot;20148&quot; value=&quot;5&quot;/&gt;&lt;property id=&quot;20300&quot; value=&quot;Slide 10&quot;/&gt;&lt;property id=&quot;20307&quot; value=&quot;263&quot;/&gt;&lt;/object&gt;&lt;object type=&quot;3&quot; unique_id=&quot;10013&quot;&gt;&lt;property id=&quot;20148&quot; value=&quot;5&quot;/&gt;&lt;property id=&quot;20300&quot; value=&quot;Slide 11&quot;/&gt;&lt;property id=&quot;20307&quot; value=&quot;259&quot;/&gt;&lt;/object&gt;&lt;object type=&quot;3&quot; unique_id=&quot;10014&quot;&gt;&lt;property id=&quot;20148&quot; value=&quot;5&quot;/&gt;&lt;property id=&quot;20300&quot; value=&quot;Slide 12&quot;/&gt;&lt;property id=&quot;20307&quot; value=&quot;272&quot;/&gt;&lt;/object&gt;&lt;object type=&quot;3&quot; unique_id=&quot;10015&quot;&gt;&lt;property id=&quot;20148&quot; value=&quot;5&quot;/&gt;&lt;property id=&quot;20300&quot; value=&quot;Slide 13&quot;/&gt;&lt;property id=&quot;20307&quot; value=&quot;271&quot;/&gt;&lt;/object&gt;&lt;object type=&quot;3&quot; unique_id=&quot;10016&quot;&gt;&lt;property id=&quot;20148&quot; value=&quot;5&quot;/&gt;&lt;property id=&quot;20300&quot; value=&quot;Slide 14&quot;/&gt;&lt;property id=&quot;20307&quot; value=&quot;281&quot;/&gt;&lt;/object&gt;&lt;object type=&quot;3&quot; unique_id=&quot;10017&quot;&gt;&lt;property id=&quot;20148&quot; value=&quot;5&quot;/&gt;&lt;property id=&quot;20300&quot; value=&quot;Slide 15&quot;/&gt;&lt;property id=&quot;20307&quot; value=&quot;270&quot;/&gt;&lt;/object&gt;&lt;/object&gt;&lt;object type=&quot;8&quot; unique_id=&quot;1003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2A2A2A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2A2A2A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</TotalTime>
  <Words>909</Words>
  <Application>Microsoft Office PowerPoint</Application>
  <PresentationFormat>On-screen Show (4:3)</PresentationFormat>
  <Paragraphs>164</Paragraphs>
  <Slides>15</Slides>
  <Notes>1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</cp:lastModifiedBy>
  <cp:revision>119</cp:revision>
  <dcterms:created xsi:type="dcterms:W3CDTF">2015-10-17T13:08:04Z</dcterms:created>
  <dcterms:modified xsi:type="dcterms:W3CDTF">2017-10-13T02:25:56Z</dcterms:modified>
</cp:coreProperties>
</file>