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84" r:id="rId4"/>
    <p:sldId id="285" r:id="rId5"/>
    <p:sldId id="263" r:id="rId6"/>
    <p:sldId id="264" r:id="rId7"/>
    <p:sldId id="265" r:id="rId8"/>
    <p:sldId id="286" r:id="rId9"/>
    <p:sldId id="272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79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79" autoAdjust="0"/>
    <p:restoredTop sz="94660"/>
  </p:normalViewPr>
  <p:slideViewPr>
    <p:cSldViewPr snapToGrid="0">
      <p:cViewPr>
        <p:scale>
          <a:sx n="64" d="100"/>
          <a:sy n="64" d="100"/>
        </p:scale>
        <p:origin x="-55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../Desktop/Nh&#243;m%202.pptx" TargetMode="External"/><Relationship Id="rId1" Type="http://schemas.openxmlformats.org/officeDocument/2006/relationships/hyperlink" Target="../Desktop/Nh&#243;m%201.pptx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../Desktop/Nh&#243;m%202.pptx" TargetMode="External"/><Relationship Id="rId1" Type="http://schemas.openxmlformats.org/officeDocument/2006/relationships/hyperlink" Target="../Desktop/Nh&#243;m%201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>
        <a:solidFill>
          <a:schemeClr val="accent2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>
              <a:hlinkClick xmlns:r="http://schemas.openxmlformats.org/officeDocument/2006/relationships" r:id="rId1" action="ppaction://hlinkpres?slideindex=1&amp;slidetitle="/>
            </a:rPr>
            <a:t>1</a:t>
          </a:r>
          <a:endParaRPr lang="en-US" dirty="0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>
              <a:hlinkClick xmlns:r="http://schemas.openxmlformats.org/officeDocument/2006/relationships" r:id="rId2" action="ppaction://hlinkpres?slideindex=1&amp;slidetitle="/>
            </a:rPr>
            <a:t>2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Basic Block List" title="SmartArt">
            <a:hlinkClick xmlns:r="http://schemas.openxmlformats.org/officeDocument/2006/relationships" r:id="rId2" action="ppaction://hlinkpres?slideindex=1&amp;slidetitle="/>
          </dgm14:cNvPr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/>
            <a:t>3</a:t>
          </a: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/>
            <a:t>4</a:t>
          </a: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4148D-DA81-4DB3-AD4D-A42E45F4723C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5032958E-C5C4-4783-A100-044031D5E653}" type="presOf" srcId="{B842BC11-90CF-49FF-8D61-E8A8AAFE1BB6}" destId="{068CCA7D-1404-4068-AB93-6968EFC37502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83260AC6-9E4F-4E94-8B4A-203ED930606E}" type="presOf" srcId="{9CA7C66F-6CF9-4093-95BD-C861D9811AA0}" destId="{C593AB34-4B84-4F47-A09D-1663F9F71AFC}" srcOrd="0" destOrd="0" presId="urn:microsoft.com/office/officeart/2005/8/layout/default"/>
    <dgm:cxn modelId="{F9B77B46-FFC7-4391-B2FC-DBE986D6153F}" type="presOf" srcId="{056BF56F-CC43-4DDD-9D89-CA94DE101ECC}" destId="{4F7EBD7D-DFCF-42D9-919C-E6E65091B79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27BCF7B0-A386-4AEA-8CB0-519C12C0B32F}" type="presOf" srcId="{8AEC6483-23EF-4414-8E2A-6A005181899E}" destId="{917D3CD9-BA5B-404E-931F-223BF970C99B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3BA74CBC-A719-4E8B-AF00-5D4565E1E6A0}" type="presParOf" srcId="{068CCA7D-1404-4068-AB93-6968EFC37502}" destId="{EAA4FAF7-2B1B-440D-AB04-52061A8327A8}" srcOrd="0" destOrd="0" presId="urn:microsoft.com/office/officeart/2005/8/layout/default"/>
    <dgm:cxn modelId="{40E087C6-9596-460F-8081-CCDAC8CC9582}" type="presParOf" srcId="{068CCA7D-1404-4068-AB93-6968EFC37502}" destId="{D86C629E-FD24-4979-AD6C-FF765663342C}" srcOrd="1" destOrd="0" presId="urn:microsoft.com/office/officeart/2005/8/layout/default"/>
    <dgm:cxn modelId="{77113D5D-BF99-4670-A66E-8A1DE930F7C5}" type="presParOf" srcId="{068CCA7D-1404-4068-AB93-6968EFC37502}" destId="{C593AB34-4B84-4F47-A09D-1663F9F71AFC}" srcOrd="2" destOrd="0" presId="urn:microsoft.com/office/officeart/2005/8/layout/default"/>
    <dgm:cxn modelId="{BAF839D0-2C18-4947-8001-6C8A709E35B7}" type="presParOf" srcId="{068CCA7D-1404-4068-AB93-6968EFC37502}" destId="{5AD6466A-5AEB-4BDD-BDCC-43ADA92E714A}" srcOrd="3" destOrd="0" presId="urn:microsoft.com/office/officeart/2005/8/layout/default"/>
    <dgm:cxn modelId="{A880F250-C8D6-4AD1-8047-842FDBA63D1A}" type="presParOf" srcId="{068CCA7D-1404-4068-AB93-6968EFC37502}" destId="{917D3CD9-BA5B-404E-931F-223BF970C99B}" srcOrd="4" destOrd="0" presId="urn:microsoft.com/office/officeart/2005/8/layout/default"/>
    <dgm:cxn modelId="{EA5D6B16-A0F6-4564-9E1C-C0A41FF7378B}" type="presParOf" srcId="{068CCA7D-1404-4068-AB93-6968EFC37502}" destId="{D803BB6F-28BD-4A03-B872-7769C680243B}" srcOrd="5" destOrd="0" presId="urn:microsoft.com/office/officeart/2005/8/layout/default"/>
    <dgm:cxn modelId="{13805D6C-8F93-4E7B-94E3-157EC2164122}" type="presParOf" srcId="{068CCA7D-1404-4068-AB93-6968EFC37502}" destId="{4F7EBD7D-DFCF-42D9-919C-E6E65091B79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604" y="561706"/>
          <a:ext cx="2357240" cy="141434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Nhóm</a:t>
          </a:r>
          <a:r>
            <a:rPr lang="en-US" sz="3900" kern="1200" dirty="0" smtClean="0"/>
            <a:t> </a:t>
          </a:r>
          <a:r>
            <a:rPr lang="en-US" sz="3900" kern="1200" dirty="0">
              <a:hlinkClick xmlns:r="http://schemas.openxmlformats.org/officeDocument/2006/relationships" r:id="rId1" action="ppaction://hlinkpres?slideindex=1&amp;slidetitle="/>
            </a:rPr>
            <a:t>1</a:t>
          </a:r>
          <a:endParaRPr lang="en-US" sz="3900" kern="1200" dirty="0"/>
        </a:p>
      </dsp:txBody>
      <dsp:txXfrm>
        <a:off x="604" y="561706"/>
        <a:ext cx="2357240" cy="1414344"/>
      </dsp:txXfrm>
    </dsp:sp>
    <dsp:sp modelId="{C593AB34-4B84-4F47-A09D-1663F9F71AFC}">
      <dsp:nvSpPr>
        <dsp:cNvPr id="0" name=""/>
        <dsp:cNvSpPr/>
      </dsp:nvSpPr>
      <dsp:spPr>
        <a:xfrm>
          <a:off x="2593568" y="561706"/>
          <a:ext cx="2357240" cy="1414344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Nhóm</a:t>
          </a:r>
          <a:r>
            <a:rPr lang="en-US" sz="3900" kern="1200" dirty="0" smtClean="0"/>
            <a:t> </a:t>
          </a:r>
          <a:r>
            <a:rPr lang="en-US" sz="3900" kern="1200" dirty="0">
              <a:hlinkClick xmlns:r="http://schemas.openxmlformats.org/officeDocument/2006/relationships" r:id="rId2" action="ppaction://hlinkpres?slideindex=1&amp;slidetitle="/>
            </a:rPr>
            <a:t>2</a:t>
          </a:r>
          <a:endParaRPr lang="en-US" sz="3900" kern="1200" dirty="0"/>
        </a:p>
      </dsp:txBody>
      <dsp:txXfrm>
        <a:off x="2593568" y="561706"/>
        <a:ext cx="2357240" cy="1414344"/>
      </dsp:txXfrm>
    </dsp:sp>
    <dsp:sp modelId="{917D3CD9-BA5B-404E-931F-223BF970C99B}">
      <dsp:nvSpPr>
        <dsp:cNvPr id="0" name=""/>
        <dsp:cNvSpPr/>
      </dsp:nvSpPr>
      <dsp:spPr>
        <a:xfrm>
          <a:off x="604" y="2211774"/>
          <a:ext cx="2357240" cy="1414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Nhóm</a:t>
          </a:r>
          <a:r>
            <a:rPr lang="en-US" sz="3900" kern="1200" dirty="0" smtClean="0"/>
            <a:t> </a:t>
          </a:r>
          <a:r>
            <a:rPr lang="en-US" sz="3900" kern="1200" dirty="0"/>
            <a:t>3</a:t>
          </a:r>
        </a:p>
      </dsp:txBody>
      <dsp:txXfrm>
        <a:off x="604" y="2211774"/>
        <a:ext cx="2357240" cy="1414344"/>
      </dsp:txXfrm>
    </dsp:sp>
    <dsp:sp modelId="{4F7EBD7D-DFCF-42D9-919C-E6E65091B79C}">
      <dsp:nvSpPr>
        <dsp:cNvPr id="0" name=""/>
        <dsp:cNvSpPr/>
      </dsp:nvSpPr>
      <dsp:spPr>
        <a:xfrm>
          <a:off x="2593568" y="2211774"/>
          <a:ext cx="2357240" cy="141434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Nhóm</a:t>
          </a:r>
          <a:r>
            <a:rPr lang="en-US" sz="3900" kern="1200" dirty="0" smtClean="0"/>
            <a:t> </a:t>
          </a:r>
          <a:r>
            <a:rPr lang="en-US" sz="3900" kern="1200" dirty="0"/>
            <a:t>4</a:t>
          </a:r>
        </a:p>
      </dsp:txBody>
      <dsp:txXfrm>
        <a:off x="2593568" y="2211774"/>
        <a:ext cx="2357240" cy="141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11/9/2017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slide" Target="slide1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7805" y="904702"/>
            <a:ext cx="9544195" cy="1828800"/>
          </a:xfrm>
        </p:spPr>
        <p:txBody>
          <a:bodyPr/>
          <a:lstStyle/>
          <a:p>
            <a:r>
              <a:rPr lang="en-US" dirty="0" err="1" smtClean="0">
                <a:latin typeface="SVN-Cookies" pitchFamily="18" charset="0"/>
                <a:cs typeface="Arial" pitchFamily="34" charset="0"/>
              </a:rPr>
              <a:t>Tiết</a:t>
            </a:r>
            <a:r>
              <a:rPr lang="en-US" dirty="0" smtClean="0">
                <a:latin typeface="SVN-Cookies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SVN-Cookies" pitchFamily="18" charset="0"/>
                <a:cs typeface="Arial" pitchFamily="34" charset="0"/>
              </a:rPr>
              <a:t>37: </a:t>
            </a:r>
            <a:r>
              <a:rPr lang="en-US" dirty="0" err="1" smtClean="0">
                <a:latin typeface="SVN-Cookies" pitchFamily="18" charset="0"/>
                <a:cs typeface="Arial" pitchFamily="34" charset="0"/>
              </a:rPr>
              <a:t>Ôn</a:t>
            </a:r>
            <a:r>
              <a:rPr lang="en-US" dirty="0" smtClean="0">
                <a:latin typeface="SVN-Cookies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SVN-Cookies" pitchFamily="18" charset="0"/>
                <a:cs typeface="Arial" pitchFamily="34" charset="0"/>
              </a:rPr>
              <a:t>tập</a:t>
            </a:r>
            <a:r>
              <a:rPr lang="en-US" dirty="0" smtClean="0">
                <a:latin typeface="SVN-Cookies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SVN-Cookies" pitchFamily="18" charset="0"/>
                <a:cs typeface="Arial" pitchFamily="34" charset="0"/>
              </a:rPr>
              <a:t>chương</a:t>
            </a:r>
            <a:r>
              <a:rPr lang="en-US" dirty="0" smtClean="0">
                <a:latin typeface="SVN-Cookies" pitchFamily="18" charset="0"/>
                <a:cs typeface="Arial" pitchFamily="34" charset="0"/>
              </a:rPr>
              <a:t> 1</a:t>
            </a:r>
            <a:endParaRPr lang="en-US" dirty="0">
              <a:latin typeface="SVN-Cookies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0901" y="3301538"/>
            <a:ext cx="6858002" cy="914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omic Sans MS" panose="030F0702030302020204" pitchFamily="66" charset="0"/>
              </a:rPr>
              <a:t>Giáo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viên</a:t>
            </a:r>
            <a:r>
              <a:rPr lang="en-US" sz="2800" dirty="0" smtClean="0">
                <a:latin typeface="Comic Sans MS" panose="030F0702030302020204" pitchFamily="66" charset="0"/>
              </a:rPr>
              <a:t>: </a:t>
            </a:r>
            <a:r>
              <a:rPr lang="en-US" sz="2800" dirty="0" err="1" smtClean="0">
                <a:latin typeface="Comic Sans MS" panose="030F0702030302020204" pitchFamily="66" charset="0"/>
              </a:rPr>
              <a:t>Nguyễn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Thị</a:t>
            </a:r>
            <a:r>
              <a:rPr lang="en-US" sz="2800" dirty="0" smtClean="0">
                <a:latin typeface="Comic Sans MS" panose="030F0702030302020204" pitchFamily="66" charset="0"/>
              </a:rPr>
              <a:t> Thu </a:t>
            </a:r>
            <a:r>
              <a:rPr lang="en-US" sz="2800" dirty="0" err="1" smtClean="0">
                <a:latin typeface="Comic Sans MS" panose="030F0702030302020204" pitchFamily="66" charset="0"/>
              </a:rPr>
              <a:t>Hiền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9504" y="1961804"/>
            <a:ext cx="1463040" cy="174567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SVN-Nexa Rush Handmade Extended" panose="020B0606040200020203" pitchFamily="34" charset="0"/>
              </a:rPr>
              <a:t>C</a:t>
            </a:r>
            <a:endParaRPr lang="en-US" sz="8800" dirty="0">
              <a:solidFill>
                <a:schemeClr val="bg1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2544" y="1961804"/>
            <a:ext cx="1463040" cy="174567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VN-Nexa Rush Handmade Extended" panose="020B0606040200020203" pitchFamily="34" charset="0"/>
              </a:rPr>
              <a:t>H</a:t>
            </a:r>
            <a:endParaRPr lang="en-US" sz="8800" dirty="0">
              <a:latin typeface="SVN-Nexa Rush Handmade Extended" panose="020B0606040200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5584" y="1961804"/>
            <a:ext cx="1463040" cy="174567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VN-Nexa Rush Handmade Extended" panose="020B0606040200020203" pitchFamily="34" charset="0"/>
              </a:rPr>
              <a:t>U</a:t>
            </a:r>
            <a:endParaRPr lang="en-US" sz="8800" dirty="0">
              <a:latin typeface="SVN-Nexa Rush Handmade Extended" panose="020B0606040200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8624" y="1961804"/>
            <a:ext cx="1463040" cy="174567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VN-Nexa Rush Handmade Extended" panose="020B0606040200020203" pitchFamily="34" charset="0"/>
              </a:rPr>
              <a:t>V</a:t>
            </a:r>
            <a:endParaRPr lang="en-US" sz="8800" dirty="0">
              <a:latin typeface="SVN-Nexa Rush Handmade Extended" panose="020B0606040200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1664" y="1961804"/>
            <a:ext cx="1463040" cy="174567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VN-Nexa Rush Handmade Extended" panose="020B0606040200020203" pitchFamily="34" charset="0"/>
              </a:rPr>
              <a:t>A</a:t>
            </a:r>
            <a:endParaRPr lang="en-US" sz="8800" dirty="0">
              <a:latin typeface="SVN-Nexa Rush Handmade Extended" panose="020B0606040200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4704" y="1961804"/>
            <a:ext cx="1463040" cy="174567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VN-Nexa Rush Handmade Extended" panose="020B0606040200020203" pitchFamily="34" charset="0"/>
              </a:rPr>
              <a:t>N</a:t>
            </a:r>
            <a:endParaRPr lang="en-US" sz="8800" dirty="0">
              <a:latin typeface="SVN-Nexa Rush Handmade Extended" panose="020B0606040200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0784" y="1961804"/>
            <a:ext cx="1463040" cy="174567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VN-Nexa Rush Handmade Extended" panose="020B0606040200020203" pitchFamily="34" charset="0"/>
              </a:rPr>
              <a:t>N</a:t>
            </a:r>
            <a:endParaRPr lang="en-US" sz="8800" dirty="0">
              <a:latin typeface="SVN-Nexa Rush Handmade Extended" panose="020B0606040200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77744" y="1961804"/>
            <a:ext cx="1463040" cy="174567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SVN-Nexa Rush Handmade Extended" panose="020B0606040200020203" pitchFamily="34" charset="0"/>
              </a:rPr>
              <a:t>A</a:t>
            </a:r>
            <a:endParaRPr lang="en-US" sz="8800" dirty="0">
              <a:latin typeface="SVN-Nexa Rush Handmade Extended" panose="020B0606040200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504" y="1961804"/>
            <a:ext cx="1463040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VN-Nexa Rush Handmade Extended" panose="020B0606040200020203" pitchFamily="34" charset="0"/>
                <a:hlinkClick r:id="rId2" action="ppaction://hlinksldjump"/>
              </a:rPr>
              <a:t>1</a:t>
            </a:r>
            <a:endParaRPr lang="en-US" sz="8800" dirty="0">
              <a:solidFill>
                <a:sysClr val="windowText" lastClr="000000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2544" y="1961804"/>
            <a:ext cx="1463040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VN-Nexa Rush Handmade Extended" panose="020B0606040200020203" pitchFamily="34" charset="0"/>
                <a:hlinkClick r:id="rId3" action="ppaction://hlinksldjump"/>
              </a:rPr>
              <a:t>2</a:t>
            </a:r>
            <a:endParaRPr lang="en-US" sz="8800" dirty="0">
              <a:solidFill>
                <a:sysClr val="windowText" lastClr="000000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5584" y="1961804"/>
            <a:ext cx="1463040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VN-Nexa Rush Handmade Extended" panose="020B0606040200020203" pitchFamily="34" charset="0"/>
                <a:hlinkClick r:id="rId4" action="ppaction://hlinksldjump"/>
              </a:rPr>
              <a:t>3</a:t>
            </a:r>
            <a:endParaRPr lang="en-US" sz="8800" dirty="0">
              <a:solidFill>
                <a:sysClr val="windowText" lastClr="000000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8624" y="1961804"/>
            <a:ext cx="1463040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VN-Nexa Rush Handmade Extended" panose="020B0606040200020203" pitchFamily="34" charset="0"/>
                <a:hlinkClick r:id="rId5" action="ppaction://hlinksldjump"/>
              </a:rPr>
              <a:t>4</a:t>
            </a:r>
            <a:endParaRPr lang="en-US" sz="8800" dirty="0">
              <a:solidFill>
                <a:sysClr val="windowText" lastClr="000000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51664" y="1961804"/>
            <a:ext cx="1463040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VN-Nexa Rush Handmade Extended" panose="020B0606040200020203" pitchFamily="34" charset="0"/>
                <a:hlinkClick r:id="rId6" action="ppaction://hlinksldjump"/>
              </a:rPr>
              <a:t>5</a:t>
            </a:r>
            <a:endParaRPr lang="en-US" sz="8800" dirty="0">
              <a:solidFill>
                <a:sysClr val="windowText" lastClr="000000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14704" y="1961804"/>
            <a:ext cx="1463040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VN-Nexa Rush Handmade Extended" panose="020B0606040200020203" pitchFamily="34" charset="0"/>
                <a:hlinkClick r:id="rId7" action="ppaction://hlinksldjump"/>
              </a:rPr>
              <a:t>6</a:t>
            </a:r>
            <a:endParaRPr lang="en-US" sz="8800" dirty="0">
              <a:solidFill>
                <a:sysClr val="windowText" lastClr="000000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40784" y="1961804"/>
            <a:ext cx="1463040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VN-Nexa Rush Handmade Extended" panose="020B0606040200020203" pitchFamily="34" charset="0"/>
                <a:hlinkClick r:id="rId8" action="ppaction://hlinksldjump"/>
              </a:rPr>
              <a:t>8</a:t>
            </a:r>
            <a:endParaRPr lang="en-US" sz="8800" dirty="0">
              <a:solidFill>
                <a:sysClr val="windowText" lastClr="000000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77744" y="1961804"/>
            <a:ext cx="1463040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ysClr val="windowText" lastClr="000000"/>
                </a:solidFill>
                <a:latin typeface="SVN-Nexa Rush Handmade Extended" panose="020B0606040200020203" pitchFamily="34" charset="0"/>
                <a:hlinkClick r:id="rId9" action="ppaction://hlinksldjump"/>
              </a:rPr>
              <a:t>7</a:t>
            </a:r>
            <a:endParaRPr lang="en-US" sz="8800" dirty="0">
              <a:solidFill>
                <a:sysClr val="windowText" lastClr="000000"/>
              </a:solidFill>
              <a:latin typeface="SVN-Nexa Rush Handmade Extended" panose="020B0606040200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030" y="825696"/>
            <a:ext cx="1062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SVN-Bira" pitchFamily="18" charset="0"/>
              </a:rPr>
              <a:t>Đây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là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một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nhà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giáo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nổi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tiếng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trong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lịch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sử</a:t>
            </a:r>
            <a:r>
              <a:rPr lang="en-US" sz="3600" dirty="0" smtClean="0">
                <a:latin typeface="SVN-Bira" pitchFamily="18" charset="0"/>
              </a:rPr>
              <a:t> </a:t>
            </a:r>
            <a:r>
              <a:rPr lang="en-US" sz="3600" dirty="0" err="1" smtClean="0">
                <a:latin typeface="SVN-Bira" pitchFamily="18" charset="0"/>
              </a:rPr>
              <a:t>Việt</a:t>
            </a:r>
            <a:r>
              <a:rPr lang="en-US" sz="3600" dirty="0" smtClean="0">
                <a:latin typeface="SVN-Bira" pitchFamily="18" charset="0"/>
              </a:rPr>
              <a:t> Nam?</a:t>
            </a:r>
            <a:endParaRPr lang="en-US" sz="3600" dirty="0">
              <a:latin typeface="SVN-Bir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31" y="1029229"/>
            <a:ext cx="6952414" cy="113022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VN-Billo" pitchFamily="2" charset="0"/>
              </a:rPr>
              <a:t>Ô </a:t>
            </a:r>
            <a:r>
              <a:rPr lang="en-US" sz="6600" dirty="0" err="1" smtClean="0">
                <a:latin typeface="SVN-Billo" pitchFamily="2" charset="0"/>
              </a:rPr>
              <a:t>số</a:t>
            </a:r>
            <a:r>
              <a:rPr lang="en-US" sz="6600" dirty="0" smtClean="0">
                <a:latin typeface="SVN-Billo" pitchFamily="2" charset="0"/>
              </a:rPr>
              <a:t> 1</a:t>
            </a:r>
            <a:endParaRPr lang="en-US" sz="6600" dirty="0">
              <a:latin typeface="SVN-Billo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7723" y="2157046"/>
            <a:ext cx="2086708" cy="1477108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Comic Sans MS" pitchFamily="66" charset="0"/>
              </a:rPr>
              <a:t>Tính</a:t>
            </a:r>
            <a:r>
              <a:rPr lang="en-US" sz="5400" dirty="0" smtClean="0">
                <a:latin typeface="Comic Sans MS" pitchFamily="66" charset="0"/>
              </a:rPr>
              <a:t> : </a:t>
            </a:r>
            <a:endParaRPr lang="en-US" sz="5400" dirty="0">
              <a:latin typeface="Comic Sans MS" pitchFamily="66" charset="0"/>
            </a:endParaRPr>
          </a:p>
        </p:txBody>
      </p:sp>
      <p:sp>
        <p:nvSpPr>
          <p:cNvPr id="3" name="5-Point Star 2">
            <a:hlinkClick r:id="rId2" action="ppaction://hlinksldjump"/>
          </p:cNvPr>
          <p:cNvSpPr/>
          <p:nvPr/>
        </p:nvSpPr>
        <p:spPr>
          <a:xfrm>
            <a:off x="10292861" y="1594339"/>
            <a:ext cx="633046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83597" y="2028092"/>
                <a:ext cx="255537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/>
                            </a:rPr>
                            <m:t>2017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97" y="2028092"/>
                <a:ext cx="2555379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4983" y="4562453"/>
            <a:ext cx="3798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SVN-Billo" pitchFamily="2" charset="0"/>
              </a:rPr>
              <a:t>Đáp</a:t>
            </a:r>
            <a:r>
              <a:rPr lang="en-US" sz="6000" dirty="0" smtClean="0">
                <a:solidFill>
                  <a:srgbClr val="0070C0"/>
                </a:solidFill>
                <a:latin typeface="SVN-Billo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VN-Billo" pitchFamily="2" charset="0"/>
              </a:rPr>
              <a:t>án</a:t>
            </a:r>
            <a:r>
              <a:rPr lang="en-US" sz="6000" dirty="0" smtClean="0">
                <a:solidFill>
                  <a:srgbClr val="0070C0"/>
                </a:solidFill>
                <a:latin typeface="SVN-Billo" pitchFamily="2" charset="0"/>
              </a:rPr>
              <a:t>: </a:t>
            </a:r>
            <a:endParaRPr lang="en-US" sz="6000" dirty="0">
              <a:solidFill>
                <a:srgbClr val="0070C0"/>
              </a:solidFill>
              <a:latin typeface="SVN-Bill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3597" y="4865077"/>
                <a:ext cx="398468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2017</m:t>
                          </m:r>
                        </m:e>
                        <m:sup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597" y="4865077"/>
                <a:ext cx="3984681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8" y="829239"/>
            <a:ext cx="6952414" cy="113022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VN-Billo" pitchFamily="2" charset="0"/>
              </a:rPr>
              <a:t>Ô </a:t>
            </a:r>
            <a:r>
              <a:rPr lang="en-US" sz="6600" dirty="0" err="1" smtClean="0">
                <a:latin typeface="SVN-Billo" pitchFamily="2" charset="0"/>
              </a:rPr>
              <a:t>số</a:t>
            </a:r>
            <a:r>
              <a:rPr lang="en-US" sz="6600" dirty="0" smtClean="0">
                <a:latin typeface="SVN-Billo" pitchFamily="2" charset="0"/>
              </a:rPr>
              <a:t> 2</a:t>
            </a:r>
            <a:endParaRPr lang="en-US" sz="6600" dirty="0">
              <a:latin typeface="SVN-Billo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3241" y="2201383"/>
            <a:ext cx="7733810" cy="928679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Comic Sans MS" pitchFamily="66" charset="0"/>
              </a:rPr>
              <a:t>Tính</a:t>
            </a:r>
            <a:r>
              <a:rPr lang="en-US" sz="5400" dirty="0" smtClean="0">
                <a:latin typeface="Comic Sans MS" pitchFamily="66" charset="0"/>
              </a:rPr>
              <a:t>: </a:t>
            </a:r>
            <a:endParaRPr lang="en-US" sz="5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94164" y="2071245"/>
                <a:ext cx="240347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𝑎</m:t>
                      </m:r>
                      <m:r>
                        <a:rPr lang="en-US" sz="6000" b="0" i="1" smtClean="0">
                          <a:latin typeface="Cambria Math"/>
                        </a:rPr>
                        <m:t>.</m:t>
                      </m:r>
                      <m:r>
                        <a:rPr lang="en-US" sz="6000" b="0" i="1" smtClean="0">
                          <a:latin typeface="Cambria Math"/>
                        </a:rPr>
                        <m:t>𝑎</m:t>
                      </m:r>
                      <m:r>
                        <a:rPr lang="en-US" sz="6000" b="0" i="1" smtClean="0">
                          <a:latin typeface="Cambria Math"/>
                        </a:rPr>
                        <m:t>.</m:t>
                      </m:r>
                      <m:r>
                        <a:rPr lang="en-US" sz="60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64" y="2071245"/>
                <a:ext cx="2403478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7539" y="4724400"/>
            <a:ext cx="2980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SVN-Billo" pitchFamily="2" charset="0"/>
              </a:rPr>
              <a:t>Đáp</a:t>
            </a:r>
            <a:r>
              <a:rPr lang="en-US" sz="6000" dirty="0" smtClean="0">
                <a:solidFill>
                  <a:srgbClr val="0070C0"/>
                </a:solidFill>
                <a:latin typeface="SVN-Billo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VN-Billo" pitchFamily="2" charset="0"/>
              </a:rPr>
              <a:t>án</a:t>
            </a:r>
            <a:r>
              <a:rPr lang="en-US" sz="6000" dirty="0" smtClean="0">
                <a:solidFill>
                  <a:srgbClr val="0070C0"/>
                </a:solidFill>
                <a:latin typeface="SVN-Billo" pitchFamily="2" charset="0"/>
              </a:rPr>
              <a:t>: </a:t>
            </a:r>
            <a:endParaRPr lang="en-US" sz="6000" dirty="0">
              <a:solidFill>
                <a:srgbClr val="0070C0"/>
              </a:solidFill>
              <a:latin typeface="SVN-Billo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0647" y="4558098"/>
                <a:ext cx="421051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47" y="4558098"/>
                <a:ext cx="4210512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0292861" y="1594339"/>
            <a:ext cx="633046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62" y="465824"/>
            <a:ext cx="6952414" cy="113022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VN-Billo" pitchFamily="2" charset="0"/>
              </a:rPr>
              <a:t>Ô </a:t>
            </a:r>
            <a:r>
              <a:rPr lang="en-US" sz="6600" dirty="0" err="1" smtClean="0">
                <a:latin typeface="SVN-Billo" pitchFamily="2" charset="0"/>
              </a:rPr>
              <a:t>số</a:t>
            </a:r>
            <a:r>
              <a:rPr lang="en-US" sz="6600" dirty="0" smtClean="0">
                <a:latin typeface="SVN-Billo" pitchFamily="2" charset="0"/>
              </a:rPr>
              <a:t> 3</a:t>
            </a:r>
            <a:endParaRPr lang="en-US" sz="6600" dirty="0">
              <a:latin typeface="SVN-Billo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1303" y="2177936"/>
            <a:ext cx="7733810" cy="3616036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omic Sans MS" pitchFamily="66" charset="0"/>
              </a:rPr>
              <a:t>Tính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0385" y="2174576"/>
            <a:ext cx="50658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Cambria" pitchFamily="18" charset="0"/>
              </a:rPr>
              <a:t>(210 + 119) :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61" y="4642339"/>
            <a:ext cx="41969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SVN-Billo" pitchFamily="2" charset="0"/>
              </a:rPr>
              <a:t>Đáp</a:t>
            </a:r>
            <a:r>
              <a:rPr lang="en-US" sz="6600" dirty="0" smtClean="0">
                <a:solidFill>
                  <a:srgbClr val="0070C0"/>
                </a:solidFill>
                <a:latin typeface="SVN-Billo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SVN-Billo" pitchFamily="2" charset="0"/>
              </a:rPr>
              <a:t>án</a:t>
            </a:r>
            <a:r>
              <a:rPr lang="en-US" sz="6600" dirty="0" smtClean="0">
                <a:solidFill>
                  <a:srgbClr val="0070C0"/>
                </a:solidFill>
                <a:latin typeface="SVN-Billo" pitchFamily="2" charset="0"/>
              </a:rPr>
              <a:t>: </a:t>
            </a:r>
            <a:r>
              <a:rPr lang="en-US" sz="6600" dirty="0" smtClean="0">
                <a:solidFill>
                  <a:srgbClr val="FF0000"/>
                </a:solidFill>
                <a:latin typeface="Cambria" pitchFamily="18" charset="0"/>
              </a:rPr>
              <a:t>47</a:t>
            </a:r>
            <a:endParaRPr lang="en-US" sz="6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5-Point Star 5">
            <a:hlinkClick r:id="rId2" action="ppaction://hlinksldjump"/>
          </p:cNvPr>
          <p:cNvSpPr/>
          <p:nvPr/>
        </p:nvSpPr>
        <p:spPr>
          <a:xfrm>
            <a:off x="10292861" y="1594339"/>
            <a:ext cx="633046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62" y="465824"/>
            <a:ext cx="6952414" cy="113022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SVN-Billo" pitchFamily="2" charset="0"/>
              </a:rPr>
              <a:t>Ô </a:t>
            </a:r>
            <a:r>
              <a:rPr lang="en-US" sz="6600" dirty="0" err="1" smtClean="0">
                <a:latin typeface="SVN-Billo" pitchFamily="2" charset="0"/>
              </a:rPr>
              <a:t>số</a:t>
            </a:r>
            <a:r>
              <a:rPr lang="en-US" sz="6600" dirty="0" smtClean="0">
                <a:latin typeface="SVN-Billo" pitchFamily="2" charset="0"/>
              </a:rPr>
              <a:t> 4</a:t>
            </a:r>
            <a:endParaRPr lang="en-US" sz="6600" dirty="0">
              <a:latin typeface="SVN-Billo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1303" y="2177936"/>
            <a:ext cx="7733810" cy="3616036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omic Sans MS" pitchFamily="66" charset="0"/>
              </a:rPr>
              <a:t>Tìm</a:t>
            </a:r>
            <a:r>
              <a:rPr lang="en-US" sz="6000" dirty="0" smtClean="0">
                <a:latin typeface="Comic Sans MS" pitchFamily="66" charset="0"/>
              </a:rPr>
              <a:t> x </a:t>
            </a:r>
            <a:r>
              <a:rPr lang="en-US" sz="6000" dirty="0" err="1" smtClean="0">
                <a:latin typeface="Comic Sans MS" pitchFamily="66" charset="0"/>
              </a:rPr>
              <a:t>biết</a:t>
            </a:r>
            <a:r>
              <a:rPr lang="en-US" sz="6000" dirty="0" smtClean="0">
                <a:latin typeface="Comic Sans MS" pitchFamily="66" charset="0"/>
              </a:rPr>
              <a:t>: </a:t>
            </a:r>
            <a:endParaRPr lang="en-US" sz="6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2307" y="2168767"/>
                <a:ext cx="463851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</a:rPr>
                        <m:t>𝑥</m:t>
                      </m:r>
                      <m:r>
                        <a:rPr lang="en-US" sz="6000" b="0" i="1" smtClean="0">
                          <a:latin typeface="Cambria Math"/>
                        </a:rPr>
                        <m:t>−4.3=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07" y="2168767"/>
                <a:ext cx="4638514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91661" y="4642339"/>
            <a:ext cx="41969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SVN-Billo" pitchFamily="2" charset="0"/>
              </a:rPr>
              <a:t>Đáp</a:t>
            </a:r>
            <a:r>
              <a:rPr lang="en-US" sz="6600" dirty="0" smtClean="0">
                <a:solidFill>
                  <a:srgbClr val="0070C0"/>
                </a:solidFill>
                <a:latin typeface="SVN-Billo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SVN-Billo" pitchFamily="2" charset="0"/>
              </a:rPr>
              <a:t>án</a:t>
            </a:r>
            <a:r>
              <a:rPr lang="en-US" sz="6600" dirty="0" smtClean="0">
                <a:solidFill>
                  <a:srgbClr val="0070C0"/>
                </a:solidFill>
                <a:latin typeface="SVN-Billo" pitchFamily="2" charset="0"/>
              </a:rPr>
              <a:t>: </a:t>
            </a:r>
            <a:r>
              <a:rPr lang="en-US" sz="6600" dirty="0" smtClean="0">
                <a:solidFill>
                  <a:srgbClr val="FF0000"/>
                </a:solidFill>
                <a:latin typeface="Cambria" pitchFamily="18" charset="0"/>
              </a:rPr>
              <a:t>20</a:t>
            </a:r>
            <a:endParaRPr lang="en-US" sz="6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5-Point Star 5">
            <a:hlinkClick r:id="rId3" action="ppaction://hlinksldjump"/>
          </p:cNvPr>
          <p:cNvSpPr/>
          <p:nvPr/>
        </p:nvSpPr>
        <p:spPr>
          <a:xfrm>
            <a:off x="10292861" y="1594339"/>
            <a:ext cx="633046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1642" y="2186299"/>
            <a:ext cx="7733810" cy="1163196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So </a:t>
            </a:r>
            <a:r>
              <a:rPr lang="en-US" sz="6600" dirty="0" err="1" smtClean="0">
                <a:latin typeface="Comic Sans MS" pitchFamily="66" charset="0"/>
              </a:rPr>
              <a:t>sánh</a:t>
            </a:r>
            <a:r>
              <a:rPr lang="en-US" sz="6600" dirty="0" smtClean="0">
                <a:latin typeface="Comic Sans MS" pitchFamily="66" charset="0"/>
              </a:rPr>
              <a:t>:     </a:t>
            </a:r>
            <a:r>
              <a:rPr lang="en-US" sz="6600" dirty="0" err="1" smtClean="0">
                <a:latin typeface="Comic Sans MS" pitchFamily="66" charset="0"/>
              </a:rPr>
              <a:t>và</a:t>
            </a:r>
            <a:r>
              <a:rPr lang="en-US" sz="6600" dirty="0" smtClean="0">
                <a:latin typeface="Comic Sans MS" pitchFamily="66" charset="0"/>
              </a:rPr>
              <a:t>  </a:t>
            </a:r>
            <a:endParaRPr lang="en-US" sz="6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43046" y="2159113"/>
                <a:ext cx="1968680" cy="1100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66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6000" dirty="0" smtClean="0"/>
                  <a:t>   </a:t>
                </a:r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046" y="2159113"/>
                <a:ext cx="1968680" cy="11008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18248" y="2244264"/>
                <a:ext cx="138358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248" y="2244264"/>
                <a:ext cx="1383584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1661" y="4642339"/>
                <a:ext cx="750277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err="1" smtClean="0">
                    <a:solidFill>
                      <a:srgbClr val="0070C0"/>
                    </a:solidFill>
                    <a:latin typeface="SVN-Billo" pitchFamily="2" charset="0"/>
                  </a:rPr>
                  <a:t>Đáp</a:t>
                </a:r>
                <a:r>
                  <a:rPr lang="en-US" sz="6600" dirty="0" smtClean="0">
                    <a:solidFill>
                      <a:srgbClr val="0070C0"/>
                    </a:solidFill>
                    <a:latin typeface="SVN-Billo" pitchFamily="2" charset="0"/>
                  </a:rPr>
                  <a:t> </a:t>
                </a:r>
                <a:r>
                  <a:rPr lang="en-US" sz="6600" dirty="0" err="1" smtClean="0">
                    <a:solidFill>
                      <a:srgbClr val="0070C0"/>
                    </a:solidFill>
                    <a:latin typeface="SVN-Billo" pitchFamily="2" charset="0"/>
                  </a:rPr>
                  <a:t>án</a:t>
                </a:r>
                <a:r>
                  <a:rPr lang="en-US" sz="6600" dirty="0" smtClean="0">
                    <a:solidFill>
                      <a:srgbClr val="0070C0"/>
                    </a:solidFill>
                    <a:latin typeface="SVN-Billo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66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6600" dirty="0"/>
              </a:p>
              <a:p>
                <a:endParaRPr lang="en-US" sz="6600" dirty="0">
                  <a:solidFill>
                    <a:srgbClr val="FF0000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1" y="4642339"/>
                <a:ext cx="7502770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5524" t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691661" y="559609"/>
            <a:ext cx="6952414" cy="1130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SVN-Billo" pitchFamily="2" charset="0"/>
              </a:rPr>
              <a:t>Ô </a:t>
            </a:r>
            <a:r>
              <a:rPr lang="en-US" sz="6600" dirty="0" err="1" smtClean="0">
                <a:latin typeface="SVN-Billo" pitchFamily="2" charset="0"/>
              </a:rPr>
              <a:t>số</a:t>
            </a:r>
            <a:r>
              <a:rPr lang="en-US" sz="6600" dirty="0" smtClean="0">
                <a:latin typeface="SVN-Billo" pitchFamily="2" charset="0"/>
              </a:rPr>
              <a:t> 5</a:t>
            </a:r>
            <a:endParaRPr lang="en-US" sz="6600" dirty="0">
              <a:latin typeface="SVN-Billo" pitchFamily="2" charset="0"/>
            </a:endParaRPr>
          </a:p>
        </p:txBody>
      </p:sp>
      <p:sp>
        <p:nvSpPr>
          <p:cNvPr id="10" name="5-Point Star 9">
            <a:hlinkClick r:id="rId5" action="ppaction://hlinksldjump"/>
          </p:cNvPr>
          <p:cNvSpPr/>
          <p:nvPr/>
        </p:nvSpPr>
        <p:spPr>
          <a:xfrm>
            <a:off x="10292861" y="1594339"/>
            <a:ext cx="633046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1303" y="2177936"/>
            <a:ext cx="2262543" cy="63560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Comic Sans MS" pitchFamily="66" charset="0"/>
              </a:rPr>
              <a:t>Tính</a:t>
            </a:r>
            <a:r>
              <a:rPr lang="en-US" sz="6000" dirty="0" smtClean="0">
                <a:latin typeface="Comic Sans MS" pitchFamily="66" charset="0"/>
              </a:rPr>
              <a:t> : </a:t>
            </a:r>
            <a:endParaRPr lang="en-US" sz="60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03785" y="2045677"/>
                <a:ext cx="320953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/>
                        </a:rPr>
                        <m:t>4.36.25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85" y="2045677"/>
                <a:ext cx="3209532" cy="11079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691661" y="559609"/>
            <a:ext cx="6952414" cy="1130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SVN-Billo" pitchFamily="2" charset="0"/>
              </a:rPr>
              <a:t>Ô </a:t>
            </a:r>
            <a:r>
              <a:rPr lang="en-US" sz="6600" dirty="0" err="1" smtClean="0">
                <a:latin typeface="SVN-Billo" pitchFamily="2" charset="0"/>
              </a:rPr>
              <a:t>số</a:t>
            </a:r>
            <a:r>
              <a:rPr lang="en-US" sz="6600" dirty="0" smtClean="0">
                <a:latin typeface="SVN-Billo" pitchFamily="2" charset="0"/>
              </a:rPr>
              <a:t> 6</a:t>
            </a:r>
            <a:endParaRPr lang="en-US" sz="6600" dirty="0">
              <a:latin typeface="SVN-Bill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676" y="4595447"/>
            <a:ext cx="3265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SVN-Billo" pitchFamily="2" charset="0"/>
              </a:rPr>
              <a:t>Đáp</a:t>
            </a:r>
            <a:r>
              <a:rPr lang="en-US" sz="6600" dirty="0" smtClean="0">
                <a:solidFill>
                  <a:srgbClr val="0070C0"/>
                </a:solidFill>
                <a:latin typeface="SVN-Billo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SVN-Billo" pitchFamily="2" charset="0"/>
              </a:rPr>
              <a:t>án</a:t>
            </a:r>
            <a:r>
              <a:rPr lang="en-US" sz="6600" dirty="0" smtClean="0">
                <a:solidFill>
                  <a:srgbClr val="0070C0"/>
                </a:solidFill>
                <a:latin typeface="SVN-Billo" pitchFamily="2" charset="0"/>
              </a:rPr>
              <a:t>:</a:t>
            </a:r>
            <a:endParaRPr lang="en-US" sz="6600" dirty="0"/>
          </a:p>
          <a:p>
            <a:endParaRPr lang="en-US" sz="6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2876" y="4161692"/>
            <a:ext cx="388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03784" y="4570712"/>
                <a:ext cx="56471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4.36.25=3600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84" y="4570712"/>
                <a:ext cx="5647123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10292861" y="1594339"/>
            <a:ext cx="633046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6657" y="2213105"/>
            <a:ext cx="7733810" cy="3616036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SVN-Gretoon" pitchFamily="18" charset="0"/>
              </a:rPr>
              <a:t>Lucky ! </a:t>
            </a:r>
            <a:endParaRPr lang="en-US" sz="8800" dirty="0">
              <a:latin typeface="SVN-Gretoo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661" y="559609"/>
            <a:ext cx="6952414" cy="1130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SVN-Billo" pitchFamily="2" charset="0"/>
              </a:rPr>
              <a:t>Ô </a:t>
            </a:r>
            <a:r>
              <a:rPr lang="en-US" sz="6600" dirty="0" err="1" smtClean="0">
                <a:latin typeface="SVN-Billo" pitchFamily="2" charset="0"/>
              </a:rPr>
              <a:t>số</a:t>
            </a:r>
            <a:r>
              <a:rPr lang="en-US" sz="6600" dirty="0" smtClean="0">
                <a:latin typeface="SVN-Billo" pitchFamily="2" charset="0"/>
              </a:rPr>
              <a:t> </a:t>
            </a:r>
            <a:r>
              <a:rPr lang="en-US" sz="6600" dirty="0" smtClean="0">
                <a:latin typeface="Harlow Solid Italic" pitchFamily="82" charset="0"/>
              </a:rPr>
              <a:t>7</a:t>
            </a:r>
            <a:endParaRPr lang="en-US" sz="6600" dirty="0">
              <a:latin typeface="Harlow Solid Italic" pitchFamily="82" charset="0"/>
            </a:endParaRPr>
          </a:p>
        </p:txBody>
      </p:sp>
      <p:sp>
        <p:nvSpPr>
          <p:cNvPr id="6" name="5-Point Star 5">
            <a:hlinkClick r:id="rId2" action="ppaction://hlinksldjump"/>
          </p:cNvPr>
          <p:cNvSpPr/>
          <p:nvPr/>
        </p:nvSpPr>
        <p:spPr>
          <a:xfrm>
            <a:off x="10292861" y="1594339"/>
            <a:ext cx="633046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500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1303" y="2177936"/>
            <a:ext cx="7733810" cy="752833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Comic Sans MS" pitchFamily="66" charset="0"/>
              </a:rPr>
              <a:t>Tính</a:t>
            </a:r>
            <a:r>
              <a:rPr lang="en-US" sz="6600" dirty="0" smtClean="0">
                <a:latin typeface="Comic Sans MS" pitchFamily="66" charset="0"/>
              </a:rPr>
              <a:t>: </a:t>
            </a:r>
            <a:endParaRPr lang="en-US" sz="6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97288" y="2201034"/>
                <a:ext cx="77915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6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/>
                                </a:rPr>
                                <m:t>2017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6000" i="1">
                              <a:latin typeface="Cambria Math"/>
                            </a:rPr>
                            <m:t>−2016</m:t>
                          </m:r>
                        </m:e>
                      </m:d>
                      <m:r>
                        <a:rPr lang="en-US" sz="6000" b="0" i="0" smtClean="0">
                          <a:latin typeface="Cambria Math"/>
                        </a:rPr>
                        <m:t>.2017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288" y="2201034"/>
                <a:ext cx="7791557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6496" y="4812488"/>
                <a:ext cx="1050005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6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2017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−2016</m:t>
                          </m:r>
                        </m:e>
                      </m:d>
                      <m:r>
                        <a:rPr lang="en-US" sz="6000">
                          <a:latin typeface="Cambria Math"/>
                        </a:rPr>
                        <m:t>.</m:t>
                      </m:r>
                      <m:r>
                        <a:rPr lang="en-US" sz="6000" smtClean="0">
                          <a:solidFill>
                            <a:srgbClr val="FF0000"/>
                          </a:solidFill>
                          <a:latin typeface="Cambria Math"/>
                        </a:rPr>
                        <m:t>2017</m:t>
                      </m:r>
                      <m:r>
                        <a:rPr lang="en-US" sz="6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=2017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96" y="4812488"/>
                <a:ext cx="10500054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240652" y="559609"/>
            <a:ext cx="6952414" cy="1130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SVN-Billo" pitchFamily="2" charset="0"/>
              </a:rPr>
              <a:t>Ô </a:t>
            </a:r>
            <a:r>
              <a:rPr lang="en-US" sz="6600" dirty="0" err="1" smtClean="0">
                <a:latin typeface="SVN-Billo" pitchFamily="2" charset="0"/>
              </a:rPr>
              <a:t>số</a:t>
            </a:r>
            <a:r>
              <a:rPr lang="en-US" sz="6600" dirty="0" smtClean="0">
                <a:latin typeface="SVN-Billo" pitchFamily="2" charset="0"/>
              </a:rPr>
              <a:t> </a:t>
            </a:r>
            <a:r>
              <a:rPr lang="en-US" sz="6600" dirty="0">
                <a:latin typeface="Harlow Solid Italic" pitchFamily="82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076" y="3704493"/>
            <a:ext cx="3265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SVN-Billo" pitchFamily="2" charset="0"/>
              </a:rPr>
              <a:t>Đáp</a:t>
            </a:r>
            <a:r>
              <a:rPr lang="en-US" sz="6600" dirty="0" smtClean="0">
                <a:solidFill>
                  <a:srgbClr val="0070C0"/>
                </a:solidFill>
                <a:latin typeface="SVN-Billo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SVN-Billo" pitchFamily="2" charset="0"/>
              </a:rPr>
              <a:t>án</a:t>
            </a:r>
            <a:r>
              <a:rPr lang="en-US" sz="6600" dirty="0" smtClean="0">
                <a:solidFill>
                  <a:srgbClr val="0070C0"/>
                </a:solidFill>
                <a:latin typeface="SVN-Billo" pitchFamily="2" charset="0"/>
              </a:rPr>
              <a:t>:</a:t>
            </a:r>
            <a:endParaRPr lang="en-US" sz="6600" dirty="0"/>
          </a:p>
          <a:p>
            <a:endParaRPr lang="en-US" sz="6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5-Point Star 6">
            <a:hlinkClick r:id="rId4" action="ppaction://hlinksldjump"/>
          </p:cNvPr>
          <p:cNvSpPr/>
          <p:nvPr/>
        </p:nvSpPr>
        <p:spPr>
          <a:xfrm>
            <a:off x="10292861" y="1206780"/>
            <a:ext cx="633046" cy="5627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62" y="1330347"/>
            <a:ext cx="9288950" cy="955653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SVN-Gretoon" pitchFamily="18" charset="0"/>
              </a:rPr>
              <a:t>Dặn</a:t>
            </a:r>
            <a:r>
              <a:rPr lang="en-US" sz="8000" dirty="0" smtClean="0">
                <a:latin typeface="SVN-Gretoon" pitchFamily="18" charset="0"/>
              </a:rPr>
              <a:t> </a:t>
            </a:r>
            <a:r>
              <a:rPr lang="en-US" sz="8000" dirty="0" err="1" smtClean="0">
                <a:latin typeface="SVN-Gretoon" pitchFamily="18" charset="0"/>
              </a:rPr>
              <a:t>dò</a:t>
            </a:r>
            <a:endParaRPr lang="en-US" sz="8000" dirty="0">
              <a:latin typeface="SVN-Gretoo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4" y="3098323"/>
            <a:ext cx="9416391" cy="2388077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>
                <a:latin typeface="Cambria" pitchFamily="18" charset="0"/>
              </a:rPr>
              <a:t>Xem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lại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lí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thuyết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và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bài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tập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đã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làm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trên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lớp</a:t>
            </a:r>
            <a:endParaRPr lang="en-US" sz="36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>
                <a:latin typeface="Cambria" pitchFamily="18" charset="0"/>
              </a:rPr>
              <a:t>Nhóm</a:t>
            </a:r>
            <a:r>
              <a:rPr lang="en-US" sz="3600" dirty="0" smtClean="0">
                <a:latin typeface="Cambria" pitchFamily="18" charset="0"/>
              </a:rPr>
              <a:t> 3 </a:t>
            </a:r>
            <a:r>
              <a:rPr lang="en-US" sz="3600" dirty="0" err="1" smtClean="0">
                <a:latin typeface="Cambria" pitchFamily="18" charset="0"/>
              </a:rPr>
              <a:t>và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nhóm</a:t>
            </a:r>
            <a:r>
              <a:rPr lang="en-US" sz="3600" dirty="0" smtClean="0">
                <a:latin typeface="Cambria" pitchFamily="18" charset="0"/>
              </a:rPr>
              <a:t> 4 </a:t>
            </a:r>
            <a:r>
              <a:rPr lang="en-US" sz="3600" dirty="0" err="1" smtClean="0">
                <a:latin typeface="Cambria" pitchFamily="18" charset="0"/>
              </a:rPr>
              <a:t>hoàn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thành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bài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nhóm</a:t>
            </a:r>
            <a:endParaRPr lang="en-US" sz="3600" dirty="0" smtClean="0"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err="1" smtClean="0">
                <a:latin typeface="Cambria" pitchFamily="18" charset="0"/>
              </a:rPr>
              <a:t>Cả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lớp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làm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các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bài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u="sng" dirty="0" smtClean="0">
                <a:solidFill>
                  <a:srgbClr val="0070C0"/>
                </a:solidFill>
                <a:latin typeface="Cambria" pitchFamily="18" charset="0"/>
              </a:rPr>
              <a:t>164, 165, 166, 167 </a:t>
            </a:r>
            <a:r>
              <a:rPr lang="en-US" sz="3600" u="sng" dirty="0" err="1" smtClean="0">
                <a:solidFill>
                  <a:srgbClr val="0070C0"/>
                </a:solidFill>
                <a:latin typeface="Cambria" pitchFamily="18" charset="0"/>
              </a:rPr>
              <a:t>sgk</a:t>
            </a:r>
            <a:r>
              <a:rPr lang="en-US" sz="3600" u="sng" dirty="0" smtClean="0">
                <a:solidFill>
                  <a:srgbClr val="0070C0"/>
                </a:solidFill>
                <a:latin typeface="Cambria" pitchFamily="18" charset="0"/>
              </a:rPr>
              <a:t>/ 63</a:t>
            </a:r>
            <a:endParaRPr lang="en-US" sz="3600" u="sng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198" y="454430"/>
            <a:ext cx="10058402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SVN-KG Ten Thousand Reasons" pitchFamily="18" charset="0"/>
                <a:cs typeface="Consolas" panose="020B0609020204030204" pitchFamily="49" charset="0"/>
              </a:rPr>
              <a:t>I. </a:t>
            </a:r>
            <a:r>
              <a:rPr lang="en-US" sz="4800" b="1" dirty="0" err="1" smtClean="0">
                <a:latin typeface="SVN-KG Ten Thousand Reasons" pitchFamily="18" charset="0"/>
                <a:cs typeface="Consolas" panose="020B0609020204030204" pitchFamily="49" charset="0"/>
              </a:rPr>
              <a:t>Lý</a:t>
            </a:r>
            <a:r>
              <a:rPr lang="en-US" sz="4800" b="1" dirty="0" smtClean="0">
                <a:latin typeface="SVN-KG Ten Thousand Reasons" pitchFamily="18" charset="0"/>
                <a:cs typeface="Consolas" panose="020B0609020204030204" pitchFamily="49" charset="0"/>
              </a:rPr>
              <a:t> </a:t>
            </a:r>
            <a:r>
              <a:rPr lang="en-US" sz="4800" b="1" dirty="0" err="1" smtClean="0">
                <a:latin typeface="SVN-KG Ten Thousand Reasons" pitchFamily="18" charset="0"/>
                <a:cs typeface="Consolas" panose="020B0609020204030204" pitchFamily="49" charset="0"/>
              </a:rPr>
              <a:t>thuyết</a:t>
            </a:r>
            <a:endParaRPr sz="4800" b="1" dirty="0">
              <a:latin typeface="SVN-KG Ten Thousand Reasons" pitchFamily="18" charset="0"/>
              <a:cs typeface="Consolas" panose="020B0609020204030204" pitchFamily="49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0677" y="2234738"/>
            <a:ext cx="7074771" cy="42291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Nhóm</a:t>
            </a:r>
            <a:r>
              <a:rPr lang="en-US" sz="2800" dirty="0" smtClean="0">
                <a:latin typeface="Comic Sans MS" pitchFamily="66" charset="0"/>
              </a:rPr>
              <a:t> 1: </a:t>
            </a:r>
            <a:r>
              <a:rPr lang="en-US" sz="2800" dirty="0" err="1">
                <a:latin typeface="Comic Sans MS" pitchFamily="66" charset="0"/>
              </a:rPr>
              <a:t>C</a:t>
            </a:r>
            <a:r>
              <a:rPr lang="en-US" sz="2800" dirty="0" err="1" smtClean="0">
                <a:latin typeface="Comic Sans MS" pitchFamily="66" charset="0"/>
              </a:rPr>
              <a:t>ộng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trừ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nhân</a:t>
            </a:r>
            <a:r>
              <a:rPr lang="en-US" sz="2800" dirty="0" smtClean="0">
                <a:latin typeface="Comic Sans MS" pitchFamily="66" charset="0"/>
              </a:rPr>
              <a:t>, chia </a:t>
            </a:r>
            <a:endParaRPr sz="2800" dirty="0">
              <a:latin typeface="Comic Sans MS" pitchFamily="66" charset="0"/>
            </a:endParaRPr>
          </a:p>
          <a:p>
            <a:r>
              <a:rPr lang="en-US" sz="2800" dirty="0" err="1" smtClean="0">
                <a:latin typeface="Comic Sans MS" pitchFamily="66" charset="0"/>
              </a:rPr>
              <a:t>Nhóm</a:t>
            </a:r>
            <a:r>
              <a:rPr lang="en-US" sz="2800" dirty="0" smtClean="0">
                <a:latin typeface="Comic Sans MS" pitchFamily="66" charset="0"/>
              </a:rPr>
              <a:t> 2: </a:t>
            </a:r>
            <a:r>
              <a:rPr lang="en-US" sz="2800" dirty="0" err="1" smtClean="0">
                <a:latin typeface="Comic Sans MS" pitchFamily="66" charset="0"/>
              </a:rPr>
              <a:t>Lũy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thừa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r>
              <a:rPr lang="en-US" sz="2800" dirty="0" err="1" smtClean="0">
                <a:latin typeface="Comic Sans MS" pitchFamily="66" charset="0"/>
              </a:rPr>
              <a:t>Nhóm</a:t>
            </a:r>
            <a:r>
              <a:rPr lang="en-US" sz="2800" dirty="0" smtClean="0">
                <a:latin typeface="Comic Sans MS" pitchFamily="66" charset="0"/>
              </a:rPr>
              <a:t> 3: </a:t>
            </a:r>
            <a:r>
              <a:rPr lang="en-US" sz="2800" dirty="0" err="1" smtClean="0">
                <a:latin typeface="Comic Sans MS" pitchFamily="66" charset="0"/>
              </a:rPr>
              <a:t>Tính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chất</a:t>
            </a:r>
            <a:r>
              <a:rPr lang="en-US" sz="2800" dirty="0" smtClean="0">
                <a:latin typeface="Comic Sans MS" pitchFamily="66" charset="0"/>
              </a:rPr>
              <a:t> chia </a:t>
            </a:r>
            <a:r>
              <a:rPr lang="en-US" sz="2800" dirty="0" err="1" smtClean="0">
                <a:latin typeface="Comic Sans MS" pitchFamily="66" charset="0"/>
              </a:rPr>
              <a:t>hết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của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tổng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err="1" smtClean="0">
                <a:latin typeface="Comic Sans MS" pitchFamily="66" charset="0"/>
              </a:rPr>
              <a:t>Nhóm</a:t>
            </a:r>
            <a:r>
              <a:rPr lang="en-US" sz="2800" dirty="0" smtClean="0">
                <a:latin typeface="Comic Sans MS" pitchFamily="66" charset="0"/>
              </a:rPr>
              <a:t> 4: </a:t>
            </a:r>
            <a:r>
              <a:rPr lang="en-US" sz="2800" dirty="0" err="1" smtClean="0">
                <a:latin typeface="Comic Sans MS" pitchFamily="66" charset="0"/>
              </a:rPr>
              <a:t>Dấu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hiệu</a:t>
            </a:r>
            <a:r>
              <a:rPr lang="en-US" sz="2800" dirty="0" smtClean="0">
                <a:latin typeface="Comic Sans MS" pitchFamily="66" charset="0"/>
              </a:rPr>
              <a:t> chia </a:t>
            </a:r>
            <a:r>
              <a:rPr lang="en-US" sz="2800" dirty="0" err="1" smtClean="0">
                <a:latin typeface="Comic Sans MS" pitchFamily="66" charset="0"/>
              </a:rPr>
              <a:t>hết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của</a:t>
            </a:r>
            <a:r>
              <a:rPr lang="en-US" sz="2800" dirty="0" smtClean="0">
                <a:latin typeface="Comic Sans MS" pitchFamily="66" charset="0"/>
              </a:rPr>
              <a:t> 2, 3, 5, 9</a:t>
            </a:r>
            <a:endParaRPr sz="2800" dirty="0">
              <a:latin typeface="Comic Sans MS" pitchFamily="66" charset="0"/>
            </a:endParaRPr>
          </a:p>
        </p:txBody>
      </p:sp>
      <p:graphicFrame>
        <p:nvGraphicFramePr>
          <p:cNvPr id="4" name="Content Placeholder 8" descr="Basic Block List showing 6 groups of boxes, each a different color, arranged from left to right and top to bottom by row with 2 boxes in each row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447111"/>
              </p:ext>
            </p:extLst>
          </p:nvPr>
        </p:nvGraphicFramePr>
        <p:xfrm>
          <a:off x="7240587" y="131023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5255"/>
                  </p:ext>
                </p:extLst>
              </p:nvPr>
            </p:nvGraphicFramePr>
            <p:xfrm>
              <a:off x="402478" y="982431"/>
              <a:ext cx="11448975" cy="50615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09892"/>
                    <a:gridCol w="1699253"/>
                    <a:gridCol w="1699253"/>
                    <a:gridCol w="2008803"/>
                    <a:gridCol w="1579154"/>
                    <a:gridCol w="2452620"/>
                  </a:tblGrid>
                  <a:tr h="1008185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tính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Số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thứ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nhất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Số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thứ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2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Dấu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của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tính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Kết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quả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tính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Điều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kiện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để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kết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quả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là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số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tự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nhiên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8865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cộng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a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b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+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Tổng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mọi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a </a:t>
                          </a:r>
                          <a:r>
                            <a:rPr lang="en-US" sz="3200" baseline="0" dirty="0" err="1" smtClean="0">
                              <a:effectLst/>
                              <a:latin typeface="Cambria" pitchFamily="18" charset="0"/>
                            </a:rPr>
                            <a:t>và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b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8865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Cambria" pitchFamily="18" charset="0"/>
                            </a:rPr>
                            <a:t>Phép trừ</a:t>
                          </a:r>
                          <a:endParaRPr lang="en-US" sz="200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a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b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-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err="1">
                              <a:effectLst/>
                              <a:latin typeface="Cambria" pitchFamily="18" charset="0"/>
                            </a:rPr>
                            <a:t>Hiệu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effectLst/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oMath>
                          </a14:m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8865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nhân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a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b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0" dirty="0" smtClean="0">
                              <a:effectLst/>
                              <a:latin typeface="Cambria" pitchFamily="18" charset="0"/>
                              <a:ea typeface="+mn-ea"/>
                              <a:cs typeface="+mn-cs"/>
                            </a:rPr>
                            <a:t>x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Tích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mọi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a </a:t>
                          </a:r>
                          <a:r>
                            <a:rPr lang="en-US" sz="3200" baseline="0" dirty="0" err="1" smtClean="0">
                              <a:effectLst/>
                              <a:latin typeface="Cambria" pitchFamily="18" charset="0"/>
                            </a:rPr>
                            <a:t>và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b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8865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chia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a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b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: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thương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 b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3200" b="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200" b="1" dirty="0" smtClean="0">
                              <a:effectLst/>
                              <a:latin typeface="Cambria" pitchFamily="18" charset="0"/>
                              <a:ea typeface="Calibri"/>
                              <a:cs typeface="Times New Roman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𝒂</m:t>
                              </m:r>
                              <m:r>
                                <a:rPr lang="en-US" sz="3200" b="1" i="1" smtClean="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⋮</m:t>
                              </m:r>
                              <m:r>
                                <a:rPr lang="en-US" sz="3200" b="1" i="1" smtClean="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𝒃</m:t>
                              </m:r>
                            </m:oMath>
                          </a14:m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5255"/>
                  </p:ext>
                </p:extLst>
              </p:nvPr>
            </p:nvGraphicFramePr>
            <p:xfrm>
              <a:off x="402478" y="982431"/>
              <a:ext cx="11448975" cy="506158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09892"/>
                    <a:gridCol w="1699253"/>
                    <a:gridCol w="1699253"/>
                    <a:gridCol w="2008803"/>
                    <a:gridCol w="1579154"/>
                    <a:gridCol w="2452620"/>
                  </a:tblGrid>
                  <a:tr h="1021715">
                    <a:tc>
                      <a:txBody>
                        <a:bodyPr/>
                        <a:lstStyle/>
                        <a:p>
                          <a:pPr marL="4572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tính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Số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thứ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nhất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Số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thứ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2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Dấu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của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tính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Kết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quả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tính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Điều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kiện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để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kết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quả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là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số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tự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nhiên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8865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cộng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a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b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+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Tổng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mọi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a </a:t>
                          </a:r>
                          <a:r>
                            <a:rPr lang="en-US" sz="3200" baseline="0" dirty="0" err="1" smtClean="0">
                              <a:effectLst/>
                              <a:latin typeface="Cambria" pitchFamily="18" charset="0"/>
                            </a:rPr>
                            <a:t>và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b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8865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Cambria" pitchFamily="18" charset="0"/>
                            </a:rPr>
                            <a:t>Phép trừ</a:t>
                          </a:r>
                          <a:endParaRPr lang="en-US" sz="200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a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b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-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err="1">
                              <a:effectLst/>
                              <a:latin typeface="Cambria" pitchFamily="18" charset="0"/>
                            </a:rPr>
                            <a:t>Hiệu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67164" t="-209877" r="-249" b="-233951"/>
                          </a:stretch>
                        </a:blipFill>
                      </a:tcPr>
                    </a:tc>
                  </a:tr>
                  <a:tr h="98865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nhân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a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b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0" dirty="0" smtClean="0">
                              <a:effectLst/>
                              <a:latin typeface="Cambria" pitchFamily="18" charset="0"/>
                              <a:ea typeface="+mn-ea"/>
                              <a:cs typeface="+mn-cs"/>
                            </a:rPr>
                            <a:t>x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Tích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mọi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a </a:t>
                          </a:r>
                          <a:r>
                            <a:rPr lang="en-US" sz="3200" baseline="0" dirty="0" err="1" smtClean="0">
                              <a:effectLst/>
                              <a:latin typeface="Cambria" pitchFamily="18" charset="0"/>
                            </a:rPr>
                            <a:t>và</a:t>
                          </a:r>
                          <a:r>
                            <a:rPr lang="en-US" sz="3200" baseline="0" dirty="0" smtClean="0">
                              <a:effectLst/>
                              <a:latin typeface="Cambria" pitchFamily="18" charset="0"/>
                            </a:rPr>
                            <a:t> b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7391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Cambria" pitchFamily="18" charset="0"/>
                            </a:rPr>
                            <a:t>Phép</a:t>
                          </a:r>
                          <a:r>
                            <a:rPr lang="en-US" sz="2000" dirty="0">
                              <a:effectLst/>
                              <a:latin typeface="Cambria" pitchFamily="18" charset="0"/>
                            </a:rPr>
                            <a:t> chia</a:t>
                          </a:r>
                          <a:endParaRPr lang="en-US" sz="2000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a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b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mbria" pitchFamily="18" charset="0"/>
                            </a:rPr>
                            <a:t>: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dirty="0" err="1" smtClean="0">
                              <a:effectLst/>
                              <a:latin typeface="Cambria" pitchFamily="18" charset="0"/>
                            </a:rPr>
                            <a:t>thương</a:t>
                          </a:r>
                          <a:r>
                            <a:rPr lang="en-US" sz="3200" dirty="0">
                              <a:effectLst/>
                              <a:latin typeface="Cambria" pitchFamily="18" charset="0"/>
                            </a:rPr>
                            <a:t> </a:t>
                          </a:r>
                          <a:endParaRPr lang="en-US" sz="3200" b="1" dirty="0">
                            <a:effectLst/>
                            <a:latin typeface="Cambria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67164" t="-377273" r="-249" b="-232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65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2459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SVN-Berkshire Swash" pitchFamily="18" charset="0"/>
              </a:rPr>
              <a:t>Lũy</a:t>
            </a:r>
            <a:r>
              <a:rPr lang="en-US" sz="4800" dirty="0" smtClean="0">
                <a:latin typeface="SVN-Berkshire Swash" pitchFamily="18" charset="0"/>
              </a:rPr>
              <a:t> </a:t>
            </a:r>
            <a:r>
              <a:rPr lang="en-US" sz="4800" dirty="0" err="1" smtClean="0">
                <a:latin typeface="SVN-Berkshire Swash" pitchFamily="18" charset="0"/>
              </a:rPr>
              <a:t>thừa</a:t>
            </a:r>
            <a:r>
              <a:rPr lang="en-US" sz="4800" dirty="0" smtClean="0">
                <a:latin typeface="SVN-Berkshire Swash" pitchFamily="18" charset="0"/>
              </a:rPr>
              <a:t> </a:t>
            </a:r>
            <a:r>
              <a:rPr lang="en-US" sz="4800" dirty="0" err="1" smtClean="0">
                <a:latin typeface="SVN-Berkshire Swash" pitchFamily="18" charset="0"/>
              </a:rPr>
              <a:t>với</a:t>
            </a:r>
            <a:r>
              <a:rPr lang="en-US" sz="4800" dirty="0" smtClean="0">
                <a:latin typeface="SVN-Berkshire Swash" pitchFamily="18" charset="0"/>
              </a:rPr>
              <a:t> </a:t>
            </a:r>
            <a:r>
              <a:rPr lang="en-US" sz="4800" dirty="0" err="1" smtClean="0">
                <a:latin typeface="SVN-Berkshire Swash" pitchFamily="18" charset="0"/>
              </a:rPr>
              <a:t>số</a:t>
            </a:r>
            <a:r>
              <a:rPr lang="en-US" sz="4800" dirty="0" smtClean="0">
                <a:latin typeface="SVN-Berkshire Swash" pitchFamily="18" charset="0"/>
              </a:rPr>
              <a:t> </a:t>
            </a:r>
            <a:r>
              <a:rPr lang="en-US" sz="4800" dirty="0" err="1" smtClean="0">
                <a:latin typeface="SVN-Berkshire Swash" pitchFamily="18" charset="0"/>
              </a:rPr>
              <a:t>mũ</a:t>
            </a:r>
            <a:r>
              <a:rPr lang="en-US" sz="4800" dirty="0" smtClean="0">
                <a:latin typeface="SVN-Berkshire Swash" pitchFamily="18" charset="0"/>
              </a:rPr>
              <a:t> </a:t>
            </a:r>
            <a:r>
              <a:rPr lang="en-US" sz="4800" dirty="0" err="1" smtClean="0">
                <a:latin typeface="SVN-Berkshire Swash" pitchFamily="18" charset="0"/>
              </a:rPr>
              <a:t>tự</a:t>
            </a:r>
            <a:r>
              <a:rPr lang="en-US" sz="4800" dirty="0" smtClean="0">
                <a:latin typeface="SVN-Berkshire Swash" pitchFamily="18" charset="0"/>
              </a:rPr>
              <a:t> </a:t>
            </a:r>
            <a:r>
              <a:rPr lang="en-US" sz="4800" dirty="0" err="1" smtClean="0">
                <a:latin typeface="SVN-Berkshire Swash" pitchFamily="18" charset="0"/>
              </a:rPr>
              <a:t>nhiên</a:t>
            </a:r>
            <a:r>
              <a:rPr lang="en-US" sz="4800" dirty="0" smtClean="0">
                <a:latin typeface="SVN-Berkshire Swash" pitchFamily="18" charset="0"/>
              </a:rPr>
              <a:t> </a:t>
            </a:r>
            <a:endParaRPr lang="en-US" sz="4800" dirty="0">
              <a:latin typeface="SVN-Berkshire Swas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927423" y="3197903"/>
                <a:ext cx="2473377" cy="11392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7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7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423" y="3197903"/>
                <a:ext cx="2473377" cy="11392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26761" y="1678900"/>
            <a:ext cx="1886262" cy="77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Định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nghĩa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1717" y="4713156"/>
            <a:ext cx="1618938" cy="617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Qui </a:t>
            </a:r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ước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5322" y="3195404"/>
            <a:ext cx="1823805" cy="57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Công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mbria" pitchFamily="18" charset="0"/>
              </a:rPr>
              <a:t>thức</a:t>
            </a:r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0" y="1783830"/>
            <a:ext cx="2473377" cy="674557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Nhân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lũy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thừa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cùng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cơ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số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68917" y="4397113"/>
            <a:ext cx="2473377" cy="6745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Chia </a:t>
            </a:r>
            <a:r>
              <a:rPr lang="en-US" dirty="0" err="1" smtClean="0">
                <a:solidFill>
                  <a:schemeClr val="tx2"/>
                </a:solidFill>
              </a:rPr>
              <a:t>hai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lũy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thừa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cùng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cơ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số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48709" y="2458388"/>
                <a:ext cx="2842366" cy="831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𝑡h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ừ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ố </m:t>
                          </m:r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09" y="2458388"/>
                <a:ext cx="2842366" cy="8318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07484" y="5553853"/>
                <a:ext cx="15393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3200" dirty="0" smtClean="0"/>
                  <a:t>;</a:t>
                </a:r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84" y="5553853"/>
                <a:ext cx="1539396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1458" r="-7540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916891" y="5553853"/>
                <a:ext cx="1542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91" y="5553853"/>
                <a:ext cx="154221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236657" y="2643502"/>
                <a:ext cx="2288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657" y="2643502"/>
                <a:ext cx="228806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268917" y="5292243"/>
                <a:ext cx="266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917" y="5292243"/>
                <a:ext cx="266175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203127" y="3830786"/>
                <a:ext cx="12041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27" y="3830786"/>
                <a:ext cx="120411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7" idx="3"/>
          </p:cNvCxnSpPr>
          <p:nvPr/>
        </p:nvCxnSpPr>
        <p:spPr>
          <a:xfrm>
            <a:off x="3013023" y="2068644"/>
            <a:ext cx="1588957" cy="11267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500655" y="4354006"/>
            <a:ext cx="1831503" cy="5933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07239" y="3398961"/>
            <a:ext cx="718083" cy="9559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</p:cNvCxnSpPr>
          <p:nvPr/>
        </p:nvCxnSpPr>
        <p:spPr>
          <a:xfrm flipV="1">
            <a:off x="8037225" y="2458389"/>
            <a:ext cx="1588956" cy="7370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037224" y="3767529"/>
            <a:ext cx="1588957" cy="11267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854" y="1113906"/>
            <a:ext cx="6858002" cy="18288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SVN-KG Ten Thousand Reasons" pitchFamily="18" charset="0"/>
              </a:rPr>
              <a:t>II. </a:t>
            </a:r>
            <a:r>
              <a:rPr lang="en-US" sz="7200" b="1" dirty="0" err="1" smtClean="0">
                <a:latin typeface="SVN-KG Ten Thousand Reasons" pitchFamily="18" charset="0"/>
              </a:rPr>
              <a:t>Bài</a:t>
            </a:r>
            <a:r>
              <a:rPr lang="en-US" sz="7200" b="1" dirty="0" smtClean="0">
                <a:latin typeface="SVN-KG Ten Thousand Reasons" pitchFamily="18" charset="0"/>
              </a:rPr>
              <a:t> </a:t>
            </a:r>
            <a:r>
              <a:rPr lang="en-US" sz="7200" b="1" dirty="0" err="1" smtClean="0">
                <a:latin typeface="SVN-KG Ten Thousand Reasons" pitchFamily="18" charset="0"/>
              </a:rPr>
              <a:t>tập</a:t>
            </a:r>
            <a:r>
              <a:rPr lang="en-US" sz="7200" b="1" dirty="0" smtClean="0">
                <a:latin typeface="SVN-KG Ten Thousand Reasons" pitchFamily="18" charset="0"/>
              </a:rPr>
              <a:t> </a:t>
            </a:r>
            <a:endParaRPr lang="en-US" sz="7200" b="1" dirty="0">
              <a:latin typeface="SVN-KG Ten Thousand Reason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9" y="-187570"/>
            <a:ext cx="11934091" cy="1512277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Comic Sans MS" pitchFamily="66" charset="0"/>
              </a:rPr>
              <a:t>Bài</a:t>
            </a:r>
            <a:r>
              <a:rPr lang="en-US" sz="4400" dirty="0" smtClean="0">
                <a:latin typeface="Comic Sans MS" pitchFamily="66" charset="0"/>
              </a:rPr>
              <a:t> 1. ( </a:t>
            </a:r>
            <a:r>
              <a:rPr lang="en-US" sz="4400" dirty="0" err="1" smtClean="0">
                <a:latin typeface="Comic Sans MS" pitchFamily="66" charset="0"/>
              </a:rPr>
              <a:t>bài</a:t>
            </a:r>
            <a:r>
              <a:rPr lang="en-US" sz="4400" dirty="0" smtClean="0">
                <a:latin typeface="Comic Sans MS" pitchFamily="66" charset="0"/>
              </a:rPr>
              <a:t> 160 </a:t>
            </a:r>
            <a:r>
              <a:rPr lang="en-US" sz="4400" dirty="0" err="1" smtClean="0">
                <a:latin typeface="Comic Sans MS" pitchFamily="66" charset="0"/>
              </a:rPr>
              <a:t>sgk</a:t>
            </a:r>
            <a:r>
              <a:rPr lang="en-US" sz="4400" dirty="0" smtClean="0">
                <a:latin typeface="Comic Sans MS" pitchFamily="66" charset="0"/>
              </a:rPr>
              <a:t>/63) </a:t>
            </a:r>
            <a:r>
              <a:rPr lang="en-US" sz="4400" dirty="0" err="1" smtClean="0">
                <a:latin typeface="Comic Sans MS" pitchFamily="66" charset="0"/>
              </a:rPr>
              <a:t>Thực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hiện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phép</a:t>
            </a: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US" sz="4400" dirty="0" err="1" smtClean="0">
                <a:latin typeface="Comic Sans MS" pitchFamily="66" charset="0"/>
              </a:rPr>
              <a:t>tính</a:t>
            </a:r>
            <a:endParaRPr lang="en-US" sz="4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8493" y="2139462"/>
                <a:ext cx="36945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0" dirty="0" smtClean="0"/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204−84:12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3" y="2139462"/>
                <a:ext cx="3694538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5941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5135" y="2150478"/>
                <a:ext cx="51759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𝑏</m:t>
                      </m:r>
                      <m:r>
                        <a:rPr lang="en-US" sz="4000" b="0" i="1" smtClean="0">
                          <a:latin typeface="Cambria Math"/>
                        </a:rPr>
                        <m:t>) 15.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+4.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−5.7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35" y="2150478"/>
                <a:ext cx="517596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2412" y="3241430"/>
                <a:ext cx="40754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) 5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12" y="3241430"/>
                <a:ext cx="4075411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5135" y="3252446"/>
                <a:ext cx="46881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a:rPr lang="en-US" sz="4000" b="0" i="1" smtClean="0">
                          <a:latin typeface="Cambria Math"/>
                        </a:rPr>
                        <m:t>) 164.53+47.164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35" y="3252446"/>
                <a:ext cx="4688143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Comic Sans MS" pitchFamily="66" charset="0"/>
              </a:rPr>
              <a:t>Bài</a:t>
            </a:r>
            <a:r>
              <a:rPr lang="en-US" sz="5400" dirty="0" smtClean="0">
                <a:latin typeface="Comic Sans MS" pitchFamily="66" charset="0"/>
              </a:rPr>
              <a:t> 2. (</a:t>
            </a:r>
            <a:r>
              <a:rPr lang="en-US" sz="5400" dirty="0" err="1" smtClean="0">
                <a:latin typeface="Comic Sans MS" pitchFamily="66" charset="0"/>
              </a:rPr>
              <a:t>bài</a:t>
            </a:r>
            <a:r>
              <a:rPr lang="en-US" sz="5400" dirty="0" smtClean="0">
                <a:latin typeface="Comic Sans MS" pitchFamily="66" charset="0"/>
              </a:rPr>
              <a:t> 161 </a:t>
            </a:r>
            <a:r>
              <a:rPr lang="en-US" sz="5400" dirty="0" err="1" smtClean="0">
                <a:latin typeface="Comic Sans MS" pitchFamily="66" charset="0"/>
              </a:rPr>
              <a:t>sgk</a:t>
            </a:r>
            <a:r>
              <a:rPr lang="en-US" sz="5400" dirty="0" smtClean="0">
                <a:latin typeface="Comic Sans MS" pitchFamily="66" charset="0"/>
              </a:rPr>
              <a:t>/63) </a:t>
            </a:r>
            <a:r>
              <a:rPr lang="en-US" sz="5400" dirty="0" err="1" smtClean="0">
                <a:latin typeface="Comic Sans MS" pitchFamily="66" charset="0"/>
              </a:rPr>
              <a:t>Tìm</a:t>
            </a:r>
            <a:r>
              <a:rPr lang="en-US" sz="5400" dirty="0" smtClean="0">
                <a:latin typeface="Comic Sans MS" pitchFamily="66" charset="0"/>
              </a:rPr>
              <a:t> x</a:t>
            </a:r>
            <a:endParaRPr lang="en-US" sz="5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631" y="2303585"/>
                <a:ext cx="58870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𝑎</m:t>
                      </m:r>
                      <m:r>
                        <a:rPr lang="en-US" sz="4000" b="0" i="1" smtClean="0">
                          <a:latin typeface="Cambria Math"/>
                        </a:rPr>
                        <m:t>) 219−7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1" y="2303585"/>
                <a:ext cx="5887061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26215" y="2297724"/>
                <a:ext cx="4430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0" dirty="0" smtClean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4000" b="0" i="1" smtClean="0">
                        <a:latin typeface="Cambria Math"/>
                      </a:rPr>
                      <m:t>.3=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215" y="2297724"/>
                <a:ext cx="4430828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4959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SVN-Androgyne" pitchFamily="18" charset="0"/>
              </a:rPr>
              <a:t>THẢO LUẬN NHÓM</a:t>
            </a:r>
            <a:endParaRPr lang="en-US" sz="5400" dirty="0">
              <a:latin typeface="SVN-Androgyn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597" y="2548327"/>
            <a:ext cx="11420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ambria" pitchFamily="18" charset="0"/>
              </a:rPr>
              <a:t>Hãy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tìm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số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tự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nhiên</a:t>
            </a:r>
            <a:r>
              <a:rPr lang="en-US" sz="3200" dirty="0" smtClean="0">
                <a:latin typeface="Cambria" pitchFamily="18" charset="0"/>
              </a:rPr>
              <a:t> x </a:t>
            </a:r>
            <a:r>
              <a:rPr lang="en-US" sz="3200" dirty="0" err="1" smtClean="0">
                <a:latin typeface="Cambria" pitchFamily="18" charset="0"/>
              </a:rPr>
              <a:t>biết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rằng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nếu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nhân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số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đó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với</a:t>
            </a:r>
            <a:r>
              <a:rPr lang="en-US" sz="3200" dirty="0" smtClean="0">
                <a:latin typeface="Cambria" pitchFamily="18" charset="0"/>
              </a:rPr>
              <a:t> 3 </a:t>
            </a:r>
            <a:r>
              <a:rPr lang="en-US" sz="3200" dirty="0" err="1" smtClean="0">
                <a:latin typeface="Cambria" pitchFamily="18" charset="0"/>
              </a:rPr>
              <a:t>rồi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trừ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đi</a:t>
            </a:r>
            <a:r>
              <a:rPr lang="en-US" sz="3200" dirty="0" smtClean="0">
                <a:latin typeface="Cambria" pitchFamily="18" charset="0"/>
              </a:rPr>
              <a:t> 8, </a:t>
            </a:r>
          </a:p>
          <a:p>
            <a:r>
              <a:rPr lang="en-US" sz="3200" dirty="0" err="1" smtClean="0">
                <a:latin typeface="Cambria" pitchFamily="18" charset="0"/>
              </a:rPr>
              <a:t>sau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đó</a:t>
            </a:r>
            <a:r>
              <a:rPr lang="en-US" sz="3200" dirty="0" smtClean="0">
                <a:latin typeface="Cambria" pitchFamily="18" charset="0"/>
              </a:rPr>
              <a:t> chia </a:t>
            </a:r>
            <a:r>
              <a:rPr lang="en-US" sz="3200" dirty="0" err="1" smtClean="0">
                <a:latin typeface="Cambria" pitchFamily="18" charset="0"/>
              </a:rPr>
              <a:t>cho</a:t>
            </a:r>
            <a:r>
              <a:rPr lang="en-US" sz="3200" dirty="0" smtClean="0">
                <a:latin typeface="Cambria" pitchFamily="18" charset="0"/>
              </a:rPr>
              <a:t> 4 </a:t>
            </a:r>
            <a:r>
              <a:rPr lang="en-US" sz="3200" dirty="0" err="1" smtClean="0">
                <a:latin typeface="Cambria" pitchFamily="18" charset="0"/>
              </a:rPr>
              <a:t>thì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được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smtClean="0">
                <a:latin typeface="Cambria" pitchFamily="18" charset="0"/>
              </a:rPr>
              <a:t>7.</a:t>
            </a:r>
            <a:r>
              <a:rPr lang="en-US" sz="1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77" y="1496291"/>
            <a:ext cx="7343738" cy="1828800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latin typeface="SVN-KG Ten Thousand Reasons" pitchFamily="18" charset="0"/>
              </a:rPr>
              <a:t>III. </a:t>
            </a:r>
            <a:r>
              <a:rPr lang="en-US" sz="8800" b="1" dirty="0" err="1" smtClean="0">
                <a:latin typeface="SVN-KG Ten Thousand Reasons" pitchFamily="18" charset="0"/>
              </a:rPr>
              <a:t>Trò</a:t>
            </a:r>
            <a:r>
              <a:rPr lang="en-US" sz="8800" b="1" dirty="0" smtClean="0">
                <a:latin typeface="SVN-KG Ten Thousand Reasons" pitchFamily="18" charset="0"/>
              </a:rPr>
              <a:t> </a:t>
            </a:r>
            <a:r>
              <a:rPr lang="en-US" sz="8800" b="1" dirty="0" err="1" smtClean="0">
                <a:latin typeface="SVN-KG Ten Thousand Reasons" pitchFamily="18" charset="0"/>
              </a:rPr>
              <a:t>chơi</a:t>
            </a:r>
            <a:r>
              <a:rPr lang="en-US" sz="8800" b="1" dirty="0" smtClean="0">
                <a:latin typeface="SVN-KG Ten Thousand Reasons" pitchFamily="18" charset="0"/>
              </a:rPr>
              <a:t> ô </a:t>
            </a:r>
            <a:r>
              <a:rPr lang="en-US" sz="8800" b="1" dirty="0" err="1" smtClean="0">
                <a:latin typeface="SVN-KG Ten Thousand Reasons" pitchFamily="18" charset="0"/>
              </a:rPr>
              <a:t>chữ</a:t>
            </a:r>
            <a:r>
              <a:rPr lang="en-US" sz="8800" b="1" dirty="0" smtClean="0">
                <a:latin typeface="SVN-KG Ten Thousand Reasons" pitchFamily="18" charset="0"/>
              </a:rPr>
              <a:t> </a:t>
            </a:r>
            <a:endParaRPr lang="en-US" sz="8800" b="1" dirty="0">
              <a:latin typeface="SVN-KG Ten Thousand Reason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266</TotalTime>
  <Words>553</Words>
  <Application>Microsoft Office PowerPoint</Application>
  <PresentationFormat>Custom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Nature Illustration 16x9</vt:lpstr>
      <vt:lpstr>Tiết 37: Ôn tập chương 1</vt:lpstr>
      <vt:lpstr>I. Lý thuyết</vt:lpstr>
      <vt:lpstr>PowerPoint Presentation</vt:lpstr>
      <vt:lpstr>Lũy thừa với số mũ tự nhiên </vt:lpstr>
      <vt:lpstr>II. Bài tập </vt:lpstr>
      <vt:lpstr>Bài 1. ( bài 160 sgk/63) Thực hiện phép tính</vt:lpstr>
      <vt:lpstr>Bài 2. (bài 161 sgk/63) Tìm x</vt:lpstr>
      <vt:lpstr>THẢO LUẬN NHÓM</vt:lpstr>
      <vt:lpstr>III. Trò chơi ô chữ </vt:lpstr>
      <vt:lpstr>PowerPoint Presentation</vt:lpstr>
      <vt:lpstr>Ô số 1</vt:lpstr>
      <vt:lpstr>Ô số 2</vt:lpstr>
      <vt:lpstr>Ô số 3</vt:lpstr>
      <vt:lpstr>Ô số 4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35: Ôn tập chương 1</dc:title>
  <dc:creator>admin</dc:creator>
  <cp:lastModifiedBy>HP 0108</cp:lastModifiedBy>
  <cp:revision>57</cp:revision>
  <dcterms:created xsi:type="dcterms:W3CDTF">2017-11-06T14:46:12Z</dcterms:created>
  <dcterms:modified xsi:type="dcterms:W3CDTF">2017-11-09T09:29:10Z</dcterms:modified>
</cp:coreProperties>
</file>