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5" r:id="rId2"/>
    <p:sldId id="257" r:id="rId3"/>
    <p:sldId id="259" r:id="rId4"/>
    <p:sldId id="260" r:id="rId5"/>
    <p:sldId id="258" r:id="rId6"/>
    <p:sldId id="262" r:id="rId7"/>
    <p:sldId id="264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77" r:id="rId19"/>
    <p:sldId id="279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24" autoAdjust="0"/>
  </p:normalViewPr>
  <p:slideViewPr>
    <p:cSldViewPr>
      <p:cViewPr>
        <p:scale>
          <a:sx n="73" d="100"/>
          <a:sy n="73" d="100"/>
        </p:scale>
        <p:origin x="-122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A6CBF-7CC0-4CA2-A3B2-321FFDFE9A66}" type="datetimeFigureOut">
              <a:rPr lang="vi-VN" smtClean="0"/>
              <a:pPr/>
              <a:t>08/02/2017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FDB7C-D0EC-4B93-A75F-93EF4DB3C63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694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FDB7C-D0EC-4B93-A75F-93EF4DB3C63B}" type="slidenum">
              <a:rPr lang="vi-VN" smtClean="0"/>
              <a:pPr/>
              <a:t>8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C743-BAEE-44A9-AB9D-06C1CF33D415}" type="datetimeFigureOut">
              <a:rPr lang="vi-VN" smtClean="0"/>
              <a:pPr/>
              <a:t>08/02/2017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F556-1D12-4541-94B1-4622B84C31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C743-BAEE-44A9-AB9D-06C1CF33D415}" type="datetimeFigureOut">
              <a:rPr lang="vi-VN" smtClean="0"/>
              <a:pPr/>
              <a:t>08/02/2017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F556-1D12-4541-94B1-4622B84C31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C743-BAEE-44A9-AB9D-06C1CF33D415}" type="datetimeFigureOut">
              <a:rPr lang="vi-VN" smtClean="0"/>
              <a:pPr/>
              <a:t>08/02/2017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F556-1D12-4541-94B1-4622B84C31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C743-BAEE-44A9-AB9D-06C1CF33D415}" type="datetimeFigureOut">
              <a:rPr lang="vi-VN" smtClean="0"/>
              <a:pPr/>
              <a:t>08/02/2017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F556-1D12-4541-94B1-4622B84C31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C743-BAEE-44A9-AB9D-06C1CF33D415}" type="datetimeFigureOut">
              <a:rPr lang="vi-VN" smtClean="0"/>
              <a:pPr/>
              <a:t>08/02/2017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F556-1D12-4541-94B1-4622B84C31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C743-BAEE-44A9-AB9D-06C1CF33D415}" type="datetimeFigureOut">
              <a:rPr lang="vi-VN" smtClean="0"/>
              <a:pPr/>
              <a:t>08/02/2017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F556-1D12-4541-94B1-4622B84C31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C743-BAEE-44A9-AB9D-06C1CF33D415}" type="datetimeFigureOut">
              <a:rPr lang="vi-VN" smtClean="0"/>
              <a:pPr/>
              <a:t>08/02/2017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F556-1D12-4541-94B1-4622B84C31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C743-BAEE-44A9-AB9D-06C1CF33D415}" type="datetimeFigureOut">
              <a:rPr lang="vi-VN" smtClean="0"/>
              <a:pPr/>
              <a:t>08/02/2017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F556-1D12-4541-94B1-4622B84C31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C743-BAEE-44A9-AB9D-06C1CF33D415}" type="datetimeFigureOut">
              <a:rPr lang="vi-VN" smtClean="0"/>
              <a:pPr/>
              <a:t>08/02/2017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F556-1D12-4541-94B1-4622B84C31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C743-BAEE-44A9-AB9D-06C1CF33D415}" type="datetimeFigureOut">
              <a:rPr lang="vi-VN" smtClean="0"/>
              <a:pPr/>
              <a:t>08/02/2017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F556-1D12-4541-94B1-4622B84C31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C743-BAEE-44A9-AB9D-06C1CF33D415}" type="datetimeFigureOut">
              <a:rPr lang="vi-VN" smtClean="0"/>
              <a:pPr/>
              <a:t>08/02/2017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F556-1D12-4541-94B1-4622B84C31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1C743-BAEE-44A9-AB9D-06C1CF33D415}" type="datetimeFigureOut">
              <a:rPr lang="vi-VN" smtClean="0"/>
              <a:pPr/>
              <a:t>08/02/2017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FF556-1D12-4541-94B1-4622B84C314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gif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gif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gif"/><Relationship Id="rId5" Type="http://schemas.openxmlformats.org/officeDocument/2006/relationships/image" Target="../media/image3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2.jpeg"/><Relationship Id="rId7" Type="http://schemas.openxmlformats.org/officeDocument/2006/relationships/image" Target="../media/image4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gif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" Target="slide5.xml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58204" cy="2368544"/>
          </a:xfrm>
        </p:spPr>
        <p:txBody>
          <a:bodyPr>
            <a:prstTxWarp prst="textWave1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14: </a:t>
            </a:r>
            <a:br>
              <a:rPr lang="en-US" b="1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 HAI LŨY THỪA CÙNG CƠ SỐ</a:t>
            </a:r>
            <a:endParaRPr lang="vi-VN" b="1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56679507_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428605"/>
            <a:ext cx="5857916" cy="571504"/>
          </a:xfrm>
          <a:prstGeom prst="rect">
            <a:avLst/>
          </a:prstGeom>
        </p:spPr>
      </p:pic>
      <p:pic>
        <p:nvPicPr>
          <p:cNvPr id="5" name="Picture 4" descr="138063Barres_nourriture__7_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00768"/>
            <a:ext cx="2371734" cy="395289"/>
          </a:xfrm>
          <a:prstGeom prst="rect">
            <a:avLst/>
          </a:prstGeom>
        </p:spPr>
      </p:pic>
      <p:pic>
        <p:nvPicPr>
          <p:cNvPr id="6" name="Picture 5" descr="138063Barres_nourriture__7_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6000768"/>
            <a:ext cx="2371734" cy="395289"/>
          </a:xfrm>
          <a:prstGeom prst="rect">
            <a:avLst/>
          </a:prstGeom>
        </p:spPr>
      </p:pic>
      <p:pic>
        <p:nvPicPr>
          <p:cNvPr id="7" name="Picture 6" descr="138063Barres_nourriture__7_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6000768"/>
            <a:ext cx="2371734" cy="395289"/>
          </a:xfrm>
          <a:prstGeom prst="rect">
            <a:avLst/>
          </a:prstGeom>
        </p:spPr>
      </p:pic>
      <p:pic>
        <p:nvPicPr>
          <p:cNvPr id="8" name="Picture 7" descr="138063Barres_nourriture__7_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6000768"/>
            <a:ext cx="2371734" cy="395289"/>
          </a:xfrm>
          <a:prstGeom prst="rect">
            <a:avLst/>
          </a:prstGeom>
        </p:spPr>
      </p:pic>
      <p:pic>
        <p:nvPicPr>
          <p:cNvPr id="9" name="Picture 8" descr="Gif0405_12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4191014"/>
            <a:ext cx="1238250" cy="1238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72547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14: CHIA HAI LŨY THỪA CÙNG CƠ SỐ</a:t>
            </a:r>
            <a:endParaRPr lang="vi-VN" sz="2400" dirty="0">
              <a:ln w="11430">
                <a:solidFill>
                  <a:schemeClr val="tx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857232"/>
            <a:ext cx="8643998" cy="542928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Chia hai lũy thừa cùng cơ số.</a:t>
            </a:r>
          </a:p>
          <a:p>
            <a:pPr marL="514350" indent="-514350">
              <a:buNone/>
            </a:pP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Công thức: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(SGK/T29)</a:t>
            </a:r>
          </a:p>
          <a:p>
            <a:pPr marL="514350" indent="-514350"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*) Quy tắc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14350" indent="-514350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     Chia hai lũy thừa cùng cơ số ( khác 0), ta giữ nguyên cơ số và trừ các số mũ với nhau.</a:t>
            </a:r>
            <a:endParaRPr lang="vi-VN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4" y="857232"/>
            <a:ext cx="4286280" cy="5357850"/>
          </a:xfrm>
        </p:spPr>
        <p:txBody>
          <a:bodyPr/>
          <a:lstStyle/>
          <a:p>
            <a:pPr>
              <a:buNone/>
            </a:pPr>
            <a:endParaRPr lang="vi-VN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6" descr="Hinh dong 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5230076"/>
            <a:ext cx="1928794" cy="162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72547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14: CHIA HAI LŨY THỪA CÙNG CƠ SỐ</a:t>
            </a:r>
            <a:endParaRPr lang="vi-VN" sz="2400" dirty="0">
              <a:ln w="11430">
                <a:solidFill>
                  <a:schemeClr val="tx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857232"/>
            <a:ext cx="4286280" cy="214314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Chia hai lũy thừa cùng cơ số.</a:t>
            </a:r>
          </a:p>
          <a:p>
            <a:pPr marL="514350" indent="-514350">
              <a:buNone/>
            </a:pP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Công thức: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*) Quy tắc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(SGK/T29)</a:t>
            </a:r>
          </a:p>
          <a:p>
            <a:pPr marL="514350" indent="-514350">
              <a:buNone/>
            </a:pPr>
            <a:endParaRPr lang="vi-VN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34" y="2643182"/>
            <a:ext cx="8572560" cy="37147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Đánh dấu “ x” vào cột phù hợp: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Biểu thức                                         Đúng            Sai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f)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568475"/>
            <a:ext cx="1428760" cy="360591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4000504"/>
            <a:ext cx="1357322" cy="366019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1" y="4391450"/>
            <a:ext cx="1571637" cy="414498"/>
          </a:xfrm>
          <a:prstGeom prst="rect">
            <a:avLst/>
          </a:prstGeom>
          <a:noFill/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45720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2642" y="4857760"/>
            <a:ext cx="1473408" cy="357190"/>
          </a:xfrm>
          <a:prstGeom prst="rect">
            <a:avLst/>
          </a:prstGeom>
          <a:noFill/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5720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5286388"/>
            <a:ext cx="2428892" cy="381003"/>
          </a:xfrm>
          <a:prstGeom prst="rect">
            <a:avLst/>
          </a:prstGeom>
          <a:noFill/>
        </p:spPr>
      </p:pic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45720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5715017"/>
            <a:ext cx="1714512" cy="377508"/>
          </a:xfrm>
          <a:prstGeom prst="rect">
            <a:avLst/>
          </a:prstGeom>
          <a:noFill/>
        </p:spPr>
      </p:pic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45720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Multiply 28"/>
          <p:cNvSpPr/>
          <p:nvPr/>
        </p:nvSpPr>
        <p:spPr>
          <a:xfrm>
            <a:off x="6143636" y="3571876"/>
            <a:ext cx="357190" cy="28575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Multiply 29"/>
          <p:cNvSpPr/>
          <p:nvPr/>
        </p:nvSpPr>
        <p:spPr>
          <a:xfrm>
            <a:off x="7786710" y="3857628"/>
            <a:ext cx="357190" cy="28575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Multiply 30"/>
          <p:cNvSpPr/>
          <p:nvPr/>
        </p:nvSpPr>
        <p:spPr>
          <a:xfrm>
            <a:off x="7786710" y="4357694"/>
            <a:ext cx="357190" cy="28575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Multiply 31"/>
          <p:cNvSpPr/>
          <p:nvPr/>
        </p:nvSpPr>
        <p:spPr>
          <a:xfrm>
            <a:off x="7786710" y="4857760"/>
            <a:ext cx="357190" cy="28575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Multiply 32"/>
          <p:cNvSpPr/>
          <p:nvPr/>
        </p:nvSpPr>
        <p:spPr>
          <a:xfrm>
            <a:off x="6215074" y="5286388"/>
            <a:ext cx="357190" cy="28575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Multiply 33"/>
          <p:cNvSpPr/>
          <p:nvPr/>
        </p:nvSpPr>
        <p:spPr>
          <a:xfrm>
            <a:off x="7858148" y="5715016"/>
            <a:ext cx="357190" cy="28575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6" name="Straight Connector 35"/>
          <p:cNvCxnSpPr/>
          <p:nvPr/>
        </p:nvCxnSpPr>
        <p:spPr>
          <a:xfrm rot="16200000" flipH="1">
            <a:off x="5715008" y="4500570"/>
            <a:ext cx="2928958" cy="71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4143372" y="4572008"/>
            <a:ext cx="2928958" cy="71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7215206" y="4572008"/>
            <a:ext cx="2928958" cy="71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129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4850" y="0"/>
            <a:ext cx="819150" cy="2400300"/>
          </a:xfrm>
          <a:prstGeom prst="rect">
            <a:avLst/>
          </a:prstGeom>
        </p:spPr>
      </p:pic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714488"/>
            <a:ext cx="3854675" cy="3571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72547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14: CHIA HAI LŨY THỪA CÙNG CƠ SỐ</a:t>
            </a:r>
            <a:endParaRPr lang="vi-VN" sz="2400" dirty="0">
              <a:ln w="11430">
                <a:solidFill>
                  <a:schemeClr val="tx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857232"/>
            <a:ext cx="4286280" cy="542928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Chia hai lũy thừa cùng cơ số.</a:t>
            </a:r>
          </a:p>
          <a:p>
            <a:pPr marL="514350" indent="-514350">
              <a:buNone/>
            </a:pP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Công thức: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*) Quy tắc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(SGK/T29)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"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Chú ý.</a:t>
            </a: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Content Placeholder 14" descr="images (13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71934" y="3929066"/>
            <a:ext cx="1476375" cy="1971675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4572000" y="857232"/>
            <a:ext cx="4357718" cy="2500330"/>
          </a:xfrm>
          <a:prstGeom prst="cloudCallout">
            <a:avLst>
              <a:gd name="adj1" fmla="val -29735"/>
              <a:gd name="adj2" fmla="val 78569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 Mọi số tự nhiên đều viết được dưới dạng tổng các lũy thừa 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 10 ”</a:t>
            </a:r>
            <a:endParaRPr lang="vi-V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jcvkh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286124"/>
            <a:ext cx="396569" cy="590544"/>
          </a:xfrm>
          <a:prstGeom prst="rect">
            <a:avLst/>
          </a:prstGeom>
        </p:spPr>
      </p:pic>
      <p:pic>
        <p:nvPicPr>
          <p:cNvPr id="18" name="Picture 17" descr="732562f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257826"/>
            <a:ext cx="3790950" cy="1885950"/>
          </a:xfrm>
          <a:prstGeom prst="rect">
            <a:avLst/>
          </a:prstGeom>
        </p:spPr>
      </p:pic>
      <p:pic>
        <p:nvPicPr>
          <p:cNvPr id="19" name="Picture 18" descr="732562f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5286388"/>
            <a:ext cx="3790950" cy="18859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72547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14: CHIA HAI LŨY THỪA CÙNG CƠ SỐ</a:t>
            </a:r>
            <a:endParaRPr lang="vi-VN" sz="2400" dirty="0">
              <a:ln w="11430">
                <a:solidFill>
                  <a:schemeClr val="tx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44" y="857232"/>
            <a:ext cx="4714908" cy="542928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Chia hai lũy thừa cùng cơ số.</a:t>
            </a:r>
          </a:p>
          <a:p>
            <a:pPr marL="514350" indent="-514350">
              <a:buNone/>
            </a:pP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Công thức: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*) Quy tắc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(SGK/T29)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"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Chú ý.</a:t>
            </a:r>
          </a:p>
          <a:p>
            <a:pPr marL="514350" indent="-514350"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VD4: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123 = 1.100 + 2.10 + 3.1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3857628"/>
            <a:ext cx="2464612" cy="428628"/>
          </a:xfrm>
          <a:prstGeom prst="rect">
            <a:avLst/>
          </a:prstGeom>
          <a:noFill/>
        </p:spPr>
      </p:pic>
      <p:sp>
        <p:nvSpPr>
          <p:cNvPr id="16" name="Cloud Callout 15"/>
          <p:cNvSpPr/>
          <p:nvPr/>
        </p:nvSpPr>
        <p:spPr>
          <a:xfrm>
            <a:off x="4714876" y="1571612"/>
            <a:ext cx="3786214" cy="2571768"/>
          </a:xfrm>
          <a:prstGeom prst="cloudCallout">
            <a:avLst>
              <a:gd name="adj1" fmla="val 51619"/>
              <a:gd name="adj2" fmla="val 118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100 được viết dưới dạng lũy thừa như thế nào ?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9" name="Picture 18" descr="50272Barres_divers__30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6286520"/>
            <a:ext cx="1071570" cy="366590"/>
          </a:xfrm>
          <a:prstGeom prst="rect">
            <a:avLst/>
          </a:prstGeom>
        </p:spPr>
      </p:pic>
      <p:pic>
        <p:nvPicPr>
          <p:cNvPr id="20" name="Picture 19" descr="50272Barres_divers__30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6286520"/>
            <a:ext cx="1071570" cy="3665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72547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14: CHIA HAI LŨY THỪA CÙNG CƠ SỐ</a:t>
            </a:r>
            <a:endParaRPr lang="vi-VN" sz="2400" dirty="0">
              <a:ln w="11430">
                <a:solidFill>
                  <a:schemeClr val="tx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857232"/>
            <a:ext cx="4714908" cy="542928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Chia hai lũy thừa cùng cơ số.</a:t>
            </a:r>
          </a:p>
          <a:p>
            <a:pPr marL="514350" indent="-514350">
              <a:buNone/>
            </a:pP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Công thức: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*) Quy tắc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(SGK/T29)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"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Chú ý.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VD4: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123 = 1.100 + 2.10 + 3.1</a:t>
            </a: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vi-VN" u="sng" dirty="0" smtClean="0">
                <a:latin typeface="Times New Roman" pitchFamily="18" charset="0"/>
                <a:cs typeface="Times New Roman" pitchFamily="18" charset="0"/>
              </a:rPr>
              <a:t>VD5: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 Phân tích số 21239 thành một tổng ?</a:t>
            </a: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3786190"/>
            <a:ext cx="2464612" cy="428628"/>
          </a:xfrm>
          <a:prstGeom prst="rect">
            <a:avLst/>
          </a:prstGeom>
          <a:noFill/>
        </p:spPr>
      </p:pic>
      <p:sp>
        <p:nvSpPr>
          <p:cNvPr id="17" name="Rounded Rectangular Callout 16"/>
          <p:cNvSpPr/>
          <p:nvPr/>
        </p:nvSpPr>
        <p:spPr>
          <a:xfrm>
            <a:off x="5143504" y="1714488"/>
            <a:ext cx="3929090" cy="2714644"/>
          </a:xfrm>
          <a:prstGeom prst="wedgeRoundRectCallout">
            <a:avLst>
              <a:gd name="adj1" fmla="val 47574"/>
              <a:gd name="adj2" fmla="val 123233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Các số 10000,1000,100 được viết dưới dạng lũy thừa như  thế nào?</a:t>
            </a:r>
          </a:p>
          <a:p>
            <a:pPr algn="ctr"/>
            <a:endParaRPr lang="vi-VN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21" name="Picture 20" descr="50272Barres_divers__30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6286520"/>
            <a:ext cx="1071570" cy="366590"/>
          </a:xfrm>
          <a:prstGeom prst="rect">
            <a:avLst/>
          </a:prstGeom>
        </p:spPr>
      </p:pic>
      <p:pic>
        <p:nvPicPr>
          <p:cNvPr id="22" name="Picture 21" descr="50272Barres_divers__30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6286520"/>
            <a:ext cx="1071570" cy="366590"/>
          </a:xfrm>
          <a:prstGeom prst="rect">
            <a:avLst/>
          </a:prstGeom>
        </p:spPr>
      </p:pic>
      <p:sp>
        <p:nvSpPr>
          <p:cNvPr id="24" name="Content Placeholder 23"/>
          <p:cNvSpPr>
            <a:spLocks noGrp="1"/>
          </p:cNvSpPr>
          <p:nvPr>
            <p:ph sz="half" idx="2"/>
          </p:nvPr>
        </p:nvSpPr>
        <p:spPr>
          <a:xfrm>
            <a:off x="5033994" y="1428736"/>
            <a:ext cx="4038600" cy="4525963"/>
          </a:xfrm>
        </p:spPr>
        <p:txBody>
          <a:bodyPr/>
          <a:lstStyle/>
          <a:p>
            <a:endParaRPr lang="vi-V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72547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14: CHIA HAI LŨY THỪA CÙNG CƠ SỐ</a:t>
            </a:r>
            <a:endParaRPr lang="vi-VN" sz="2400" dirty="0">
              <a:ln w="11430">
                <a:solidFill>
                  <a:schemeClr val="tx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857232"/>
            <a:ext cx="4286280" cy="542928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Chia hai lũy thừa cùng cơ số.</a:t>
            </a:r>
          </a:p>
          <a:p>
            <a:pPr marL="514350" indent="-514350">
              <a:buNone/>
            </a:pP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Công thức: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*) Quy tắc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(SGK/T29)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"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Chú ý.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VD4: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1.100 + 2.10 + 3.1</a:t>
            </a: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vi-VN" u="sng" dirty="0" smtClean="0">
                <a:latin typeface="Times New Roman" pitchFamily="18" charset="0"/>
                <a:cs typeface="Times New Roman" pitchFamily="18" charset="0"/>
              </a:rPr>
              <a:t>VD5: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 Phân tích số 21239 thành một tổng ?</a:t>
            </a: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857628"/>
            <a:ext cx="2464612" cy="428628"/>
          </a:xfrm>
          <a:prstGeom prst="rect">
            <a:avLst/>
          </a:prstGeom>
          <a:noFill/>
        </p:spPr>
      </p:pic>
      <p:sp>
        <p:nvSpPr>
          <p:cNvPr id="17" name="Rounded Rectangular Callout 16"/>
          <p:cNvSpPr/>
          <p:nvPr/>
        </p:nvSpPr>
        <p:spPr>
          <a:xfrm>
            <a:off x="4714876" y="3357562"/>
            <a:ext cx="3929090" cy="2714644"/>
          </a:xfrm>
          <a:prstGeom prst="wedgeRoundRectCallout">
            <a:avLst>
              <a:gd name="adj1" fmla="val 35232"/>
              <a:gd name="adj2" fmla="val 7117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tức là có mấy lần số   </a:t>
            </a:r>
          </a:p>
          <a:p>
            <a:r>
              <a:rPr lang="vi-V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cộng với nhau?</a:t>
            </a:r>
          </a:p>
          <a:p>
            <a:pPr algn="ctr"/>
            <a:endParaRPr lang="vi-VN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4286256"/>
            <a:ext cx="684614" cy="357190"/>
          </a:xfrm>
          <a:prstGeom prst="rect">
            <a:avLst/>
          </a:prstGeom>
          <a:noFill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4643446"/>
            <a:ext cx="431604" cy="357190"/>
          </a:xfrm>
          <a:prstGeom prst="rect">
            <a:avLst/>
          </a:prstGeom>
          <a:noFill/>
        </p:spPr>
      </p:pic>
      <p:sp>
        <p:nvSpPr>
          <p:cNvPr id="21" name="Cloud Callout 20"/>
          <p:cNvSpPr/>
          <p:nvPr/>
        </p:nvSpPr>
        <p:spPr>
          <a:xfrm>
            <a:off x="5286380" y="1214422"/>
            <a:ext cx="3000396" cy="1643074"/>
          </a:xfrm>
          <a:prstGeom prst="cloudCallout">
            <a:avLst>
              <a:gd name="adj1" fmla="val 65516"/>
              <a:gd name="adj2" fmla="val 835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+mj-lt"/>
              </a:rPr>
              <a:t>2a = a + a</a:t>
            </a:r>
            <a:endParaRPr lang="vi-VN" sz="2400" b="1" dirty="0">
              <a:latin typeface="+mj-lt"/>
            </a:endParaRPr>
          </a:p>
        </p:txBody>
      </p:sp>
      <p:pic>
        <p:nvPicPr>
          <p:cNvPr id="25" name="Picture 24" descr="50272Barres_divers__30_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6286520"/>
            <a:ext cx="1071570" cy="366590"/>
          </a:xfrm>
          <a:prstGeom prst="rect">
            <a:avLst/>
          </a:prstGeom>
        </p:spPr>
      </p:pic>
      <p:pic>
        <p:nvPicPr>
          <p:cNvPr id="26" name="Picture 25" descr="50272Barres_divers__30_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6286520"/>
            <a:ext cx="1071570" cy="3665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72547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14: CHIA HAI LŨY THỪA CÙNG CƠ SỐ</a:t>
            </a:r>
            <a:endParaRPr lang="vi-VN" sz="2400" dirty="0">
              <a:ln w="11430">
                <a:solidFill>
                  <a:schemeClr val="tx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857232"/>
            <a:ext cx="4286280" cy="542928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Chia hai lũy thừa cùng cơ số.</a:t>
            </a:r>
          </a:p>
          <a:p>
            <a:pPr marL="514350" indent="-514350">
              <a:buNone/>
            </a:pP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Công thức: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*) Quy tắc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(SGK/T29)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"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Chú ý.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VD4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1.100 + 2.10 + 3.1</a:t>
            </a: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vi-VN" u="sng" dirty="0" smtClean="0">
                <a:latin typeface="Times New Roman" pitchFamily="18" charset="0"/>
                <a:cs typeface="Times New Roman" pitchFamily="18" charset="0"/>
              </a:rPr>
              <a:t>VD5: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 Phân tích số 21239 thành một tổng ?</a:t>
            </a:r>
          </a:p>
          <a:p>
            <a:pPr marL="514350" indent="-514350"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21239 = </a:t>
            </a: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857628"/>
            <a:ext cx="2464612" cy="42862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3" name="Wave 22"/>
          <p:cNvSpPr/>
          <p:nvPr/>
        </p:nvSpPr>
        <p:spPr>
          <a:xfrm>
            <a:off x="5143504" y="1928802"/>
            <a:ext cx="3357586" cy="2214578"/>
          </a:xfrm>
          <a:prstGeom prst="wav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+mj-lt"/>
              </a:rPr>
              <a:t>Nhận xét trên có đúng không?</a:t>
            </a:r>
            <a:endParaRPr lang="vi-VN" sz="2400" b="1" dirty="0">
              <a:latin typeface="+mj-lt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5429264"/>
            <a:ext cx="3497485" cy="35719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5429264"/>
            <a:ext cx="2336618" cy="357190"/>
          </a:xfrm>
          <a:prstGeom prst="rect">
            <a:avLst/>
          </a:prstGeom>
          <a:noFill/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50272Barres_divers__30_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6286520"/>
            <a:ext cx="1071570" cy="366590"/>
          </a:xfrm>
          <a:prstGeom prst="rect">
            <a:avLst/>
          </a:prstGeom>
        </p:spPr>
      </p:pic>
      <p:pic>
        <p:nvPicPr>
          <p:cNvPr id="26" name="Picture 25" descr="50272Barres_divers__30_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6286520"/>
            <a:ext cx="1071570" cy="3665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72547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14: CHIA HAI LŨY THỪA CÙNG CƠ SỐ</a:t>
            </a:r>
            <a:endParaRPr lang="vi-VN" sz="2400" dirty="0">
              <a:ln w="11430">
                <a:solidFill>
                  <a:schemeClr val="tx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857232"/>
            <a:ext cx="7858180" cy="550072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Chia hai lũy thừa cùng cơ số.</a:t>
            </a:r>
          </a:p>
          <a:p>
            <a:pPr marL="514350" indent="-514350">
              <a:buNone/>
            </a:pP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*) Công thức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*) Quy tắc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(SGK/T29)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"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Chú ý.</a:t>
            </a:r>
          </a:p>
          <a:p>
            <a:pPr marL="514350" indent="-514350"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VD4: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1.100 + 2.10 + 3.1</a:t>
            </a: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vi-VN" u="sng" dirty="0" smtClean="0">
                <a:latin typeface="Times New Roman" pitchFamily="18" charset="0"/>
                <a:cs typeface="Times New Roman" pitchFamily="18" charset="0"/>
              </a:rPr>
              <a:t>VD5: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 Phân tích số 21239 thành một tổng ?</a:t>
            </a:r>
          </a:p>
          <a:p>
            <a:pPr marL="514350" indent="-514350"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21239 = </a:t>
            </a:r>
          </a:p>
          <a:p>
            <a:pPr marL="514350" indent="-514350">
              <a:buNone/>
            </a:pPr>
            <a:r>
              <a:rPr lang="vi-VN" b="1" i="1" u="sng" dirty="0" smtClean="0">
                <a:latin typeface="Times New Roman" pitchFamily="18" charset="0"/>
                <a:cs typeface="Times New Roman" pitchFamily="18" charset="0"/>
              </a:rPr>
              <a:t>*) Chú ý: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Mọi số tự nhiên đều viết được dưới dạng tổng các lũy thừa của 10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4446" y="3429000"/>
            <a:ext cx="2464612" cy="42862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4564408"/>
            <a:ext cx="3571900" cy="36479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7216" y="4561088"/>
            <a:ext cx="2408056" cy="368110"/>
          </a:xfrm>
          <a:prstGeom prst="rect">
            <a:avLst/>
          </a:prstGeom>
          <a:noFill/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500174"/>
            <a:ext cx="3854675" cy="35719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1018272pyifbwc5d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119054"/>
            <a:ext cx="762000" cy="2095500"/>
          </a:xfrm>
          <a:prstGeom prst="rect">
            <a:avLst/>
          </a:prstGeom>
        </p:spPr>
      </p:pic>
      <p:pic>
        <p:nvPicPr>
          <p:cNvPr id="28" name="Picture 27" descr="1018272pyifbwc5d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2333632"/>
            <a:ext cx="762000" cy="2095500"/>
          </a:xfrm>
          <a:prstGeom prst="rect">
            <a:avLst/>
          </a:prstGeom>
        </p:spPr>
      </p:pic>
      <p:pic>
        <p:nvPicPr>
          <p:cNvPr id="29" name="Picture 28" descr="1018272pyifbwc5d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4619648"/>
            <a:ext cx="762000" cy="2095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 Ô CHỮ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09608"/>
            <a:ext cx="8229600" cy="20050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</a:rPr>
              <a:t>Ô chữ gồm 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10</a:t>
            </a:r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</a:rPr>
              <a:t>  chữ cái. Đây là tên của một trong những kì quan nổi tiếng ở nước ta.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Times New Roman" pitchFamily="18" charset="0"/>
              </a:rPr>
              <a:t>Hãy tính các kết quả sau (dưới dạng một lũy thừa) vào ô vuông thích hợp. Điền mỗi chữ cái tương ứng với mỗi kết quả tìm được vào hàng ngang dưới em sẽ tìm được câu trả lời:</a:t>
            </a:r>
          </a:p>
          <a:p>
            <a:pPr eaLnBrk="1" hangingPunct="1">
              <a:buFontTx/>
              <a:buNone/>
            </a:pPr>
            <a:r>
              <a:rPr lang="en-US" sz="2800" b="1" baseline="30000" dirty="0" smtClean="0">
                <a:latin typeface="Times New Roman" pitchFamily="18" charset="0"/>
              </a:rPr>
              <a:t>         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266700" y="2419350"/>
            <a:ext cx="82296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11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11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	 =                       		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2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2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                                </a:t>
            </a: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x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. x . x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3	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=                             		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5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5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3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3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	 =                             		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6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. 6   =</a:t>
            </a: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a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a ( a     0) =                              		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7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7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marL="342900" indent="-342900">
              <a:spcBef>
                <a:spcPct val="20000"/>
              </a:spcBef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a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5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3      3     6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2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x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5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baseline="30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3382963" y="252095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3398838" y="5256213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3382963" y="4287838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3382963" y="3382963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639050" y="431165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624763" y="3382963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7605713" y="2519363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3735388" y="57150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4192588" y="57150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5564188" y="57150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6021388" y="57150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6478588" y="57150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5106988" y="57150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7" name="Rectangle 43"/>
          <p:cNvSpPr>
            <a:spLocks noChangeArrowheads="1"/>
          </p:cNvSpPr>
          <p:nvPr/>
        </p:nvSpPr>
        <p:spPr bwMode="auto">
          <a:xfrm>
            <a:off x="4649788" y="57150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3278188" y="57150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9" name="Rectangle 45"/>
          <p:cNvSpPr>
            <a:spLocks noChangeArrowheads="1"/>
          </p:cNvSpPr>
          <p:nvPr/>
        </p:nvSpPr>
        <p:spPr bwMode="auto">
          <a:xfrm>
            <a:off x="2820988" y="57150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40" name="Rectangle 46"/>
          <p:cNvSpPr>
            <a:spLocks noChangeArrowheads="1"/>
          </p:cNvSpPr>
          <p:nvPr/>
        </p:nvSpPr>
        <p:spPr bwMode="auto">
          <a:xfrm>
            <a:off x="2363788" y="57150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7639050" y="52324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41675" y="2449513"/>
            <a:ext cx="8270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11</a:t>
            </a:r>
            <a:r>
              <a:rPr lang="en-US" sz="2400" baseline="30000" dirty="0">
                <a:solidFill>
                  <a:srgbClr val="FF0000"/>
                </a:solidFill>
              </a:rPr>
              <a:t>5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03988" y="5675313"/>
            <a:ext cx="4079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94075" y="3311525"/>
            <a:ext cx="58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x</a:t>
            </a:r>
            <a:r>
              <a:rPr lang="en-US" sz="2400" baseline="30000">
                <a:solidFill>
                  <a:srgbClr val="FF0000"/>
                </a:solidFill>
              </a:rPr>
              <a:t>8</a:t>
            </a:r>
            <a:r>
              <a:rPr lang="en-US"/>
              <a:t>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84825" y="5675313"/>
            <a:ext cx="4079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51225" y="424656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60788" y="5675313"/>
            <a:ext cx="4079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68675" y="5184775"/>
            <a:ext cx="487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 baseline="30000">
                <a:solidFill>
                  <a:srgbClr val="FF0000"/>
                </a:solidFill>
              </a:rPr>
              <a:t>8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95600" y="5675313"/>
            <a:ext cx="285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81900" y="2449513"/>
            <a:ext cx="542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2</a:t>
            </a:r>
            <a:r>
              <a:rPr lang="en-US" sz="2400" baseline="30000">
                <a:solidFill>
                  <a:srgbClr val="FF0000"/>
                </a:solidFill>
              </a:rPr>
              <a:t>10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32400" y="5675313"/>
            <a:ext cx="3730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559675" y="3311525"/>
            <a:ext cx="696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5</a:t>
            </a:r>
            <a:r>
              <a:rPr lang="en-US" sz="2400" baseline="30000">
                <a:solidFill>
                  <a:srgbClr val="FF0000"/>
                </a:solidFill>
              </a:rPr>
              <a:t>6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/>
              <a:t>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21388" y="5675313"/>
            <a:ext cx="4079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581900" y="4216400"/>
            <a:ext cx="620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6</a:t>
            </a:r>
            <a:r>
              <a:rPr lang="en-US" sz="2400" baseline="30000">
                <a:solidFill>
                  <a:srgbClr val="FF0000"/>
                </a:solidFill>
              </a:rPr>
              <a:t>3</a:t>
            </a:r>
            <a:r>
              <a:rPr lang="en-US"/>
              <a:t>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719638" y="5675313"/>
            <a:ext cx="4079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257675" y="5676900"/>
            <a:ext cx="40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303588" y="5676900"/>
            <a:ext cx="407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81900" y="5184775"/>
            <a:ext cx="608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7</a:t>
            </a:r>
            <a:r>
              <a:rPr lang="en-US" sz="2400" baseline="30000">
                <a:solidFill>
                  <a:srgbClr val="FF0000"/>
                </a:solidFill>
              </a:rPr>
              <a:t>4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419350" y="5676900"/>
            <a:ext cx="407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V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676400" y="5334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139700" imgH="139700" progId="">
                  <p:embed/>
                </p:oleObj>
              </mc:Choice>
              <mc:Fallback>
                <p:oleObj name="Equation" r:id="rId4" imgW="139700" imgH="139700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33400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42" descr="cyworld013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2468" y="5143512"/>
            <a:ext cx="857250" cy="1524000"/>
          </a:xfrm>
          <a:prstGeom prst="rect">
            <a:avLst/>
          </a:prstGeom>
        </p:spPr>
      </p:pic>
      <p:pic>
        <p:nvPicPr>
          <p:cNvPr id="44" name="Picture 43" descr="Gif0405_06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5429264"/>
            <a:ext cx="1238250" cy="1238250"/>
          </a:xfrm>
          <a:prstGeom prst="rect">
            <a:avLst/>
          </a:prstGeom>
        </p:spPr>
      </p:pic>
      <p:pic>
        <p:nvPicPr>
          <p:cNvPr id="46" name="Picture 45" descr="dogruns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48" y="6500834"/>
            <a:ext cx="7786742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56" grpId="0"/>
      <p:bldP spid="57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HƯỚNG DẪN VỀ NHÀ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en-US" sz="2800" dirty="0" smtClean="0">
                <a:latin typeface="Times New Roman" pitchFamily="18" charset="0"/>
              </a:rPr>
              <a:t>Học thuộc dạng tổng quát phép chia hai lũy thừa cùng cơ số.</a:t>
            </a:r>
          </a:p>
          <a:p>
            <a:pPr algn="just" eaLnBrk="1" hangingPunct="1">
              <a:buFontTx/>
              <a:buChar char="-"/>
            </a:pPr>
            <a:r>
              <a:rPr lang="en-US" sz="2800" dirty="0" smtClean="0">
                <a:latin typeface="Times New Roman" pitchFamily="18" charset="0"/>
              </a:rPr>
              <a:t>Biết cách biểu diễn một số tự nhiên dưới dạng tổng các lũy thừa của 10.</a:t>
            </a:r>
          </a:p>
          <a:p>
            <a:pPr eaLnBrk="1" hangingPunct="1">
              <a:buFontTx/>
              <a:buChar char="-"/>
            </a:pPr>
            <a:r>
              <a:rPr lang="en-US" sz="2800" dirty="0" smtClean="0">
                <a:latin typeface="Times New Roman" pitchFamily="18" charset="0"/>
              </a:rPr>
              <a:t>Làm bài tập: 68; 69; 70 (SGK – 30)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</a:rPr>
              <a:t>                    99; 100; 101; 102; 103 (SBT – 17,18) </a:t>
            </a:r>
          </a:p>
        </p:txBody>
      </p:sp>
      <p:pic>
        <p:nvPicPr>
          <p:cNvPr id="4" name="Picture 3" descr="610477Barres_divers__6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5810250"/>
            <a:ext cx="4762500" cy="1047750"/>
          </a:xfrm>
          <a:prstGeom prst="rect">
            <a:avLst/>
          </a:prstGeom>
        </p:spPr>
      </p:pic>
      <p:pic>
        <p:nvPicPr>
          <p:cNvPr id="5" name="Picture 4" descr="641955Barres_petits_noeuds__18_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1828800" cy="1352550"/>
          </a:xfrm>
          <a:prstGeom prst="rect">
            <a:avLst/>
          </a:prstGeom>
        </p:spPr>
      </p:pic>
      <p:pic>
        <p:nvPicPr>
          <p:cNvPr id="6" name="Picture 5" descr="641955Barres_petits_noeuds__18_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0"/>
            <a:ext cx="1828800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42876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 chọn đám mây em yêu thích: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>
            <a:hlinkClick r:id="rId3" action="ppaction://hlinksldjump"/>
          </p:cNvPr>
          <p:cNvSpPr/>
          <p:nvPr/>
        </p:nvSpPr>
        <p:spPr>
          <a:xfrm>
            <a:off x="1000100" y="1928802"/>
            <a:ext cx="2143140" cy="15716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Cloud 4">
            <a:hlinkClick r:id="rId4" action="ppaction://hlinksldjump"/>
          </p:cNvPr>
          <p:cNvSpPr/>
          <p:nvPr/>
        </p:nvSpPr>
        <p:spPr>
          <a:xfrm>
            <a:off x="3643306" y="1928802"/>
            <a:ext cx="2143140" cy="1571636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1000100" y="4121514"/>
            <a:ext cx="2143140" cy="157163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Cloud 7">
            <a:hlinkClick r:id="rId6" action="ppaction://hlinksldjump"/>
          </p:cNvPr>
          <p:cNvSpPr/>
          <p:nvPr/>
        </p:nvSpPr>
        <p:spPr>
          <a:xfrm>
            <a:off x="3571868" y="4143380"/>
            <a:ext cx="2143140" cy="1571636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Action Button: Forward or Next 10">
            <a:hlinkClick r:id="rId7" action="ppaction://hlinksldjump" highlightClick="1"/>
          </p:cNvPr>
          <p:cNvSpPr/>
          <p:nvPr/>
        </p:nvSpPr>
        <p:spPr>
          <a:xfrm>
            <a:off x="8643966" y="6500834"/>
            <a:ext cx="500034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8" descr="BLULI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200000">
            <a:off x="-3368675" y="3368675"/>
            <a:ext cx="68580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BLULI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200000">
            <a:off x="5654675" y="3368675"/>
            <a:ext cx="68580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BLULI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800000" flipV="1">
            <a:off x="0" y="0"/>
            <a:ext cx="91440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BLULI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800000" flipV="1">
            <a:off x="0" y="6697663"/>
            <a:ext cx="91440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3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Mây đỏ</a:t>
            </a:r>
            <a:endParaRPr lang="vi-V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774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được gọi là 4 lập phương, đúng hay sai?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lpha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Đúng</a:t>
            </a:r>
          </a:p>
          <a:p>
            <a:pPr marL="514350" indent="-514350" algn="ctr">
              <a:buAutoNum type="alpha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vi-VN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42" y="2214554"/>
            <a:ext cx="357158" cy="451147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8" descr="BLUL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3368675" y="3368675"/>
            <a:ext cx="68580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LUL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5654675" y="3368675"/>
            <a:ext cx="68580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LUL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V="1">
            <a:off x="0" y="0"/>
            <a:ext cx="91440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BLUL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V="1">
            <a:off x="0" y="6697663"/>
            <a:ext cx="91440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Mây vàng</a:t>
            </a:r>
            <a:endParaRPr lang="vi-VN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774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Cho biểu thức sau:  2</a:t>
            </a:r>
            <a:r>
              <a:rPr lang="en-US" altLang="en-US" b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.2</a:t>
            </a:r>
            <a:r>
              <a:rPr lang="en-US" altLang="en-US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.2=2</a:t>
            </a:r>
            <a:r>
              <a:rPr lang="en-US" altLang="en-US" b="1" baseline="30000" dirty="0" smtClean="0">
                <a:latin typeface="Times New Roman" pitchFamily="18" charset="0"/>
                <a:cs typeface="Times New Roman" pitchFamily="18" charset="0"/>
              </a:rPr>
              <a:t>4+2+1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en-US" altLang="en-US" b="1" baseline="30000" dirty="0" smtClean="0">
                <a:latin typeface="Times New Roman" pitchFamily="18" charset="0"/>
                <a:cs typeface="Times New Roman" pitchFamily="18" charset="0"/>
              </a:rPr>
              <a:t>7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 thực hiện tính đúng hay sai?</a:t>
            </a:r>
          </a:p>
          <a:p>
            <a:pPr algn="ctr">
              <a:buNone/>
            </a:pPr>
            <a:endParaRPr lang="en-US" altLang="en-US" b="1" baseline="30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altLang="en-US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lphaUcPeriod"/>
            </a:pP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Đúng</a:t>
            </a:r>
          </a:p>
          <a:p>
            <a:pPr marL="514350" indent="-514350" algn="ctr">
              <a:buAutoNum type="alphaUcPeriod"/>
            </a:pP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b="1" baseline="30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8501090" y="6215082"/>
            <a:ext cx="642910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3368675" y="3368675"/>
            <a:ext cx="68580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654675" y="3368675"/>
            <a:ext cx="68580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0" y="0"/>
            <a:ext cx="91440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0" y="6697663"/>
            <a:ext cx="91440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Mây xanh dương</a:t>
            </a:r>
            <a:endParaRPr lang="vi-V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Dạng tổng quát của lũy thừa có số mũ tự nhiên là: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A.          (n    0)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B.          (n &lt; 0)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C.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n.a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(n    1)</a:t>
            </a:r>
            <a:endParaRPr lang="vi-VN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500438"/>
            <a:ext cx="500066" cy="571504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071942"/>
            <a:ext cx="500066" cy="60008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3704547"/>
            <a:ext cx="214314" cy="36739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786322"/>
            <a:ext cx="214314" cy="367395"/>
          </a:xfrm>
          <a:prstGeom prst="rect">
            <a:avLst/>
          </a:prstGeom>
          <a:noFill/>
        </p:spPr>
      </p:pic>
      <p:sp>
        <p:nvSpPr>
          <p:cNvPr id="14" name="Action Button: Home 13">
            <a:hlinkClick r:id="rId6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8" descr="BLULI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-3368675" y="3368675"/>
            <a:ext cx="68580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BLULI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5654675" y="3368675"/>
            <a:ext cx="68580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BLULI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 flipV="1">
            <a:off x="0" y="0"/>
            <a:ext cx="91440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BLULI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 flipV="1">
            <a:off x="0" y="6697663"/>
            <a:ext cx="91440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Mây tím</a:t>
            </a:r>
            <a:endParaRPr lang="vi-VN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Phân tích số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123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thành một tổng như sau:</a:t>
            </a: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“ 1.100 + 2.10 + 3.1”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đúng hay sai ?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lpha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Đúng</a:t>
            </a:r>
          </a:p>
          <a:p>
            <a:pPr marL="514350" indent="-514350" algn="ctr">
              <a:buAutoNum type="alpha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Sai 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3368675" y="3368675"/>
            <a:ext cx="68580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654675" y="3368675"/>
            <a:ext cx="68580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0" y="0"/>
            <a:ext cx="91440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0" y="6697663"/>
            <a:ext cx="91440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1857364"/>
            <a:ext cx="3896347" cy="785818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3571876"/>
            <a:ext cx="3429024" cy="857256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thủ tục thay đổi người đại diện công ty 100 vốn nước ngoà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66" y="285728"/>
            <a:ext cx="1500198" cy="1500198"/>
          </a:xfrm>
          <a:prstGeom prst="rect">
            <a:avLst/>
          </a:prstGeom>
        </p:spPr>
      </p:pic>
      <p:pic>
        <p:nvPicPr>
          <p:cNvPr id="12" name="Picture 11" descr="thủ tục thay đổi người đại diện công ty 100 vốn nước ngoà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5072074"/>
            <a:ext cx="1428768" cy="1428768"/>
          </a:xfrm>
          <a:prstGeom prst="rect">
            <a:avLst/>
          </a:prstGeom>
        </p:spPr>
      </p:pic>
      <p:pic>
        <p:nvPicPr>
          <p:cNvPr id="13" name="Picture 12" descr="thủ tục thay đổi người đại diện công ty 100 vốn nước ngoà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929198"/>
            <a:ext cx="1500206" cy="1500206"/>
          </a:xfrm>
          <a:prstGeom prst="rect">
            <a:avLst/>
          </a:prstGeom>
        </p:spPr>
      </p:pic>
      <p:pic>
        <p:nvPicPr>
          <p:cNvPr id="14" name="Picture 13" descr="thủ tục thay đổi người đại diện công ty 100 vốn nước ngoà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214290"/>
            <a:ext cx="1785950" cy="1785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15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72547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14: CHIA HAI LŨY THỪA CÙNG CƠ SỐ</a:t>
            </a:r>
            <a:endParaRPr lang="vi-VN" sz="2400" dirty="0">
              <a:ln w="11430">
                <a:solidFill>
                  <a:schemeClr val="tx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857232"/>
            <a:ext cx="6215106" cy="542928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Chia hai lũy thừa cùng cơ số.</a:t>
            </a:r>
          </a:p>
          <a:p>
            <a:pPr marL="514350" indent="-514350">
              <a:buNone/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42844" y="1857364"/>
            <a:ext cx="3929090" cy="1357322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VD1: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Tính: 5 + 4 =?</a:t>
            </a:r>
            <a:endParaRPr lang="vi-V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42910" y="4143380"/>
            <a:ext cx="3214710" cy="1500198"/>
          </a:xfrm>
          <a:prstGeom prst="wedgeEllipseCallout">
            <a:avLst>
              <a:gd name="adj1" fmla="val -66508"/>
              <a:gd name="adj2" fmla="val 12443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4643446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– 4 = ?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214942" y="1071546"/>
            <a:ext cx="3714776" cy="1714512"/>
          </a:xfrm>
          <a:prstGeom prst="cloudCallout">
            <a:avLst>
              <a:gd name="adj1" fmla="val 48910"/>
              <a:gd name="adj2" fmla="val 8674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VD2: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Tính: </a:t>
            </a: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9856" y="2000240"/>
            <a:ext cx="1131102" cy="357190"/>
          </a:xfrm>
          <a:prstGeom prst="rect">
            <a:avLst/>
          </a:prstGeom>
          <a:noFill/>
        </p:spPr>
      </p:pic>
      <p:sp>
        <p:nvSpPr>
          <p:cNvPr id="12" name="Rounded Rectangular Callout 11"/>
          <p:cNvSpPr/>
          <p:nvPr/>
        </p:nvSpPr>
        <p:spPr>
          <a:xfrm>
            <a:off x="5715008" y="4214818"/>
            <a:ext cx="2786082" cy="1500198"/>
          </a:xfrm>
          <a:prstGeom prst="wedgeRoundRectCallout">
            <a:avLst>
              <a:gd name="adj1" fmla="val 58234"/>
              <a:gd name="adj2" fmla="val 11144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500570"/>
            <a:ext cx="1357322" cy="428628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929198"/>
            <a:ext cx="1357322" cy="428628"/>
          </a:xfrm>
          <a:prstGeom prst="rect">
            <a:avLst/>
          </a:prstGeom>
          <a:noFill/>
        </p:spPr>
      </p:pic>
      <p:sp>
        <p:nvSpPr>
          <p:cNvPr id="17" name="Cloud 16"/>
          <p:cNvSpPr/>
          <p:nvPr/>
        </p:nvSpPr>
        <p:spPr>
          <a:xfrm>
            <a:off x="2643174" y="2357430"/>
            <a:ext cx="4286280" cy="2643206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 nhận xét gì về số mũ của các số bên vế trái và số mũ của số bên vế phả ở hai phép tính trên?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4643446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– 5 = ? </a:t>
            </a:r>
            <a:endParaRPr lang="vi-V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ligne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356" y="6215082"/>
            <a:ext cx="5619750" cy="571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 animBg="1"/>
      <p:bldP spid="12" grpId="0" animBg="1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72547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14: CHIA HAI LŨY THỪA CÙNG CƠ SỐ</a:t>
            </a:r>
            <a:endParaRPr lang="vi-VN" sz="2400" dirty="0">
              <a:ln w="11430">
                <a:solidFill>
                  <a:schemeClr val="tx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857232"/>
            <a:ext cx="7858180" cy="542928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Chia hai lũy thừa cùng cơ số.</a:t>
            </a:r>
          </a:p>
          <a:p>
            <a:pPr marL="514350" indent="-514350">
              <a:buNone/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Content Placeholder 15" descr="1087470xkqld6wpza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86776" y="71414"/>
            <a:ext cx="785819" cy="2071702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8" name="Cloud Callout 17"/>
          <p:cNvSpPr/>
          <p:nvPr/>
        </p:nvSpPr>
        <p:spPr>
          <a:xfrm>
            <a:off x="2643174" y="1714488"/>
            <a:ext cx="3857652" cy="1857388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VD3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Tính: a)  </a:t>
            </a: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b)       </a:t>
            </a:r>
            <a:r>
              <a:rPr lang="vi-VN" dirty="0" smtClean="0"/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000240"/>
            <a:ext cx="1145985" cy="35719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2571744"/>
            <a:ext cx="1250165" cy="357190"/>
          </a:xfrm>
          <a:prstGeom prst="rect">
            <a:avLst/>
          </a:prstGeom>
          <a:noFill/>
        </p:spPr>
      </p:pic>
      <p:sp>
        <p:nvSpPr>
          <p:cNvPr id="23" name="7-Point Star 22"/>
          <p:cNvSpPr/>
          <p:nvPr/>
        </p:nvSpPr>
        <p:spPr>
          <a:xfrm>
            <a:off x="1928794" y="3786190"/>
            <a:ext cx="4929222" cy="278608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 hãy rút ra công thức tính tổng quát khi chia hai lũy thừa cùng cơ số ?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2500298" y="1643050"/>
            <a:ext cx="4429156" cy="2143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 rút ra quy tắc chung khi chia hai lũy thừa cùng cơ số?</a:t>
            </a:r>
            <a:endParaRPr lang="vi-V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Content Placeholder 15" descr="1087470xkqld6wpz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76" y="2285992"/>
            <a:ext cx="785819" cy="2071702"/>
          </a:xfrm>
          <a:prstGeom prst="rect">
            <a:avLst/>
          </a:prstGeom>
        </p:spPr>
      </p:pic>
      <p:pic>
        <p:nvPicPr>
          <p:cNvPr id="19" name="Content Placeholder 15" descr="1087470xkqld6wpz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76" y="4572008"/>
            <a:ext cx="785819" cy="20717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889</Words>
  <Application>Microsoft Office PowerPoint</Application>
  <PresentationFormat>On-screen Show (4:3)</PresentationFormat>
  <Paragraphs>168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Tiết 14:  CHIA HAI LŨY THỪA CÙNG CƠ SỐ</vt:lpstr>
      <vt:lpstr>Hãy chọn đám mây em yêu thích:</vt:lpstr>
      <vt:lpstr>Mây đỏ</vt:lpstr>
      <vt:lpstr>Mây vàng</vt:lpstr>
      <vt:lpstr>Mây xanh dương</vt:lpstr>
      <vt:lpstr>Mây tím</vt:lpstr>
      <vt:lpstr>PowerPoint Presentation</vt:lpstr>
      <vt:lpstr>Tiết 14: CHIA HAI LŨY THỪA CÙNG CƠ SỐ</vt:lpstr>
      <vt:lpstr>Tiết 14: CHIA HAI LŨY THỪA CÙNG CƠ SỐ</vt:lpstr>
      <vt:lpstr>Tiết 14: CHIA HAI LŨY THỪA CÙNG CƠ SỐ</vt:lpstr>
      <vt:lpstr>Tiết 14: CHIA HAI LŨY THỪA CÙNG CƠ SỐ</vt:lpstr>
      <vt:lpstr>Tiết 14: CHIA HAI LŨY THỪA CÙNG CƠ SỐ</vt:lpstr>
      <vt:lpstr>Tiết 14: CHIA HAI LŨY THỪA CÙNG CƠ SỐ</vt:lpstr>
      <vt:lpstr>Tiết 14: CHIA HAI LŨY THỪA CÙNG CƠ SỐ</vt:lpstr>
      <vt:lpstr>Tiết 14: CHIA HAI LŨY THỪA CÙNG CƠ SỐ</vt:lpstr>
      <vt:lpstr>Tiết 14: CHIA HAI LŨY THỪA CÙNG CƠ SỐ</vt:lpstr>
      <vt:lpstr>Tiết 14: CHIA HAI LŨY THỪA CÙNG CƠ SỐ</vt:lpstr>
      <vt:lpstr>TRÒ CHƠI Ô CHỮ</vt:lpstr>
      <vt:lpstr>HƯỚNG DẪN VỀ NHÀ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THẦY CÔ  VÀ CÁC EM HỌC SINH  LỚP 6A ĐÃ ĐẾN TIẾT  HỌC NGÀY  HÔM NAY</dc:title>
  <dc:creator>My PC</dc:creator>
  <cp:lastModifiedBy>Dell</cp:lastModifiedBy>
  <cp:revision>72</cp:revision>
  <dcterms:created xsi:type="dcterms:W3CDTF">2016-09-24T14:35:56Z</dcterms:created>
  <dcterms:modified xsi:type="dcterms:W3CDTF">2017-02-08T09:01:39Z</dcterms:modified>
</cp:coreProperties>
</file>