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1" r:id="rId4"/>
    <p:sldId id="262" r:id="rId5"/>
    <p:sldId id="269" r:id="rId6"/>
    <p:sldId id="263" r:id="rId7"/>
    <p:sldId id="265" r:id="rId8"/>
    <p:sldId id="266" r:id="rId9"/>
    <p:sldId id="267" r:id="rId10"/>
    <p:sldId id="268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BAF"/>
    <a:srgbClr val="572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14" autoAdjust="0"/>
  </p:normalViewPr>
  <p:slideViewPr>
    <p:cSldViewPr>
      <p:cViewPr>
        <p:scale>
          <a:sx n="102" d="100"/>
          <a:sy n="102" d="100"/>
        </p:scale>
        <p:origin x="-444" y="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23BB-E853-40E0-A5A0-A5BED5C2676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AA-2712-4680-A655-18498916D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23BB-E853-40E0-A5A0-A5BED5C2676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AA-2712-4680-A655-18498916D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23BB-E853-40E0-A5A0-A5BED5C2676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AA-2712-4680-A655-18498916D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23BB-E853-40E0-A5A0-A5BED5C2676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AA-2712-4680-A655-18498916D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23BB-E853-40E0-A5A0-A5BED5C2676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AA-2712-4680-A655-18498916D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23BB-E853-40E0-A5A0-A5BED5C2676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AA-2712-4680-A655-18498916D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23BB-E853-40E0-A5A0-A5BED5C2676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AA-2712-4680-A655-18498916D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23BB-E853-40E0-A5A0-A5BED5C2676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AA-2712-4680-A655-18498916D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23BB-E853-40E0-A5A0-A5BED5C2676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AA-2712-4680-A655-18498916D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23BB-E853-40E0-A5A0-A5BED5C2676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AA-2712-4680-A655-18498916D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23BB-E853-40E0-A5A0-A5BED5C2676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AA-2712-4680-A655-18498916D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B23BB-E853-40E0-A5A0-A5BED5C2676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D32AA-2712-4680-A655-18498916D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naungon.com/mon-ngon-de-lam/images/image/A%20vao%20bep/5/banan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864" y="133350"/>
            <a:ext cx="638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.VnBodoniH" pitchFamily="34" charset="0"/>
              </a:rPr>
              <a:t>Bµi 6. tr×nh bµy vµ trang trÝ bµn ¨n</a:t>
            </a:r>
            <a:endParaRPr lang="en-US" sz="2000" u="sng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332" y="819150"/>
            <a:ext cx="27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3B2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TRÌNH BÀY BÀN ĂN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600" y="1135618"/>
            <a:ext cx="3634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Đặt bàn ăn theo phong cách Việt Nam</a:t>
            </a:r>
            <a:endPara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33" y="1471196"/>
            <a:ext cx="2266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Mỗi phần ăn gồm có :</a:t>
            </a:r>
            <a:endParaRPr lang="en-US" sz="1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495800" y="2647950"/>
            <a:ext cx="4114800" cy="2209800"/>
          </a:xfrm>
          <a:prstGeom prst="cloudCallout">
            <a:avLst>
              <a:gd name="adj1" fmla="val 39087"/>
              <a:gd name="adj2" fmla="val 400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3B2BAF"/>
                </a:solidFill>
                <a:latin typeface=".VnAristote" pitchFamily="34" charset="0"/>
              </a:rPr>
              <a:t>? Theo em, trªn mçi phÇn ¨n gåm cã nh÷ng ®å dïng cÇn thiÕt g× ?</a:t>
            </a:r>
            <a:endParaRPr lang="en-US" sz="2200">
              <a:solidFill>
                <a:srgbClr val="3B2BAF"/>
              </a:solidFill>
              <a:latin typeface=".VnAristot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863626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Bát ăn cơm</a:t>
            </a:r>
          </a:p>
          <a:p>
            <a:pPr indent="285750"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Đĩa kê</a:t>
            </a:r>
          </a:p>
          <a:p>
            <a:pPr indent="285750"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Đồ gác đũa (nếu có)</a:t>
            </a:r>
          </a:p>
          <a:p>
            <a:pPr indent="285750"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Đũa</a:t>
            </a:r>
          </a:p>
          <a:p>
            <a:pPr indent="285750"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Thìa canh (thìa súp)</a:t>
            </a:r>
          </a:p>
          <a:p>
            <a:pPr indent="285750"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Khăn ăn</a:t>
            </a:r>
          </a:p>
          <a:p>
            <a:pPr indent="285750"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Cốc nước</a:t>
            </a:r>
          </a:p>
          <a:p>
            <a:pPr indent="285750"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Bát đựng nước chấm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ngon 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895350"/>
            <a:ext cx="4438650" cy="3657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9" name="Picture 8" descr="áo ghế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89535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  <p:bldP spid="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-mau-khan-trai-ban-tuyet-dep-cho-can-phong-them-dieu-da-quyen-ru_a1c9b198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6" y="666750"/>
            <a:ext cx="4330574" cy="3124200"/>
          </a:xfrm>
          <a:prstGeom prst="rect">
            <a:avLst/>
          </a:prstGeom>
        </p:spPr>
      </p:pic>
      <p:pic>
        <p:nvPicPr>
          <p:cNvPr id="7" name="Picture 6" descr="20-mau-khan-trai-ban-tuyet-dep-cho-can-phong-them-dieu-da-quyen-ru_e011ade3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96142"/>
            <a:ext cx="4191000" cy="30654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" y="4148911"/>
            <a:ext cx="7696200" cy="404039"/>
          </a:xfrm>
          <a:prstGeom prst="ribbon">
            <a:avLst>
              <a:gd name="adj1" fmla="val 16667"/>
              <a:gd name="adj2" fmla="val 690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KIỂU TRANG TRÍ BÀN ĂN PHƯƠNG TÂY</a:t>
            </a: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36997"/>
            <a:ext cx="762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mtClean="0">
                <a:solidFill>
                  <a:srgbClr val="FF0000"/>
                </a:solidFill>
                <a:latin typeface=".VnBlack" pitchFamily="34" charset="0"/>
              </a:rPr>
              <a:t>? Tõ nh÷ng vËt dông trªn em h·y tr×nh bµy c¸ch trang trÝ bµn ¨n thÝch hîp?</a:t>
            </a:r>
            <a:endParaRPr lang="en-US" sz="170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100" y="1428750"/>
            <a:ext cx="75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smtClean="0">
                <a:latin typeface="Times New Roman" pitchFamily="18" charset="0"/>
              </a:rPr>
              <a:t>Bàn ăn cần được bài trí trang nhã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smtClean="0">
                <a:latin typeface="Times New Roman" pitchFamily="18" charset="0"/>
              </a:rPr>
              <a:t>Nên dùng khăn trải bàn màu trắng hoặc màu trơn phù hợp với màu sắc chung của căn phòng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smtClean="0">
                <a:latin typeface="Times New Roman" pitchFamily="18" charset="0"/>
              </a:rPr>
              <a:t>Không nên dùng khăn trải bàn bằng vải hoa to hoặc rằn ri, trông nặng nề và rối mắt.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smtClean="0">
                <a:latin typeface="Times New Roman" pitchFamily="18" charset="0"/>
              </a:rPr>
              <a:t>Giữa bàn ăn nên đặt một bình hoa màu sắc hài hòa, nhã nhặn hoặc nổi bật, tương phản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smtClean="0">
                <a:latin typeface="Times New Roman" pitchFamily="18" charset="0"/>
              </a:rPr>
              <a:t>Tránh chọn hoa to, quá dài làm che khuất mặt khách.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.jpg"/>
          <p:cNvPicPr>
            <a:picLocks noChangeAspect="1"/>
          </p:cNvPicPr>
          <p:nvPr/>
        </p:nvPicPr>
        <p:blipFill>
          <a:blip r:embed="rId2"/>
          <a:srcRect l="2500" t="3221" b="12509"/>
          <a:stretch>
            <a:fillRect/>
          </a:stretch>
        </p:blipFill>
        <p:spPr>
          <a:xfrm>
            <a:off x="5333999" y="2571750"/>
            <a:ext cx="3064669" cy="2514600"/>
          </a:xfrm>
          <a:prstGeom prst="rect">
            <a:avLst/>
          </a:prstGeom>
        </p:spPr>
      </p:pic>
      <p:pic>
        <p:nvPicPr>
          <p:cNvPr id="7" name="Picture 5" descr="chomchompics1510ny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85750"/>
            <a:ext cx="3048000" cy="2286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" y="361950"/>
            <a:ext cx="4114800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0" indent="-347663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mtClean="0">
                <a:latin typeface="Times New Roman" pitchFamily="18" charset="0"/>
              </a:rPr>
              <a:t>Có thể trang trí theo lối sắp xếp hoa và rải hoa rời theo nhiều dạng khác nhau trên mặt bàn, đính hoa tươi xung quanh khăn trải bàn</a:t>
            </a:r>
          </a:p>
          <a:p>
            <a:pPr marL="347663" lvl="0" indent="-347663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mtClean="0">
                <a:latin typeface="Times New Roman" pitchFamily="18" charset="0"/>
              </a:rPr>
              <a:t>Hoa cắm ở bình và tỏa đều để khách có thể nhìn được vẻ đẹp của hoa, màu sắc và kiểu cắm, làm tăng thêm vẻ đẹp tươi cho bàn ăn.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047750"/>
            <a:ext cx="6743700" cy="3810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52400" y="133350"/>
            <a:ext cx="2971800" cy="1905000"/>
          </a:xfrm>
          <a:prstGeom prst="cloudCallout">
            <a:avLst>
              <a:gd name="adj1" fmla="val -43177"/>
              <a:gd name="adj2" fmla="val -380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Dựa vào kiến thức đã học em hãy cho biết khi cắm hoa cần lưu ý điều gì?</a:t>
            </a:r>
            <a:endParaRPr lang="en-US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1521589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itchFamily="49" charset="0"/>
              <a:buChar char="o"/>
              <a:tabLst>
                <a:tab pos="174625" algn="l"/>
              </a:tabLst>
            </a:pPr>
            <a:r>
              <a:rPr lang="en-US" smtClean="0">
                <a:latin typeface="Times New Roman" pitchFamily="18" charset="0"/>
              </a:rPr>
              <a:t>Chọn hoa và bình cắm phù hợp và hài hòa về hình dáng, màu sắc</a:t>
            </a:r>
          </a:p>
          <a:p>
            <a:pPr marL="228600" indent="-228600">
              <a:buFont typeface="Courier New" pitchFamily="49" charset="0"/>
              <a:buChar char="o"/>
              <a:tabLst>
                <a:tab pos="174625" algn="l"/>
              </a:tabLst>
            </a:pPr>
            <a:r>
              <a:rPr lang="en-US" smtClean="0">
                <a:latin typeface="Times New Roman" pitchFamily="18" charset="0"/>
              </a:rPr>
              <a:t>Cần bảo đảm cân đối giữa kích thước cành hoa và bình cắm</a:t>
            </a:r>
          </a:p>
          <a:p>
            <a:pPr marL="228600" indent="-228600">
              <a:buFont typeface="Courier New" pitchFamily="49" charset="0"/>
              <a:buChar char="o"/>
              <a:tabLst>
                <a:tab pos="174625" algn="l"/>
              </a:tabLst>
            </a:pPr>
            <a:r>
              <a:rPr lang="en-US" smtClean="0">
                <a:latin typeface="Times New Roman" pitchFamily="18" charset="0"/>
              </a:rPr>
              <a:t>Đối với loại bình thấp, cành dài nhất bằng 1,5 – 2 lần miệng bình</a:t>
            </a:r>
          </a:p>
          <a:p>
            <a:pPr marL="228600" indent="-228600">
              <a:buFont typeface="Courier New" pitchFamily="49" charset="0"/>
              <a:buChar char="o"/>
              <a:tabLst>
                <a:tab pos="174625" algn="l"/>
              </a:tabLst>
            </a:pPr>
            <a:r>
              <a:rPr lang="en-US" smtClean="0">
                <a:latin typeface="Times New Roman" pitchFamily="18" charset="0"/>
              </a:rPr>
              <a:t>Nên có sự tương phản về màu sắc của các loại hoa, lá trong một bình cắm</a:t>
            </a:r>
          </a:p>
          <a:p>
            <a:pPr marL="228600" indent="-228600">
              <a:buFont typeface="Courier New" pitchFamily="49" charset="0"/>
              <a:buChar char="o"/>
              <a:tabLst>
                <a:tab pos="174625" algn="l"/>
              </a:tabLst>
            </a:pPr>
            <a:r>
              <a:rPr lang="en-US" smtClean="0">
                <a:latin typeface="Times New Roman" pitchFamily="18" charset="0"/>
              </a:rPr>
              <a:t>Như vậy sẽ tạo nên sự nổi bật của hoa chính và tạo cảm giác dễ chịu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ang_tri_ban_an_tc_310_230"/>
          <p:cNvPicPr>
            <a:picLocks noChangeAspect="1" noChangeArrowheads="1"/>
          </p:cNvPicPr>
          <p:nvPr/>
        </p:nvPicPr>
        <p:blipFill>
          <a:blip r:embed="rId2"/>
          <a:srcRect b="11184"/>
          <a:stretch>
            <a:fillRect/>
          </a:stretch>
        </p:blipFill>
        <p:spPr bwMode="auto">
          <a:xfrm>
            <a:off x="838200" y="2571750"/>
            <a:ext cx="3429000" cy="2462314"/>
          </a:xfrm>
          <a:prstGeom prst="rect">
            <a:avLst/>
          </a:prstGeom>
          <a:noFill/>
        </p:spPr>
      </p:pic>
      <p:pic>
        <p:nvPicPr>
          <p:cNvPr id="3" name="Picture 6" descr="Dinner"/>
          <p:cNvPicPr>
            <a:picLocks noChangeAspect="1" noChangeArrowheads="1"/>
          </p:cNvPicPr>
          <p:nvPr/>
        </p:nvPicPr>
        <p:blipFill>
          <a:blip r:embed="rId3"/>
          <a:srcRect l="2041" b="18590"/>
          <a:stretch>
            <a:fillRect/>
          </a:stretch>
        </p:blipFill>
        <p:spPr bwMode="auto">
          <a:xfrm>
            <a:off x="4724400" y="2647950"/>
            <a:ext cx="3657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B%C3%A0n%20%C4%83n%201"/>
          <p:cNvPicPr>
            <a:picLocks noChangeAspect="1" noChangeArrowheads="1"/>
          </p:cNvPicPr>
          <p:nvPr/>
        </p:nvPicPr>
        <p:blipFill>
          <a:blip r:embed="rId4"/>
          <a:srcRect t="10638" r="6000" b="19149"/>
          <a:stretch>
            <a:fillRect/>
          </a:stretch>
        </p:blipFill>
        <p:spPr bwMode="auto">
          <a:xfrm>
            <a:off x="838200" y="164154"/>
            <a:ext cx="3429000" cy="240759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5" descr="ban_an_phu_hop_bep"/>
          <p:cNvPicPr>
            <a:picLocks noChangeAspect="1" noChangeArrowheads="1"/>
          </p:cNvPicPr>
          <p:nvPr/>
        </p:nvPicPr>
        <p:blipFill>
          <a:blip r:embed="rId5"/>
          <a:srcRect b="29788"/>
          <a:stretch>
            <a:fillRect/>
          </a:stretch>
        </p:blipFill>
        <p:spPr bwMode="auto">
          <a:xfrm>
            <a:off x="4724400" y="133350"/>
            <a:ext cx="3657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0955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CñNG Cè</a:t>
            </a:r>
            <a:endParaRPr lang="en-US" sz="2400" b="1" spc="5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50770"/>
            <a:ext cx="79248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smtClean="0">
                <a:latin typeface="Times New Roman" pitchFamily="18" charset="0"/>
              </a:rPr>
              <a:t>Do phong cách ăn uống của Việt Nam và phương Tây khác nhau nên cách đặt bàn ăn có những điểm khác nhau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smtClean="0">
                <a:latin typeface="Times New Roman" pitchFamily="18" charset="0"/>
              </a:rPr>
              <a:t>Trang trí bàn ăn lịch sự, thanh nhã góp phần làm cho bữa ăn thêm tươm tất và ngon miệng.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/>
          <p:cNvSpPr>
            <a:spLocks/>
          </p:cNvSpPr>
          <p:nvPr/>
        </p:nvSpPr>
        <p:spPr bwMode="auto">
          <a:xfrm>
            <a:off x="914400" y="1703070"/>
            <a:ext cx="7315200" cy="6400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61" y="0"/>
              </a:cxn>
              <a:cxn ang="0">
                <a:pos x="3335" y="336"/>
              </a:cxn>
              <a:cxn ang="0">
                <a:pos x="3861" y="683"/>
              </a:cxn>
              <a:cxn ang="0">
                <a:pos x="0" y="683"/>
              </a:cxn>
              <a:cxn ang="0">
                <a:pos x="0" y="0"/>
              </a:cxn>
            </a:cxnLst>
            <a:rect l="0" t="0" r="r" b="b"/>
            <a:pathLst>
              <a:path w="3861" h="683">
                <a:moveTo>
                  <a:pt x="0" y="0"/>
                </a:moveTo>
                <a:lnTo>
                  <a:pt x="3861" y="0"/>
                </a:lnTo>
                <a:lnTo>
                  <a:pt x="3335" y="336"/>
                </a:lnTo>
                <a:lnTo>
                  <a:pt x="3861" y="683"/>
                </a:lnTo>
                <a:lnTo>
                  <a:pt x="0" y="68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A8C1E">
                  <a:shade val="51000"/>
                  <a:satMod val="130000"/>
                </a:srgbClr>
              </a:gs>
              <a:gs pos="80000">
                <a:srgbClr val="5A8C1E">
                  <a:shade val="93000"/>
                  <a:satMod val="130000"/>
                </a:srgbClr>
              </a:gs>
              <a:gs pos="100000">
                <a:srgbClr val="5A8C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A8C1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1600" kern="0" smtClean="0">
                <a:solidFill>
                  <a:schemeClr val="bg1"/>
                </a:solidFill>
                <a:latin typeface="+mj-lt"/>
                <a:cs typeface="+mn-cs"/>
              </a:rPr>
              <a:t>B.</a:t>
            </a:r>
            <a:r>
              <a:rPr lang="en-US" sz="1600" smtClean="0">
                <a:solidFill>
                  <a:schemeClr val="bg1"/>
                </a:solidFill>
                <a:latin typeface="+mj-lt"/>
              </a:rPr>
              <a:t>Trong phần ăn của việt Nam, cốc nước được đặt cạnh li rượu</a:t>
            </a:r>
          </a:p>
          <a:p>
            <a:r>
              <a:rPr lang="en-US" sz="1600" smtClean="0">
                <a:solidFill>
                  <a:schemeClr val="bg1"/>
                </a:solidFill>
                <a:latin typeface="+mj-lt"/>
              </a:rPr>
              <a:t>phía trước đĩa</a:t>
            </a:r>
            <a:endParaRPr lang="en-US" sz="1600" kern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914400" y="895350"/>
            <a:ext cx="7315200" cy="6400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23" y="0"/>
              </a:cxn>
              <a:cxn ang="0">
                <a:pos x="4197" y="338"/>
              </a:cxn>
              <a:cxn ang="0">
                <a:pos x="4723" y="685"/>
              </a:cxn>
              <a:cxn ang="0">
                <a:pos x="0" y="685"/>
              </a:cxn>
              <a:cxn ang="0">
                <a:pos x="0" y="0"/>
              </a:cxn>
            </a:cxnLst>
            <a:rect l="0" t="0" r="r" b="b"/>
            <a:pathLst>
              <a:path w="4723" h="685">
                <a:moveTo>
                  <a:pt x="0" y="0"/>
                </a:moveTo>
                <a:lnTo>
                  <a:pt x="4723" y="0"/>
                </a:lnTo>
                <a:lnTo>
                  <a:pt x="4197" y="338"/>
                </a:lnTo>
                <a:lnTo>
                  <a:pt x="4723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E1D0E">
                  <a:shade val="51000"/>
                  <a:satMod val="130000"/>
                </a:srgbClr>
              </a:gs>
              <a:gs pos="80000">
                <a:srgbClr val="AE1D0E">
                  <a:shade val="93000"/>
                  <a:satMod val="130000"/>
                </a:srgbClr>
              </a:gs>
              <a:gs pos="100000">
                <a:srgbClr val="AE1D0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AE1D0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smtClean="0">
                <a:solidFill>
                  <a:schemeClr val="bg1"/>
                </a:solidFill>
                <a:latin typeface="+mj-lt"/>
                <a:cs typeface="+mn-cs"/>
              </a:rPr>
              <a:t>A. Cả Việt Nam và phương Tây đều dùng dao, nĩa khi ăn</a:t>
            </a:r>
            <a:endParaRPr lang="en-US" sz="1600" kern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61950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.VnBodoniH" pitchFamily="34" charset="0"/>
              </a:rPr>
              <a:t>H·y cho biÕt c¸c c©u sau ®©y ®óng hay sai?</a:t>
            </a:r>
            <a:endParaRPr lang="en-US">
              <a:latin typeface=".VnBodoniH" pitchFamily="34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914400" y="2495550"/>
            <a:ext cx="7315200" cy="6400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23" y="0"/>
              </a:cxn>
              <a:cxn ang="0">
                <a:pos x="4197" y="338"/>
              </a:cxn>
              <a:cxn ang="0">
                <a:pos x="4723" y="685"/>
              </a:cxn>
              <a:cxn ang="0">
                <a:pos x="0" y="685"/>
              </a:cxn>
              <a:cxn ang="0">
                <a:pos x="0" y="0"/>
              </a:cxn>
            </a:cxnLst>
            <a:rect l="0" t="0" r="r" b="b"/>
            <a:pathLst>
              <a:path w="4723" h="685">
                <a:moveTo>
                  <a:pt x="0" y="0"/>
                </a:moveTo>
                <a:lnTo>
                  <a:pt x="4723" y="0"/>
                </a:lnTo>
                <a:lnTo>
                  <a:pt x="4197" y="338"/>
                </a:lnTo>
                <a:lnTo>
                  <a:pt x="4723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E1D0E">
                  <a:shade val="51000"/>
                  <a:satMod val="130000"/>
                </a:srgbClr>
              </a:gs>
              <a:gs pos="80000">
                <a:srgbClr val="AE1D0E">
                  <a:shade val="93000"/>
                  <a:satMod val="130000"/>
                </a:srgbClr>
              </a:gs>
              <a:gs pos="100000">
                <a:srgbClr val="AE1D0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AE1D0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1600" smtClean="0">
                <a:solidFill>
                  <a:schemeClr val="bg1"/>
                </a:solidFill>
              </a:rPr>
              <a:t>C. Theo phong cách phương Tây, khi dọn thức ăn phải đưa thức ăn</a:t>
            </a:r>
          </a:p>
          <a:p>
            <a:r>
              <a:rPr lang="en-US" sz="1600" smtClean="0">
                <a:solidFill>
                  <a:schemeClr val="bg1"/>
                </a:solidFill>
              </a:rPr>
              <a:t>vào phía bên tay trái của khách, lấy ra phía bên tay  phải của khách</a:t>
            </a: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914400" y="3333750"/>
            <a:ext cx="7315200" cy="6400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61" y="0"/>
              </a:cxn>
              <a:cxn ang="0">
                <a:pos x="3335" y="336"/>
              </a:cxn>
              <a:cxn ang="0">
                <a:pos x="3861" y="683"/>
              </a:cxn>
              <a:cxn ang="0">
                <a:pos x="0" y="683"/>
              </a:cxn>
              <a:cxn ang="0">
                <a:pos x="0" y="0"/>
              </a:cxn>
            </a:cxnLst>
            <a:rect l="0" t="0" r="r" b="b"/>
            <a:pathLst>
              <a:path w="3861" h="683">
                <a:moveTo>
                  <a:pt x="0" y="0"/>
                </a:moveTo>
                <a:lnTo>
                  <a:pt x="3861" y="0"/>
                </a:lnTo>
                <a:lnTo>
                  <a:pt x="3335" y="336"/>
                </a:lnTo>
                <a:lnTo>
                  <a:pt x="3861" y="683"/>
                </a:lnTo>
                <a:lnTo>
                  <a:pt x="0" y="68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A8C1E">
                  <a:shade val="51000"/>
                  <a:satMod val="130000"/>
                </a:srgbClr>
              </a:gs>
              <a:gs pos="80000">
                <a:srgbClr val="5A8C1E">
                  <a:shade val="93000"/>
                  <a:satMod val="130000"/>
                </a:srgbClr>
              </a:gs>
              <a:gs pos="100000">
                <a:srgbClr val="5A8C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A8C1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1600" smtClean="0">
                <a:solidFill>
                  <a:schemeClr val="bg1"/>
                </a:solidFill>
                <a:latin typeface="+mj-lt"/>
              </a:rPr>
              <a:t>D. Tùy theo hình dạng của bàn ăn mà ta có cách trang trí bàn ăn thích hợp.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914400" y="4171950"/>
            <a:ext cx="7315200" cy="6400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23" y="0"/>
              </a:cxn>
              <a:cxn ang="0">
                <a:pos x="4197" y="338"/>
              </a:cxn>
              <a:cxn ang="0">
                <a:pos x="4723" y="685"/>
              </a:cxn>
              <a:cxn ang="0">
                <a:pos x="0" y="685"/>
              </a:cxn>
              <a:cxn ang="0">
                <a:pos x="0" y="0"/>
              </a:cxn>
            </a:cxnLst>
            <a:rect l="0" t="0" r="r" b="b"/>
            <a:pathLst>
              <a:path w="4723" h="685">
                <a:moveTo>
                  <a:pt x="0" y="0"/>
                </a:moveTo>
                <a:lnTo>
                  <a:pt x="4723" y="0"/>
                </a:lnTo>
                <a:lnTo>
                  <a:pt x="4197" y="338"/>
                </a:lnTo>
                <a:lnTo>
                  <a:pt x="4723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E1D0E">
                  <a:shade val="51000"/>
                  <a:satMod val="130000"/>
                </a:srgbClr>
              </a:gs>
              <a:gs pos="80000">
                <a:srgbClr val="AE1D0E">
                  <a:shade val="93000"/>
                  <a:satMod val="130000"/>
                </a:srgbClr>
              </a:gs>
              <a:gs pos="100000">
                <a:srgbClr val="AE1D0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AE1D0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kern="0" smtClean="0">
                <a:solidFill>
                  <a:schemeClr val="bg1"/>
                </a:solidFill>
                <a:latin typeface="+mj-lt"/>
                <a:cs typeface="+mn-cs"/>
              </a:rPr>
              <a:t>E. </a:t>
            </a:r>
            <a:r>
              <a:rPr lang="en-US" sz="1600" smtClean="0">
                <a:solidFill>
                  <a:schemeClr val="bg1"/>
                </a:solidFill>
                <a:latin typeface="+mj-lt"/>
              </a:rPr>
              <a:t>Nên chọn hoa to, dài và cắm vào bình cao để khách có thể nhìn được vẻ </a:t>
            </a:r>
          </a:p>
          <a:p>
            <a:pPr>
              <a:defRPr/>
            </a:pPr>
            <a:r>
              <a:rPr lang="en-US" sz="1600" smtClean="0">
                <a:solidFill>
                  <a:schemeClr val="bg1"/>
                </a:solidFill>
                <a:latin typeface="+mj-lt"/>
              </a:rPr>
              <a:t>đẹp, màu sắc và kiểu cắm</a:t>
            </a:r>
            <a:endParaRPr lang="en-US" sz="1600" kern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7239000" y="325755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Đ</a:t>
            </a:r>
            <a:endParaRPr lang="en-US" sz="2400" b="1" spc="5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7239000" y="158115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239000" y="241935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Đ</a:t>
            </a:r>
            <a:endParaRPr lang="en-US" sz="2400" b="1" spc="5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7239000" y="409575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</a:t>
            </a: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7239000" y="74295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" y="1276350"/>
            <a:ext cx="838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dirty="0" err="1" smtClean="0">
                <a:latin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bài</a:t>
            </a:r>
            <a:endParaRPr lang="en-US" sz="3200" dirty="0" smtClean="0">
              <a:latin typeface="Times New Roman" pitchFamily="18" charset="0"/>
            </a:endParaRPr>
          </a:p>
          <a:p>
            <a:pPr marL="344488" indent="-344488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dirty="0" err="1" smtClean="0">
                <a:latin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chức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sắp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bữa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hoan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chọn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5499" y="361950"/>
            <a:ext cx="3473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DẶN DÒ VỀ NHÀ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1864" y="133350"/>
            <a:ext cx="638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.VnBodoniH" pitchFamily="34" charset="0"/>
              </a:rPr>
              <a:t>Bµi 6. tr×nh bµy vµ trang trÝ bµn ¨n</a:t>
            </a:r>
            <a:endParaRPr lang="en-US" sz="2000" u="sng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332" y="819150"/>
            <a:ext cx="27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3B2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TRÌNH BÀY BÀN ĂN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600" y="1135618"/>
            <a:ext cx="3634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Đặt bàn ăn theo phong cách Việt Nam</a:t>
            </a:r>
            <a:endPara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33" y="1352550"/>
            <a:ext cx="2146742" cy="786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Mỗi phần ăn gồm có</a:t>
            </a:r>
          </a:p>
          <a:p>
            <a:pPr>
              <a:lnSpc>
                <a:spcPct val="150000"/>
              </a:lnSpc>
            </a:pPr>
            <a:r>
              <a:rPr lang="en-US" sz="1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Cách trình bày</a:t>
            </a:r>
            <a:endParaRPr lang="en-US" sz="1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495800" y="2647950"/>
            <a:ext cx="4114800" cy="2209800"/>
          </a:xfrm>
          <a:prstGeom prst="cloudCallout">
            <a:avLst>
              <a:gd name="adj1" fmla="val 39087"/>
              <a:gd name="adj2" fmla="val 400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3B2BAF"/>
                </a:solidFill>
                <a:latin typeface=".VnAristote" pitchFamily="34" charset="0"/>
              </a:rPr>
              <a:t>? Em h·y cho biÕt c¸ch tr×nh bµy bµn ¨n ?</a:t>
            </a:r>
            <a:endParaRPr lang="en-US" sz="2200">
              <a:solidFill>
                <a:srgbClr val="3B2BAF"/>
              </a:solidFill>
              <a:latin typeface=".VnAristot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114550"/>
            <a:ext cx="7848600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Trải khăn bàn</a:t>
            </a:r>
          </a:p>
          <a:p>
            <a:pPr indent="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Đặt đũa trên tay phải của bát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tabLst>
                <a:tab pos="285750" algn="l"/>
              </a:tabLst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Khăn ăn đặt lên đĩa kê, úp bát lên khăn ăn (có thể xếp khăn theo hình bô hoa đặt trong bát hoặc cốc)</a:t>
            </a:r>
          </a:p>
          <a:p>
            <a:pPr indent="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Cốc nước đặt phía trước đầu đũa</a:t>
            </a:r>
          </a:p>
          <a:p>
            <a:pPr indent="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Bát nước chấm đặt phía trước bát cơm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1315819"/>
            <a:ext cx="36576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1963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Ở nhà em thường sắp xếp bàn ăn như thế nào ?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12395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60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.VnBodoniH" pitchFamily="34" charset="0"/>
              </a:rPr>
              <a:t>?</a:t>
            </a:r>
            <a:endParaRPr lang="en-US" sz="60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uiExpand="1" build="p"/>
      <p:bldP spid="13" grpId="0" animBg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961805"/>
            <a:ext cx="7162800" cy="438745"/>
          </a:xfrm>
          <a:prstGeom prst="ellipseRibbon2">
            <a:avLst>
              <a:gd name="adj1" fmla="val 25000"/>
              <a:gd name="adj2" fmla="val 64031"/>
              <a:gd name="adj3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B2BAF"/>
                </a:solidFill>
                <a:latin typeface="Times New Roman" pitchFamily="18" charset="0"/>
                <a:cs typeface="Times New Roman" pitchFamily="18" charset="0"/>
              </a:rPr>
              <a:t>BÀN ĂN THEO PHONG CÁCH VIỆT NAM</a:t>
            </a:r>
            <a:endParaRPr lang="en-US" sz="1400" b="1">
              <a:solidFill>
                <a:srgbClr val="3B2B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AN AN VIET.jpg"/>
          <p:cNvPicPr>
            <a:picLocks noChangeAspect="1"/>
          </p:cNvPicPr>
          <p:nvPr/>
        </p:nvPicPr>
        <p:blipFill>
          <a:blip r:embed="rId2"/>
          <a:srcRect l="3704" t="2777"/>
          <a:stretch>
            <a:fillRect/>
          </a:stretch>
        </p:blipFill>
        <p:spPr>
          <a:xfrm>
            <a:off x="304800" y="761405"/>
            <a:ext cx="3962400" cy="2667000"/>
          </a:xfrm>
          <a:prstGeom prst="rect">
            <a:avLst/>
          </a:prstGeom>
        </p:spPr>
      </p:pic>
      <p:pic>
        <p:nvPicPr>
          <p:cNvPr id="6" name="Picture 5" descr="50926910_binh_hoa_thap_-_anh_Tuong_Huy.JPG"/>
          <p:cNvPicPr>
            <a:picLocks noChangeAspect="1"/>
          </p:cNvPicPr>
          <p:nvPr/>
        </p:nvPicPr>
        <p:blipFill>
          <a:blip r:embed="rId3"/>
          <a:srcRect t="12889"/>
          <a:stretch>
            <a:fillRect/>
          </a:stretch>
        </p:blipFill>
        <p:spPr>
          <a:xfrm>
            <a:off x="4619485" y="761405"/>
            <a:ext cx="4143515" cy="257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1864" y="133350"/>
            <a:ext cx="638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.VnBodoniH" pitchFamily="34" charset="0"/>
              </a:rPr>
              <a:t>Bµi 6. tr×nh bµy vµ trang trÝ bµn ¨n</a:t>
            </a:r>
            <a:endParaRPr lang="en-US" sz="2000" u="sng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332" y="742950"/>
            <a:ext cx="27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TRÌNH BÀY BÀN ĂN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600" y="102299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852196"/>
            <a:ext cx="2186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33400" y="2952750"/>
            <a:ext cx="2743200" cy="2133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Đĩa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ăn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Dao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Dĩa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nĩa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Thìa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Đồ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gác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dao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nếu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Cốc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nước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li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rượu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Khăn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ăn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11455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ristote" pitchFamily="34" charset="0"/>
              </a:rPr>
              <a:t>? </a:t>
            </a:r>
            <a:r>
              <a:rPr lang="en-US" dirty="0" err="1" smtClean="0">
                <a:latin typeface=".VnAristote" pitchFamily="34" charset="0"/>
              </a:rPr>
              <a:t>Em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h·y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quan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s¸t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h×nh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bªn</a:t>
            </a:r>
            <a:r>
              <a:rPr lang="en-US" dirty="0" smtClean="0">
                <a:latin typeface=".VnAristote" pitchFamily="34" charset="0"/>
              </a:rPr>
              <a:t> vµ </a:t>
            </a:r>
            <a:r>
              <a:rPr lang="en-US" dirty="0" err="1" smtClean="0">
                <a:latin typeface=".VnAristote" pitchFamily="34" charset="0"/>
              </a:rPr>
              <a:t>cho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biÕt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trªn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bµn</a:t>
            </a:r>
            <a:r>
              <a:rPr lang="en-US" dirty="0" smtClean="0">
                <a:latin typeface=".VnAristote" pitchFamily="34" charset="0"/>
              </a:rPr>
              <a:t> ¨n </a:t>
            </a:r>
            <a:r>
              <a:rPr lang="en-US" dirty="0" err="1" smtClean="0">
                <a:latin typeface=".VnAristote" pitchFamily="34" charset="0"/>
              </a:rPr>
              <a:t>cña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ph­¬ng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T©y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mçi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phÇn</a:t>
            </a:r>
            <a:r>
              <a:rPr lang="en-US" dirty="0" smtClean="0">
                <a:latin typeface=".VnAristote" pitchFamily="34" charset="0"/>
              </a:rPr>
              <a:t> ¨n </a:t>
            </a:r>
            <a:r>
              <a:rPr lang="en-US" dirty="0" err="1" smtClean="0">
                <a:latin typeface=".VnAristote" pitchFamily="34" charset="0"/>
              </a:rPr>
              <a:t>gåm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nh÷ng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dông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cô</a:t>
            </a:r>
            <a:r>
              <a:rPr lang="en-US" dirty="0" smtClean="0">
                <a:latin typeface=".VnAristote" pitchFamily="34" charset="0"/>
              </a:rPr>
              <a:t> </a:t>
            </a:r>
            <a:r>
              <a:rPr lang="en-US" dirty="0" err="1" smtClean="0">
                <a:latin typeface=".VnAristote" pitchFamily="34" charset="0"/>
              </a:rPr>
              <a:t>nµo</a:t>
            </a:r>
            <a:r>
              <a:rPr lang="en-US" dirty="0" smtClean="0">
                <a:latin typeface=".VnAristote" pitchFamily="34" charset="0"/>
              </a:rPr>
              <a:t>?</a:t>
            </a:r>
            <a:endParaRPr lang="en-US" dirty="0">
              <a:latin typeface=".VnAristote" pitchFamily="34" charset="0"/>
            </a:endParaRPr>
          </a:p>
        </p:txBody>
      </p:sp>
      <p:pic>
        <p:nvPicPr>
          <p:cNvPr id="9" name="Picture 5" descr="http://naungon.com/mon-ngon-de-lam/images/image/A%20vao%20bep/5/bana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800600" y="1047750"/>
            <a:ext cx="38862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ec-cuoi-vintage-trong-nha-marry-gala-royale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41" y="93444"/>
            <a:ext cx="3828459" cy="2554506"/>
          </a:xfrm>
          <a:prstGeom prst="rect">
            <a:avLst/>
          </a:prstGeom>
        </p:spPr>
      </p:pic>
      <p:pic>
        <p:nvPicPr>
          <p:cNvPr id="4" name="Picture 3" descr="95195bac0636f0.img.jpg"/>
          <p:cNvPicPr>
            <a:picLocks noChangeAspect="1"/>
          </p:cNvPicPr>
          <p:nvPr/>
        </p:nvPicPr>
        <p:blipFill>
          <a:blip r:embed="rId3"/>
          <a:srcRect l="4720" t="14274" r="7343" b="2366"/>
          <a:stretch>
            <a:fillRect/>
          </a:stretch>
        </p:blipFill>
        <p:spPr>
          <a:xfrm>
            <a:off x="4495800" y="133350"/>
            <a:ext cx="4267200" cy="2502877"/>
          </a:xfrm>
          <a:prstGeom prst="rect">
            <a:avLst/>
          </a:prstGeom>
        </p:spPr>
      </p:pic>
      <p:pic>
        <p:nvPicPr>
          <p:cNvPr id="5" name="Picture 4" descr="trang_tri_hoa_ban_tiec_theo_phong_cach_phuong_tay20130820223408.jpg"/>
          <p:cNvPicPr>
            <a:picLocks noChangeAspect="1"/>
          </p:cNvPicPr>
          <p:nvPr/>
        </p:nvPicPr>
        <p:blipFill>
          <a:blip r:embed="rId4"/>
          <a:srcRect l="1695" t="36070" r="5085"/>
          <a:stretch>
            <a:fillRect/>
          </a:stretch>
        </p:blipFill>
        <p:spPr>
          <a:xfrm>
            <a:off x="2362200" y="2724150"/>
            <a:ext cx="4191000" cy="231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864" y="133350"/>
            <a:ext cx="638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.VnBodoniH" pitchFamily="34" charset="0"/>
              </a:rPr>
              <a:t>Bµi 6. tr×nh bµy vµ trang trÝ bµn ¨n</a:t>
            </a:r>
            <a:endParaRPr lang="en-US" sz="2000" u="sng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332" y="742950"/>
            <a:ext cx="27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TRÌNH BÀY BÀN ĂN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600" y="1022996"/>
            <a:ext cx="3877985" cy="786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33550"/>
            <a:ext cx="2084225" cy="786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333750"/>
            <a:ext cx="3810000" cy="1405533"/>
          </a:xfrm>
          <a:prstGeom prst="cloudCallout">
            <a:avLst>
              <a:gd name="adj1" fmla="val 30059"/>
              <a:gd name="adj2" fmla="val 460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.VnAristote" pitchFamily="34" charset="0"/>
              </a:rPr>
              <a:t>?  Em h·y cho biÕt bµn ¨n cña ph­¬ng T©y ®­îc tr×nh bµy nh­ thÕ nµo ?</a:t>
            </a:r>
            <a:endParaRPr lang="en-US">
              <a:solidFill>
                <a:srgbClr val="FF0000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852428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Trải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khăn bàn</a:t>
            </a:r>
          </a:p>
          <a:p>
            <a:pPr marL="341313" lvl="0" indent="-3413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Tại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mỗi phần ăn đặt một hoặc hai đĩa.</a:t>
            </a:r>
          </a:p>
          <a:p>
            <a:pPr marL="341313" lvl="0" indent="-3413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Bên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phải đặt dao và thìa, bên trái đặt đĩa.</a:t>
            </a:r>
          </a:p>
          <a:p>
            <a:pPr marL="341313" lvl="0" indent="-3413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rượu đặt phía trước đĩa, cạnh li </a:t>
            </a: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rượu có thêm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một cốc nước lạnh.</a:t>
            </a:r>
          </a:p>
          <a:p>
            <a:pPr marL="341313" lvl="0" indent="-3413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đặt bàn, cần để khăn ăn vào </a:t>
            </a: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đĩa.</a:t>
            </a:r>
          </a:p>
          <a:p>
            <a:pPr marL="341313" lvl="0" indent="-3413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dọn thức ăn, đưa thức ăn vào </a:t>
            </a: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phía bên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tay trái của khách, lấy ra bên tay </a:t>
            </a: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phải của khách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61950"/>
            <a:ext cx="5979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* </a:t>
            </a:r>
            <a:r>
              <a:rPr lang="en-US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" pitchFamily="34" charset="0"/>
              </a:rPr>
              <a:t>C¸ch tr×nh bµy bµn ¨n cña ph­¬ng T©y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gtaotd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343150"/>
            <a:ext cx="2892705" cy="2428875"/>
          </a:xfrm>
          <a:prstGeom prst="rect">
            <a:avLst/>
          </a:prstGeom>
        </p:spPr>
      </p:pic>
      <p:pic>
        <p:nvPicPr>
          <p:cNvPr id="4" name="Picture 3" descr="hoi-cham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4740" cy="1025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0955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" pitchFamily="34" charset="0"/>
              </a:rPr>
              <a:t>Em h·y so s¸nh c¸ch tr×nh bµy bµn ¨n cña ViÖt Nam vµ ph­¬ng T©y cã ®iÓm g× kh¸c nhau?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276350"/>
          <a:ext cx="5257800" cy="2686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/>
                <a:gridCol w="2628900"/>
              </a:tblGrid>
              <a:tr h="674701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b="1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ăn Việt Nam</a:t>
                      </a:r>
                      <a:endParaRPr lang="en-US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b="1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ăn phương Tây</a:t>
                      </a:r>
                      <a:endParaRPr lang="en-US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6625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6625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6625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6625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1276350"/>
          <a:ext cx="5257800" cy="2686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/>
                <a:gridCol w="2628900"/>
              </a:tblGrid>
              <a:tr h="674701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ăn Việt Nam</a:t>
                      </a:r>
                      <a:endParaRPr lang="en-US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ăn phương Tây</a:t>
                      </a:r>
                      <a:endParaRPr lang="en-US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6625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-Bát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-Đĩa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6625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-Đũa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-Dao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6625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-Bát</a:t>
                      </a:r>
                      <a:r>
                        <a:rPr lang="en-US" baseline="0" smtClean="0">
                          <a:latin typeface="Times New Roman" pitchFamily="18" charset="0"/>
                          <a:cs typeface="Times New Roman" pitchFamily="18" charset="0"/>
                        </a:rPr>
                        <a:t> úp trên khăn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-Khăn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6625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-Cốc nước đặt trước đầu đũa, phía bên phải của bát ăn cơm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Li rượu đặt trước đĩa, cốc nước đặt cạnh li rượu</a:t>
                      </a:r>
                    </a:p>
                    <a:p>
                      <a:pPr algn="l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1864" y="133350"/>
            <a:ext cx="638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.VnBodoniH" pitchFamily="34" charset="0"/>
              </a:rPr>
              <a:t>Bµi 6. tr×nh bµy vµ trang trÝ bµn ¨n</a:t>
            </a:r>
            <a:endParaRPr lang="en-US" sz="2000" u="sng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332" y="819150"/>
            <a:ext cx="2696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3B2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TRÌNH BÀY BÀN ĂN</a:t>
            </a:r>
          </a:p>
          <a:p>
            <a:r>
              <a:rPr lang="en-US" b="1" smtClean="0">
                <a:solidFill>
                  <a:srgbClr val="3B2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TRANG TRÍ BÀN ĂN</a:t>
            </a:r>
          </a:p>
        </p:txBody>
      </p:sp>
      <p:pic>
        <p:nvPicPr>
          <p:cNvPr id="5" name="Picture 8" descr="ban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819150"/>
            <a:ext cx="44493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142875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.VnAristote" pitchFamily="34" charset="0"/>
              </a:rPr>
              <a:t>? Quan s¸t h×nh sau vµ cho biÕt c¸c vËt dông cÇn thiÕt ®Ó trang trÝ bµn ¨n ?</a:t>
            </a:r>
            <a:endParaRPr lang="en-US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7" name="Picture 6" descr="h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4067175"/>
            <a:ext cx="4191000" cy="1095375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3400" y="2038350"/>
            <a:ext cx="2209800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000">
                <a:latin typeface="Times New Roman" pitchFamily="18" charset="0"/>
              </a:rPr>
              <a:t>Khăn trải </a:t>
            </a:r>
            <a:r>
              <a:rPr lang="en-US" sz="2000" smtClean="0">
                <a:latin typeface="Times New Roman" pitchFamily="18" charset="0"/>
              </a:rPr>
              <a:t>bàn </a:t>
            </a:r>
            <a:endParaRPr lang="en-US" sz="200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smtClean="0">
                <a:latin typeface="Times New Roman" pitchFamily="18" charset="0"/>
              </a:rPr>
              <a:t>-Bình </a:t>
            </a:r>
            <a:r>
              <a:rPr lang="en-US" sz="2000">
                <a:latin typeface="Times New Roman" pitchFamily="18" charset="0"/>
              </a:rPr>
              <a:t>cắm hoa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028950"/>
            <a:ext cx="3200400" cy="1827193"/>
          </a:xfrm>
          <a:prstGeom prst="cloudCallout">
            <a:avLst>
              <a:gd name="adj1" fmla="val -37463"/>
              <a:gd name="adj2" fmla="val 179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.VnAristote" pitchFamily="34" charset="0"/>
              </a:rPr>
              <a:t>? Em h·y cho biÕt mét sè vËt dông kh¸c dïng ®Ó trang trÝ bµn ¨n mµ em biÕt?</a:t>
            </a:r>
            <a:endParaRPr lang="en-US"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1128</Words>
  <Application>Microsoft Office PowerPoint</Application>
  <PresentationFormat>On-screen Show (16:9)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50</cp:revision>
  <dcterms:created xsi:type="dcterms:W3CDTF">2015-10-02T10:10:15Z</dcterms:created>
  <dcterms:modified xsi:type="dcterms:W3CDTF">2018-01-09T02:47:35Z</dcterms:modified>
</cp:coreProperties>
</file>