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6"/>
  </p:notesMasterIdLst>
  <p:sldIdLst>
    <p:sldId id="280" r:id="rId2"/>
    <p:sldId id="272" r:id="rId3"/>
    <p:sldId id="298" r:id="rId4"/>
    <p:sldId id="304" r:id="rId5"/>
    <p:sldId id="260" r:id="rId6"/>
    <p:sldId id="282" r:id="rId7"/>
    <p:sldId id="284" r:id="rId8"/>
    <p:sldId id="279" r:id="rId9"/>
    <p:sldId id="275" r:id="rId10"/>
    <p:sldId id="286" r:id="rId11"/>
    <p:sldId id="302" r:id="rId12"/>
    <p:sldId id="295" r:id="rId13"/>
    <p:sldId id="303" r:id="rId14"/>
    <p:sldId id="278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0000"/>
    <a:srgbClr val="FF3300"/>
    <a:srgbClr val="CCCCFF"/>
    <a:srgbClr val="0000FF"/>
    <a:srgbClr val="CCFFFF"/>
    <a:srgbClr val="A50021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7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7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7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2DFE97F-18EE-40FD-89BB-FBBA12567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94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297917-F221-4AA7-9575-0DE0A788D11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838BB3-35EF-48E5-9F4F-98ACDDFC9D4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97CBBD-883F-4BB8-BBB5-90622ACC245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56C6B1-7C39-4E0A-8427-15056E7B60A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B375B-DF2C-4E1D-B272-E438E58A3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6A8C7-B58F-4B43-AB08-40B37C098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A67A5-667F-467B-AF53-7E5BD04D6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F6CAA-D768-498B-A7E4-2FA9E4E64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842DA-809E-4C05-8DA9-B814D01AD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7E93C-EC81-45E7-8EF8-44D668AE4C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5FE60-303A-43F7-86BF-470EC9100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16310-14D0-4C98-AE3A-2CA04D4D5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DDD01-1D4A-446A-B61C-F80E11FBE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F76DF-3206-44DC-A1E7-351247986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A9D8D-7E44-41F4-9536-3F61CFA4E0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6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6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6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A91812C-4226-416B-BB5E-8DD2B0043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gif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gif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WordArt 2"/>
          <p:cNvSpPr>
            <a:spLocks noChangeArrowheads="1" noChangeShapeType="1" noTextEdit="1"/>
          </p:cNvSpPr>
          <p:nvPr/>
        </p:nvSpPr>
        <p:spPr bwMode="auto">
          <a:xfrm>
            <a:off x="2133600" y="1295400"/>
            <a:ext cx="57912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Khoa</a:t>
            </a: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học</a:t>
            </a: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lớp</a:t>
            </a: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 5</a:t>
            </a:r>
          </a:p>
        </p:txBody>
      </p:sp>
      <p:sp>
        <p:nvSpPr>
          <p:cNvPr id="447491" name="Text Box 3"/>
          <p:cNvSpPr txBox="1">
            <a:spLocks noChangeArrowheads="1"/>
          </p:cNvSpPr>
          <p:nvPr/>
        </p:nvSpPr>
        <p:spPr bwMode="auto">
          <a:xfrm>
            <a:off x="1905000" y="228600"/>
            <a:ext cx="6324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gradFill rotWithShape="1">
            <a:gsLst>
              <a:gs pos="0">
                <a:srgbClr val="002F00"/>
              </a:gs>
              <a:gs pos="50000">
                <a:srgbClr val="006600"/>
              </a:gs>
              <a:gs pos="100000">
                <a:srgbClr val="002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30" name="Picture 7" descr="hoa20_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3886200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9" descr="DSTARS-P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1981200" y="5334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0" descr="DSTARS-P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5486400" y="5334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1" descr="DSTARS-P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8153400" y="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2" descr="DSTARS-P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304800" y="3810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13"/>
          <p:cNvGraphicFramePr>
            <a:graphicFrameLocks noChangeAspect="1"/>
          </p:cNvGraphicFramePr>
          <p:nvPr/>
        </p:nvGraphicFramePr>
        <p:xfrm>
          <a:off x="3124200" y="2743200"/>
          <a:ext cx="31242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5" imgW="2755800" imgH="1819080" progId="CorelDRAW.Graphic.12">
                  <p:embed/>
                </p:oleObj>
              </mc:Choice>
              <mc:Fallback>
                <p:oleObj r:id="rId5" imgW="2755800" imgH="1819080" progId="CorelDRAW.Graphic.12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743200"/>
                        <a:ext cx="3124200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5" name="Picture 19" descr="672027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1219200"/>
            <a:ext cx="1981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47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4474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4474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4474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490" grpId="0" animBg="1"/>
      <p:bldP spid="44749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40" name="Text Box 4"/>
          <p:cNvSpPr txBox="1">
            <a:spLocks noChangeArrowheads="1"/>
          </p:cNvSpPr>
          <p:nvPr/>
        </p:nvSpPr>
        <p:spPr bwMode="auto">
          <a:xfrm>
            <a:off x="0" y="441960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- Hình 1: Nước ở thể lỏng.</a:t>
            </a:r>
          </a:p>
        </p:txBody>
      </p:sp>
      <p:sp>
        <p:nvSpPr>
          <p:cNvPr id="475141" name="Text Box 5"/>
          <p:cNvSpPr txBox="1">
            <a:spLocks noChangeArrowheads="1"/>
          </p:cNvSpPr>
          <p:nvPr/>
        </p:nvSpPr>
        <p:spPr bwMode="auto">
          <a:xfrm>
            <a:off x="88900" y="4876800"/>
            <a:ext cx="8759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/>
              <a:t> -Hình 2:Nước đá chuyển từ thể rắn sang thể lỏng trong điều kiện nhiệt độ bình thường.</a:t>
            </a:r>
          </a:p>
        </p:txBody>
      </p:sp>
      <p:pic>
        <p:nvPicPr>
          <p:cNvPr id="5125" name="Picture 6" descr="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1295400"/>
            <a:ext cx="5562600" cy="293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5143" name="Line 7"/>
          <p:cNvSpPr>
            <a:spLocks noChangeShapeType="1"/>
          </p:cNvSpPr>
          <p:nvPr/>
        </p:nvSpPr>
        <p:spPr bwMode="auto">
          <a:xfrm flipV="1">
            <a:off x="2590800" y="1981200"/>
            <a:ext cx="9144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5144" name="Line 8"/>
          <p:cNvSpPr>
            <a:spLocks noChangeShapeType="1"/>
          </p:cNvSpPr>
          <p:nvPr/>
        </p:nvSpPr>
        <p:spPr bwMode="auto">
          <a:xfrm>
            <a:off x="2667000" y="3886200"/>
            <a:ext cx="3733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5145" name="Text Box 9"/>
          <p:cNvSpPr txBox="1">
            <a:spLocks noChangeArrowheads="1"/>
          </p:cNvSpPr>
          <p:nvPr/>
        </p:nvSpPr>
        <p:spPr bwMode="auto">
          <a:xfrm>
            <a:off x="228600" y="5562600"/>
            <a:ext cx="891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- Hình 3: Nước bốc hơi chuyển từ thể lỏng sang thể khí ở nhiệt độ cao.</a:t>
            </a:r>
          </a:p>
        </p:txBody>
      </p:sp>
      <p:sp>
        <p:nvSpPr>
          <p:cNvPr id="475146" name="Line 10"/>
          <p:cNvSpPr>
            <a:spLocks noChangeShapeType="1"/>
          </p:cNvSpPr>
          <p:nvPr/>
        </p:nvSpPr>
        <p:spPr bwMode="auto">
          <a:xfrm>
            <a:off x="4724400" y="1905000"/>
            <a:ext cx="381000" cy="1143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5133" name="Picture 18" descr="flowlin2.gif (13943 bytes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5867400"/>
            <a:ext cx="7696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22" name="Object 12"/>
          <p:cNvGraphicFramePr>
            <a:graphicFrameLocks noChangeAspect="1"/>
          </p:cNvGraphicFramePr>
          <p:nvPr/>
        </p:nvGraphicFramePr>
        <p:xfrm>
          <a:off x="0" y="0"/>
          <a:ext cx="1766888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Clip" r:id="rId5" imgW="1060704" imgH="1335024" progId="MS_ClipArt_Gallery.2">
                  <p:embed/>
                </p:oleObj>
              </mc:Choice>
              <mc:Fallback>
                <p:oleObj name="Clip" r:id="rId5" imgW="1060704" imgH="1335024" progId="MS_ClipArt_Gallery.2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766888" cy="222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7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7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7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7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7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7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40" grpId="0"/>
      <p:bldP spid="475141" grpId="0"/>
      <p:bldP spid="475143" grpId="0" animBg="1"/>
      <p:bldP spid="475144" grpId="0" animBg="1"/>
      <p:bldP spid="475145" grpId="0"/>
      <p:bldP spid="4751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63" name="Text Box 11"/>
          <p:cNvSpPr txBox="1">
            <a:spLocks noChangeArrowheads="1"/>
          </p:cNvSpPr>
          <p:nvPr/>
        </p:nvSpPr>
        <p:spPr bwMode="auto">
          <a:xfrm>
            <a:off x="990600" y="1524000"/>
            <a:ext cx="6858000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 err="1">
                <a:solidFill>
                  <a:srgbClr val="A50021"/>
                </a:solidFill>
                <a:cs typeface="Arial" charset="0"/>
              </a:rPr>
              <a:t>Trong</a:t>
            </a:r>
            <a:r>
              <a:rPr lang="en-US" sz="2800" dirty="0">
                <a:solidFill>
                  <a:srgbClr val="A5002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rgbClr val="A50021"/>
                </a:solidFill>
                <a:cs typeface="Arial" charset="0"/>
              </a:rPr>
              <a:t>cuộc</a:t>
            </a:r>
            <a:r>
              <a:rPr lang="en-US" sz="2800" dirty="0">
                <a:solidFill>
                  <a:srgbClr val="A5002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rgbClr val="A50021"/>
                </a:solidFill>
                <a:cs typeface="Arial" charset="0"/>
              </a:rPr>
              <a:t>sống</a:t>
            </a:r>
            <a:r>
              <a:rPr lang="en-US" sz="2800" dirty="0">
                <a:solidFill>
                  <a:srgbClr val="A5002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rgbClr val="A50021"/>
                </a:solidFill>
                <a:cs typeface="Arial" charset="0"/>
              </a:rPr>
              <a:t>hàng</a:t>
            </a:r>
            <a:r>
              <a:rPr lang="en-US" sz="2800" dirty="0">
                <a:solidFill>
                  <a:srgbClr val="A5002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rgbClr val="A50021"/>
                </a:solidFill>
                <a:cs typeface="Arial" charset="0"/>
              </a:rPr>
              <a:t>ngày</a:t>
            </a:r>
            <a:r>
              <a:rPr lang="en-US" sz="2800" dirty="0">
                <a:solidFill>
                  <a:srgbClr val="A5002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rgbClr val="A50021"/>
                </a:solidFill>
                <a:cs typeface="Arial" charset="0"/>
              </a:rPr>
              <a:t>còn</a:t>
            </a:r>
            <a:r>
              <a:rPr lang="en-US" sz="2800" dirty="0">
                <a:solidFill>
                  <a:srgbClr val="A5002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rgbClr val="A50021"/>
                </a:solidFill>
                <a:cs typeface="Arial" charset="0"/>
              </a:rPr>
              <a:t>rất</a:t>
            </a:r>
            <a:r>
              <a:rPr lang="en-US" sz="2800" dirty="0">
                <a:solidFill>
                  <a:srgbClr val="A5002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rgbClr val="A50021"/>
                </a:solidFill>
                <a:cs typeface="Arial" charset="0"/>
              </a:rPr>
              <a:t>nhiều</a:t>
            </a:r>
            <a:r>
              <a:rPr lang="en-US" sz="2800" dirty="0">
                <a:solidFill>
                  <a:srgbClr val="A5002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rgbClr val="A50021"/>
                </a:solidFill>
                <a:cs typeface="Arial" charset="0"/>
              </a:rPr>
              <a:t>chất</a:t>
            </a:r>
            <a:r>
              <a:rPr lang="en-US" sz="2800" dirty="0">
                <a:solidFill>
                  <a:srgbClr val="A5002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rgbClr val="A50021"/>
                </a:solidFill>
                <a:cs typeface="Arial" charset="0"/>
              </a:rPr>
              <a:t>có</a:t>
            </a:r>
            <a:r>
              <a:rPr lang="en-US" sz="2800" dirty="0">
                <a:solidFill>
                  <a:srgbClr val="A5002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rgbClr val="A50021"/>
                </a:solidFill>
                <a:cs typeface="Arial" charset="0"/>
              </a:rPr>
              <a:t>thể</a:t>
            </a:r>
            <a:r>
              <a:rPr lang="en-US" sz="2800" dirty="0">
                <a:solidFill>
                  <a:srgbClr val="A5002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rgbClr val="A50021"/>
                </a:solidFill>
                <a:cs typeface="Arial" charset="0"/>
              </a:rPr>
              <a:t>chuyển</a:t>
            </a:r>
            <a:r>
              <a:rPr lang="en-US" sz="2800" dirty="0">
                <a:solidFill>
                  <a:srgbClr val="A5002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rgbClr val="A50021"/>
                </a:solidFill>
                <a:cs typeface="Arial" charset="0"/>
              </a:rPr>
              <a:t>từ</a:t>
            </a:r>
            <a:r>
              <a:rPr lang="en-US" sz="2800" dirty="0">
                <a:solidFill>
                  <a:srgbClr val="A5002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rgbClr val="A50021"/>
                </a:solidFill>
                <a:cs typeface="Arial" charset="0"/>
              </a:rPr>
              <a:t>thể</a:t>
            </a:r>
            <a:r>
              <a:rPr lang="en-US" sz="2800" dirty="0">
                <a:solidFill>
                  <a:srgbClr val="A5002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rgbClr val="A50021"/>
                </a:solidFill>
                <a:cs typeface="Arial" charset="0"/>
              </a:rPr>
              <a:t>này</a:t>
            </a:r>
            <a:r>
              <a:rPr lang="en-US" sz="2800" dirty="0">
                <a:solidFill>
                  <a:srgbClr val="A50021"/>
                </a:solidFill>
                <a:cs typeface="Arial" charset="0"/>
              </a:rPr>
              <a:t> sang </a:t>
            </a:r>
            <a:r>
              <a:rPr lang="en-US" sz="2800" dirty="0" err="1">
                <a:solidFill>
                  <a:srgbClr val="A50021"/>
                </a:solidFill>
                <a:cs typeface="Arial" charset="0"/>
              </a:rPr>
              <a:t>thể</a:t>
            </a:r>
            <a:r>
              <a:rPr lang="en-US" sz="2800" dirty="0">
                <a:solidFill>
                  <a:srgbClr val="A5002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rgbClr val="A50021"/>
                </a:solidFill>
                <a:cs typeface="Arial" charset="0"/>
              </a:rPr>
              <a:t>khác</a:t>
            </a:r>
            <a:r>
              <a:rPr lang="en-US" sz="2800" dirty="0">
                <a:solidFill>
                  <a:srgbClr val="A50021"/>
                </a:solidFill>
                <a:cs typeface="Arial" charset="0"/>
              </a:rPr>
              <a:t>. </a:t>
            </a:r>
            <a:r>
              <a:rPr lang="en-US" sz="2800" dirty="0" err="1">
                <a:solidFill>
                  <a:srgbClr val="A50021"/>
                </a:solidFill>
                <a:cs typeface="Arial" charset="0"/>
              </a:rPr>
              <a:t>Em</a:t>
            </a:r>
            <a:r>
              <a:rPr lang="en-US" sz="2800" dirty="0">
                <a:solidFill>
                  <a:srgbClr val="A5002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rgbClr val="A50021"/>
                </a:solidFill>
                <a:cs typeface="Arial" charset="0"/>
              </a:rPr>
              <a:t>hãy</a:t>
            </a:r>
            <a:r>
              <a:rPr lang="en-US" sz="2800" dirty="0">
                <a:solidFill>
                  <a:srgbClr val="A5002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rgbClr val="A50021"/>
                </a:solidFill>
                <a:cs typeface="Arial" charset="0"/>
              </a:rPr>
              <a:t>nêu</a:t>
            </a:r>
            <a:r>
              <a:rPr lang="en-US" sz="2800" dirty="0">
                <a:solidFill>
                  <a:srgbClr val="A5002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rgbClr val="A50021"/>
                </a:solidFill>
                <a:cs typeface="Arial" charset="0"/>
              </a:rPr>
              <a:t>những</a:t>
            </a:r>
            <a:r>
              <a:rPr lang="en-US" sz="2800" dirty="0">
                <a:solidFill>
                  <a:srgbClr val="A5002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rgbClr val="A50021"/>
                </a:solidFill>
                <a:cs typeface="Arial" charset="0"/>
              </a:rPr>
              <a:t>ví</a:t>
            </a:r>
            <a:r>
              <a:rPr lang="en-US" sz="2800" dirty="0">
                <a:solidFill>
                  <a:srgbClr val="A5002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rgbClr val="A50021"/>
                </a:solidFill>
                <a:cs typeface="Arial" charset="0"/>
              </a:rPr>
              <a:t>dụ</a:t>
            </a:r>
            <a:r>
              <a:rPr lang="en-US" sz="2800" dirty="0">
                <a:solidFill>
                  <a:srgbClr val="A5002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rgbClr val="A50021"/>
                </a:solidFill>
                <a:cs typeface="Arial" charset="0"/>
              </a:rPr>
              <a:t>về</a:t>
            </a:r>
            <a:r>
              <a:rPr lang="en-US" sz="2800" dirty="0">
                <a:solidFill>
                  <a:srgbClr val="A5002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rgbClr val="A50021"/>
                </a:solidFill>
                <a:cs typeface="Arial" charset="0"/>
              </a:rPr>
              <a:t>sự</a:t>
            </a:r>
            <a:r>
              <a:rPr lang="en-US" sz="2800" dirty="0">
                <a:solidFill>
                  <a:srgbClr val="A5002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rgbClr val="A50021"/>
                </a:solidFill>
                <a:cs typeface="Arial" charset="0"/>
              </a:rPr>
              <a:t>chuyển</a:t>
            </a:r>
            <a:r>
              <a:rPr lang="en-US" sz="2800" dirty="0">
                <a:solidFill>
                  <a:srgbClr val="A5002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rgbClr val="A50021"/>
                </a:solidFill>
                <a:cs typeface="Arial" charset="0"/>
              </a:rPr>
              <a:t>thể</a:t>
            </a:r>
            <a:r>
              <a:rPr lang="en-US" sz="2800" dirty="0">
                <a:solidFill>
                  <a:srgbClr val="A5002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rgbClr val="A50021"/>
                </a:solidFill>
                <a:cs typeface="Arial" charset="0"/>
              </a:rPr>
              <a:t>của</a:t>
            </a:r>
            <a:r>
              <a:rPr lang="en-US" sz="2800" dirty="0">
                <a:solidFill>
                  <a:srgbClr val="A5002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rgbClr val="A50021"/>
                </a:solidFill>
                <a:cs typeface="Arial" charset="0"/>
              </a:rPr>
              <a:t>chất</a:t>
            </a:r>
            <a:r>
              <a:rPr lang="en-US" sz="2800" dirty="0">
                <a:solidFill>
                  <a:srgbClr val="A5002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rgbClr val="A50021"/>
                </a:solidFill>
                <a:cs typeface="Arial" charset="0"/>
              </a:rPr>
              <a:t>mà</a:t>
            </a:r>
            <a:r>
              <a:rPr lang="en-US" sz="2800" dirty="0">
                <a:solidFill>
                  <a:srgbClr val="A5002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rgbClr val="A50021"/>
                </a:solidFill>
                <a:cs typeface="Arial" charset="0"/>
              </a:rPr>
              <a:t>em</a:t>
            </a:r>
            <a:r>
              <a:rPr lang="en-US" sz="2800" dirty="0">
                <a:solidFill>
                  <a:srgbClr val="A50021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rgbClr val="A50021"/>
                </a:solidFill>
                <a:cs typeface="Arial" charset="0"/>
              </a:rPr>
              <a:t>biết</a:t>
            </a:r>
            <a:r>
              <a:rPr lang="en-US" sz="2800" dirty="0">
                <a:solidFill>
                  <a:srgbClr val="A50021"/>
                </a:solidFill>
                <a:cs typeface="Arial" charset="0"/>
              </a:rPr>
              <a:t>.</a:t>
            </a:r>
            <a:r>
              <a:rPr lang="en-US" sz="3200" dirty="0">
                <a:solidFill>
                  <a:srgbClr val="0000FF"/>
                </a:solidFill>
                <a:cs typeface="Arial" charset="0"/>
              </a:rPr>
              <a:t> </a:t>
            </a:r>
          </a:p>
        </p:txBody>
      </p:sp>
      <p:sp>
        <p:nvSpPr>
          <p:cNvPr id="509964" name="Text Box 12"/>
          <p:cNvSpPr txBox="1">
            <a:spLocks noChangeArrowheads="1"/>
          </p:cNvSpPr>
          <p:nvPr/>
        </p:nvSpPr>
        <p:spPr bwMode="auto">
          <a:xfrm>
            <a:off x="1600200" y="4038600"/>
            <a:ext cx="5410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  <a:cs typeface="Arial" charset="0"/>
              </a:rPr>
              <a:t>VD: </a:t>
            </a:r>
            <a:r>
              <a:rPr lang="en-US" sz="2800" b="1" i="1" dirty="0" err="1">
                <a:solidFill>
                  <a:srgbClr val="FF0000"/>
                </a:solidFill>
                <a:cs typeface="Arial" charset="0"/>
              </a:rPr>
              <a:t>Mỡ</a:t>
            </a:r>
            <a:r>
              <a:rPr lang="en-US" sz="2800" b="1" i="1" dirty="0">
                <a:solidFill>
                  <a:srgbClr val="FF0000"/>
                </a:solidFill>
                <a:cs typeface="Arial" charset="0"/>
              </a:rPr>
              <a:t>, </a:t>
            </a:r>
            <a:r>
              <a:rPr lang="en-US" sz="2800" b="1" i="1" dirty="0" err="1">
                <a:solidFill>
                  <a:srgbClr val="FF0000"/>
                </a:solidFill>
                <a:cs typeface="Arial" charset="0"/>
              </a:rPr>
              <a:t>bơ</a:t>
            </a:r>
            <a:r>
              <a:rPr lang="en-US" sz="2800" b="1" i="1" dirty="0">
                <a:solidFill>
                  <a:srgbClr val="FF0000"/>
                </a:solidFill>
                <a:cs typeface="Arial" charset="0"/>
              </a:rPr>
              <a:t>….</a:t>
            </a:r>
          </a:p>
        </p:txBody>
      </p:sp>
      <p:sp>
        <p:nvSpPr>
          <p:cNvPr id="509965" name="Text Box 13"/>
          <p:cNvSpPr txBox="1">
            <a:spLocks noChangeArrowheads="1"/>
          </p:cNvSpPr>
          <p:nvPr/>
        </p:nvSpPr>
        <p:spPr bwMode="auto">
          <a:xfrm>
            <a:off x="2133600" y="5272088"/>
            <a:ext cx="495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cs typeface="Arial" charset="0"/>
              </a:rPr>
              <a:t>Đọc ví dụ ở mục bạn cần biết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99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9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9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9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9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9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09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9963" grpId="0"/>
      <p:bldP spid="509964" grpId="0"/>
      <p:bldP spid="50996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4" name="Text Box 4"/>
          <p:cNvSpPr txBox="1">
            <a:spLocks noChangeArrowheads="1"/>
          </p:cNvSpPr>
          <p:nvPr/>
        </p:nvSpPr>
        <p:spPr bwMode="auto">
          <a:xfrm>
            <a:off x="1143000" y="1636712"/>
            <a:ext cx="7467600" cy="7699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</a:rPr>
              <a:t>    </a:t>
            </a:r>
            <a:r>
              <a:rPr lang="en-US" sz="2000" dirty="0">
                <a:solidFill>
                  <a:srgbClr val="0000FF"/>
                </a:solidFill>
              </a:rPr>
              <a:t>* </a:t>
            </a:r>
            <a:r>
              <a:rPr lang="en-US" sz="2000" b="1" i="1" dirty="0" err="1">
                <a:solidFill>
                  <a:srgbClr val="0000FF"/>
                </a:solidFill>
              </a:rPr>
              <a:t>Điều</a:t>
            </a:r>
            <a:r>
              <a:rPr lang="en-US" sz="2000" b="1" i="1" dirty="0">
                <a:solidFill>
                  <a:srgbClr val="0000FF"/>
                </a:solidFill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</a:rPr>
              <a:t>kiện</a:t>
            </a:r>
            <a:r>
              <a:rPr lang="en-US" sz="2000" b="1" i="1" dirty="0">
                <a:solidFill>
                  <a:srgbClr val="0000FF"/>
                </a:solidFill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</a:rPr>
              <a:t>nào</a:t>
            </a:r>
            <a:r>
              <a:rPr lang="en-US" sz="2000" b="1" i="1" dirty="0">
                <a:solidFill>
                  <a:srgbClr val="0000FF"/>
                </a:solidFill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</a:rPr>
              <a:t>để</a:t>
            </a:r>
            <a:r>
              <a:rPr lang="en-US" sz="2000" b="1" i="1" dirty="0">
                <a:solidFill>
                  <a:srgbClr val="0000FF"/>
                </a:solidFill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</a:rPr>
              <a:t>các</a:t>
            </a:r>
            <a:r>
              <a:rPr lang="en-US" sz="2000" b="1" i="1" dirty="0">
                <a:solidFill>
                  <a:srgbClr val="0000FF"/>
                </a:solidFill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</a:rPr>
              <a:t>chất</a:t>
            </a:r>
            <a:r>
              <a:rPr lang="en-US" sz="2000" b="1" i="1" dirty="0">
                <a:solidFill>
                  <a:srgbClr val="0000FF"/>
                </a:solidFill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</a:rPr>
              <a:t>có</a:t>
            </a:r>
            <a:r>
              <a:rPr lang="en-US" sz="2000" b="1" i="1" dirty="0">
                <a:solidFill>
                  <a:srgbClr val="0000FF"/>
                </a:solidFill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</a:rPr>
              <a:t>thể</a:t>
            </a:r>
            <a:r>
              <a:rPr lang="en-US" sz="2000" b="1" i="1" dirty="0">
                <a:solidFill>
                  <a:srgbClr val="0000FF"/>
                </a:solidFill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</a:rPr>
              <a:t>chuyển</a:t>
            </a:r>
            <a:r>
              <a:rPr lang="en-US" sz="2000" b="1" i="1" dirty="0">
                <a:solidFill>
                  <a:srgbClr val="0000FF"/>
                </a:solidFill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</a:rPr>
              <a:t>từ</a:t>
            </a:r>
            <a:r>
              <a:rPr lang="en-US" sz="2000" b="1" i="1" dirty="0">
                <a:solidFill>
                  <a:srgbClr val="0000FF"/>
                </a:solidFill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</a:rPr>
              <a:t>thể</a:t>
            </a:r>
            <a:r>
              <a:rPr lang="en-US" sz="2000" b="1" i="1" dirty="0">
                <a:solidFill>
                  <a:srgbClr val="0000FF"/>
                </a:solidFill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</a:rPr>
              <a:t>này</a:t>
            </a:r>
            <a:r>
              <a:rPr lang="en-US" sz="2000" b="1" i="1" dirty="0">
                <a:solidFill>
                  <a:srgbClr val="0000FF"/>
                </a:solidFill>
              </a:rPr>
              <a:t> sang </a:t>
            </a:r>
            <a:r>
              <a:rPr lang="en-US" sz="2000" b="1" i="1" dirty="0" err="1">
                <a:solidFill>
                  <a:srgbClr val="0000FF"/>
                </a:solidFill>
              </a:rPr>
              <a:t>thể</a:t>
            </a:r>
            <a:r>
              <a:rPr lang="en-US" sz="2000" b="1" i="1" dirty="0">
                <a:solidFill>
                  <a:srgbClr val="0000FF"/>
                </a:solidFill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</a:rPr>
              <a:t>khác</a:t>
            </a:r>
            <a:r>
              <a:rPr lang="en-US" sz="2000" b="1" i="1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486405" name="Text Box 5"/>
          <p:cNvSpPr txBox="1">
            <a:spLocks noChangeArrowheads="1"/>
          </p:cNvSpPr>
          <p:nvPr/>
        </p:nvSpPr>
        <p:spPr bwMode="auto">
          <a:xfrm>
            <a:off x="1295400" y="3200400"/>
            <a:ext cx="7086600" cy="120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>
                <a:solidFill>
                  <a:srgbClr val="990033"/>
                </a:solidFill>
              </a:rPr>
              <a:t>   </a:t>
            </a:r>
            <a:r>
              <a:rPr lang="en-US" sz="2400" b="1" dirty="0">
                <a:solidFill>
                  <a:srgbClr val="A50021"/>
                </a:solidFill>
              </a:rPr>
              <a:t>* </a:t>
            </a:r>
            <a:r>
              <a:rPr lang="en-US" sz="2400" b="1" dirty="0" err="1">
                <a:solidFill>
                  <a:srgbClr val="A50021"/>
                </a:solidFill>
              </a:rPr>
              <a:t>Các</a:t>
            </a:r>
            <a:r>
              <a:rPr lang="en-US" sz="2400" b="1" dirty="0">
                <a:solidFill>
                  <a:srgbClr val="A50021"/>
                </a:solidFill>
              </a:rPr>
              <a:t> </a:t>
            </a:r>
            <a:r>
              <a:rPr lang="en-US" sz="2400" b="1" dirty="0" err="1">
                <a:solidFill>
                  <a:srgbClr val="A50021"/>
                </a:solidFill>
              </a:rPr>
              <a:t>chất</a:t>
            </a:r>
            <a:r>
              <a:rPr lang="en-US" sz="2400" b="1" dirty="0">
                <a:solidFill>
                  <a:srgbClr val="A50021"/>
                </a:solidFill>
              </a:rPr>
              <a:t> </a:t>
            </a:r>
            <a:r>
              <a:rPr lang="en-US" sz="2400" b="1" dirty="0" err="1">
                <a:solidFill>
                  <a:srgbClr val="A50021"/>
                </a:solidFill>
              </a:rPr>
              <a:t>có</a:t>
            </a:r>
            <a:r>
              <a:rPr lang="en-US" sz="2400" b="1" dirty="0">
                <a:solidFill>
                  <a:srgbClr val="A50021"/>
                </a:solidFill>
              </a:rPr>
              <a:t> </a:t>
            </a:r>
            <a:r>
              <a:rPr lang="en-US" sz="2400" b="1" dirty="0" err="1">
                <a:solidFill>
                  <a:srgbClr val="A50021"/>
                </a:solidFill>
              </a:rPr>
              <a:t>thể</a:t>
            </a:r>
            <a:r>
              <a:rPr lang="en-US" sz="2400" b="1" dirty="0">
                <a:solidFill>
                  <a:srgbClr val="A50021"/>
                </a:solidFill>
              </a:rPr>
              <a:t> </a:t>
            </a:r>
            <a:r>
              <a:rPr lang="en-US" sz="2400" b="1" dirty="0" err="1">
                <a:solidFill>
                  <a:srgbClr val="A50021"/>
                </a:solidFill>
              </a:rPr>
              <a:t>tồn</a:t>
            </a:r>
            <a:r>
              <a:rPr lang="en-US" sz="2400" b="1" dirty="0">
                <a:solidFill>
                  <a:srgbClr val="A50021"/>
                </a:solidFill>
              </a:rPr>
              <a:t> </a:t>
            </a:r>
            <a:r>
              <a:rPr lang="en-US" sz="2400" b="1" dirty="0" err="1">
                <a:solidFill>
                  <a:srgbClr val="A50021"/>
                </a:solidFill>
              </a:rPr>
              <a:t>tại</a:t>
            </a:r>
            <a:r>
              <a:rPr lang="en-US" sz="2400" b="1" dirty="0">
                <a:solidFill>
                  <a:srgbClr val="A50021"/>
                </a:solidFill>
              </a:rPr>
              <a:t> ở </a:t>
            </a:r>
            <a:r>
              <a:rPr lang="en-US" sz="2400" b="1" dirty="0" err="1">
                <a:solidFill>
                  <a:srgbClr val="A50021"/>
                </a:solidFill>
              </a:rPr>
              <a:t>thể</a:t>
            </a:r>
            <a:r>
              <a:rPr lang="en-US" sz="2400" b="1" dirty="0">
                <a:solidFill>
                  <a:srgbClr val="A50021"/>
                </a:solidFill>
              </a:rPr>
              <a:t> </a:t>
            </a:r>
            <a:r>
              <a:rPr lang="en-US" sz="2400" b="1" dirty="0" err="1">
                <a:solidFill>
                  <a:srgbClr val="A50021"/>
                </a:solidFill>
              </a:rPr>
              <a:t>rắn</a:t>
            </a:r>
            <a:r>
              <a:rPr lang="en-US" sz="2400" b="1" dirty="0">
                <a:solidFill>
                  <a:srgbClr val="A50021"/>
                </a:solidFill>
              </a:rPr>
              <a:t> , </a:t>
            </a:r>
            <a:r>
              <a:rPr lang="en-US" sz="2400" b="1" dirty="0" err="1">
                <a:solidFill>
                  <a:srgbClr val="A50021"/>
                </a:solidFill>
              </a:rPr>
              <a:t>thể</a:t>
            </a:r>
            <a:r>
              <a:rPr lang="en-US" sz="2400" b="1" dirty="0">
                <a:solidFill>
                  <a:srgbClr val="A50021"/>
                </a:solidFill>
              </a:rPr>
              <a:t> </a:t>
            </a:r>
            <a:r>
              <a:rPr lang="en-US" sz="2400" b="1" dirty="0" err="1">
                <a:solidFill>
                  <a:srgbClr val="A50021"/>
                </a:solidFill>
              </a:rPr>
              <a:t>lỏng</a:t>
            </a:r>
            <a:r>
              <a:rPr lang="en-US" sz="2400" b="1" dirty="0">
                <a:solidFill>
                  <a:srgbClr val="A50021"/>
                </a:solidFill>
              </a:rPr>
              <a:t> </a:t>
            </a:r>
            <a:r>
              <a:rPr lang="en-US" sz="2400" b="1" dirty="0" err="1">
                <a:solidFill>
                  <a:srgbClr val="A50021"/>
                </a:solidFill>
              </a:rPr>
              <a:t>hoặc</a:t>
            </a:r>
            <a:r>
              <a:rPr lang="en-US" sz="2400" b="1" dirty="0">
                <a:solidFill>
                  <a:srgbClr val="A50021"/>
                </a:solidFill>
              </a:rPr>
              <a:t> </a:t>
            </a:r>
            <a:r>
              <a:rPr lang="en-US" sz="2400" b="1" dirty="0" err="1">
                <a:solidFill>
                  <a:srgbClr val="A50021"/>
                </a:solidFill>
              </a:rPr>
              <a:t>thể</a:t>
            </a:r>
            <a:r>
              <a:rPr lang="en-US" sz="2400" b="1" dirty="0">
                <a:solidFill>
                  <a:srgbClr val="A50021"/>
                </a:solidFill>
              </a:rPr>
              <a:t> </a:t>
            </a:r>
            <a:r>
              <a:rPr lang="en-US" sz="2400" b="1" dirty="0" err="1">
                <a:solidFill>
                  <a:srgbClr val="A50021"/>
                </a:solidFill>
              </a:rPr>
              <a:t>khí</a:t>
            </a:r>
            <a:r>
              <a:rPr lang="en-US" sz="2400" b="1" dirty="0">
                <a:solidFill>
                  <a:srgbClr val="A50021"/>
                </a:solidFill>
              </a:rPr>
              <a:t>. </a:t>
            </a:r>
            <a:r>
              <a:rPr lang="en-US" sz="2400" b="1" dirty="0" err="1">
                <a:solidFill>
                  <a:srgbClr val="A50021"/>
                </a:solidFill>
              </a:rPr>
              <a:t>Khi</a:t>
            </a:r>
            <a:r>
              <a:rPr lang="en-US" sz="2400" b="1" dirty="0">
                <a:solidFill>
                  <a:srgbClr val="A50021"/>
                </a:solidFill>
              </a:rPr>
              <a:t> </a:t>
            </a:r>
            <a:r>
              <a:rPr lang="en-US" sz="2400" b="1" dirty="0" err="1">
                <a:solidFill>
                  <a:srgbClr val="A50021"/>
                </a:solidFill>
              </a:rPr>
              <a:t>nhiệt</a:t>
            </a:r>
            <a:r>
              <a:rPr lang="en-US" sz="2400" b="1" dirty="0">
                <a:solidFill>
                  <a:srgbClr val="A50021"/>
                </a:solidFill>
              </a:rPr>
              <a:t> </a:t>
            </a:r>
            <a:r>
              <a:rPr lang="en-US" sz="2400" b="1" dirty="0" err="1">
                <a:solidFill>
                  <a:srgbClr val="A50021"/>
                </a:solidFill>
              </a:rPr>
              <a:t>độ</a:t>
            </a:r>
            <a:r>
              <a:rPr lang="en-US" sz="2400" b="1" dirty="0">
                <a:solidFill>
                  <a:srgbClr val="A50021"/>
                </a:solidFill>
              </a:rPr>
              <a:t> </a:t>
            </a:r>
            <a:r>
              <a:rPr lang="en-US" sz="2400" b="1" dirty="0" err="1">
                <a:solidFill>
                  <a:srgbClr val="A50021"/>
                </a:solidFill>
              </a:rPr>
              <a:t>thay</a:t>
            </a:r>
            <a:r>
              <a:rPr lang="en-US" sz="2400" b="1" dirty="0">
                <a:solidFill>
                  <a:srgbClr val="A50021"/>
                </a:solidFill>
              </a:rPr>
              <a:t> </a:t>
            </a:r>
            <a:r>
              <a:rPr lang="en-US" sz="2400" b="1" dirty="0" err="1">
                <a:solidFill>
                  <a:srgbClr val="A50021"/>
                </a:solidFill>
              </a:rPr>
              <a:t>đổi</a:t>
            </a:r>
            <a:r>
              <a:rPr lang="en-US" sz="2400" b="1" dirty="0">
                <a:solidFill>
                  <a:srgbClr val="A50021"/>
                </a:solidFill>
              </a:rPr>
              <a:t>, </a:t>
            </a:r>
            <a:r>
              <a:rPr lang="en-US" sz="2400" b="1" dirty="0" err="1">
                <a:solidFill>
                  <a:srgbClr val="A50021"/>
                </a:solidFill>
              </a:rPr>
              <a:t>một</a:t>
            </a:r>
            <a:r>
              <a:rPr lang="en-US" sz="2400" b="1" dirty="0">
                <a:solidFill>
                  <a:srgbClr val="A50021"/>
                </a:solidFill>
              </a:rPr>
              <a:t> </a:t>
            </a:r>
            <a:r>
              <a:rPr lang="en-US" sz="2400" b="1" dirty="0" err="1">
                <a:solidFill>
                  <a:srgbClr val="A50021"/>
                </a:solidFill>
              </a:rPr>
              <a:t>số</a:t>
            </a:r>
            <a:r>
              <a:rPr lang="en-US" sz="2400" b="1" dirty="0">
                <a:solidFill>
                  <a:srgbClr val="A50021"/>
                </a:solidFill>
              </a:rPr>
              <a:t> </a:t>
            </a:r>
            <a:r>
              <a:rPr lang="en-US" sz="2400" b="1" dirty="0" err="1">
                <a:solidFill>
                  <a:srgbClr val="A50021"/>
                </a:solidFill>
              </a:rPr>
              <a:t>chất</a:t>
            </a:r>
            <a:r>
              <a:rPr lang="en-US" sz="2400" b="1" dirty="0">
                <a:solidFill>
                  <a:srgbClr val="A50021"/>
                </a:solidFill>
              </a:rPr>
              <a:t> </a:t>
            </a:r>
            <a:r>
              <a:rPr lang="en-US" sz="2400" b="1" dirty="0" err="1">
                <a:solidFill>
                  <a:srgbClr val="A50021"/>
                </a:solidFill>
              </a:rPr>
              <a:t>có</a:t>
            </a:r>
            <a:r>
              <a:rPr lang="en-US" sz="2400" b="1" dirty="0">
                <a:solidFill>
                  <a:srgbClr val="A50021"/>
                </a:solidFill>
              </a:rPr>
              <a:t> </a:t>
            </a:r>
            <a:r>
              <a:rPr lang="en-US" sz="2400" b="1" dirty="0" err="1">
                <a:solidFill>
                  <a:srgbClr val="A50021"/>
                </a:solidFill>
              </a:rPr>
              <a:t>thể</a:t>
            </a:r>
            <a:r>
              <a:rPr lang="en-US" sz="2400" b="1" dirty="0">
                <a:solidFill>
                  <a:srgbClr val="A50021"/>
                </a:solidFill>
              </a:rPr>
              <a:t> </a:t>
            </a:r>
            <a:r>
              <a:rPr lang="en-US" sz="2400" b="1" dirty="0" err="1">
                <a:solidFill>
                  <a:srgbClr val="A50021"/>
                </a:solidFill>
              </a:rPr>
              <a:t>chuyển</a:t>
            </a:r>
            <a:r>
              <a:rPr lang="en-US" sz="2400" b="1" dirty="0">
                <a:solidFill>
                  <a:srgbClr val="A50021"/>
                </a:solidFill>
              </a:rPr>
              <a:t> </a:t>
            </a:r>
            <a:r>
              <a:rPr lang="en-US" sz="2400" b="1" dirty="0" err="1">
                <a:solidFill>
                  <a:srgbClr val="A50021"/>
                </a:solidFill>
              </a:rPr>
              <a:t>từ</a:t>
            </a:r>
            <a:r>
              <a:rPr lang="en-US" sz="2400" b="1" dirty="0">
                <a:solidFill>
                  <a:srgbClr val="A50021"/>
                </a:solidFill>
              </a:rPr>
              <a:t> </a:t>
            </a:r>
            <a:r>
              <a:rPr lang="en-US" sz="2400" b="1" dirty="0" err="1">
                <a:solidFill>
                  <a:srgbClr val="A50021"/>
                </a:solidFill>
              </a:rPr>
              <a:t>thể</a:t>
            </a:r>
            <a:r>
              <a:rPr lang="en-US" sz="2400" b="1" dirty="0">
                <a:solidFill>
                  <a:srgbClr val="A50021"/>
                </a:solidFill>
              </a:rPr>
              <a:t> </a:t>
            </a:r>
            <a:r>
              <a:rPr lang="en-US" sz="2400" b="1" dirty="0" err="1">
                <a:solidFill>
                  <a:srgbClr val="A50021"/>
                </a:solidFill>
              </a:rPr>
              <a:t>này</a:t>
            </a:r>
            <a:r>
              <a:rPr lang="en-US" sz="2400" b="1" dirty="0">
                <a:solidFill>
                  <a:srgbClr val="A50021"/>
                </a:solidFill>
              </a:rPr>
              <a:t> sang </a:t>
            </a:r>
            <a:r>
              <a:rPr lang="en-US" sz="2400" b="1" dirty="0" err="1">
                <a:solidFill>
                  <a:srgbClr val="A50021"/>
                </a:solidFill>
              </a:rPr>
              <a:t>thể</a:t>
            </a:r>
            <a:r>
              <a:rPr lang="en-US" sz="2400" b="1" dirty="0">
                <a:solidFill>
                  <a:srgbClr val="A50021"/>
                </a:solidFill>
              </a:rPr>
              <a:t> </a:t>
            </a:r>
            <a:r>
              <a:rPr lang="en-US" sz="2400" b="1" dirty="0" err="1">
                <a:solidFill>
                  <a:srgbClr val="A50021"/>
                </a:solidFill>
              </a:rPr>
              <a:t>khác</a:t>
            </a:r>
            <a:r>
              <a:rPr lang="en-US" sz="2400" dirty="0">
                <a:solidFill>
                  <a:srgbClr val="A50021"/>
                </a:solidFill>
              </a:rPr>
              <a:t> </a:t>
            </a:r>
          </a:p>
        </p:txBody>
      </p:sp>
      <p:pic>
        <p:nvPicPr>
          <p:cNvPr id="14344" name="Picture 13" descr="flowlin2.gif (13943 bytes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5638800"/>
            <a:ext cx="7696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6415" name="Text Box 15"/>
          <p:cNvSpPr txBox="1">
            <a:spLocks noChangeArrowheads="1"/>
          </p:cNvSpPr>
          <p:nvPr/>
        </p:nvSpPr>
        <p:spPr bwMode="auto">
          <a:xfrm>
            <a:off x="1295400" y="4527550"/>
            <a:ext cx="7086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cs typeface="Arial" charset="0"/>
              </a:rPr>
              <a:t>KL: Khi thay đổi nhiệt độ, các chất có thể chuyển từ thể này sang thể khác, sự chuyển thể này là một dạng biến đổi lí học.</a:t>
            </a:r>
          </a:p>
        </p:txBody>
      </p:sp>
      <p:sp>
        <p:nvSpPr>
          <p:cNvPr id="486416" name="Text Box 16"/>
          <p:cNvSpPr txBox="1">
            <a:spLocks noChangeArrowheads="1"/>
          </p:cNvSpPr>
          <p:nvPr/>
        </p:nvSpPr>
        <p:spPr bwMode="auto">
          <a:xfrm>
            <a:off x="1295400" y="914400"/>
            <a:ext cx="6400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cs typeface="Arial" charset="0"/>
              </a:rPr>
              <a:t> * </a:t>
            </a:r>
            <a:r>
              <a:rPr lang="en-US" sz="2000" i="1">
                <a:solidFill>
                  <a:srgbClr val="0000FF"/>
                </a:solidFill>
                <a:cs typeface="Arial" charset="0"/>
              </a:rPr>
              <a:t>Các chất có thể tồn tại ở những thể nào?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864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864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864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86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86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86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6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6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4" grpId="0"/>
      <p:bldP spid="4864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/>
            </a:r>
            <a:br>
              <a:rPr lang="en-US" sz="3600" smtClean="0"/>
            </a:br>
            <a:endParaRPr lang="en-US" sz="3600" smtClean="0"/>
          </a:p>
        </p:txBody>
      </p:sp>
      <p:sp>
        <p:nvSpPr>
          <p:cNvPr id="515077" name="Text Box 5"/>
          <p:cNvSpPr txBox="1">
            <a:spLocks noChangeArrowheads="1"/>
          </p:cNvSpPr>
          <p:nvPr/>
        </p:nvSpPr>
        <p:spPr bwMode="auto">
          <a:xfrm>
            <a:off x="1295400" y="2286000"/>
            <a:ext cx="7086600" cy="120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>
                <a:solidFill>
                  <a:srgbClr val="990033"/>
                </a:solidFill>
              </a:rPr>
              <a:t>  </a:t>
            </a:r>
            <a:r>
              <a:rPr lang="en-US" sz="2400" b="1" dirty="0">
                <a:solidFill>
                  <a:srgbClr val="A50021"/>
                </a:solidFill>
              </a:rPr>
              <a:t> </a:t>
            </a:r>
            <a:r>
              <a:rPr lang="en-US" sz="2400" b="1" i="1" dirty="0" err="1"/>
              <a:t>Các</a:t>
            </a:r>
            <a:r>
              <a:rPr lang="en-US" sz="2400" b="1" i="1" dirty="0"/>
              <a:t> </a:t>
            </a:r>
            <a:r>
              <a:rPr lang="en-US" sz="2400" b="1" i="1" dirty="0" err="1"/>
              <a:t>chất</a:t>
            </a:r>
            <a:r>
              <a:rPr lang="en-US" sz="2400" b="1" i="1" dirty="0"/>
              <a:t> </a:t>
            </a:r>
            <a:r>
              <a:rPr lang="en-US" sz="2400" b="1" i="1" dirty="0" err="1"/>
              <a:t>có</a:t>
            </a:r>
            <a:r>
              <a:rPr lang="en-US" sz="2400" b="1" i="1" dirty="0"/>
              <a:t> </a:t>
            </a:r>
            <a:r>
              <a:rPr lang="en-US" sz="2400" b="1" i="1" dirty="0" err="1"/>
              <a:t>thể</a:t>
            </a:r>
            <a:r>
              <a:rPr lang="en-US" sz="2400" b="1" i="1" dirty="0"/>
              <a:t> </a:t>
            </a:r>
            <a:r>
              <a:rPr lang="en-US" sz="2400" b="1" i="1" dirty="0" err="1"/>
              <a:t>tồn</a:t>
            </a:r>
            <a:r>
              <a:rPr lang="en-US" sz="2400" b="1" i="1" dirty="0"/>
              <a:t> </a:t>
            </a:r>
            <a:r>
              <a:rPr lang="en-US" sz="2400" b="1" i="1" dirty="0" err="1"/>
              <a:t>tại</a:t>
            </a:r>
            <a:r>
              <a:rPr lang="en-US" sz="2400" b="1" i="1" dirty="0"/>
              <a:t> ở </a:t>
            </a:r>
            <a:r>
              <a:rPr lang="en-US" sz="2400" b="1" i="1" dirty="0" err="1"/>
              <a:t>thể</a:t>
            </a:r>
            <a:r>
              <a:rPr lang="en-US" sz="2400" b="1" i="1" dirty="0"/>
              <a:t> </a:t>
            </a:r>
            <a:r>
              <a:rPr lang="en-US" sz="2400" b="1" i="1" dirty="0" err="1"/>
              <a:t>rắn</a:t>
            </a:r>
            <a:r>
              <a:rPr lang="en-US" sz="2400" b="1" i="1" dirty="0"/>
              <a:t> , </a:t>
            </a:r>
            <a:r>
              <a:rPr lang="en-US" sz="2400" b="1" i="1" dirty="0" err="1"/>
              <a:t>thể</a:t>
            </a:r>
            <a:r>
              <a:rPr lang="en-US" sz="2400" b="1" i="1" dirty="0"/>
              <a:t> </a:t>
            </a:r>
            <a:r>
              <a:rPr lang="en-US" sz="2400" b="1" i="1" dirty="0" err="1"/>
              <a:t>lỏng</a:t>
            </a:r>
            <a:r>
              <a:rPr lang="en-US" sz="2400" b="1" i="1" dirty="0"/>
              <a:t> </a:t>
            </a:r>
            <a:r>
              <a:rPr lang="en-US" sz="2400" b="1" i="1" dirty="0" err="1"/>
              <a:t>hoặc</a:t>
            </a:r>
            <a:r>
              <a:rPr lang="en-US" sz="2400" b="1" i="1" dirty="0"/>
              <a:t> </a:t>
            </a:r>
            <a:r>
              <a:rPr lang="en-US" sz="2400" b="1" i="1" dirty="0" err="1"/>
              <a:t>thể</a:t>
            </a:r>
            <a:r>
              <a:rPr lang="en-US" sz="2400" b="1" i="1" dirty="0"/>
              <a:t> </a:t>
            </a:r>
            <a:r>
              <a:rPr lang="en-US" sz="2400" b="1" i="1" dirty="0" err="1"/>
              <a:t>khí</a:t>
            </a:r>
            <a:r>
              <a:rPr lang="en-US" sz="2400" b="1" i="1" dirty="0"/>
              <a:t>. </a:t>
            </a:r>
            <a:r>
              <a:rPr lang="en-US" sz="2400" b="1" i="1" dirty="0" err="1"/>
              <a:t>Khi</a:t>
            </a:r>
            <a:r>
              <a:rPr lang="en-US" sz="2400" b="1" i="1" dirty="0"/>
              <a:t> </a:t>
            </a:r>
            <a:r>
              <a:rPr lang="en-US" sz="2400" b="1" i="1" dirty="0" err="1"/>
              <a:t>nhiệt</a:t>
            </a:r>
            <a:r>
              <a:rPr lang="en-US" sz="2400" b="1" i="1" dirty="0"/>
              <a:t> </a:t>
            </a:r>
            <a:r>
              <a:rPr lang="en-US" sz="2400" b="1" i="1" dirty="0" err="1"/>
              <a:t>độ</a:t>
            </a:r>
            <a:r>
              <a:rPr lang="en-US" sz="2400" b="1" i="1" dirty="0"/>
              <a:t> </a:t>
            </a:r>
            <a:r>
              <a:rPr lang="en-US" sz="2400" b="1" i="1" dirty="0" err="1"/>
              <a:t>thay</a:t>
            </a:r>
            <a:r>
              <a:rPr lang="en-US" sz="2400" b="1" i="1" dirty="0"/>
              <a:t> </a:t>
            </a:r>
            <a:r>
              <a:rPr lang="en-US" sz="2400" b="1" i="1" dirty="0" err="1"/>
              <a:t>đổi</a:t>
            </a:r>
            <a:r>
              <a:rPr lang="en-US" sz="2400" b="1" i="1" dirty="0"/>
              <a:t>, </a:t>
            </a:r>
            <a:r>
              <a:rPr lang="en-US" sz="2400" b="1" i="1" dirty="0" err="1"/>
              <a:t>một</a:t>
            </a:r>
            <a:r>
              <a:rPr lang="en-US" sz="2400" b="1" i="1" dirty="0"/>
              <a:t> </a:t>
            </a:r>
            <a:r>
              <a:rPr lang="en-US" sz="2400" b="1" i="1" dirty="0" err="1"/>
              <a:t>số</a:t>
            </a:r>
            <a:r>
              <a:rPr lang="en-US" sz="2400" b="1" i="1" dirty="0"/>
              <a:t> </a:t>
            </a:r>
            <a:r>
              <a:rPr lang="en-US" sz="2400" b="1" i="1" dirty="0" err="1"/>
              <a:t>chất</a:t>
            </a:r>
            <a:r>
              <a:rPr lang="en-US" sz="2400" b="1" i="1" dirty="0"/>
              <a:t> </a:t>
            </a:r>
            <a:r>
              <a:rPr lang="en-US" sz="2400" b="1" i="1" dirty="0" err="1"/>
              <a:t>có</a:t>
            </a:r>
            <a:r>
              <a:rPr lang="en-US" sz="2400" b="1" i="1" dirty="0"/>
              <a:t> </a:t>
            </a:r>
            <a:r>
              <a:rPr lang="en-US" sz="2400" b="1" i="1" dirty="0" err="1"/>
              <a:t>thể</a:t>
            </a:r>
            <a:r>
              <a:rPr lang="en-US" sz="2400" b="1" i="1" dirty="0"/>
              <a:t> </a:t>
            </a:r>
            <a:r>
              <a:rPr lang="en-US" sz="2400" b="1" i="1" dirty="0" err="1"/>
              <a:t>chuyển</a:t>
            </a:r>
            <a:r>
              <a:rPr lang="en-US" sz="2400" b="1" i="1" dirty="0"/>
              <a:t> </a:t>
            </a:r>
            <a:r>
              <a:rPr lang="en-US" sz="2400" b="1" i="1" dirty="0" err="1"/>
              <a:t>từ</a:t>
            </a:r>
            <a:r>
              <a:rPr lang="en-US" sz="2400" b="1" i="1" dirty="0"/>
              <a:t> </a:t>
            </a:r>
            <a:r>
              <a:rPr lang="en-US" sz="2400" b="1" i="1" dirty="0" err="1"/>
              <a:t>thể</a:t>
            </a:r>
            <a:r>
              <a:rPr lang="en-US" sz="2400" b="1" i="1" dirty="0"/>
              <a:t> </a:t>
            </a:r>
            <a:r>
              <a:rPr lang="en-US" sz="2400" b="1" i="1" dirty="0" err="1"/>
              <a:t>này</a:t>
            </a:r>
            <a:r>
              <a:rPr lang="en-US" sz="2400" b="1" i="1" dirty="0"/>
              <a:t> sang </a:t>
            </a:r>
            <a:r>
              <a:rPr lang="en-US" sz="2400" b="1" i="1" dirty="0" err="1"/>
              <a:t>thể</a:t>
            </a:r>
            <a:r>
              <a:rPr lang="en-US" sz="2400" b="1" i="1" dirty="0"/>
              <a:t> </a:t>
            </a:r>
            <a:r>
              <a:rPr lang="en-US" sz="2400" b="1" i="1" dirty="0" err="1"/>
              <a:t>khác</a:t>
            </a:r>
            <a:r>
              <a:rPr lang="en-US" sz="2400" b="1" i="1" dirty="0"/>
              <a:t>. </a:t>
            </a:r>
          </a:p>
        </p:txBody>
      </p:sp>
      <p:sp>
        <p:nvSpPr>
          <p:cNvPr id="515082" name="Text Box 10"/>
          <p:cNvSpPr txBox="1">
            <a:spLocks noChangeArrowheads="1"/>
          </p:cNvSpPr>
          <p:nvPr/>
        </p:nvSpPr>
        <p:spPr bwMode="auto">
          <a:xfrm>
            <a:off x="1295400" y="3581400"/>
            <a:ext cx="7086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 err="1">
                <a:cs typeface="Arial" charset="0"/>
              </a:rPr>
              <a:t>Ví</a:t>
            </a:r>
            <a:r>
              <a:rPr lang="en-US" sz="2400" b="1" i="1" dirty="0">
                <a:cs typeface="Arial" charset="0"/>
              </a:rPr>
              <a:t> </a:t>
            </a:r>
            <a:r>
              <a:rPr lang="en-US" sz="2400" b="1" i="1" dirty="0" err="1">
                <a:cs typeface="Arial" charset="0"/>
              </a:rPr>
              <a:t>dụ</a:t>
            </a:r>
            <a:r>
              <a:rPr lang="en-US" sz="2400" b="1" i="1" dirty="0">
                <a:cs typeface="Arial" charset="0"/>
              </a:rPr>
              <a:t>: </a:t>
            </a:r>
            <a:r>
              <a:rPr lang="en-US" sz="2400" b="1" i="1" dirty="0" err="1">
                <a:cs typeface="Arial" charset="0"/>
              </a:rPr>
              <a:t>Sáp</a:t>
            </a:r>
            <a:r>
              <a:rPr lang="en-US" sz="2400" b="1" i="1" dirty="0">
                <a:cs typeface="Arial" charset="0"/>
              </a:rPr>
              <a:t>, </a:t>
            </a:r>
            <a:r>
              <a:rPr lang="en-US" sz="2400" b="1" i="1" dirty="0" err="1">
                <a:cs typeface="Arial" charset="0"/>
              </a:rPr>
              <a:t>thủy</a:t>
            </a:r>
            <a:r>
              <a:rPr lang="en-US" sz="2400" b="1" i="1" dirty="0">
                <a:cs typeface="Arial" charset="0"/>
              </a:rPr>
              <a:t> </a:t>
            </a:r>
            <a:r>
              <a:rPr lang="en-US" sz="2400" b="1" i="1" dirty="0" err="1">
                <a:cs typeface="Arial" charset="0"/>
              </a:rPr>
              <a:t>tinh</a:t>
            </a:r>
            <a:r>
              <a:rPr lang="en-US" sz="2400" b="1" i="1" dirty="0">
                <a:cs typeface="Arial" charset="0"/>
              </a:rPr>
              <a:t>, </a:t>
            </a:r>
            <a:r>
              <a:rPr lang="en-US" sz="2400" b="1" i="1" dirty="0" err="1">
                <a:cs typeface="Arial" charset="0"/>
              </a:rPr>
              <a:t>kim</a:t>
            </a:r>
            <a:r>
              <a:rPr lang="en-US" sz="2400" b="1" i="1" dirty="0">
                <a:cs typeface="Arial" charset="0"/>
              </a:rPr>
              <a:t> </a:t>
            </a:r>
            <a:r>
              <a:rPr lang="en-US" sz="2400" b="1" i="1" dirty="0" err="1">
                <a:cs typeface="Arial" charset="0"/>
              </a:rPr>
              <a:t>loại</a:t>
            </a:r>
            <a:r>
              <a:rPr lang="en-US" sz="2400" b="1" i="1" dirty="0">
                <a:cs typeface="Arial" charset="0"/>
              </a:rPr>
              <a:t> ở </a:t>
            </a:r>
            <a:r>
              <a:rPr lang="en-US" sz="2400" b="1" i="1" dirty="0" err="1">
                <a:cs typeface="Arial" charset="0"/>
              </a:rPr>
              <a:t>nhiệt</a:t>
            </a:r>
            <a:r>
              <a:rPr lang="en-US" sz="2400" b="1" i="1" dirty="0">
                <a:cs typeface="Arial" charset="0"/>
              </a:rPr>
              <a:t> </a:t>
            </a:r>
            <a:r>
              <a:rPr lang="en-US" sz="2400" b="1" i="1" dirty="0" err="1">
                <a:cs typeface="Arial" charset="0"/>
              </a:rPr>
              <a:t>độ</a:t>
            </a:r>
            <a:r>
              <a:rPr lang="en-US" sz="2400" b="1" i="1" dirty="0">
                <a:cs typeface="Arial" charset="0"/>
              </a:rPr>
              <a:t> </a:t>
            </a:r>
            <a:r>
              <a:rPr lang="en-US" sz="2400" b="1" i="1" dirty="0" err="1">
                <a:cs typeface="Arial" charset="0"/>
              </a:rPr>
              <a:t>cao</a:t>
            </a:r>
            <a:r>
              <a:rPr lang="en-US" sz="2400" b="1" i="1" dirty="0">
                <a:cs typeface="Arial" charset="0"/>
              </a:rPr>
              <a:t> </a:t>
            </a:r>
            <a:r>
              <a:rPr lang="en-US" sz="2400" b="1" i="1" dirty="0" err="1">
                <a:cs typeface="Arial" charset="0"/>
              </a:rPr>
              <a:t>thích</a:t>
            </a:r>
            <a:r>
              <a:rPr lang="en-US" sz="2400" b="1" i="1" dirty="0">
                <a:cs typeface="Arial" charset="0"/>
              </a:rPr>
              <a:t> </a:t>
            </a:r>
            <a:r>
              <a:rPr lang="en-US" sz="2400" b="1" i="1" dirty="0" err="1">
                <a:cs typeface="Arial" charset="0"/>
              </a:rPr>
              <a:t>hợp</a:t>
            </a:r>
            <a:r>
              <a:rPr lang="en-US" sz="2400" b="1" i="1" dirty="0">
                <a:cs typeface="Arial" charset="0"/>
              </a:rPr>
              <a:t> </a:t>
            </a:r>
            <a:r>
              <a:rPr lang="en-US" sz="2400" b="1" i="1" dirty="0" err="1">
                <a:cs typeface="Arial" charset="0"/>
              </a:rPr>
              <a:t>thì</a:t>
            </a:r>
            <a:r>
              <a:rPr lang="en-US" sz="2400" b="1" i="1" dirty="0">
                <a:cs typeface="Arial" charset="0"/>
              </a:rPr>
              <a:t> </a:t>
            </a:r>
            <a:r>
              <a:rPr lang="en-US" sz="2400" b="1" i="1" dirty="0" err="1">
                <a:cs typeface="Arial" charset="0"/>
              </a:rPr>
              <a:t>chuyển</a:t>
            </a:r>
            <a:r>
              <a:rPr lang="en-US" sz="2400" b="1" i="1" dirty="0">
                <a:cs typeface="Arial" charset="0"/>
              </a:rPr>
              <a:t> </a:t>
            </a:r>
            <a:r>
              <a:rPr lang="en-US" sz="2400" b="1" i="1" dirty="0" err="1">
                <a:cs typeface="Arial" charset="0"/>
              </a:rPr>
              <a:t>từ</a:t>
            </a:r>
            <a:r>
              <a:rPr lang="en-US" sz="2400" b="1" i="1" dirty="0">
                <a:cs typeface="Arial" charset="0"/>
              </a:rPr>
              <a:t> </a:t>
            </a:r>
            <a:r>
              <a:rPr lang="en-US" sz="2400" b="1" i="1" dirty="0" err="1">
                <a:cs typeface="Arial" charset="0"/>
              </a:rPr>
              <a:t>thể</a:t>
            </a:r>
            <a:r>
              <a:rPr lang="en-US" sz="2400" b="1" i="1" dirty="0">
                <a:cs typeface="Arial" charset="0"/>
              </a:rPr>
              <a:t> </a:t>
            </a:r>
            <a:r>
              <a:rPr lang="en-US" sz="2400" b="1" i="1" dirty="0" err="1">
                <a:cs typeface="Arial" charset="0"/>
              </a:rPr>
              <a:t>rắn</a:t>
            </a:r>
            <a:r>
              <a:rPr lang="en-US" sz="2400" b="1" i="1" dirty="0">
                <a:cs typeface="Arial" charset="0"/>
              </a:rPr>
              <a:t> sang </a:t>
            </a:r>
            <a:r>
              <a:rPr lang="en-US" sz="2400" b="1" i="1" dirty="0" err="1">
                <a:cs typeface="Arial" charset="0"/>
              </a:rPr>
              <a:t>thể</a:t>
            </a:r>
            <a:r>
              <a:rPr lang="en-US" sz="2400" b="1" i="1" dirty="0">
                <a:cs typeface="Arial" charset="0"/>
              </a:rPr>
              <a:t> </a:t>
            </a:r>
            <a:r>
              <a:rPr lang="en-US" sz="2400" b="1" i="1" dirty="0" err="1">
                <a:cs typeface="Arial" charset="0"/>
              </a:rPr>
              <a:t>lỏng</a:t>
            </a:r>
            <a:r>
              <a:rPr lang="en-US" sz="2400" b="1" i="1" dirty="0">
                <a:cs typeface="Arial" charset="0"/>
              </a:rPr>
              <a:t>. </a:t>
            </a:r>
            <a:r>
              <a:rPr lang="en-US" sz="2400" b="1" i="1" dirty="0" err="1">
                <a:cs typeface="Arial" charset="0"/>
              </a:rPr>
              <a:t>Khí</a:t>
            </a:r>
            <a:r>
              <a:rPr lang="en-US" sz="2400" b="1" i="1" dirty="0">
                <a:cs typeface="Arial" charset="0"/>
              </a:rPr>
              <a:t> </a:t>
            </a:r>
            <a:r>
              <a:rPr lang="en-US" sz="2400" b="1" i="1" dirty="0" err="1">
                <a:cs typeface="Arial" charset="0"/>
              </a:rPr>
              <a:t>ni-tơ</a:t>
            </a:r>
            <a:r>
              <a:rPr lang="en-US" sz="2400" b="1" i="1" dirty="0">
                <a:cs typeface="Arial" charset="0"/>
              </a:rPr>
              <a:t> </a:t>
            </a:r>
            <a:r>
              <a:rPr lang="en-US" sz="2400" b="1" i="1" dirty="0" err="1">
                <a:cs typeface="Arial" charset="0"/>
              </a:rPr>
              <a:t>được</a:t>
            </a:r>
            <a:r>
              <a:rPr lang="en-US" sz="2400" b="1" i="1" dirty="0">
                <a:cs typeface="Arial" charset="0"/>
              </a:rPr>
              <a:t> </a:t>
            </a:r>
            <a:r>
              <a:rPr lang="en-US" sz="2400" b="1" i="1" dirty="0" err="1">
                <a:cs typeface="Arial" charset="0"/>
              </a:rPr>
              <a:t>làm</a:t>
            </a:r>
            <a:r>
              <a:rPr lang="en-US" sz="2400" b="1" i="1" dirty="0">
                <a:cs typeface="Arial" charset="0"/>
              </a:rPr>
              <a:t> </a:t>
            </a:r>
            <a:r>
              <a:rPr lang="en-US" sz="2400" b="1" i="1" dirty="0" err="1">
                <a:cs typeface="Arial" charset="0"/>
              </a:rPr>
              <a:t>lạnh</a:t>
            </a:r>
            <a:r>
              <a:rPr lang="en-US" sz="2400" b="1" i="1" dirty="0">
                <a:cs typeface="Arial" charset="0"/>
              </a:rPr>
              <a:t> </a:t>
            </a:r>
            <a:r>
              <a:rPr lang="en-US" sz="2400" b="1" i="1" dirty="0" err="1">
                <a:cs typeface="Arial" charset="0"/>
              </a:rPr>
              <a:t>trở</a:t>
            </a:r>
            <a:r>
              <a:rPr lang="en-US" sz="2400" b="1" i="1" dirty="0">
                <a:cs typeface="Arial" charset="0"/>
              </a:rPr>
              <a:t> </a:t>
            </a:r>
            <a:r>
              <a:rPr lang="en-US" sz="2400" b="1" i="1" dirty="0" err="1">
                <a:cs typeface="Arial" charset="0"/>
              </a:rPr>
              <a:t>thành</a:t>
            </a:r>
            <a:r>
              <a:rPr lang="en-US" sz="2400" b="1" i="1" dirty="0">
                <a:cs typeface="Arial" charset="0"/>
              </a:rPr>
              <a:t> </a:t>
            </a:r>
            <a:r>
              <a:rPr lang="en-US" sz="2400" b="1" i="1" dirty="0" err="1">
                <a:cs typeface="Arial" charset="0"/>
              </a:rPr>
              <a:t>khí</a:t>
            </a:r>
            <a:r>
              <a:rPr lang="en-US" sz="2400" b="1" i="1" dirty="0">
                <a:cs typeface="Arial" charset="0"/>
              </a:rPr>
              <a:t> </a:t>
            </a:r>
            <a:r>
              <a:rPr lang="en-US" sz="2400" b="1" i="1" dirty="0" err="1">
                <a:cs typeface="Arial" charset="0"/>
              </a:rPr>
              <a:t>ni-tơ</a:t>
            </a:r>
            <a:r>
              <a:rPr lang="en-US" sz="2400" b="1" i="1" dirty="0">
                <a:cs typeface="Arial" charset="0"/>
              </a:rPr>
              <a:t> </a:t>
            </a:r>
            <a:r>
              <a:rPr lang="en-US" sz="2400" b="1" i="1" dirty="0" err="1">
                <a:cs typeface="Arial" charset="0"/>
              </a:rPr>
              <a:t>lỏng</a:t>
            </a:r>
            <a:r>
              <a:rPr lang="en-US" sz="2400" b="1" i="1" dirty="0">
                <a:cs typeface="Arial" charset="0"/>
              </a:rPr>
              <a:t>. </a:t>
            </a:r>
            <a:r>
              <a:rPr lang="en-US" sz="2400" b="1" i="1" dirty="0" err="1">
                <a:cs typeface="Arial" charset="0"/>
              </a:rPr>
              <a:t>Sự</a:t>
            </a:r>
            <a:r>
              <a:rPr lang="en-US" sz="2400" b="1" i="1" dirty="0">
                <a:cs typeface="Arial" charset="0"/>
              </a:rPr>
              <a:t> </a:t>
            </a:r>
            <a:r>
              <a:rPr lang="en-US" sz="2400" b="1" i="1" dirty="0" err="1">
                <a:cs typeface="Arial" charset="0"/>
              </a:rPr>
              <a:t>chuyển</a:t>
            </a:r>
            <a:r>
              <a:rPr lang="en-US" sz="2400" b="1" i="1" dirty="0">
                <a:cs typeface="Arial" charset="0"/>
              </a:rPr>
              <a:t> </a:t>
            </a:r>
            <a:r>
              <a:rPr lang="en-US" sz="2400" b="1" i="1" dirty="0" err="1">
                <a:cs typeface="Arial" charset="0"/>
              </a:rPr>
              <a:t>thể</a:t>
            </a:r>
            <a:r>
              <a:rPr lang="en-US" sz="2400" b="1" i="1" dirty="0">
                <a:cs typeface="Arial" charset="0"/>
              </a:rPr>
              <a:t> </a:t>
            </a:r>
            <a:r>
              <a:rPr lang="en-US" sz="2400" b="1" i="1" dirty="0" err="1">
                <a:cs typeface="Arial" charset="0"/>
              </a:rPr>
              <a:t>của</a:t>
            </a:r>
            <a:r>
              <a:rPr lang="en-US" sz="2400" b="1" i="1" dirty="0">
                <a:cs typeface="Arial" charset="0"/>
              </a:rPr>
              <a:t> </a:t>
            </a:r>
            <a:r>
              <a:rPr lang="en-US" sz="2400" b="1" i="1" dirty="0" err="1">
                <a:cs typeface="Arial" charset="0"/>
              </a:rPr>
              <a:t>chất</a:t>
            </a:r>
            <a:r>
              <a:rPr lang="en-US" sz="2400" b="1" i="1" dirty="0">
                <a:cs typeface="Arial" charset="0"/>
              </a:rPr>
              <a:t> </a:t>
            </a:r>
            <a:r>
              <a:rPr lang="en-US" sz="2400" b="1" i="1" dirty="0" err="1">
                <a:cs typeface="Arial" charset="0"/>
              </a:rPr>
              <a:t>là</a:t>
            </a:r>
            <a:r>
              <a:rPr lang="en-US" sz="2400" b="1" i="1" dirty="0">
                <a:cs typeface="Arial" charset="0"/>
              </a:rPr>
              <a:t> </a:t>
            </a:r>
            <a:r>
              <a:rPr lang="en-US" sz="2400" b="1" i="1" dirty="0" err="1">
                <a:cs typeface="Arial" charset="0"/>
              </a:rPr>
              <a:t>một</a:t>
            </a:r>
            <a:r>
              <a:rPr lang="en-US" sz="2400" b="1" i="1" dirty="0">
                <a:cs typeface="Arial" charset="0"/>
              </a:rPr>
              <a:t> </a:t>
            </a:r>
            <a:r>
              <a:rPr lang="en-US" sz="2400" b="1" i="1" dirty="0" err="1">
                <a:cs typeface="Arial" charset="0"/>
              </a:rPr>
              <a:t>dạng</a:t>
            </a:r>
            <a:r>
              <a:rPr lang="en-US" sz="2400" b="1" i="1" dirty="0">
                <a:cs typeface="Arial" charset="0"/>
              </a:rPr>
              <a:t> </a:t>
            </a:r>
            <a:r>
              <a:rPr lang="en-US" sz="2400" b="1" i="1" dirty="0" err="1">
                <a:cs typeface="Arial" charset="0"/>
              </a:rPr>
              <a:t>biến</a:t>
            </a:r>
            <a:r>
              <a:rPr lang="en-US" sz="2400" b="1" i="1" dirty="0">
                <a:cs typeface="Arial" charset="0"/>
              </a:rPr>
              <a:t> </a:t>
            </a:r>
            <a:r>
              <a:rPr lang="en-US" sz="2400" b="1" i="1" dirty="0" err="1">
                <a:cs typeface="Arial" charset="0"/>
              </a:rPr>
              <a:t>đổi</a:t>
            </a:r>
            <a:r>
              <a:rPr lang="en-US" sz="2400" b="1" i="1" dirty="0">
                <a:cs typeface="Arial" charset="0"/>
              </a:rPr>
              <a:t> </a:t>
            </a:r>
            <a:r>
              <a:rPr lang="en-US" sz="2400" b="1" i="1" dirty="0" err="1">
                <a:cs typeface="Arial" charset="0"/>
              </a:rPr>
              <a:t>lí</a:t>
            </a:r>
            <a:r>
              <a:rPr lang="en-US" sz="2400" b="1" i="1" dirty="0">
                <a:cs typeface="Arial" charset="0"/>
              </a:rPr>
              <a:t> </a:t>
            </a:r>
            <a:r>
              <a:rPr lang="en-US" sz="2400" b="1" i="1" dirty="0" err="1">
                <a:cs typeface="Arial" charset="0"/>
              </a:rPr>
              <a:t>học</a:t>
            </a:r>
            <a:r>
              <a:rPr lang="en-US" sz="2400" b="1" i="1" dirty="0">
                <a:cs typeface="Arial" charset="0"/>
              </a:rPr>
              <a:t>.</a:t>
            </a:r>
          </a:p>
        </p:txBody>
      </p:sp>
      <p:sp>
        <p:nvSpPr>
          <p:cNvPr id="15368" name="Text Box 11"/>
          <p:cNvSpPr txBox="1">
            <a:spLocks noChangeArrowheads="1"/>
          </p:cNvSpPr>
          <p:nvPr/>
        </p:nvSpPr>
        <p:spPr bwMode="auto">
          <a:xfrm>
            <a:off x="2362200" y="457200"/>
            <a:ext cx="472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solidFill>
                  <a:srgbClr val="FF0000"/>
                </a:solidFill>
              </a:rPr>
              <a:t>* </a:t>
            </a:r>
            <a:r>
              <a:rPr lang="en-US" sz="2800" b="1" i="1" dirty="0" err="1">
                <a:solidFill>
                  <a:srgbClr val="FF0000"/>
                </a:solidFill>
              </a:rPr>
              <a:t>Mục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bạn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cần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biết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  <p:pic>
        <p:nvPicPr>
          <p:cNvPr id="15370" name="Picture 8" descr="x1pc_jqddVOWRk-VaEPLmKuGpUDH4oRqaW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60475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8" descr="x1pc_jqddVOWRk-VaEPLmKuGpUDH4oRqaW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152400"/>
            <a:ext cx="1447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5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5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5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5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5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308" name="Text Box 12"/>
          <p:cNvSpPr txBox="1">
            <a:spLocks noChangeArrowheads="1"/>
          </p:cNvSpPr>
          <p:nvPr/>
        </p:nvSpPr>
        <p:spPr bwMode="auto">
          <a:xfrm>
            <a:off x="2286000" y="914400"/>
            <a:ext cx="426720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>
                <a:solidFill>
                  <a:srgbClr val="FF0000"/>
                </a:solidFill>
              </a:rPr>
              <a:t>Củng</a:t>
            </a:r>
            <a:r>
              <a:rPr lang="en-US" sz="2800" b="1" u="sng" dirty="0">
                <a:solidFill>
                  <a:srgbClr val="FF0000"/>
                </a:solidFill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</a:rPr>
              <a:t>cố</a:t>
            </a:r>
            <a:r>
              <a:rPr lang="en-US" sz="2800" b="1" u="sng" dirty="0">
                <a:solidFill>
                  <a:srgbClr val="FF0000"/>
                </a:solidFill>
              </a:rPr>
              <a:t>  - </a:t>
            </a:r>
            <a:r>
              <a:rPr lang="en-US" sz="2800" b="1" u="sng" dirty="0" err="1">
                <a:solidFill>
                  <a:srgbClr val="FF0000"/>
                </a:solidFill>
              </a:rPr>
              <a:t>Dặn</a:t>
            </a:r>
            <a:r>
              <a:rPr lang="en-US" sz="2800" b="1" u="sng" dirty="0">
                <a:solidFill>
                  <a:srgbClr val="FF0000"/>
                </a:solidFill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</a:rPr>
              <a:t>dò</a:t>
            </a:r>
            <a:r>
              <a:rPr lang="en-US" sz="2800" b="1" u="sng" dirty="0">
                <a:solidFill>
                  <a:srgbClr val="FF0000"/>
                </a:solidFill>
              </a:rPr>
              <a:t>: </a:t>
            </a:r>
          </a:p>
        </p:txBody>
      </p:sp>
      <p:sp>
        <p:nvSpPr>
          <p:cNvPr id="439309" name="Text Box 13"/>
          <p:cNvSpPr txBox="1">
            <a:spLocks noChangeArrowheads="1"/>
          </p:cNvSpPr>
          <p:nvPr/>
        </p:nvSpPr>
        <p:spPr bwMode="auto">
          <a:xfrm>
            <a:off x="1676400" y="2849563"/>
            <a:ext cx="685800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990099"/>
                </a:solidFill>
              </a:rPr>
              <a:t>*Chất rắn có đặc điểm gì?</a:t>
            </a:r>
            <a:r>
              <a:rPr lang="en-US" sz="2800"/>
              <a:t> </a:t>
            </a:r>
          </a:p>
        </p:txBody>
      </p:sp>
      <p:sp>
        <p:nvSpPr>
          <p:cNvPr id="439310" name="Text Box 14"/>
          <p:cNvSpPr txBox="1">
            <a:spLocks noChangeArrowheads="1"/>
          </p:cNvSpPr>
          <p:nvPr/>
        </p:nvSpPr>
        <p:spPr bwMode="auto">
          <a:xfrm>
            <a:off x="1752600" y="3352800"/>
            <a:ext cx="548640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990099"/>
                </a:solidFill>
              </a:rPr>
              <a:t>*Chất lỏng có đặc điểm gì ?</a:t>
            </a:r>
          </a:p>
        </p:txBody>
      </p:sp>
      <p:sp>
        <p:nvSpPr>
          <p:cNvPr id="439311" name="Text Box 15"/>
          <p:cNvSpPr txBox="1">
            <a:spLocks noChangeArrowheads="1"/>
          </p:cNvSpPr>
          <p:nvPr/>
        </p:nvSpPr>
        <p:spPr bwMode="auto">
          <a:xfrm>
            <a:off x="1524000" y="3886200"/>
            <a:ext cx="579120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 </a:t>
            </a:r>
            <a:r>
              <a:rPr lang="en-US" sz="2800">
                <a:solidFill>
                  <a:srgbClr val="990099"/>
                </a:solidFill>
              </a:rPr>
              <a:t>*</a:t>
            </a:r>
            <a:r>
              <a:rPr lang="en-US" sz="2800" b="1">
                <a:solidFill>
                  <a:srgbClr val="990099"/>
                </a:solidFill>
              </a:rPr>
              <a:t>Chất khí có đặc điểm gì ?</a:t>
            </a:r>
          </a:p>
        </p:txBody>
      </p:sp>
      <p:sp>
        <p:nvSpPr>
          <p:cNvPr id="439312" name="Text Box 16"/>
          <p:cNvSpPr txBox="1">
            <a:spLocks noChangeArrowheads="1"/>
          </p:cNvSpPr>
          <p:nvPr/>
        </p:nvSpPr>
        <p:spPr bwMode="auto">
          <a:xfrm>
            <a:off x="1752600" y="4343400"/>
            <a:ext cx="6096000" cy="954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990099"/>
                </a:solidFill>
              </a:rPr>
              <a:t>*Khi nào các chất có thể chuyển từ thể này sang thể khác?</a:t>
            </a:r>
          </a:p>
        </p:txBody>
      </p:sp>
    </p:spTree>
  </p:cSld>
  <p:clrMapOvr>
    <a:masterClrMapping/>
  </p:clrMapOvr>
  <p:transition spd="med">
    <p:checke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93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393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39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39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4393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4393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4393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4393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4393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4393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4393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4393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4393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4393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4393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4393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308" grpId="0"/>
      <p:bldP spid="439309" grpId="0"/>
      <p:bldP spid="439310" grpId="0"/>
      <p:bldP spid="439311" grpId="0"/>
      <p:bldP spid="4393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17" name="Text Box 13"/>
          <p:cNvSpPr txBox="1">
            <a:spLocks noChangeArrowheads="1"/>
          </p:cNvSpPr>
          <p:nvPr/>
        </p:nvSpPr>
        <p:spPr bwMode="auto">
          <a:xfrm>
            <a:off x="685800" y="990600"/>
            <a:ext cx="335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solidFill>
                  <a:srgbClr val="A50021"/>
                </a:solidFill>
              </a:rPr>
              <a:t>Ôn</a:t>
            </a:r>
            <a:r>
              <a:rPr lang="en-US" sz="2800" b="1" dirty="0" smtClean="0">
                <a:solidFill>
                  <a:srgbClr val="A50021"/>
                </a:solidFill>
              </a:rPr>
              <a:t> </a:t>
            </a:r>
            <a:r>
              <a:rPr lang="en-US" sz="2800" b="1" dirty="0" err="1">
                <a:solidFill>
                  <a:srgbClr val="A50021"/>
                </a:solidFill>
              </a:rPr>
              <a:t>bài</a:t>
            </a:r>
            <a:r>
              <a:rPr lang="en-US" sz="2800" b="1" dirty="0">
                <a:solidFill>
                  <a:srgbClr val="A50021"/>
                </a:solidFill>
              </a:rPr>
              <a:t> </a:t>
            </a:r>
            <a:r>
              <a:rPr lang="en-US" sz="2800" b="1" dirty="0" err="1">
                <a:solidFill>
                  <a:srgbClr val="A50021"/>
                </a:solidFill>
              </a:rPr>
              <a:t>cũ</a:t>
            </a:r>
            <a:r>
              <a:rPr lang="en-US" sz="2800" b="1" dirty="0">
                <a:solidFill>
                  <a:srgbClr val="A50021"/>
                </a:solidFill>
              </a:rPr>
              <a:t>: </a:t>
            </a:r>
          </a:p>
        </p:txBody>
      </p:sp>
      <p:sp>
        <p:nvSpPr>
          <p:cNvPr id="405524" name="Text Box 20"/>
          <p:cNvSpPr txBox="1">
            <a:spLocks noChangeArrowheads="1"/>
          </p:cNvSpPr>
          <p:nvPr/>
        </p:nvSpPr>
        <p:spPr bwMode="auto">
          <a:xfrm>
            <a:off x="3962400" y="9906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cs typeface="Arial" charset="0"/>
              </a:rPr>
              <a:t>Chọn câu  trả lời đúng </a:t>
            </a:r>
          </a:p>
        </p:txBody>
      </p:sp>
      <p:sp>
        <p:nvSpPr>
          <p:cNvPr id="7173" name="Text Box 21"/>
          <p:cNvSpPr txBox="1">
            <a:spLocks noChangeArrowheads="1"/>
          </p:cNvSpPr>
          <p:nvPr/>
        </p:nvSpPr>
        <p:spPr bwMode="auto">
          <a:xfrm>
            <a:off x="914400" y="2438400"/>
            <a:ext cx="297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cs typeface="Arial" charset="0"/>
            </a:endParaRPr>
          </a:p>
        </p:txBody>
      </p:sp>
      <p:sp>
        <p:nvSpPr>
          <p:cNvPr id="405526" name="Text Box 22"/>
          <p:cNvSpPr txBox="1">
            <a:spLocks noChangeArrowheads="1"/>
          </p:cNvSpPr>
          <p:nvPr/>
        </p:nvSpPr>
        <p:spPr bwMode="auto">
          <a:xfrm>
            <a:off x="304800" y="1439863"/>
            <a:ext cx="8839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cs typeface="Arial" charset="0"/>
              </a:rPr>
              <a:t>1. Để làm cầu bắc qua sông, làm đường ray tàu hỏa người ta sử dụng vật liệu nào?</a:t>
            </a:r>
          </a:p>
        </p:txBody>
      </p:sp>
      <p:sp>
        <p:nvSpPr>
          <p:cNvPr id="405527" name="Text Box 23"/>
          <p:cNvSpPr txBox="1">
            <a:spLocks noChangeArrowheads="1"/>
          </p:cNvSpPr>
          <p:nvPr/>
        </p:nvSpPr>
        <p:spPr bwMode="auto">
          <a:xfrm>
            <a:off x="533400" y="22098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cs typeface="Arial" charset="0"/>
              </a:rPr>
              <a:t>A. Nhôm</a:t>
            </a:r>
          </a:p>
        </p:txBody>
      </p:sp>
      <p:sp>
        <p:nvSpPr>
          <p:cNvPr id="405528" name="Text Box 24"/>
          <p:cNvSpPr txBox="1">
            <a:spLocks noChangeArrowheads="1"/>
          </p:cNvSpPr>
          <p:nvPr/>
        </p:nvSpPr>
        <p:spPr bwMode="auto">
          <a:xfrm>
            <a:off x="2971800" y="2117725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cs typeface="Arial" charset="0"/>
              </a:rPr>
              <a:t>B. Đồng</a:t>
            </a:r>
          </a:p>
        </p:txBody>
      </p:sp>
      <p:sp>
        <p:nvSpPr>
          <p:cNvPr id="405529" name="Text Box 25"/>
          <p:cNvSpPr txBox="1">
            <a:spLocks noChangeArrowheads="1"/>
          </p:cNvSpPr>
          <p:nvPr/>
        </p:nvSpPr>
        <p:spPr bwMode="auto">
          <a:xfrm>
            <a:off x="5029200" y="2117725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cs typeface="Arial" charset="0"/>
              </a:rPr>
              <a:t>C. Thép</a:t>
            </a:r>
          </a:p>
        </p:txBody>
      </p:sp>
      <p:sp>
        <p:nvSpPr>
          <p:cNvPr id="405530" name="Text Box 26"/>
          <p:cNvSpPr txBox="1">
            <a:spLocks noChangeArrowheads="1"/>
          </p:cNvSpPr>
          <p:nvPr/>
        </p:nvSpPr>
        <p:spPr bwMode="auto">
          <a:xfrm>
            <a:off x="7010400" y="2125663"/>
            <a:ext cx="138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cs typeface="Arial" charset="0"/>
              </a:rPr>
              <a:t>D. Gang</a:t>
            </a:r>
          </a:p>
        </p:txBody>
      </p:sp>
      <p:sp>
        <p:nvSpPr>
          <p:cNvPr id="405531" name="Text Box 27"/>
          <p:cNvSpPr txBox="1">
            <a:spLocks noChangeArrowheads="1"/>
          </p:cNvSpPr>
          <p:nvPr/>
        </p:nvSpPr>
        <p:spPr bwMode="auto">
          <a:xfrm>
            <a:off x="304800" y="2659063"/>
            <a:ext cx="86106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cs typeface="Arial" charset="0"/>
              </a:rPr>
              <a:t>2. Để xây tường, lát sân, lát sàn nhà người ta sử dụng vật liệu nào?</a:t>
            </a:r>
          </a:p>
        </p:txBody>
      </p:sp>
      <p:sp>
        <p:nvSpPr>
          <p:cNvPr id="405532" name="Text Box 28"/>
          <p:cNvSpPr txBox="1">
            <a:spLocks noChangeArrowheads="1"/>
          </p:cNvSpPr>
          <p:nvPr/>
        </p:nvSpPr>
        <p:spPr bwMode="auto">
          <a:xfrm>
            <a:off x="685800" y="3421063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cs typeface="Arial" charset="0"/>
              </a:rPr>
              <a:t>A. Gạch</a:t>
            </a:r>
          </a:p>
        </p:txBody>
      </p:sp>
      <p:sp>
        <p:nvSpPr>
          <p:cNvPr id="405533" name="Text Box 29"/>
          <p:cNvSpPr txBox="1">
            <a:spLocks noChangeArrowheads="1"/>
          </p:cNvSpPr>
          <p:nvPr/>
        </p:nvSpPr>
        <p:spPr bwMode="auto">
          <a:xfrm>
            <a:off x="2971800" y="3421063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cs typeface="Arial" charset="0"/>
              </a:rPr>
              <a:t>B. Thủy tinh</a:t>
            </a:r>
          </a:p>
        </p:txBody>
      </p:sp>
      <p:sp>
        <p:nvSpPr>
          <p:cNvPr id="405534" name="Text Box 30"/>
          <p:cNvSpPr txBox="1">
            <a:spLocks noChangeArrowheads="1"/>
          </p:cNvSpPr>
          <p:nvPr/>
        </p:nvSpPr>
        <p:spPr bwMode="auto">
          <a:xfrm>
            <a:off x="6248400" y="3421063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cs typeface="Arial" charset="0"/>
              </a:rPr>
              <a:t>C. Ngói</a:t>
            </a:r>
          </a:p>
        </p:txBody>
      </p:sp>
      <p:sp>
        <p:nvSpPr>
          <p:cNvPr id="405535" name="Text Box 31"/>
          <p:cNvSpPr txBox="1">
            <a:spLocks noChangeArrowheads="1"/>
          </p:cNvSpPr>
          <p:nvPr/>
        </p:nvSpPr>
        <p:spPr bwMode="auto">
          <a:xfrm>
            <a:off x="0" y="38020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cs typeface="Arial" charset="0"/>
              </a:rPr>
              <a:t> 3. Để sản xuất xi măng, tạc tượng người ta sử dụng vật liệu nào?</a:t>
            </a:r>
          </a:p>
        </p:txBody>
      </p:sp>
      <p:sp>
        <p:nvSpPr>
          <p:cNvPr id="405536" name="Text Box 32"/>
          <p:cNvSpPr txBox="1">
            <a:spLocks noChangeArrowheads="1"/>
          </p:cNvSpPr>
          <p:nvPr/>
        </p:nvSpPr>
        <p:spPr bwMode="auto">
          <a:xfrm>
            <a:off x="685800" y="42672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cs typeface="Arial" charset="0"/>
              </a:rPr>
              <a:t>A. Đồng</a:t>
            </a:r>
          </a:p>
        </p:txBody>
      </p:sp>
      <p:sp>
        <p:nvSpPr>
          <p:cNvPr id="405537" name="Text Box 33"/>
          <p:cNvSpPr txBox="1">
            <a:spLocks noChangeArrowheads="1"/>
          </p:cNvSpPr>
          <p:nvPr/>
        </p:nvSpPr>
        <p:spPr bwMode="auto">
          <a:xfrm>
            <a:off x="3048000" y="41910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cs typeface="Arial" charset="0"/>
              </a:rPr>
              <a:t>B. Đá vôi</a:t>
            </a:r>
          </a:p>
        </p:txBody>
      </p:sp>
      <p:sp>
        <p:nvSpPr>
          <p:cNvPr id="405538" name="Text Box 34"/>
          <p:cNvSpPr txBox="1">
            <a:spLocks noChangeArrowheads="1"/>
          </p:cNvSpPr>
          <p:nvPr/>
        </p:nvSpPr>
        <p:spPr bwMode="auto">
          <a:xfrm>
            <a:off x="4953000" y="4259263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cs typeface="Arial" charset="0"/>
              </a:rPr>
              <a:t>C. Sắt</a:t>
            </a:r>
          </a:p>
        </p:txBody>
      </p:sp>
      <p:sp>
        <p:nvSpPr>
          <p:cNvPr id="405539" name="Text Box 35"/>
          <p:cNvSpPr txBox="1">
            <a:spLocks noChangeArrowheads="1"/>
          </p:cNvSpPr>
          <p:nvPr/>
        </p:nvSpPr>
        <p:spPr bwMode="auto">
          <a:xfrm>
            <a:off x="7010400" y="4183063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cs typeface="Arial" charset="0"/>
              </a:rPr>
              <a:t>D. Nhôm</a:t>
            </a:r>
          </a:p>
        </p:txBody>
      </p:sp>
      <p:sp>
        <p:nvSpPr>
          <p:cNvPr id="405540" name="Text Box 36"/>
          <p:cNvSpPr txBox="1">
            <a:spLocks noChangeArrowheads="1"/>
          </p:cNvSpPr>
          <p:nvPr/>
        </p:nvSpPr>
        <p:spPr bwMode="auto">
          <a:xfrm>
            <a:off x="228600" y="4716463"/>
            <a:ext cx="8458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cs typeface="Arial" charset="0"/>
              </a:rPr>
              <a:t>4. Để dệt thành vải may quần, áo, chăn, màn người ta sử dụng vật liệu nào?</a:t>
            </a:r>
          </a:p>
        </p:txBody>
      </p:sp>
      <p:sp>
        <p:nvSpPr>
          <p:cNvPr id="405541" name="Text Box 37"/>
          <p:cNvSpPr txBox="1">
            <a:spLocks noChangeArrowheads="1"/>
          </p:cNvSpPr>
          <p:nvPr/>
        </p:nvSpPr>
        <p:spPr bwMode="auto">
          <a:xfrm>
            <a:off x="533400" y="5554663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cs typeface="Arial" charset="0"/>
              </a:rPr>
              <a:t>A. Chất dẻo</a:t>
            </a:r>
          </a:p>
        </p:txBody>
      </p:sp>
      <p:sp>
        <p:nvSpPr>
          <p:cNvPr id="405542" name="Text Box 38"/>
          <p:cNvSpPr txBox="1">
            <a:spLocks noChangeArrowheads="1"/>
          </p:cNvSpPr>
          <p:nvPr/>
        </p:nvSpPr>
        <p:spPr bwMode="auto">
          <a:xfrm>
            <a:off x="3124200" y="55626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cs typeface="Arial" charset="0"/>
              </a:rPr>
              <a:t>B. Cao su</a:t>
            </a:r>
          </a:p>
        </p:txBody>
      </p:sp>
      <p:sp>
        <p:nvSpPr>
          <p:cNvPr id="405543" name="Text Box 39"/>
          <p:cNvSpPr txBox="1">
            <a:spLocks noChangeArrowheads="1"/>
          </p:cNvSpPr>
          <p:nvPr/>
        </p:nvSpPr>
        <p:spPr bwMode="auto">
          <a:xfrm>
            <a:off x="5867400" y="5486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cs typeface="Arial" charset="0"/>
              </a:rPr>
              <a:t>C. Tơ sợi</a:t>
            </a:r>
          </a:p>
        </p:txBody>
      </p:sp>
      <p:sp>
        <p:nvSpPr>
          <p:cNvPr id="405558" name="Oval 54"/>
          <p:cNvSpPr>
            <a:spLocks noChangeArrowheads="1"/>
          </p:cNvSpPr>
          <p:nvPr/>
        </p:nvSpPr>
        <p:spPr bwMode="auto">
          <a:xfrm>
            <a:off x="4953000" y="2209800"/>
            <a:ext cx="533400" cy="381000"/>
          </a:xfrm>
          <a:prstGeom prst="ellipse">
            <a:avLst/>
          </a:prstGeom>
          <a:solidFill>
            <a:schemeClr val="accent1"/>
          </a:solidFill>
          <a:ln w="5715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3333CC"/>
                </a:solidFill>
              </a:rPr>
              <a:t>C.</a:t>
            </a:r>
          </a:p>
        </p:txBody>
      </p:sp>
      <p:sp>
        <p:nvSpPr>
          <p:cNvPr id="405559" name="Oval 55"/>
          <p:cNvSpPr>
            <a:spLocks noChangeArrowheads="1"/>
          </p:cNvSpPr>
          <p:nvPr/>
        </p:nvSpPr>
        <p:spPr bwMode="auto">
          <a:xfrm>
            <a:off x="609600" y="3505200"/>
            <a:ext cx="533400" cy="381000"/>
          </a:xfrm>
          <a:prstGeom prst="ellipse">
            <a:avLst/>
          </a:prstGeom>
          <a:solidFill>
            <a:schemeClr val="accent1"/>
          </a:solidFill>
          <a:ln w="5715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3333CC"/>
                </a:solidFill>
              </a:rPr>
              <a:t>A.</a:t>
            </a:r>
          </a:p>
        </p:txBody>
      </p:sp>
      <p:sp>
        <p:nvSpPr>
          <p:cNvPr id="405560" name="Oval 56"/>
          <p:cNvSpPr>
            <a:spLocks noChangeArrowheads="1"/>
          </p:cNvSpPr>
          <p:nvPr/>
        </p:nvSpPr>
        <p:spPr bwMode="auto">
          <a:xfrm>
            <a:off x="2895600" y="4259263"/>
            <a:ext cx="533400" cy="381000"/>
          </a:xfrm>
          <a:prstGeom prst="ellipse">
            <a:avLst/>
          </a:prstGeom>
          <a:solidFill>
            <a:schemeClr val="accent1"/>
          </a:solidFill>
          <a:ln w="5715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3333CC"/>
                </a:solidFill>
              </a:rPr>
              <a:t>B.</a:t>
            </a:r>
          </a:p>
        </p:txBody>
      </p:sp>
      <p:sp>
        <p:nvSpPr>
          <p:cNvPr id="405561" name="Oval 57"/>
          <p:cNvSpPr>
            <a:spLocks noChangeArrowheads="1"/>
          </p:cNvSpPr>
          <p:nvPr/>
        </p:nvSpPr>
        <p:spPr bwMode="auto">
          <a:xfrm>
            <a:off x="5715000" y="5562600"/>
            <a:ext cx="533400" cy="381000"/>
          </a:xfrm>
          <a:prstGeom prst="ellipse">
            <a:avLst/>
          </a:prstGeom>
          <a:solidFill>
            <a:schemeClr val="accent1"/>
          </a:solidFill>
          <a:ln w="5715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3333CC"/>
                </a:solidFill>
              </a:rPr>
              <a:t>C.</a:t>
            </a:r>
          </a:p>
        </p:txBody>
      </p:sp>
    </p:spTree>
  </p:cSld>
  <p:clrMapOvr>
    <a:masterClrMapping/>
  </p:clrMapOvr>
  <p:transition spd="med">
    <p:comb dir="vert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5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5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55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5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5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055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5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5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055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5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5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055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5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5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5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5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05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05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405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5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05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05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5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05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05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05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055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05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05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05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05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05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05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0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0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05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05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405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5" dur="2000"/>
                                        <p:tgtEl>
                                          <p:spTgt spid="40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0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0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0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0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05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05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405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17" grpId="0"/>
      <p:bldP spid="405524" grpId="0"/>
      <p:bldP spid="405526" grpId="0"/>
      <p:bldP spid="405527" grpId="0"/>
      <p:bldP spid="405528" grpId="0"/>
      <p:bldP spid="405529" grpId="0"/>
      <p:bldP spid="405530" grpId="0"/>
      <p:bldP spid="405531" grpId="0"/>
      <p:bldP spid="405532" grpId="0"/>
      <p:bldP spid="405533" grpId="0"/>
      <p:bldP spid="405534" grpId="0"/>
      <p:bldP spid="405535" grpId="0"/>
      <p:bldP spid="405536" grpId="0"/>
      <p:bldP spid="405537" grpId="0"/>
      <p:bldP spid="405538" grpId="0"/>
      <p:bldP spid="405539" grpId="0"/>
      <p:bldP spid="405540" grpId="0"/>
      <p:bldP spid="405541" grpId="0"/>
      <p:bldP spid="405542" grpId="0"/>
      <p:bldP spid="405543" grpId="0"/>
      <p:bldP spid="405558" grpId="0" animBg="1"/>
      <p:bldP spid="405559" grpId="0" animBg="1"/>
      <p:bldP spid="405560" grpId="0" animBg="1"/>
      <p:bldP spid="4055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STARS-P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743200" y="25146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DSTARS-P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696200" y="8382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DSTARS-P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3505200" y="36576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DSTARS-P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838200" y="8382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DSTARS-P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162800" y="5638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 descr="DSTARS-P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990600" y="35814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 descr="DSTARS-P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114800" y="9144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 descr="DSTARS-P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914400" y="56388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 descr="DSTARS-P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562600" y="41148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 descr="DSTARS-P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181600" y="21336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4" descr="DSTARS-P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895600" y="4800600"/>
            <a:ext cx="522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3829" name="Text Box 21"/>
          <p:cNvSpPr txBox="1">
            <a:spLocks noChangeArrowheads="1"/>
          </p:cNvSpPr>
          <p:nvPr/>
        </p:nvSpPr>
        <p:spPr bwMode="auto">
          <a:xfrm>
            <a:off x="1066800" y="838200"/>
            <a:ext cx="6781800" cy="1123950"/>
          </a:xfrm>
          <a:prstGeom prst="rect">
            <a:avLst/>
          </a:prstGeom>
          <a:solidFill>
            <a:srgbClr val="FFFF99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i="1" dirty="0" err="1">
                <a:solidFill>
                  <a:srgbClr val="FF3300"/>
                </a:solidFill>
              </a:rPr>
              <a:t>Hoạt</a:t>
            </a:r>
            <a:r>
              <a:rPr lang="en-US" sz="2600" b="1" i="1" dirty="0">
                <a:solidFill>
                  <a:srgbClr val="FF3300"/>
                </a:solidFill>
              </a:rPr>
              <a:t> </a:t>
            </a:r>
            <a:r>
              <a:rPr lang="en-US" sz="2600" b="1" i="1" dirty="0" err="1">
                <a:solidFill>
                  <a:srgbClr val="FF3300"/>
                </a:solidFill>
              </a:rPr>
              <a:t>động</a:t>
            </a:r>
            <a:r>
              <a:rPr lang="en-US" sz="2600" b="1" i="1" dirty="0">
                <a:solidFill>
                  <a:srgbClr val="FF3300"/>
                </a:solidFill>
              </a:rPr>
              <a:t> 1</a:t>
            </a:r>
            <a:r>
              <a:rPr lang="en-US" sz="2600" i="1" dirty="0">
                <a:solidFill>
                  <a:srgbClr val="FF3300"/>
                </a:solidFill>
                <a:sym typeface="Wingdings" pitchFamily="2" charset="2"/>
              </a:rPr>
              <a:t>:</a:t>
            </a:r>
            <a:r>
              <a:rPr lang="en-US" sz="2800" i="1" dirty="0">
                <a:solidFill>
                  <a:srgbClr val="FF3300"/>
                </a:solidFill>
                <a:sym typeface="Wingdings" pitchFamily="2" charset="2"/>
              </a:rPr>
              <a:t> </a:t>
            </a:r>
            <a:endParaRPr lang="en-US" sz="2800" i="1" dirty="0">
              <a:solidFill>
                <a:srgbClr val="33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2600" b="1" dirty="0" err="1">
                <a:solidFill>
                  <a:srgbClr val="FF0000"/>
                </a:solidFill>
              </a:rPr>
              <a:t>Phân</a:t>
            </a:r>
            <a:r>
              <a:rPr lang="en-US" sz="2600" b="1" dirty="0">
                <a:solidFill>
                  <a:srgbClr val="FF0000"/>
                </a:solidFill>
              </a:rPr>
              <a:t> </a:t>
            </a:r>
            <a:r>
              <a:rPr lang="en-US" sz="2600" b="1" dirty="0" err="1">
                <a:solidFill>
                  <a:srgbClr val="FF0000"/>
                </a:solidFill>
              </a:rPr>
              <a:t>biệt</a:t>
            </a:r>
            <a:r>
              <a:rPr lang="en-US" sz="2600" b="1" dirty="0">
                <a:solidFill>
                  <a:srgbClr val="FF0000"/>
                </a:solidFill>
              </a:rPr>
              <a:t> 3 </a:t>
            </a:r>
            <a:r>
              <a:rPr lang="en-US" sz="2600" b="1" dirty="0" err="1">
                <a:solidFill>
                  <a:srgbClr val="FF0000"/>
                </a:solidFill>
              </a:rPr>
              <a:t>thể</a:t>
            </a:r>
            <a:r>
              <a:rPr lang="en-US" sz="2600" b="1" dirty="0">
                <a:solidFill>
                  <a:srgbClr val="FF0000"/>
                </a:solidFill>
              </a:rPr>
              <a:t> </a:t>
            </a:r>
            <a:r>
              <a:rPr lang="en-US" sz="2600" b="1" dirty="0" err="1">
                <a:solidFill>
                  <a:srgbClr val="FF0000"/>
                </a:solidFill>
              </a:rPr>
              <a:t>của</a:t>
            </a:r>
            <a:r>
              <a:rPr lang="en-US" sz="2600" b="1" dirty="0">
                <a:solidFill>
                  <a:srgbClr val="FF0000"/>
                </a:solidFill>
              </a:rPr>
              <a:t> </a:t>
            </a:r>
            <a:r>
              <a:rPr lang="en-US" sz="2600" b="1" dirty="0" err="1">
                <a:solidFill>
                  <a:srgbClr val="FF0000"/>
                </a:solidFill>
              </a:rPr>
              <a:t>chất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503844" name="Text Box 36"/>
          <p:cNvSpPr txBox="1">
            <a:spLocks noChangeArrowheads="1"/>
          </p:cNvSpPr>
          <p:nvPr/>
        </p:nvSpPr>
        <p:spPr bwMode="auto">
          <a:xfrm>
            <a:off x="990600" y="3429000"/>
            <a:ext cx="1524000" cy="457200"/>
          </a:xfrm>
          <a:prstGeom prst="rect">
            <a:avLst/>
          </a:prstGeom>
          <a:solidFill>
            <a:srgbClr val="FF3399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Cát trắng</a:t>
            </a:r>
          </a:p>
        </p:txBody>
      </p:sp>
      <p:sp>
        <p:nvSpPr>
          <p:cNvPr id="503845" name="Text Box 37"/>
          <p:cNvSpPr txBox="1">
            <a:spLocks noChangeArrowheads="1"/>
          </p:cNvSpPr>
          <p:nvPr/>
        </p:nvSpPr>
        <p:spPr bwMode="auto">
          <a:xfrm>
            <a:off x="3048000" y="3429000"/>
            <a:ext cx="1371600" cy="457200"/>
          </a:xfrm>
          <a:prstGeom prst="rect">
            <a:avLst/>
          </a:prstGeom>
          <a:solidFill>
            <a:srgbClr val="FF3399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Cồn</a:t>
            </a:r>
          </a:p>
        </p:txBody>
      </p:sp>
      <p:sp>
        <p:nvSpPr>
          <p:cNvPr id="503846" name="Rectangle 38"/>
          <p:cNvSpPr>
            <a:spLocks noChangeArrowheads="1"/>
          </p:cNvSpPr>
          <p:nvPr/>
        </p:nvSpPr>
        <p:spPr bwMode="auto">
          <a:xfrm>
            <a:off x="3048000" y="4038600"/>
            <a:ext cx="1371600" cy="457200"/>
          </a:xfrm>
          <a:prstGeom prst="rect">
            <a:avLst/>
          </a:prstGeom>
          <a:solidFill>
            <a:srgbClr val="FF3399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   Xăng </a:t>
            </a:r>
          </a:p>
        </p:txBody>
      </p:sp>
      <p:sp>
        <p:nvSpPr>
          <p:cNvPr id="503847" name="Rectangle 39"/>
          <p:cNvSpPr>
            <a:spLocks noChangeArrowheads="1"/>
          </p:cNvSpPr>
          <p:nvPr/>
        </p:nvSpPr>
        <p:spPr bwMode="auto">
          <a:xfrm>
            <a:off x="3048000" y="4648200"/>
            <a:ext cx="1371600" cy="457200"/>
          </a:xfrm>
          <a:prstGeom prst="rect">
            <a:avLst/>
          </a:prstGeom>
          <a:solidFill>
            <a:srgbClr val="FF3399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   Ni tơ</a:t>
            </a:r>
          </a:p>
        </p:txBody>
      </p:sp>
      <p:sp>
        <p:nvSpPr>
          <p:cNvPr id="503848" name="Rectangle 40"/>
          <p:cNvSpPr>
            <a:spLocks noChangeArrowheads="1"/>
          </p:cNvSpPr>
          <p:nvPr/>
        </p:nvSpPr>
        <p:spPr bwMode="auto">
          <a:xfrm>
            <a:off x="4960938" y="4635500"/>
            <a:ext cx="1820862" cy="457200"/>
          </a:xfrm>
          <a:prstGeom prst="rect">
            <a:avLst/>
          </a:prstGeom>
          <a:solidFill>
            <a:srgbClr val="FF3399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Hơi nước</a:t>
            </a:r>
          </a:p>
        </p:txBody>
      </p:sp>
      <p:sp>
        <p:nvSpPr>
          <p:cNvPr id="503849" name="Rectangle 41"/>
          <p:cNvSpPr>
            <a:spLocks noChangeArrowheads="1"/>
          </p:cNvSpPr>
          <p:nvPr/>
        </p:nvSpPr>
        <p:spPr bwMode="auto">
          <a:xfrm>
            <a:off x="4945063" y="4025900"/>
            <a:ext cx="1836737" cy="457200"/>
          </a:xfrm>
          <a:prstGeom prst="rect">
            <a:avLst/>
          </a:prstGeom>
          <a:solidFill>
            <a:srgbClr val="FF3399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   Nước đá</a:t>
            </a:r>
          </a:p>
        </p:txBody>
      </p:sp>
      <p:sp>
        <p:nvSpPr>
          <p:cNvPr id="503850" name="Rectangle 42"/>
          <p:cNvSpPr>
            <a:spLocks noChangeArrowheads="1"/>
          </p:cNvSpPr>
          <p:nvPr/>
        </p:nvSpPr>
        <p:spPr bwMode="auto">
          <a:xfrm>
            <a:off x="7086600" y="4559300"/>
            <a:ext cx="1447800" cy="457200"/>
          </a:xfrm>
          <a:prstGeom prst="rect">
            <a:avLst/>
          </a:prstGeom>
          <a:solidFill>
            <a:srgbClr val="FF3399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   Nước </a:t>
            </a:r>
          </a:p>
        </p:txBody>
      </p:sp>
      <p:sp>
        <p:nvSpPr>
          <p:cNvPr id="503851" name="Rectangle 43"/>
          <p:cNvSpPr>
            <a:spLocks noChangeArrowheads="1"/>
          </p:cNvSpPr>
          <p:nvPr/>
        </p:nvSpPr>
        <p:spPr bwMode="auto">
          <a:xfrm>
            <a:off x="7086600" y="4025900"/>
            <a:ext cx="1447800" cy="457200"/>
          </a:xfrm>
          <a:prstGeom prst="rect">
            <a:avLst/>
          </a:prstGeom>
          <a:solidFill>
            <a:srgbClr val="FF3399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   Muối</a:t>
            </a:r>
          </a:p>
        </p:txBody>
      </p:sp>
      <p:sp>
        <p:nvSpPr>
          <p:cNvPr id="503852" name="Rectangle 44"/>
          <p:cNvSpPr>
            <a:spLocks noChangeArrowheads="1"/>
          </p:cNvSpPr>
          <p:nvPr/>
        </p:nvSpPr>
        <p:spPr bwMode="auto">
          <a:xfrm>
            <a:off x="4945063" y="3416300"/>
            <a:ext cx="1836737" cy="457200"/>
          </a:xfrm>
          <a:prstGeom prst="rect">
            <a:avLst/>
          </a:prstGeom>
          <a:solidFill>
            <a:srgbClr val="FF3399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   Đường</a:t>
            </a:r>
          </a:p>
        </p:txBody>
      </p:sp>
      <p:sp>
        <p:nvSpPr>
          <p:cNvPr id="503853" name="Rectangle 45"/>
          <p:cNvSpPr>
            <a:spLocks noChangeArrowheads="1"/>
          </p:cNvSpPr>
          <p:nvPr/>
        </p:nvSpPr>
        <p:spPr bwMode="auto">
          <a:xfrm>
            <a:off x="7086600" y="3416300"/>
            <a:ext cx="1447800" cy="457200"/>
          </a:xfrm>
          <a:prstGeom prst="rect">
            <a:avLst/>
          </a:prstGeom>
          <a:solidFill>
            <a:srgbClr val="FF3399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   Ô-xy</a:t>
            </a:r>
          </a:p>
        </p:txBody>
      </p:sp>
      <p:sp>
        <p:nvSpPr>
          <p:cNvPr id="503854" name="Rectangle 46"/>
          <p:cNvSpPr>
            <a:spLocks noChangeArrowheads="1"/>
          </p:cNvSpPr>
          <p:nvPr/>
        </p:nvSpPr>
        <p:spPr bwMode="auto">
          <a:xfrm>
            <a:off x="990600" y="4635500"/>
            <a:ext cx="1524000" cy="457200"/>
          </a:xfrm>
          <a:prstGeom prst="rect">
            <a:avLst/>
          </a:prstGeom>
          <a:solidFill>
            <a:srgbClr val="FF3399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   Dầu ăn</a:t>
            </a:r>
          </a:p>
        </p:txBody>
      </p:sp>
      <p:sp>
        <p:nvSpPr>
          <p:cNvPr id="503855" name="Text Box 47"/>
          <p:cNvSpPr txBox="1">
            <a:spLocks noChangeArrowheads="1"/>
          </p:cNvSpPr>
          <p:nvPr/>
        </p:nvSpPr>
        <p:spPr bwMode="auto">
          <a:xfrm>
            <a:off x="990600" y="4051300"/>
            <a:ext cx="1524000" cy="457200"/>
          </a:xfrm>
          <a:prstGeom prst="rect">
            <a:avLst/>
          </a:prstGeom>
          <a:solidFill>
            <a:srgbClr val="FF3399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>
                <a:solidFill>
                  <a:schemeClr val="bg1"/>
                </a:solidFill>
              </a:rPr>
              <a:t>Nhôm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503881" name="Group 73"/>
          <p:cNvGraphicFramePr>
            <a:graphicFrameLocks noGrp="1"/>
          </p:cNvGraphicFramePr>
          <p:nvPr/>
        </p:nvGraphicFramePr>
        <p:xfrm>
          <a:off x="1295400" y="5157788"/>
          <a:ext cx="6248400" cy="1548316"/>
        </p:xfrm>
        <a:graphic>
          <a:graphicData uri="http://schemas.openxmlformats.org/drawingml/2006/table">
            <a:tbl>
              <a:tblPr/>
              <a:tblGrid>
                <a:gridCol w="2133600"/>
                <a:gridCol w="2133600"/>
                <a:gridCol w="1981200"/>
              </a:tblGrid>
              <a:tr h="5179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Thể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rắn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F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Thể lỏng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F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Thể khí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FDDE"/>
                    </a:solidFill>
                  </a:tcPr>
                </a:tc>
              </a:tr>
              <a:tr h="10298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F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F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FDDE"/>
                    </a:solidFill>
                  </a:tcPr>
                </a:tc>
              </a:tr>
            </a:tbl>
          </a:graphicData>
        </a:graphic>
      </p:graphicFrame>
      <p:sp>
        <p:nvSpPr>
          <p:cNvPr id="503874" name="Text Box 66"/>
          <p:cNvSpPr txBox="1">
            <a:spLocks noChangeArrowheads="1"/>
          </p:cNvSpPr>
          <p:nvPr/>
        </p:nvSpPr>
        <p:spPr bwMode="auto">
          <a:xfrm>
            <a:off x="3657600" y="16002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3333CC"/>
                </a:solidFill>
                <a:cs typeface="Arial" charset="0"/>
              </a:rPr>
              <a:t>Trò chơi tiếp sức </a:t>
            </a:r>
            <a:endParaRPr lang="en-US" sz="2400">
              <a:cs typeface="Arial" charset="0"/>
            </a:endParaRPr>
          </a:p>
        </p:txBody>
      </p:sp>
      <p:sp>
        <p:nvSpPr>
          <p:cNvPr id="503879" name="Text Box 71"/>
          <p:cNvSpPr txBox="1">
            <a:spLocks noChangeArrowheads="1"/>
          </p:cNvSpPr>
          <p:nvPr/>
        </p:nvSpPr>
        <p:spPr bwMode="auto">
          <a:xfrm>
            <a:off x="1066800" y="2606675"/>
            <a:ext cx="7239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Dùng các tấm phiếu có nội dung dưới đây để xếp vào cột phù hợp: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3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3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0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0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03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03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03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03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03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503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503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503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503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03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6" dur="500"/>
                                        <p:tgtEl>
                                          <p:spTgt spid="503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3829" grpId="0" animBg="1" autoUpdateAnimBg="0"/>
      <p:bldP spid="503844" grpId="0" animBg="1" autoUpdateAnimBg="0"/>
      <p:bldP spid="503845" grpId="0" animBg="1" autoUpdateAnimBg="0"/>
      <p:bldP spid="503846" grpId="0" animBg="1" autoUpdateAnimBg="0"/>
      <p:bldP spid="503847" grpId="0" animBg="1" autoUpdateAnimBg="0"/>
      <p:bldP spid="503848" grpId="0" animBg="1" autoUpdateAnimBg="0"/>
      <p:bldP spid="503849" grpId="0" animBg="1" autoUpdateAnimBg="0"/>
      <p:bldP spid="503850" grpId="0" animBg="1" autoUpdateAnimBg="0"/>
      <p:bldP spid="503851" grpId="0" animBg="1" autoUpdateAnimBg="0"/>
      <p:bldP spid="503852" grpId="0" animBg="1" autoUpdateAnimBg="0"/>
      <p:bldP spid="503853" grpId="0" animBg="1" autoUpdateAnimBg="0"/>
      <p:bldP spid="503854" grpId="0" animBg="1" autoUpdateAnimBg="0"/>
      <p:bldP spid="503855" grpId="0" animBg="1" autoUpdateAnimBg="0"/>
      <p:bldP spid="503874" grpId="0" autoUpdateAnimBg="0"/>
      <p:bldP spid="50387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 Box 8"/>
          <p:cNvSpPr txBox="1">
            <a:spLocks noChangeArrowheads="1"/>
          </p:cNvSpPr>
          <p:nvPr/>
        </p:nvSpPr>
        <p:spPr bwMode="auto">
          <a:xfrm>
            <a:off x="1066800" y="386994"/>
            <a:ext cx="6781800" cy="1169988"/>
          </a:xfrm>
          <a:prstGeom prst="rect">
            <a:avLst/>
          </a:prstGeom>
          <a:solidFill>
            <a:srgbClr val="FFFF99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 err="1">
                <a:solidFill>
                  <a:srgbClr val="FF3300"/>
                </a:solidFill>
              </a:rPr>
              <a:t>Hoạt</a:t>
            </a:r>
            <a:r>
              <a:rPr lang="en-US" sz="2800" b="1" i="1" dirty="0">
                <a:solidFill>
                  <a:srgbClr val="FF3300"/>
                </a:solidFill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</a:rPr>
              <a:t>động</a:t>
            </a:r>
            <a:r>
              <a:rPr lang="en-US" sz="2800" b="1" i="1" dirty="0">
                <a:solidFill>
                  <a:srgbClr val="FF3300"/>
                </a:solidFill>
              </a:rPr>
              <a:t> 1</a:t>
            </a:r>
            <a:r>
              <a:rPr lang="en-US" sz="2800" i="1" dirty="0">
                <a:solidFill>
                  <a:srgbClr val="FF3300"/>
                </a:solidFill>
              </a:rPr>
              <a:t>:</a:t>
            </a:r>
            <a:r>
              <a:rPr lang="en-US" sz="2800" i="1" dirty="0">
                <a:solidFill>
                  <a:srgbClr val="3333CC"/>
                </a:solidFill>
              </a:rPr>
              <a:t> </a:t>
            </a:r>
            <a:r>
              <a:rPr lang="en-US" sz="2800" i="1" dirty="0" err="1">
                <a:solidFill>
                  <a:srgbClr val="3333CC"/>
                </a:solidFill>
              </a:rPr>
              <a:t>Trò</a:t>
            </a:r>
            <a:r>
              <a:rPr lang="en-US" sz="2800" i="1" dirty="0">
                <a:solidFill>
                  <a:srgbClr val="3333CC"/>
                </a:solidFill>
              </a:rPr>
              <a:t> </a:t>
            </a:r>
            <a:r>
              <a:rPr lang="en-US" sz="2800" i="1" dirty="0" err="1">
                <a:solidFill>
                  <a:srgbClr val="3333CC"/>
                </a:solidFill>
              </a:rPr>
              <a:t>chơi</a:t>
            </a:r>
            <a:r>
              <a:rPr lang="en-US" sz="2800" i="1" dirty="0">
                <a:solidFill>
                  <a:srgbClr val="3333CC"/>
                </a:solidFill>
              </a:rPr>
              <a:t> </a:t>
            </a:r>
            <a:r>
              <a:rPr lang="en-US" sz="2800" i="1" dirty="0" err="1">
                <a:solidFill>
                  <a:srgbClr val="3333CC"/>
                </a:solidFill>
              </a:rPr>
              <a:t>tiếp</a:t>
            </a:r>
            <a:r>
              <a:rPr lang="en-US" sz="2800" i="1" dirty="0">
                <a:solidFill>
                  <a:srgbClr val="3333CC"/>
                </a:solidFill>
              </a:rPr>
              <a:t> </a:t>
            </a:r>
            <a:r>
              <a:rPr lang="en-US" sz="2800" i="1" dirty="0" err="1">
                <a:solidFill>
                  <a:srgbClr val="3333CC"/>
                </a:solidFill>
              </a:rPr>
              <a:t>sức</a:t>
            </a:r>
            <a:endParaRPr lang="en-US" sz="2800" i="1" dirty="0">
              <a:solidFill>
                <a:srgbClr val="3333CC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800" i="1" dirty="0">
                <a:solidFill>
                  <a:srgbClr val="3333CC"/>
                </a:solidFill>
              </a:rPr>
              <a:t>                      </a:t>
            </a:r>
            <a:r>
              <a:rPr lang="en-US" sz="2800" b="1" dirty="0"/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Phân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biệt</a:t>
            </a:r>
            <a:r>
              <a:rPr lang="en-US" sz="2800" b="1" dirty="0">
                <a:solidFill>
                  <a:srgbClr val="FF0000"/>
                </a:solidFill>
              </a:rPr>
              <a:t> 3 </a:t>
            </a:r>
            <a:r>
              <a:rPr lang="en-US" sz="2800" b="1" dirty="0" err="1">
                <a:solidFill>
                  <a:srgbClr val="FF0000"/>
                </a:solidFill>
              </a:rPr>
              <a:t>thể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của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chất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520220" name="Group 28"/>
          <p:cNvGraphicFramePr>
            <a:graphicFrameLocks noGrp="1"/>
          </p:cNvGraphicFramePr>
          <p:nvPr/>
        </p:nvGraphicFramePr>
        <p:xfrm>
          <a:off x="1371600" y="2743200"/>
          <a:ext cx="6248400" cy="3035341"/>
        </p:xfrm>
        <a:graphic>
          <a:graphicData uri="http://schemas.openxmlformats.org/drawingml/2006/table">
            <a:tbl>
              <a:tblPr/>
              <a:tblGrid>
                <a:gridCol w="2133600"/>
                <a:gridCol w="2133600"/>
                <a:gridCol w="1981200"/>
              </a:tblGrid>
              <a:tr h="4876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Thể rắn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F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Thể lỏng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F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Thể khí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FDDE"/>
                    </a:solidFill>
                  </a:tcPr>
                </a:tc>
              </a:tr>
              <a:tr h="2547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</a:rPr>
                        <a:t> Nước đá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</a:rPr>
                        <a:t> Cát trắng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</a:rPr>
                        <a:t> Đường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</a:rPr>
                        <a:t> Nhôm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</a:rPr>
                        <a:t> Muối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F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</a:rPr>
                        <a:t>Cồn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</a:rPr>
                        <a:t>   Dầu ăn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</a:rPr>
                        <a:t>   Nước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</a:rPr>
                        <a:t>   Xăng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F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</a:rPr>
                        <a:t>Hơi nước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</a:rPr>
                        <a:t> Ô-xy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</a:rPr>
                        <a:t> Ni-tơ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FDDE"/>
                    </a:solidFill>
                  </a:tcPr>
                </a:tc>
              </a:tr>
            </a:tbl>
          </a:graphicData>
        </a:graphic>
      </p:graphicFrame>
      <p:sp>
        <p:nvSpPr>
          <p:cNvPr id="520215" name="Text Box 23"/>
          <p:cNvSpPr txBox="1">
            <a:spLocks noChangeArrowheads="1"/>
          </p:cNvSpPr>
          <p:nvPr/>
        </p:nvSpPr>
        <p:spPr bwMode="auto">
          <a:xfrm>
            <a:off x="1295400" y="5867400"/>
            <a:ext cx="65532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>
                <a:solidFill>
                  <a:srgbClr val="FF0000"/>
                </a:solidFill>
              </a:rPr>
              <a:t>Các chất trong tự nhiên có thể tồn tại ở thể rắn, thể lỏng hoặc thể khí.</a:t>
            </a:r>
          </a:p>
        </p:txBody>
      </p:sp>
      <p:graphicFrame>
        <p:nvGraphicFramePr>
          <p:cNvPr id="4099" name="Object 25"/>
          <p:cNvGraphicFramePr>
            <a:graphicFrameLocks noChangeAspect="1"/>
          </p:cNvGraphicFramePr>
          <p:nvPr/>
        </p:nvGraphicFramePr>
        <p:xfrm>
          <a:off x="6858000" y="4764088"/>
          <a:ext cx="2286000" cy="209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Clip" r:id="rId3" imgW="1999793" imgH="1831543" progId="MS_ClipArt_Gallery.2">
                  <p:embed/>
                </p:oleObj>
              </mc:Choice>
              <mc:Fallback>
                <p:oleObj name="Clip" r:id="rId3" imgW="1999793" imgH="1831543" progId="MS_ClipArt_Gallery.2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4764088"/>
                        <a:ext cx="2286000" cy="209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19" name="Picture 13" descr="726986tyvhi3urbl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01000" y="0"/>
            <a:ext cx="1143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0" name="Picture 13" descr="726986tyvhi3urbl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1828800"/>
            <a:ext cx="914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20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20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2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4" descr="j030493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181600"/>
            <a:ext cx="1981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 Box 26"/>
          <p:cNvSpPr txBox="1">
            <a:spLocks noChangeArrowheads="1"/>
          </p:cNvSpPr>
          <p:nvPr/>
        </p:nvSpPr>
        <p:spPr bwMode="auto">
          <a:xfrm>
            <a:off x="1698625" y="45640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8196" name="Picture 32" descr="Bauernba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71600" y="5715000"/>
            <a:ext cx="7315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8" name="Oval 38"/>
          <p:cNvSpPr>
            <a:spLocks noChangeArrowheads="1"/>
          </p:cNvSpPr>
          <p:nvPr/>
        </p:nvSpPr>
        <p:spPr bwMode="auto">
          <a:xfrm>
            <a:off x="838200" y="3719513"/>
            <a:ext cx="533400" cy="381000"/>
          </a:xfrm>
          <a:prstGeom prst="ellipse">
            <a:avLst/>
          </a:prstGeom>
          <a:solidFill>
            <a:schemeClr val="accent1"/>
          </a:solidFill>
          <a:ln w="5715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3333CC"/>
                </a:solidFill>
              </a:rPr>
              <a:t>b)</a:t>
            </a:r>
          </a:p>
        </p:txBody>
      </p:sp>
      <p:sp>
        <p:nvSpPr>
          <p:cNvPr id="337959" name="Text Box 39"/>
          <p:cNvSpPr txBox="1">
            <a:spLocks noChangeArrowheads="1"/>
          </p:cNvSpPr>
          <p:nvPr/>
        </p:nvSpPr>
        <p:spPr bwMode="auto">
          <a:xfrm>
            <a:off x="381000" y="2286000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Hãy chọn câu trả lời đúng cho các câu hỏi sau :</a:t>
            </a:r>
          </a:p>
        </p:txBody>
      </p:sp>
      <p:sp>
        <p:nvSpPr>
          <p:cNvPr id="337960" name="Text Box 40"/>
          <p:cNvSpPr txBox="1">
            <a:spLocks noChangeArrowheads="1"/>
          </p:cNvSpPr>
          <p:nvPr/>
        </p:nvSpPr>
        <p:spPr bwMode="auto">
          <a:xfrm>
            <a:off x="533400" y="2743200"/>
            <a:ext cx="632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 </a:t>
            </a:r>
            <a:r>
              <a:rPr lang="en-US" sz="2800">
                <a:solidFill>
                  <a:srgbClr val="FF0000"/>
                </a:solidFill>
              </a:rPr>
              <a:t>1.Chất rắn có đặc điểm gì ?</a:t>
            </a:r>
          </a:p>
        </p:txBody>
      </p:sp>
      <p:sp>
        <p:nvSpPr>
          <p:cNvPr id="337961" name="Text Box 41"/>
          <p:cNvSpPr txBox="1">
            <a:spLocks noChangeArrowheads="1"/>
          </p:cNvSpPr>
          <p:nvPr/>
        </p:nvSpPr>
        <p:spPr bwMode="auto">
          <a:xfrm>
            <a:off x="762000" y="3276600"/>
            <a:ext cx="6913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3333CC"/>
                </a:solidFill>
              </a:rPr>
              <a:t>a) Không có hình dạng nhất định</a:t>
            </a:r>
          </a:p>
        </p:txBody>
      </p:sp>
      <p:sp>
        <p:nvSpPr>
          <p:cNvPr id="337962" name="Text Box 42"/>
          <p:cNvSpPr txBox="1">
            <a:spLocks noChangeArrowheads="1"/>
          </p:cNvSpPr>
          <p:nvPr/>
        </p:nvSpPr>
        <p:spPr bwMode="auto">
          <a:xfrm>
            <a:off x="685800" y="4191000"/>
            <a:ext cx="7315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3333CC"/>
                </a:solidFill>
              </a:rPr>
              <a:t> c) Không có hình dạng nhất định, có hình dạng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3333CC"/>
                </a:solidFill>
              </a:rPr>
              <a:t> của vật chứa nó, nhìn thấy được</a:t>
            </a:r>
          </a:p>
        </p:txBody>
      </p:sp>
      <p:sp>
        <p:nvSpPr>
          <p:cNvPr id="337963" name="Rectangle 43"/>
          <p:cNvSpPr>
            <a:spLocks noChangeArrowheads="1"/>
          </p:cNvSpPr>
          <p:nvPr/>
        </p:nvSpPr>
        <p:spPr bwMode="auto">
          <a:xfrm>
            <a:off x="504967" y="304800"/>
            <a:ext cx="8077200" cy="685800"/>
          </a:xfrm>
          <a:prstGeom prst="rect">
            <a:avLst/>
          </a:prstGeom>
          <a:solidFill>
            <a:srgbClr val="FFFF99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u="sng" dirty="0" err="1">
                <a:solidFill>
                  <a:srgbClr val="FF0000"/>
                </a:solidFill>
                <a:cs typeface="Arial" charset="0"/>
              </a:rPr>
              <a:t>Hoạt</a:t>
            </a:r>
            <a:r>
              <a:rPr lang="en-US" sz="2800" b="1" u="sng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cs typeface="Arial" charset="0"/>
              </a:rPr>
              <a:t>động</a:t>
            </a:r>
            <a:r>
              <a:rPr lang="en-US" sz="2800" b="1" u="sng" dirty="0">
                <a:solidFill>
                  <a:srgbClr val="FF0000"/>
                </a:solidFill>
                <a:cs typeface="Arial" charset="0"/>
              </a:rPr>
              <a:t> 2:</a:t>
            </a:r>
            <a:r>
              <a:rPr lang="en-US" sz="2800" b="1" dirty="0"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Trò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chơi</a:t>
            </a:r>
            <a:r>
              <a:rPr lang="en-US" sz="2800" b="1" dirty="0">
                <a:solidFill>
                  <a:srgbClr val="FF0000"/>
                </a:solidFill>
              </a:rPr>
              <a:t>: “Ai </a:t>
            </a:r>
            <a:r>
              <a:rPr lang="en-US" sz="2800" b="1" dirty="0" err="1">
                <a:solidFill>
                  <a:srgbClr val="FF0000"/>
                </a:solidFill>
              </a:rPr>
              <a:t>nhanh</a:t>
            </a:r>
            <a:r>
              <a:rPr lang="en-US" sz="2800" b="1" dirty="0">
                <a:solidFill>
                  <a:srgbClr val="FF0000"/>
                </a:solidFill>
              </a:rPr>
              <a:t> , </a:t>
            </a:r>
            <a:r>
              <a:rPr lang="en-US" sz="2800" b="1" dirty="0" err="1">
                <a:solidFill>
                  <a:srgbClr val="FF0000"/>
                </a:solidFill>
              </a:rPr>
              <a:t>ai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đúng</a:t>
            </a:r>
            <a:r>
              <a:rPr lang="en-US" sz="2800" b="1" dirty="0">
                <a:solidFill>
                  <a:srgbClr val="FF0000"/>
                </a:solidFill>
              </a:rPr>
              <a:t>” </a:t>
            </a:r>
            <a:endParaRPr lang="en-US" sz="2800" dirty="0">
              <a:solidFill>
                <a:srgbClr val="FFFF99"/>
              </a:solidFill>
            </a:endParaRPr>
          </a:p>
        </p:txBody>
      </p:sp>
      <p:sp>
        <p:nvSpPr>
          <p:cNvPr id="337964" name="Text Box 44"/>
          <p:cNvSpPr txBox="1">
            <a:spLocks noChangeArrowheads="1"/>
          </p:cNvSpPr>
          <p:nvPr/>
        </p:nvSpPr>
        <p:spPr bwMode="auto">
          <a:xfrm>
            <a:off x="762000" y="3657600"/>
            <a:ext cx="6430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3333CC"/>
                </a:solidFill>
              </a:rPr>
              <a:t> b) Có hình dạng nhất định</a:t>
            </a:r>
          </a:p>
        </p:txBody>
      </p:sp>
    </p:spTree>
  </p:cSld>
  <p:clrMapOvr>
    <a:masterClrMapping/>
  </p:clrMapOvr>
  <p:transition spd="med">
    <p:comb dir="vert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7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379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379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379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37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79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7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7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379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7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7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7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7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7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37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8" grpId="0" animBg="1"/>
      <p:bldP spid="337959" grpId="0"/>
      <p:bldP spid="337960" grpId="0"/>
      <p:bldP spid="337961" grpId="0"/>
      <p:bldP spid="337962" grpId="0"/>
      <p:bldP spid="337963" grpId="0" animBg="1"/>
      <p:bldP spid="3379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j03049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4953000"/>
            <a:ext cx="1981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2003425" y="4564063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pic>
        <p:nvPicPr>
          <p:cNvPr id="9220" name="Picture 7" descr="Bauernb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5715000"/>
            <a:ext cx="7315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Text Box 12"/>
          <p:cNvSpPr txBox="1">
            <a:spLocks noChangeArrowheads="1"/>
          </p:cNvSpPr>
          <p:nvPr/>
        </p:nvSpPr>
        <p:spPr bwMode="auto">
          <a:xfrm>
            <a:off x="685800" y="2286000"/>
            <a:ext cx="7848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Hãy chọn câu trả lời đúng cho các câu hỏi sau :</a:t>
            </a:r>
          </a:p>
        </p:txBody>
      </p:sp>
      <p:sp>
        <p:nvSpPr>
          <p:cNvPr id="9225" name="Rectangle 16"/>
          <p:cNvSpPr>
            <a:spLocks noChangeArrowheads="1"/>
          </p:cNvSpPr>
          <p:nvPr/>
        </p:nvSpPr>
        <p:spPr bwMode="auto">
          <a:xfrm>
            <a:off x="571500" y="304800"/>
            <a:ext cx="8077200" cy="685800"/>
          </a:xfrm>
          <a:prstGeom prst="rect">
            <a:avLst/>
          </a:prstGeom>
          <a:solidFill>
            <a:srgbClr val="FFFF99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u="sng">
                <a:solidFill>
                  <a:srgbClr val="FF0000"/>
                </a:solidFill>
                <a:cs typeface="Arial" charset="0"/>
              </a:rPr>
              <a:t>Hoạt động 2:</a:t>
            </a:r>
            <a:r>
              <a:rPr lang="en-US" sz="2400" b="1">
                <a:cs typeface="Arial" charset="0"/>
              </a:rPr>
              <a:t> </a:t>
            </a:r>
            <a:r>
              <a:rPr lang="en-US" sz="2800" b="1">
                <a:solidFill>
                  <a:srgbClr val="FF0000"/>
                </a:solidFill>
              </a:rPr>
              <a:t>Trò chơi: “Ai nhanh, ai đúng” </a:t>
            </a:r>
            <a:r>
              <a:rPr lang="en-US" sz="2800">
                <a:solidFill>
                  <a:srgbClr val="FFFF99"/>
                </a:solidFill>
              </a:rPr>
              <a:t> </a:t>
            </a:r>
          </a:p>
        </p:txBody>
      </p:sp>
      <p:sp>
        <p:nvSpPr>
          <p:cNvPr id="466962" name="Text Box 18"/>
          <p:cNvSpPr txBox="1">
            <a:spLocks noChangeArrowheads="1"/>
          </p:cNvSpPr>
          <p:nvPr/>
        </p:nvSpPr>
        <p:spPr bwMode="auto">
          <a:xfrm>
            <a:off x="1143000" y="3276600"/>
            <a:ext cx="73914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000">
                <a:solidFill>
                  <a:srgbClr val="3333CC"/>
                </a:solidFill>
              </a:rPr>
              <a:t>Không có hình dạng nhất định , chiếm toàn bộ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>
                <a:solidFill>
                  <a:srgbClr val="3333CC"/>
                </a:solidFill>
              </a:rPr>
              <a:t>vật chứa nó.</a:t>
            </a:r>
          </a:p>
        </p:txBody>
      </p:sp>
      <p:sp>
        <p:nvSpPr>
          <p:cNvPr id="466963" name="Text Box 19"/>
          <p:cNvSpPr txBox="1">
            <a:spLocks noChangeArrowheads="1"/>
          </p:cNvSpPr>
          <p:nvPr/>
        </p:nvSpPr>
        <p:spPr bwMode="auto">
          <a:xfrm>
            <a:off x="1143000" y="4267200"/>
            <a:ext cx="6400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3333CC"/>
                </a:solidFill>
              </a:rPr>
              <a:t>b) Có hình dạng nhất  định, nhìn thấy được.</a:t>
            </a:r>
          </a:p>
        </p:txBody>
      </p:sp>
      <p:sp>
        <p:nvSpPr>
          <p:cNvPr id="466964" name="Text Box 20"/>
          <p:cNvSpPr txBox="1">
            <a:spLocks noChangeArrowheads="1"/>
          </p:cNvSpPr>
          <p:nvPr/>
        </p:nvSpPr>
        <p:spPr bwMode="auto">
          <a:xfrm>
            <a:off x="1295400" y="4724400"/>
            <a:ext cx="7620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3333CC"/>
                </a:solidFill>
              </a:rPr>
              <a:t> c) Không có hình dạng nhất định, có hình dạng của vật chứa nó, nhìn thấy được.</a:t>
            </a:r>
          </a:p>
        </p:txBody>
      </p:sp>
      <p:sp>
        <p:nvSpPr>
          <p:cNvPr id="466965" name="Text Box 21"/>
          <p:cNvSpPr txBox="1">
            <a:spLocks noChangeArrowheads="1"/>
          </p:cNvSpPr>
          <p:nvPr/>
        </p:nvSpPr>
        <p:spPr bwMode="auto">
          <a:xfrm>
            <a:off x="990600" y="2819400"/>
            <a:ext cx="670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2.Chất lỏng có đặc điểm gì ?</a:t>
            </a:r>
          </a:p>
        </p:txBody>
      </p:sp>
      <p:sp>
        <p:nvSpPr>
          <p:cNvPr id="466966" name="Oval 22"/>
          <p:cNvSpPr>
            <a:spLocks noChangeArrowheads="1"/>
          </p:cNvSpPr>
          <p:nvPr/>
        </p:nvSpPr>
        <p:spPr bwMode="auto">
          <a:xfrm>
            <a:off x="1066800" y="4724400"/>
            <a:ext cx="533400" cy="381000"/>
          </a:xfrm>
          <a:prstGeom prst="ellipse">
            <a:avLst/>
          </a:prstGeom>
          <a:solidFill>
            <a:schemeClr val="accent1"/>
          </a:solidFill>
          <a:ln w="5715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3333CC"/>
                </a:solidFill>
              </a:rPr>
              <a:t>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69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6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6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66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6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66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669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6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66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669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6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6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66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62" grpId="0"/>
      <p:bldP spid="466963" grpId="0"/>
      <p:bldP spid="466964" grpId="0"/>
      <p:bldP spid="466965" grpId="0"/>
      <p:bldP spid="46696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j03049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24400"/>
            <a:ext cx="1981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1698625" y="45640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10244" name="Picture 5" descr="Bauernb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5715000"/>
            <a:ext cx="7315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381000" y="2286000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Hãy chọn câu trả lời đúng cho các câu hỏi sau :</a:t>
            </a:r>
          </a:p>
        </p:txBody>
      </p:sp>
      <p:sp>
        <p:nvSpPr>
          <p:cNvPr id="10249" name="Rectangle 10"/>
          <p:cNvSpPr>
            <a:spLocks noChangeArrowheads="1"/>
          </p:cNvSpPr>
          <p:nvPr/>
        </p:nvSpPr>
        <p:spPr bwMode="auto">
          <a:xfrm>
            <a:off x="290513" y="533400"/>
            <a:ext cx="8077200" cy="685800"/>
          </a:xfrm>
          <a:prstGeom prst="rect">
            <a:avLst/>
          </a:prstGeom>
          <a:solidFill>
            <a:srgbClr val="FFFF99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600" b="1" u="sng">
                <a:solidFill>
                  <a:srgbClr val="FF0000"/>
                </a:solidFill>
                <a:cs typeface="Arial" charset="0"/>
              </a:rPr>
              <a:t>Hoạt động 2:</a:t>
            </a:r>
            <a:r>
              <a:rPr lang="en-US" sz="2600" b="1">
                <a:cs typeface="Arial" charset="0"/>
              </a:rPr>
              <a:t> </a:t>
            </a:r>
            <a:r>
              <a:rPr lang="en-US" sz="2600" b="1">
                <a:solidFill>
                  <a:srgbClr val="FF0000"/>
                </a:solidFill>
              </a:rPr>
              <a:t>Trò chơi : “Ai nhanh , ai đúng” </a:t>
            </a:r>
            <a:endParaRPr lang="en-US" sz="3200">
              <a:solidFill>
                <a:srgbClr val="FFFF99"/>
              </a:solidFill>
            </a:endParaRPr>
          </a:p>
        </p:txBody>
      </p:sp>
      <p:sp>
        <p:nvSpPr>
          <p:cNvPr id="469007" name="Oval 15"/>
          <p:cNvSpPr>
            <a:spLocks noChangeArrowheads="1"/>
          </p:cNvSpPr>
          <p:nvPr/>
        </p:nvSpPr>
        <p:spPr bwMode="auto">
          <a:xfrm>
            <a:off x="838200" y="3352800"/>
            <a:ext cx="533400" cy="457200"/>
          </a:xfrm>
          <a:prstGeom prst="ellipse">
            <a:avLst/>
          </a:prstGeom>
          <a:solidFill>
            <a:schemeClr val="accent1"/>
          </a:solidFill>
          <a:ln w="5715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3333CC"/>
                </a:solidFill>
              </a:rPr>
              <a:t>a)</a:t>
            </a:r>
          </a:p>
        </p:txBody>
      </p:sp>
      <p:sp>
        <p:nvSpPr>
          <p:cNvPr id="469012" name="Text Box 20"/>
          <p:cNvSpPr txBox="1">
            <a:spLocks noChangeArrowheads="1"/>
          </p:cNvSpPr>
          <p:nvPr/>
        </p:nvSpPr>
        <p:spPr bwMode="auto">
          <a:xfrm>
            <a:off x="838200" y="3321050"/>
            <a:ext cx="7391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>
                <a:solidFill>
                  <a:srgbClr val="3333CC"/>
                </a:solidFill>
              </a:rPr>
              <a:t>Không có hình dạng nhất định, chiếm toàn bộ vật chứa nó, không nhìn thấy được</a:t>
            </a:r>
          </a:p>
        </p:txBody>
      </p:sp>
      <p:sp>
        <p:nvSpPr>
          <p:cNvPr id="469013" name="Text Box 21"/>
          <p:cNvSpPr txBox="1">
            <a:spLocks noChangeArrowheads="1"/>
          </p:cNvSpPr>
          <p:nvPr/>
        </p:nvSpPr>
        <p:spPr bwMode="auto">
          <a:xfrm>
            <a:off x="762000" y="4267200"/>
            <a:ext cx="693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3333CC"/>
                </a:solidFill>
              </a:rPr>
              <a:t>b) Có hình dạng nhất định, nhìn thấy được</a:t>
            </a:r>
          </a:p>
        </p:txBody>
      </p:sp>
      <p:sp>
        <p:nvSpPr>
          <p:cNvPr id="469014" name="Text Box 22"/>
          <p:cNvSpPr txBox="1">
            <a:spLocks noChangeArrowheads="1"/>
          </p:cNvSpPr>
          <p:nvPr/>
        </p:nvSpPr>
        <p:spPr bwMode="auto">
          <a:xfrm>
            <a:off x="728663" y="4845050"/>
            <a:ext cx="78057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3333CC"/>
                </a:solidFill>
              </a:rPr>
              <a:t>c) Không có hình dạng nhất định, có hình dạng của vật chứa nó, nhìn thấy được</a:t>
            </a:r>
          </a:p>
        </p:txBody>
      </p:sp>
      <p:sp>
        <p:nvSpPr>
          <p:cNvPr id="469015" name="Text Box 23"/>
          <p:cNvSpPr txBox="1">
            <a:spLocks noChangeArrowheads="1"/>
          </p:cNvSpPr>
          <p:nvPr/>
        </p:nvSpPr>
        <p:spPr bwMode="auto">
          <a:xfrm>
            <a:off x="228600" y="2819400"/>
            <a:ext cx="8139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3333CC"/>
                </a:solidFill>
              </a:rPr>
              <a:t>  </a:t>
            </a:r>
            <a:r>
              <a:rPr lang="en-US" sz="2800">
                <a:solidFill>
                  <a:srgbClr val="FF0000"/>
                </a:solidFill>
              </a:rPr>
              <a:t>3.Khí các-bô-níc, Ô-xi, ni-tơ có đặc điểm gì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690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690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690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6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69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69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69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8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690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690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690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44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4690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4690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4690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9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69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9007" grpId="0" animBg="1"/>
      <p:bldP spid="469012" grpId="0" build="allAtOnce"/>
      <p:bldP spid="469013" grpId="0"/>
      <p:bldP spid="469014" grpId="0"/>
      <p:bldP spid="4690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0" y="-1588"/>
            <a:ext cx="487363" cy="27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200" b="1" i="1">
                <a:cs typeface="Times New Roman" pitchFamily="18" charset="0"/>
              </a:rPr>
              <a:t>       </a:t>
            </a:r>
            <a:endParaRPr lang="en-US" sz="1600"/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0" y="-18415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pic>
        <p:nvPicPr>
          <p:cNvPr id="11269" name="Picture 14" descr="flowlin2.gif (13943 bytes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5867400"/>
            <a:ext cx="7696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49" name="AutoShape 29"/>
          <p:cNvSpPr>
            <a:spLocks noChangeArrowheads="1"/>
          </p:cNvSpPr>
          <p:nvPr/>
        </p:nvSpPr>
        <p:spPr bwMode="auto">
          <a:xfrm>
            <a:off x="838200" y="2590800"/>
            <a:ext cx="7696200" cy="3200400"/>
          </a:xfrm>
          <a:prstGeom prst="flowChartAlternateProcess">
            <a:avLst/>
          </a:prstGeom>
          <a:solidFill>
            <a:srgbClr val="FFFF99"/>
          </a:solidFill>
          <a:ln w="76200" cmpd="tri" algn="ctr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endParaRPr lang="en-US" sz="1600">
              <a:cs typeface="Arial" charset="0"/>
            </a:endParaRPr>
          </a:p>
        </p:txBody>
      </p:sp>
      <p:sp>
        <p:nvSpPr>
          <p:cNvPr id="440355" name="Rectangle 35"/>
          <p:cNvSpPr>
            <a:spLocks noChangeArrowheads="1"/>
          </p:cNvSpPr>
          <p:nvPr/>
        </p:nvSpPr>
        <p:spPr bwMode="auto">
          <a:xfrm>
            <a:off x="1066800" y="2819400"/>
            <a:ext cx="68580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- Chất rắn có hình dạng nhất định</a:t>
            </a:r>
          </a:p>
        </p:txBody>
      </p:sp>
      <p:sp>
        <p:nvSpPr>
          <p:cNvPr id="440356" name="Text Box 36"/>
          <p:cNvSpPr txBox="1">
            <a:spLocks noChangeArrowheads="1"/>
          </p:cNvSpPr>
          <p:nvPr/>
        </p:nvSpPr>
        <p:spPr bwMode="auto">
          <a:xfrm>
            <a:off x="1066800" y="4402138"/>
            <a:ext cx="8534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- Chất khí</a:t>
            </a:r>
            <a:r>
              <a:rPr lang="en-US" sz="2000">
                <a:solidFill>
                  <a:srgbClr val="FF0000"/>
                </a:solidFill>
              </a:rPr>
              <a:t> </a:t>
            </a:r>
            <a:r>
              <a:rPr lang="en-US" sz="2400">
                <a:solidFill>
                  <a:srgbClr val="FF0000"/>
                </a:solidFill>
              </a:rPr>
              <a:t>không có hình dạng nhất định,chiếm 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toàn bộ vật chứa nó, không nhìn thấy được.</a:t>
            </a:r>
          </a:p>
        </p:txBody>
      </p:sp>
      <p:sp>
        <p:nvSpPr>
          <p:cNvPr id="440357" name="Rectangle 37"/>
          <p:cNvSpPr>
            <a:spLocks noChangeArrowheads="1"/>
          </p:cNvSpPr>
          <p:nvPr/>
        </p:nvSpPr>
        <p:spPr bwMode="auto">
          <a:xfrm>
            <a:off x="1066800" y="3429000"/>
            <a:ext cx="7543800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</a:rPr>
              <a:t>- </a:t>
            </a:r>
            <a:r>
              <a:rPr lang="en-US" sz="2400" dirty="0" err="1">
                <a:solidFill>
                  <a:srgbClr val="FF0000"/>
                </a:solidFill>
              </a:rPr>
              <a:t>Chất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lỏng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không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có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hình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dạng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nhất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định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err="1">
                <a:solidFill>
                  <a:srgbClr val="FF0000"/>
                </a:solidFill>
              </a:rPr>
              <a:t>có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hình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dạng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của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vật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chứa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nó,nhìn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thấy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được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40358" name="Text Box 38"/>
          <p:cNvSpPr txBox="1">
            <a:spLocks noChangeArrowheads="1"/>
          </p:cNvSpPr>
          <p:nvPr/>
        </p:nvSpPr>
        <p:spPr bwMode="auto">
          <a:xfrm>
            <a:off x="990600" y="1644650"/>
            <a:ext cx="7772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solidFill>
                  <a:srgbClr val="FF0000"/>
                </a:solidFill>
                <a:cs typeface="Arial" charset="0"/>
              </a:rPr>
              <a:t>Kết luận</a:t>
            </a:r>
            <a:r>
              <a:rPr lang="en-US" sz="2400">
                <a:solidFill>
                  <a:srgbClr val="FF0000"/>
                </a:solidFill>
                <a:cs typeface="Arial" charset="0"/>
              </a:rPr>
              <a:t>: </a:t>
            </a:r>
            <a:r>
              <a:rPr lang="en-US" sz="2400">
                <a:solidFill>
                  <a:srgbClr val="A50021"/>
                </a:solidFill>
                <a:cs typeface="Arial" charset="0"/>
              </a:rPr>
              <a:t>Đặc điểm của chất rắn, chất lỏng, chất khí.</a:t>
            </a:r>
          </a:p>
        </p:txBody>
      </p:sp>
      <p:sp>
        <p:nvSpPr>
          <p:cNvPr id="440359" name="Text Box 39"/>
          <p:cNvSpPr txBox="1">
            <a:spLocks noChangeArrowheads="1"/>
          </p:cNvSpPr>
          <p:nvPr/>
        </p:nvSpPr>
        <p:spPr bwMode="auto">
          <a:xfrm>
            <a:off x="838200" y="1752600"/>
            <a:ext cx="7239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cs typeface="Arial" charset="0"/>
              </a:rPr>
              <a:t>Qua trò chơi ta thấy chất rắn, chất lỏng, chất khí có đặc điểm gì?</a:t>
            </a:r>
          </a:p>
        </p:txBody>
      </p:sp>
    </p:spTree>
  </p:cSld>
  <p:clrMapOvr>
    <a:masterClrMapping/>
  </p:clrMapOvr>
  <p:transition spd="med">
    <p:comb dir="vert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40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40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403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0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0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440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4403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4403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4403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4403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4403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4403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4403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4403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4403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9" grpId="0" animBg="1"/>
      <p:bldP spid="440355" grpId="0"/>
      <p:bldP spid="440356" grpId="0"/>
      <p:bldP spid="440357" grpId="0"/>
      <p:bldP spid="440358" grpId="0"/>
      <p:bldP spid="440359" grpId="0"/>
      <p:bldP spid="44035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004" name="Text Box 20"/>
          <p:cNvSpPr txBox="1">
            <a:spLocks noChangeArrowheads="1"/>
          </p:cNvSpPr>
          <p:nvPr/>
        </p:nvSpPr>
        <p:spPr bwMode="auto">
          <a:xfrm>
            <a:off x="609600" y="838200"/>
            <a:ext cx="8001000" cy="528638"/>
          </a:xfrm>
          <a:prstGeom prst="rect">
            <a:avLst/>
          </a:prstGeom>
          <a:solidFill>
            <a:srgbClr val="FFFF99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 err="1">
                <a:solidFill>
                  <a:srgbClr val="FF3300"/>
                </a:solidFill>
              </a:rPr>
              <a:t>Hoạt</a:t>
            </a:r>
            <a:r>
              <a:rPr lang="en-US" sz="2800" b="1" i="1" dirty="0">
                <a:solidFill>
                  <a:srgbClr val="FF3300"/>
                </a:solidFill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</a:rPr>
              <a:t>động</a:t>
            </a:r>
            <a:r>
              <a:rPr lang="en-US" sz="2800" b="1" i="1" dirty="0">
                <a:solidFill>
                  <a:srgbClr val="FF3300"/>
                </a:solidFill>
              </a:rPr>
              <a:t> 3:Quan </a:t>
            </a:r>
            <a:r>
              <a:rPr lang="en-US" sz="2800" b="1" i="1" dirty="0" err="1">
                <a:solidFill>
                  <a:srgbClr val="FF3300"/>
                </a:solidFill>
              </a:rPr>
              <a:t>sát</a:t>
            </a:r>
            <a:r>
              <a:rPr lang="en-US" sz="2800" b="1" i="1" dirty="0">
                <a:solidFill>
                  <a:srgbClr val="FF3300"/>
                </a:solidFill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</a:rPr>
              <a:t>và</a:t>
            </a:r>
            <a:r>
              <a:rPr lang="en-US" sz="2800" b="1" i="1" dirty="0">
                <a:solidFill>
                  <a:srgbClr val="FF3300"/>
                </a:solidFill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</a:rPr>
              <a:t>thảo</a:t>
            </a:r>
            <a:r>
              <a:rPr lang="en-US" sz="2800" b="1" i="1" dirty="0">
                <a:solidFill>
                  <a:srgbClr val="FF3300"/>
                </a:solidFill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</a:rPr>
              <a:t>luận</a:t>
            </a:r>
            <a:r>
              <a:rPr lang="en-US" sz="2800" b="1" i="1" dirty="0">
                <a:solidFill>
                  <a:srgbClr val="FF3300"/>
                </a:solidFill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</a:rPr>
              <a:t>theo</a:t>
            </a:r>
            <a:r>
              <a:rPr lang="en-US" sz="2800" b="1" i="1" dirty="0">
                <a:solidFill>
                  <a:srgbClr val="FF3300"/>
                </a:solidFill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</a:rPr>
              <a:t>cặp</a:t>
            </a:r>
            <a:r>
              <a:rPr lang="en-US" sz="2800" b="1" i="1" dirty="0">
                <a:solidFill>
                  <a:srgbClr val="FF33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26032" name="Text Box 48"/>
          <p:cNvSpPr txBox="1">
            <a:spLocks noChangeArrowheads="1"/>
          </p:cNvSpPr>
          <p:nvPr/>
        </p:nvSpPr>
        <p:spPr bwMode="auto">
          <a:xfrm>
            <a:off x="241300" y="2559050"/>
            <a:ext cx="86106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>
                <a:cs typeface="Arial" charset="0"/>
              </a:rPr>
              <a:t>Quan sát các hình trang 73 SGK và nói về sự chuyển thể của nước.</a:t>
            </a:r>
          </a:p>
        </p:txBody>
      </p:sp>
      <p:pic>
        <p:nvPicPr>
          <p:cNvPr id="426034" name="Picture 50" descr="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3048000"/>
            <a:ext cx="5562600" cy="293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14" descr="Eye-12-jun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77200" y="5562600"/>
            <a:ext cx="1066800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mb dir="vert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6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6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26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6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6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26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6004" grpId="0" animBg="1"/>
      <p:bldP spid="42603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535a5db90243a4aefedf3ac28331f6bd591a72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1573</TotalTime>
  <Words>972</Words>
  <Application>Microsoft Office PowerPoint</Application>
  <PresentationFormat>On-screen Show (4:3)</PresentationFormat>
  <Paragraphs>119</Paragraphs>
  <Slides>14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Default Design</vt:lpstr>
      <vt:lpstr>CorelDRAW.Graphic.12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Ngoc Anh</cp:lastModifiedBy>
  <cp:revision>145</cp:revision>
  <cp:lastPrinted>1601-01-01T00:00:00Z</cp:lastPrinted>
  <dcterms:created xsi:type="dcterms:W3CDTF">2009-10-09T13:26:45Z</dcterms:created>
  <dcterms:modified xsi:type="dcterms:W3CDTF">2017-12-25T07:58:52Z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