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9" r:id="rId2"/>
    <p:sldId id="281" r:id="rId3"/>
    <p:sldId id="284" r:id="rId4"/>
    <p:sldId id="288" r:id="rId5"/>
    <p:sldId id="290" r:id="rId6"/>
    <p:sldId id="291" r:id="rId7"/>
    <p:sldId id="292" r:id="rId8"/>
    <p:sldId id="295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FF"/>
    <a:srgbClr val="0066FF"/>
    <a:srgbClr val="3399FF"/>
    <a:srgbClr val="FF0066"/>
    <a:srgbClr val="FF0000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D235CC8-B122-4517-B94C-312A72ED4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71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B35E8-47F8-4F03-80A3-9F374D0BFA2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DBF44-D414-4F63-B06F-E945538151E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6471B-A58C-406A-843B-1721C52B47A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12B0E-0CC4-4731-AF86-AC0873C9B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89A92-1D79-4A5A-8CCF-7F3E37A68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47264-074D-440C-B531-5EC2C7283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F3E73-D6B0-4536-8B51-D96928D20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DB983-2DEF-406B-86EB-DA1E88E94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7AC22-3176-4687-BBDB-CA30CC6B6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A359E-DD4D-4D2E-9800-4F429269C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56511-6A6B-44D0-A572-5C62192E1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665EA-C2A3-49A6-A91D-1E7961D4B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DE8D9-4EF6-41E5-821E-7E5CD537E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CA2D9-3349-44DA-8DD7-E096F0CFD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FDD43-537A-4B71-B99B-B181D1A5F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5C4FF6F7-FAD4-4DE8-A053-0038DCE9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Administrator/My%20Documents/Downloads/Documents/ketnoi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Administrator/My%20Documents/Downloads/Documents/ketnoi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Administrator/My%20Documents/Downloads/Documents/ketnoi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hyperlink" Target="Administrator/My%20Documents/Downloads/Documents/ketnoi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52400" y="1524000"/>
            <a:ext cx="33528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66"/>
                </a:solidFill>
                <a:latin typeface="Arial" charset="0"/>
              </a:rPr>
              <a:t>Ôn</a:t>
            </a:r>
            <a:r>
              <a:rPr lang="en-US" dirty="0" smtClean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66"/>
                </a:solidFill>
                <a:latin typeface="Arial" charset="0"/>
              </a:rPr>
              <a:t>bài</a:t>
            </a:r>
            <a:r>
              <a:rPr lang="en-US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rgbClr val="FF0066"/>
                </a:solidFill>
                <a:latin typeface="Arial" charset="0"/>
              </a:rPr>
              <a:t>cũ</a:t>
            </a:r>
            <a:r>
              <a:rPr lang="en-US" dirty="0">
                <a:solidFill>
                  <a:srgbClr val="FF0066"/>
                </a:solidFill>
                <a:latin typeface="Arial" charset="0"/>
              </a:rPr>
              <a:t>:</a:t>
            </a: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1752600" y="2209800"/>
            <a:ext cx="5562600" cy="1524000"/>
          </a:xfrm>
          <a:prstGeom prst="cloudCallout">
            <a:avLst>
              <a:gd name="adj1" fmla="val -36273"/>
              <a:gd name="adj2" fmla="val 117083"/>
            </a:avLst>
          </a:prstGeom>
          <a:solidFill>
            <a:schemeClr val="bg1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/>
          <a:lstStyle/>
          <a:p>
            <a:r>
              <a:rPr lang="en-US" sz="2800">
                <a:solidFill>
                  <a:srgbClr val="FF00FF"/>
                </a:solidFill>
                <a:latin typeface="Arial" charset="0"/>
              </a:rPr>
              <a:t>Sự biến đổi hóa học là gì?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295400" y="4800600"/>
            <a:ext cx="7239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Sự biến đổi hóa học là sự biến đổi từ chất này thành chất khác.</a:t>
            </a:r>
          </a:p>
        </p:txBody>
      </p:sp>
      <p:pic>
        <p:nvPicPr>
          <p:cNvPr id="76809" name="Picture 9" descr="natures1%20(8)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6375" y="457200"/>
            <a:ext cx="1317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0" name="Picture 10" descr="natures1%20(8)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75" y="5257800"/>
            <a:ext cx="1317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7" grpId="0" animBg="1"/>
      <p:bldP spid="768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52400" y="2949575"/>
            <a:ext cx="8305800" cy="708025"/>
          </a:xfrm>
          <a:prstGeom prst="rect">
            <a:avLst/>
          </a:prstGeom>
          <a:solidFill>
            <a:srgbClr val="FFC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   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Muốn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đưa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cặp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sách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lên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cao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, ta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có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thể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dùng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tay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nhấc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cặp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.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Năng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lượng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do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tay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ta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cung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cấp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đã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làm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cặp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sách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bị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di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chuyển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.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0" y="5867400"/>
            <a:ext cx="8610600" cy="708025"/>
          </a:xfrm>
          <a:prstGeom prst="rect">
            <a:avLst/>
          </a:prstGeom>
          <a:solidFill>
            <a:srgbClr val="FFC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     Khi thắp ngọn nến, nến toả nhiệt và phát sáng. Nến bị đốt cháy đã cung cấp năng lượng cho việc phát sáng và toả nhiệt.</a:t>
            </a:r>
          </a:p>
        </p:txBody>
      </p:sp>
      <p:pic>
        <p:nvPicPr>
          <p:cNvPr id="53259" name="Picture 11" descr="natures1%20(8)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0175" y="-76200"/>
            <a:ext cx="1317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0" name="AutoShape 12"/>
          <p:cNvSpPr>
            <a:spLocks noChangeArrowheads="1"/>
          </p:cNvSpPr>
          <p:nvPr/>
        </p:nvSpPr>
        <p:spPr bwMode="auto">
          <a:xfrm>
            <a:off x="419100" y="1066800"/>
            <a:ext cx="7772400" cy="1219200"/>
          </a:xfrm>
          <a:prstGeom prst="cloudCallout">
            <a:avLst>
              <a:gd name="adj1" fmla="val -29532"/>
              <a:gd name="adj2" fmla="val 9101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Cặp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sách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của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bạn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vi-VN" sz="2000" dirty="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ang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nằm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yên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trên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bàn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,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làm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thế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nào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vi-VN" sz="2000" dirty="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ể </a:t>
            </a:r>
            <a:r>
              <a:rPr lang="vi-VN" sz="2000" dirty="0">
                <a:solidFill>
                  <a:srgbClr val="FF0066"/>
                </a:solidFill>
                <a:latin typeface="Arial" charset="0"/>
              </a:rPr>
              <a:t>đư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a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nó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lên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66"/>
                </a:solidFill>
                <a:latin typeface="Arial" charset="0"/>
              </a:rPr>
              <a:t>cao</a:t>
            </a:r>
            <a:r>
              <a:rPr lang="en-US" sz="2000" dirty="0">
                <a:solidFill>
                  <a:srgbClr val="FF0066"/>
                </a:solidFill>
                <a:latin typeface="Arial" charset="0"/>
              </a:rPr>
              <a:t>?</a:t>
            </a:r>
          </a:p>
        </p:txBody>
      </p:sp>
      <p:sp>
        <p:nvSpPr>
          <p:cNvPr id="53262" name="AutoShape 14"/>
          <p:cNvSpPr>
            <a:spLocks noChangeArrowheads="1"/>
          </p:cNvSpPr>
          <p:nvPr/>
        </p:nvSpPr>
        <p:spPr bwMode="auto">
          <a:xfrm>
            <a:off x="1612611" y="3934691"/>
            <a:ext cx="6172200" cy="1143000"/>
          </a:xfrm>
          <a:prstGeom prst="wedgeEllipseCallout">
            <a:avLst>
              <a:gd name="adj1" fmla="val -45218"/>
              <a:gd name="adj2" fmla="val 5291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solidFill>
                  <a:srgbClr val="FF0066"/>
                </a:solidFill>
                <a:latin typeface="Arial" charset="0"/>
              </a:rPr>
              <a:t>Khi thắp nến, bạn thấy gì </a:t>
            </a:r>
            <a:r>
              <a:rPr lang="vi-VN" sz="2000">
                <a:solidFill>
                  <a:srgbClr val="FF0066"/>
                </a:solidFill>
                <a:latin typeface="Arial" charset="0"/>
              </a:rPr>
              <a:t>đư</a:t>
            </a:r>
            <a:r>
              <a:rPr lang="en-US" sz="2000">
                <a:solidFill>
                  <a:srgbClr val="FF0066"/>
                </a:solidFill>
                <a:latin typeface="Arial" charset="0"/>
              </a:rPr>
              <a:t>ợc tỏa ra từ ngọn nến?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animBg="1"/>
      <p:bldP spid="53257" grpId="0" animBg="1"/>
      <p:bldP spid="53260" grpId="0" animBg="1"/>
      <p:bldP spid="532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0" y="1981200"/>
            <a:ext cx="9144000" cy="2308225"/>
          </a:xfrm>
          <a:prstGeom prst="rect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 - </a:t>
            </a:r>
            <a:r>
              <a:rPr lang="en-US" sz="2400">
                <a:solidFill>
                  <a:srgbClr val="FF0066"/>
                </a:solidFill>
                <a:latin typeface="Arial" charset="0"/>
              </a:rPr>
              <a:t>Đặt chiếc ô tô đồ chơi có gắn động cơ điện, đèn và còi lên mặt bàn. 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Khi chưa lắp pin, bật công tắc của ô tô, ô tô có hoạt động không? 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Lắp pin vào và bật công tắc của ô tô, bạn thấy điều gì xảy ra?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0" y="3810000"/>
            <a:ext cx="8839200" cy="1323975"/>
          </a:xfrm>
          <a:prstGeom prst="rect">
            <a:avLst/>
          </a:prstGeom>
          <a:solidFill>
            <a:srgbClr val="FFC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  <a:latin typeface="Arial" charset="0"/>
              </a:rPr>
              <a:t>     Khi lắp pin và bật công tắc của ô tô đồ chơi, động cơ quay, đèn sáng, còi kêu. Điện do pin sinh ra đã cung cấp năng lượng làm động cơ quay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, </a:t>
            </a:r>
            <a:r>
              <a:rPr lang="en-US" sz="2400">
                <a:solidFill>
                  <a:srgbClr val="0066FF"/>
                </a:solidFill>
                <a:latin typeface="Arial" charset="0"/>
              </a:rPr>
              <a:t>đèn sáng, còi kêu.</a:t>
            </a:r>
          </a:p>
        </p:txBody>
      </p:sp>
      <p:pic>
        <p:nvPicPr>
          <p:cNvPr id="58374" name="Picture 6" descr="natures1%20(8)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05400"/>
            <a:ext cx="1317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04800" y="1920875"/>
            <a:ext cx="8305800" cy="1200150"/>
          </a:xfrm>
          <a:prstGeom prst="rect">
            <a:avLst/>
          </a:prstGeom>
          <a:solidFill>
            <a:srgbClr val="FFC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  <a:latin typeface="Arial" charset="0"/>
              </a:rPr>
              <a:t>     Muốn đưa cặp sách lên cao, ta có thể dùng tay nhấc cặp. Năng lượng do tay ta cung cấp đã làm cặp sách bị di chuyển.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81000" y="2987675"/>
            <a:ext cx="8610600" cy="1200150"/>
          </a:xfrm>
          <a:prstGeom prst="rect">
            <a:avLst/>
          </a:prstGeom>
          <a:solidFill>
            <a:srgbClr val="FFC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     Khi thắp ngọn nến, nến toả nhiệt và phát sáng. Nến bị đốt cháy đã cung cấp năng lượng cho việc phát sáng và toả nhiệt.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28600" y="4176713"/>
            <a:ext cx="8610600" cy="1323975"/>
          </a:xfrm>
          <a:prstGeom prst="rect">
            <a:avLst/>
          </a:prstGeom>
          <a:solidFill>
            <a:srgbClr val="FFCC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  <a:latin typeface="Arial" charset="0"/>
              </a:rPr>
              <a:t>     Khi lắp pin và bật công tắc của ô tô đồ chơi, động cơ quay, đèn sáng, còi kêu. Điện do pin sinh ra đã cung cấp năng lượng làm động cơ quay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, </a:t>
            </a:r>
            <a:r>
              <a:rPr lang="en-US" sz="2400">
                <a:solidFill>
                  <a:srgbClr val="0066FF"/>
                </a:solidFill>
                <a:latin typeface="Arial" charset="0"/>
              </a:rPr>
              <a:t>đèn sáng, còi kêu.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990600" y="5943600"/>
            <a:ext cx="784860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Muốn làm cho các vật xung quanh biến đổi cần có năng lượng.</a:t>
            </a:r>
          </a:p>
        </p:txBody>
      </p:sp>
      <p:sp>
        <p:nvSpPr>
          <p:cNvPr id="62475" name="AutoShape 11"/>
          <p:cNvSpPr>
            <a:spLocks noChangeArrowheads="1"/>
          </p:cNvSpPr>
          <p:nvPr/>
        </p:nvSpPr>
        <p:spPr bwMode="auto">
          <a:xfrm>
            <a:off x="228600" y="6019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FF0066"/>
          </a:solidFill>
          <a:ln w="9525" algn="ctr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62467" grpId="0" animBg="1"/>
      <p:bldP spid="62468" grpId="0" animBg="1"/>
      <p:bldP spid="62469" grpId="0"/>
      <p:bldP spid="624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Picture 001"/>
          <p:cNvPicPr>
            <a:picLocks noChangeAspect="1" noChangeArrowheads="1"/>
          </p:cNvPicPr>
          <p:nvPr/>
        </p:nvPicPr>
        <p:blipFill>
          <a:blip r:embed="rId3"/>
          <a:srcRect l="24530" t="23515" r="9837" b="7744"/>
          <a:stretch>
            <a:fillRect/>
          </a:stretch>
        </p:blipFill>
        <p:spPr bwMode="auto">
          <a:xfrm>
            <a:off x="228600" y="990600"/>
            <a:ext cx="8686800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68500" y="4445000"/>
            <a:ext cx="3314700" cy="2349500"/>
            <a:chOff x="1240" y="2800"/>
            <a:chExt cx="2088" cy="1480"/>
          </a:xfrm>
        </p:grpSpPr>
        <p:sp>
          <p:nvSpPr>
            <p:cNvPr id="6152" name="Oval 5"/>
            <p:cNvSpPr>
              <a:spLocks noChangeArrowheads="1"/>
            </p:cNvSpPr>
            <p:nvPr/>
          </p:nvSpPr>
          <p:spPr bwMode="auto">
            <a:xfrm>
              <a:off x="1240" y="2800"/>
              <a:ext cx="184" cy="184"/>
            </a:xfrm>
            <a:prstGeom prst="ellipse">
              <a:avLst/>
            </a:prstGeom>
            <a:solidFill>
              <a:srgbClr val="66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Arial" charset="0"/>
                </a:rPr>
                <a:t>3</a:t>
              </a:r>
            </a:p>
          </p:txBody>
        </p:sp>
        <p:sp>
          <p:nvSpPr>
            <p:cNvPr id="6153" name="Oval 6"/>
            <p:cNvSpPr>
              <a:spLocks noChangeArrowheads="1"/>
            </p:cNvSpPr>
            <p:nvPr/>
          </p:nvSpPr>
          <p:spPr bwMode="auto">
            <a:xfrm>
              <a:off x="1632" y="4056"/>
              <a:ext cx="192" cy="168"/>
            </a:xfrm>
            <a:prstGeom prst="ellipse">
              <a:avLst/>
            </a:prstGeom>
            <a:solidFill>
              <a:srgbClr val="66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Arial" charset="0"/>
                </a:rPr>
                <a:t>4</a:t>
              </a:r>
            </a:p>
          </p:txBody>
        </p:sp>
        <p:sp>
          <p:nvSpPr>
            <p:cNvPr id="6154" name="Oval 7"/>
            <p:cNvSpPr>
              <a:spLocks noChangeArrowheads="1"/>
            </p:cNvSpPr>
            <p:nvPr/>
          </p:nvSpPr>
          <p:spPr bwMode="auto">
            <a:xfrm>
              <a:off x="3136" y="4072"/>
              <a:ext cx="192" cy="208"/>
            </a:xfrm>
            <a:prstGeom prst="ellipse">
              <a:avLst/>
            </a:prstGeom>
            <a:solidFill>
              <a:srgbClr val="66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2000">
                  <a:latin typeface="Arial" charset="0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Picture 001"/>
          <p:cNvPicPr>
            <a:picLocks noChangeAspect="1" noChangeArrowheads="1"/>
          </p:cNvPicPr>
          <p:nvPr/>
        </p:nvPicPr>
        <p:blipFill>
          <a:blip r:embed="rId3"/>
          <a:srcRect l="24530" t="23515" r="9837" b="31612"/>
          <a:stretch>
            <a:fillRect/>
          </a:stretch>
        </p:blipFill>
        <p:spPr bwMode="auto">
          <a:xfrm>
            <a:off x="1447800" y="2835275"/>
            <a:ext cx="7543800" cy="4022725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</p:spPr>
      </p:pic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58812" y="685800"/>
            <a:ext cx="8001000" cy="1384300"/>
          </a:xfrm>
          <a:prstGeom prst="rect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Hãy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nói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tên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nguồn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cung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cấp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năng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lượng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cho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hoạt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động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con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người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động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vật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máy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móc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,…?</a:t>
            </a: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2222500" y="5067300"/>
            <a:ext cx="304800" cy="304800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charset="0"/>
              </a:rPr>
              <a:t>3</a:t>
            </a:r>
          </a:p>
        </p:txBody>
      </p:sp>
      <p:pic>
        <p:nvPicPr>
          <p:cNvPr id="66565" name="Picture 5" descr="natures1%20(8)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105400"/>
            <a:ext cx="13176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nimBg="1"/>
      <p:bldP spid="665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Picture 001"/>
          <p:cNvPicPr>
            <a:picLocks noChangeAspect="1" noChangeArrowheads="1"/>
          </p:cNvPicPr>
          <p:nvPr/>
        </p:nvPicPr>
        <p:blipFill>
          <a:blip r:embed="rId3"/>
          <a:srcRect l="24530" t="68388" r="44757" b="7744"/>
          <a:stretch>
            <a:fillRect/>
          </a:stretch>
        </p:blipFill>
        <p:spPr bwMode="auto">
          <a:xfrm>
            <a:off x="0" y="3000375"/>
            <a:ext cx="4191000" cy="35274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8001000" cy="1384300"/>
          </a:xfrm>
          <a:prstGeom prst="rect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Hãy nói tên một số nguồn cung cấp năng lượng cho hoạt động của con người, động vật, máy móc,…?</a:t>
            </a:r>
          </a:p>
        </p:txBody>
      </p:sp>
      <p:pic>
        <p:nvPicPr>
          <p:cNvPr id="68612" name="Picture 4" descr="Picture 001"/>
          <p:cNvPicPr>
            <a:picLocks noChangeAspect="1" noChangeArrowheads="1"/>
          </p:cNvPicPr>
          <p:nvPr/>
        </p:nvPicPr>
        <p:blipFill>
          <a:blip r:embed="rId3"/>
          <a:srcRect l="54475" t="68388" r="9837" b="7744"/>
          <a:stretch>
            <a:fillRect/>
          </a:stretch>
        </p:blipFill>
        <p:spPr bwMode="auto">
          <a:xfrm>
            <a:off x="4191000" y="3016250"/>
            <a:ext cx="4953000" cy="35877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2362200" y="4419600"/>
            <a:ext cx="304800" cy="304800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charset="0"/>
              </a:rPr>
              <a:t>4</a:t>
            </a:r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6248400" y="4343400"/>
            <a:ext cx="304800" cy="304800"/>
          </a:xfrm>
          <a:prstGeom prst="ellipse">
            <a:avLst/>
          </a:prstGeom>
          <a:solidFill>
            <a:srgbClr val="66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>
                <a:latin typeface="Arial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  <p:bldP spid="68613" grpId="0" animBg="1"/>
      <p:bldP spid="686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73" name="Group 69"/>
          <p:cNvGraphicFramePr>
            <a:graphicFrameLocks noGrp="1"/>
          </p:cNvGraphicFramePr>
          <p:nvPr>
            <p:ph/>
          </p:nvPr>
        </p:nvGraphicFramePr>
        <p:xfrm>
          <a:off x="228600" y="2819400"/>
          <a:ext cx="8915400" cy="4060892"/>
        </p:xfrm>
        <a:graphic>
          <a:graphicData uri="http://schemas.openxmlformats.org/drawingml/2006/table">
            <a:tbl>
              <a:tblPr/>
              <a:tblGrid>
                <a:gridCol w="5492750"/>
                <a:gridCol w="3422650"/>
              </a:tblGrid>
              <a:tr h="590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381000" y="2925763"/>
            <a:ext cx="44958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</a:rPr>
              <a:t>Hoạt động</a:t>
            </a: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304800" y="3671888"/>
            <a:ext cx="50292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  <a:latin typeface="Arial" charset="0"/>
              </a:rPr>
              <a:t>Người nông dân cày, cấy,…</a:t>
            </a:r>
          </a:p>
        </p:txBody>
      </p:sp>
      <p:sp>
        <p:nvSpPr>
          <p:cNvPr id="72743" name="Text Box 39"/>
          <p:cNvSpPr txBox="1">
            <a:spLocks noChangeArrowheads="1"/>
          </p:cNvSpPr>
          <p:nvPr/>
        </p:nvSpPr>
        <p:spPr bwMode="auto">
          <a:xfrm>
            <a:off x="381000" y="4433888"/>
            <a:ext cx="5029200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  <a:latin typeface="Arial" charset="0"/>
              </a:rPr>
              <a:t>Các bạn Hs đá bóng, học bài,…</a:t>
            </a:r>
          </a:p>
        </p:txBody>
      </p:sp>
      <p:sp>
        <p:nvSpPr>
          <p:cNvPr id="72744" name="Text Box 40"/>
          <p:cNvSpPr txBox="1">
            <a:spLocks noChangeArrowheads="1"/>
          </p:cNvSpPr>
          <p:nvPr/>
        </p:nvSpPr>
        <p:spPr bwMode="auto">
          <a:xfrm>
            <a:off x="762000" y="5105400"/>
            <a:ext cx="50292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  <a:latin typeface="Arial" charset="0"/>
              </a:rPr>
              <a:t>Chim đang bay</a:t>
            </a:r>
          </a:p>
        </p:txBody>
      </p:sp>
      <p:sp>
        <p:nvSpPr>
          <p:cNvPr id="72745" name="Text Box 41"/>
          <p:cNvSpPr txBox="1">
            <a:spLocks noChangeArrowheads="1"/>
          </p:cNvSpPr>
          <p:nvPr/>
        </p:nvSpPr>
        <p:spPr bwMode="auto">
          <a:xfrm>
            <a:off x="457200" y="5943600"/>
            <a:ext cx="5029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Arial" charset="0"/>
              </a:rPr>
              <a:t>Máy cày</a:t>
            </a:r>
          </a:p>
        </p:txBody>
      </p:sp>
      <p:sp>
        <p:nvSpPr>
          <p:cNvPr id="72746" name="Text Box 42"/>
          <p:cNvSpPr txBox="1">
            <a:spLocks noChangeArrowheads="1"/>
          </p:cNvSpPr>
          <p:nvPr/>
        </p:nvSpPr>
        <p:spPr bwMode="auto">
          <a:xfrm>
            <a:off x="304800" y="6278563"/>
            <a:ext cx="5029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66FF"/>
                </a:solidFill>
                <a:latin typeface="Arial" charset="0"/>
              </a:rPr>
              <a:t>…</a:t>
            </a:r>
          </a:p>
        </p:txBody>
      </p:sp>
      <p:sp>
        <p:nvSpPr>
          <p:cNvPr id="72747" name="Text Box 43"/>
          <p:cNvSpPr txBox="1">
            <a:spLocks noChangeArrowheads="1"/>
          </p:cNvSpPr>
          <p:nvPr/>
        </p:nvSpPr>
        <p:spPr bwMode="auto">
          <a:xfrm>
            <a:off x="5638800" y="2971800"/>
            <a:ext cx="3276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Nguồn năng lượng</a:t>
            </a:r>
          </a:p>
        </p:txBody>
      </p:sp>
      <p:sp>
        <p:nvSpPr>
          <p:cNvPr id="72748" name="Text Box 44"/>
          <p:cNvSpPr txBox="1">
            <a:spLocks noChangeArrowheads="1"/>
          </p:cNvSpPr>
          <p:nvPr/>
        </p:nvSpPr>
        <p:spPr bwMode="auto">
          <a:xfrm>
            <a:off x="5562600" y="3733800"/>
            <a:ext cx="3276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Thức ăn</a:t>
            </a:r>
          </a:p>
        </p:txBody>
      </p:sp>
      <p:sp>
        <p:nvSpPr>
          <p:cNvPr id="72749" name="Text Box 45"/>
          <p:cNvSpPr txBox="1">
            <a:spLocks noChangeArrowheads="1"/>
          </p:cNvSpPr>
          <p:nvPr/>
        </p:nvSpPr>
        <p:spPr bwMode="auto">
          <a:xfrm>
            <a:off x="5638800" y="4343400"/>
            <a:ext cx="3276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Thức ăn</a:t>
            </a:r>
          </a:p>
        </p:txBody>
      </p:sp>
      <p:sp>
        <p:nvSpPr>
          <p:cNvPr id="72750" name="Text Box 46"/>
          <p:cNvSpPr txBox="1">
            <a:spLocks noChangeArrowheads="1"/>
          </p:cNvSpPr>
          <p:nvPr/>
        </p:nvSpPr>
        <p:spPr bwMode="auto">
          <a:xfrm>
            <a:off x="5562600" y="5257800"/>
            <a:ext cx="3276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Thức ăn</a:t>
            </a:r>
          </a:p>
        </p:txBody>
      </p:sp>
      <p:sp>
        <p:nvSpPr>
          <p:cNvPr id="72751" name="Text Box 47"/>
          <p:cNvSpPr txBox="1">
            <a:spLocks noChangeArrowheads="1"/>
          </p:cNvSpPr>
          <p:nvPr/>
        </p:nvSpPr>
        <p:spPr bwMode="auto">
          <a:xfrm>
            <a:off x="5562600" y="5943600"/>
            <a:ext cx="3276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Xăng</a:t>
            </a:r>
          </a:p>
        </p:txBody>
      </p:sp>
      <p:sp>
        <p:nvSpPr>
          <p:cNvPr id="72752" name="Text Box 48"/>
          <p:cNvSpPr txBox="1">
            <a:spLocks noChangeArrowheads="1"/>
          </p:cNvSpPr>
          <p:nvPr/>
        </p:nvSpPr>
        <p:spPr bwMode="auto">
          <a:xfrm>
            <a:off x="5638800" y="6400800"/>
            <a:ext cx="3276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66"/>
                </a:solidFill>
                <a:latin typeface="Arial" charset="0"/>
              </a:rPr>
              <a:t>…</a:t>
            </a:r>
          </a:p>
        </p:txBody>
      </p:sp>
      <p:sp>
        <p:nvSpPr>
          <p:cNvPr id="9255" name="Text Box 50"/>
          <p:cNvSpPr txBox="1">
            <a:spLocks noChangeArrowheads="1"/>
          </p:cNvSpPr>
          <p:nvPr/>
        </p:nvSpPr>
        <p:spPr bwMode="auto">
          <a:xfrm>
            <a:off x="381000" y="1981200"/>
            <a:ext cx="4572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72755" name="Text Box 51"/>
          <p:cNvSpPr txBox="1">
            <a:spLocks noChangeArrowheads="1"/>
          </p:cNvSpPr>
          <p:nvPr/>
        </p:nvSpPr>
        <p:spPr bwMode="auto">
          <a:xfrm>
            <a:off x="304800" y="1120775"/>
            <a:ext cx="85344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Hoạt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động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của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con </a:t>
            </a:r>
            <a:r>
              <a:rPr lang="en-US" sz="2000" dirty="0" err="1" smtClean="0">
                <a:solidFill>
                  <a:srgbClr val="FF00FF"/>
                </a:solidFill>
                <a:latin typeface="Arial" charset="0"/>
              </a:rPr>
              <a:t>người</a:t>
            </a:r>
            <a:r>
              <a:rPr lang="en-US" sz="2000" dirty="0" smtClean="0">
                <a:solidFill>
                  <a:srgbClr val="FF00FF"/>
                </a:solidFill>
                <a:latin typeface="Arial" charset="0"/>
              </a:rPr>
              <a:t>,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động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vật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,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phương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tiện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máy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móc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và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nguồn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năng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lượng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cung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cấp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cho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các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hoạt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động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Arial" charset="0"/>
              </a:rPr>
              <a:t>đó</a:t>
            </a:r>
            <a:r>
              <a:rPr lang="en-US" sz="2000" dirty="0">
                <a:solidFill>
                  <a:srgbClr val="FF00F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7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7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7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72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72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7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39" grpId="0"/>
      <p:bldP spid="72741" grpId="0"/>
      <p:bldP spid="72743" grpId="0"/>
      <p:bldP spid="72744" grpId="0"/>
      <p:bldP spid="72745" grpId="0"/>
      <p:bldP spid="72746" grpId="0"/>
      <p:bldP spid="72747" grpId="0"/>
      <p:bldP spid="72748" grpId="0"/>
      <p:bldP spid="72749" grpId="0"/>
      <p:bldP spid="72750" grpId="0"/>
      <p:bldP spid="72751" grpId="0"/>
      <p:bldP spid="72752" grpId="0"/>
      <p:bldP spid="7275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464</Words>
  <Application>Microsoft Office PowerPoint</Application>
  <PresentationFormat>On-screen Show (4:3)</PresentationFormat>
  <Paragraphs>39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hung</dc:creator>
  <cp:lastModifiedBy>Ngoc Anh</cp:lastModifiedBy>
  <cp:revision>138</cp:revision>
  <dcterms:created xsi:type="dcterms:W3CDTF">2007-12-07T20:04:29Z</dcterms:created>
  <dcterms:modified xsi:type="dcterms:W3CDTF">2018-01-08T15:21:25Z</dcterms:modified>
</cp:coreProperties>
</file>