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75" r:id="rId3"/>
    <p:sldId id="276" r:id="rId4"/>
    <p:sldId id="277" r:id="rId5"/>
    <p:sldId id="297" r:id="rId6"/>
    <p:sldId id="299" r:id="rId7"/>
    <p:sldId id="281" r:id="rId8"/>
    <p:sldId id="293" r:id="rId9"/>
    <p:sldId id="278" r:id="rId10"/>
    <p:sldId id="279" r:id="rId11"/>
    <p:sldId id="291" r:id="rId12"/>
    <p:sldId id="289" r:id="rId13"/>
    <p:sldId id="272" r:id="rId14"/>
    <p:sldId id="29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CA3"/>
    <a:srgbClr val="B6A4FA"/>
    <a:srgbClr val="0000FF"/>
    <a:srgbClr val="A1D1FD"/>
    <a:srgbClr val="FFFF00"/>
    <a:srgbClr val="006600"/>
    <a:srgbClr val="3399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4" autoAdjust="0"/>
    <p:restoredTop sz="91532" autoAdjust="0"/>
  </p:normalViewPr>
  <p:slideViewPr>
    <p:cSldViewPr>
      <p:cViewPr varScale="1">
        <p:scale>
          <a:sx n="67" d="100"/>
          <a:sy n="67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D62F1E1-73CA-419D-A3DA-5C4BAB91D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36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F6E55E-8816-474B-A8DF-0230B996922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03EF8-B141-4B67-9BC4-1A007847441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05879D-0A38-41A5-AE9E-E17A99621A8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E0EFBC-D411-4158-BB71-5606C393E4F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58574F-45F3-4CE3-A65E-6B95CB0257B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2E187-D4AC-4E5B-A919-5B313F3ED23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F730F2-EA44-4B9C-B675-0A32F0DC388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DFCB2-5283-4935-9CBB-63591EB02A4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2553E-C8FE-44FF-BC2A-999040E9867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EE378-C358-41B8-B57F-8FC3273EB60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F3AE3-DA3F-4060-97A2-E5CA59280BC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F2653-B2BB-431D-AAA8-E38C72BBBC6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5DF8BF-971F-4CEA-9607-9BB766FE984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6D995-248E-4483-9A32-1080DEE9ED5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50E40-ABEF-43A9-9C92-B7D7513F8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C1DA9-F849-4756-A566-59820F83E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28668-A6E6-4FA7-B305-B344C77E7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CF411-BEFF-464D-B712-B82DB5824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C1D08-D4B2-4315-B093-ABE2FD9FE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E3DAC-21FA-4D7A-98D2-55F53DE52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91E7D-90E2-453A-8237-4A52C8DA3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5DACB-42B1-4DC9-B2A3-6283DE9F4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FB257-7626-40E1-BAAA-A168AC4FC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1D0EB-3BD1-49D9-B165-DC3B6ED0A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7A847-8F74-49E5-8F50-E55E51FA9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ECA9-F648-4236-BD7E-3952E6ABF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5CFDE2C6-A749-4D44-A59B-1622DB5FC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1219200" y="1752600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 err="1" smtClean="0">
                <a:solidFill>
                  <a:srgbClr val="0000FF"/>
                </a:solidFill>
                <a:latin typeface="Arial" charset="0"/>
              </a:rPr>
              <a:t>Ôn</a:t>
            </a:r>
            <a:r>
              <a:rPr lang="en-US" sz="2800" u="sng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sz="2800" u="sng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Arial" charset="0"/>
              </a:rPr>
              <a:t>cũ</a:t>
            </a:r>
            <a:r>
              <a:rPr lang="en-US" sz="2800" u="sng" dirty="0">
                <a:solidFill>
                  <a:srgbClr val="0000FF"/>
                </a:solidFill>
                <a:latin typeface="Arial" charset="0"/>
              </a:rPr>
              <a:t> :</a:t>
            </a: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609600" y="2743200"/>
            <a:ext cx="7924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Em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hãy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cho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biết</a:t>
            </a:r>
            <a:r>
              <a:rPr lang="en-US" sz="3600" dirty="0">
                <a:latin typeface="Arial" charset="0"/>
              </a:rPr>
              <a:t> n</a:t>
            </a:r>
            <a:r>
              <a:rPr lang="vi-VN" sz="3600" dirty="0">
                <a:latin typeface="Arial" charset="0"/>
              </a:rPr>
              <a:t>ă</a:t>
            </a:r>
            <a:r>
              <a:rPr lang="en-US" sz="3600" dirty="0" err="1">
                <a:latin typeface="Arial" charset="0"/>
              </a:rPr>
              <a:t>ng</a:t>
            </a:r>
            <a:r>
              <a:rPr lang="en-US" sz="3600" dirty="0">
                <a:latin typeface="Arial" charset="0"/>
              </a:rPr>
              <a:t> l</a:t>
            </a:r>
            <a:r>
              <a:rPr lang="vi-VN" sz="3600" dirty="0">
                <a:latin typeface="Arial" charset="0"/>
              </a:rPr>
              <a:t>ư</a:t>
            </a:r>
            <a:r>
              <a:rPr lang="en-US" sz="3600" dirty="0" err="1">
                <a:latin typeface="Arial" charset="0"/>
              </a:rPr>
              <a:t>ợng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mặt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trời</a:t>
            </a:r>
            <a:r>
              <a:rPr lang="en-US" sz="3600" dirty="0">
                <a:latin typeface="Arial" charset="0"/>
              </a:rPr>
              <a:t> </a:t>
            </a:r>
            <a:r>
              <a:rPr lang="vi-VN" sz="3600" dirty="0">
                <a:latin typeface="Arial" charset="0"/>
              </a:rPr>
              <a:t>đư</a:t>
            </a:r>
            <a:r>
              <a:rPr lang="en-US" sz="3600" dirty="0" err="1">
                <a:latin typeface="Arial" charset="0"/>
              </a:rPr>
              <a:t>ợc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sử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dụng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trong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những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việc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gì</a:t>
            </a:r>
            <a:r>
              <a:rPr lang="en-US" sz="3600" dirty="0">
                <a:latin typeface="Arial" charset="0"/>
              </a:rPr>
              <a:t>?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7" grpId="0"/>
      <p:bldP spid="123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010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3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48768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3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8768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Khai_thac_da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762000"/>
            <a:ext cx="6629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371600" y="5562600"/>
            <a:ext cx="632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NHÀ MÁY LỌC DẦU DUNG QUẤT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533400" y="2209800"/>
            <a:ext cx="7391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Arial" charset="0"/>
              </a:rPr>
              <a:t>- 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Có những loại khí đốt nào ? </a:t>
            </a:r>
          </a:p>
          <a:p>
            <a:r>
              <a:rPr lang="en-US" sz="2800">
                <a:solidFill>
                  <a:srgbClr val="0000FF"/>
                </a:solidFill>
                <a:latin typeface="Arial" charset="0"/>
              </a:rPr>
              <a:t>- Khí đốt tự nhiên được khai thác từ đâu ?</a:t>
            </a:r>
          </a:p>
          <a:p>
            <a:r>
              <a:rPr lang="en-US" sz="2800">
                <a:solidFill>
                  <a:srgbClr val="0000FF"/>
                </a:solidFill>
                <a:latin typeface="Arial" charset="0"/>
              </a:rPr>
              <a:t>- Người ta làm thế nào để tạo ra khí sinh học ? 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838200" y="5105400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066800" y="50292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143000" y="51816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010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0" name="Picture 40" descr="Lam_Biogaz"/>
          <p:cNvPicPr>
            <a:picLocks noChangeAspect="1" noChangeArrowheads="1"/>
          </p:cNvPicPr>
          <p:nvPr/>
        </p:nvPicPr>
        <p:blipFill>
          <a:blip r:embed="rId4"/>
          <a:srcRect b="67531"/>
          <a:stretch>
            <a:fillRect/>
          </a:stretch>
        </p:blipFill>
        <p:spPr bwMode="auto">
          <a:xfrm>
            <a:off x="4495800" y="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1" name="Picture 41" descr="Su_dung_nang_luong_chat_do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34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4" name="Picture 44" descr="Lam_Biogaz"/>
          <p:cNvPicPr>
            <a:picLocks noChangeAspect="1" noChangeArrowheads="1"/>
          </p:cNvPicPr>
          <p:nvPr/>
        </p:nvPicPr>
        <p:blipFill>
          <a:blip r:embed="rId4"/>
          <a:srcRect t="32222" b="35556"/>
          <a:stretch>
            <a:fillRect/>
          </a:stretch>
        </p:blipFill>
        <p:spPr bwMode="auto">
          <a:xfrm>
            <a:off x="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5" name="Picture 45" descr="Lam_Biogaz"/>
          <p:cNvPicPr>
            <a:picLocks noChangeAspect="1" noChangeArrowheads="1"/>
          </p:cNvPicPr>
          <p:nvPr/>
        </p:nvPicPr>
        <p:blipFill>
          <a:blip r:embed="rId4"/>
          <a:srcRect t="63333"/>
          <a:stretch>
            <a:fillRect/>
          </a:stretch>
        </p:blipFill>
        <p:spPr bwMode="auto">
          <a:xfrm>
            <a:off x="4572000" y="3733800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6" name="Text Box 46"/>
          <p:cNvSpPr txBox="1">
            <a:spLocks noChangeArrowheads="1"/>
          </p:cNvSpPr>
          <p:nvPr/>
        </p:nvSpPr>
        <p:spPr bwMode="auto">
          <a:xfrm>
            <a:off x="1676400" y="327660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Arial" charset="0"/>
              </a:rPr>
              <a:t>a</a:t>
            </a:r>
          </a:p>
        </p:txBody>
      </p:sp>
      <p:sp>
        <p:nvSpPr>
          <p:cNvPr id="30767" name="Text Box 47"/>
          <p:cNvSpPr txBox="1">
            <a:spLocks noChangeArrowheads="1"/>
          </p:cNvSpPr>
          <p:nvPr/>
        </p:nvSpPr>
        <p:spPr bwMode="auto">
          <a:xfrm>
            <a:off x="6019800" y="33528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b</a:t>
            </a:r>
          </a:p>
        </p:txBody>
      </p:sp>
      <p:sp>
        <p:nvSpPr>
          <p:cNvPr id="30768" name="Text Box 48"/>
          <p:cNvSpPr txBox="1">
            <a:spLocks noChangeArrowheads="1"/>
          </p:cNvSpPr>
          <p:nvPr/>
        </p:nvSpPr>
        <p:spPr bwMode="auto">
          <a:xfrm>
            <a:off x="1828800" y="64770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c</a:t>
            </a:r>
          </a:p>
        </p:txBody>
      </p:sp>
      <p:sp>
        <p:nvSpPr>
          <p:cNvPr id="30769" name="Text Box 49"/>
          <p:cNvSpPr txBox="1">
            <a:spLocks noChangeArrowheads="1"/>
          </p:cNvSpPr>
          <p:nvPr/>
        </p:nvSpPr>
        <p:spPr bwMode="auto">
          <a:xfrm>
            <a:off x="6400800" y="64008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d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6" grpId="0"/>
      <p:bldP spid="30767" grpId="0"/>
      <p:bldP spid="30768" grpId="0"/>
      <p:bldP spid="307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82000" cy="3001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b="1" u="sng" dirty="0" err="1" smtClean="0">
                <a:solidFill>
                  <a:srgbClr val="0000FF"/>
                </a:solidFill>
              </a:rPr>
              <a:t>Kết</a:t>
            </a:r>
            <a:r>
              <a:rPr lang="en-US" sz="3600" b="1" u="sng" dirty="0" smtClean="0">
                <a:solidFill>
                  <a:srgbClr val="0000FF"/>
                </a:solidFill>
              </a:rPr>
              <a:t> </a:t>
            </a:r>
            <a:r>
              <a:rPr lang="en-US" sz="3600" b="1" u="sng" dirty="0" err="1" smtClean="0">
                <a:solidFill>
                  <a:srgbClr val="0000FF"/>
                </a:solidFill>
              </a:rPr>
              <a:t>luận</a:t>
            </a:r>
            <a:r>
              <a:rPr lang="en-US" sz="3600" b="1" u="sng" dirty="0" smtClean="0">
                <a:solidFill>
                  <a:srgbClr val="0000FF"/>
                </a:solidFill>
              </a:rPr>
              <a:t> :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0000FF"/>
                </a:solidFill>
              </a:rPr>
              <a:t>Chất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vi-VN" b="1" dirty="0" smtClean="0">
                <a:solidFill>
                  <a:srgbClr val="0000FF"/>
                </a:solidFill>
              </a:rPr>
              <a:t>đ</a:t>
            </a:r>
            <a:r>
              <a:rPr lang="en-US" b="1" dirty="0" err="1" smtClean="0">
                <a:solidFill>
                  <a:srgbClr val="0000FF"/>
                </a:solidFill>
              </a:rPr>
              <a:t>ốt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tồn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tại</a:t>
            </a:r>
            <a:r>
              <a:rPr lang="en-US" b="1" dirty="0" smtClean="0">
                <a:solidFill>
                  <a:srgbClr val="0000FF"/>
                </a:solidFill>
              </a:rPr>
              <a:t> ở 3 </a:t>
            </a:r>
            <a:r>
              <a:rPr lang="en-US" b="1" dirty="0" err="1" smtClean="0">
                <a:solidFill>
                  <a:srgbClr val="0000FF"/>
                </a:solidFill>
              </a:rPr>
              <a:t>thể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</a:rPr>
              <a:t>thể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rắn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thể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lỏng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thể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khí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0000FF"/>
                </a:solidFill>
              </a:rPr>
              <a:t>Ch</a:t>
            </a:r>
            <a:r>
              <a:rPr lang="en-US" sz="2800" b="1" dirty="0" err="1" smtClean="0">
                <a:solidFill>
                  <a:srgbClr val="0000FF"/>
                </a:solidFill>
              </a:rPr>
              <a:t>ấ</a:t>
            </a:r>
            <a:r>
              <a:rPr lang="en-US" b="1" dirty="0" err="1" smtClean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đố</a:t>
            </a:r>
            <a:r>
              <a:rPr lang="en-US" b="1" dirty="0" err="1" smtClean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khi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bị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đố</a:t>
            </a:r>
            <a:r>
              <a:rPr lang="en-US" b="1" dirty="0" err="1" smtClean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cháy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</a:t>
            </a:r>
            <a:r>
              <a:rPr lang="en-US" sz="2800" b="1" dirty="0" err="1" smtClean="0">
                <a:solidFill>
                  <a:srgbClr val="0000FF"/>
                </a:solidFill>
              </a:rPr>
              <a:t>ẽ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cung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</a:t>
            </a:r>
            <a:r>
              <a:rPr lang="en-US" sz="2800" b="1" dirty="0" err="1" smtClean="0">
                <a:solidFill>
                  <a:srgbClr val="0000FF"/>
                </a:solidFill>
              </a:rPr>
              <a:t>ấ</a:t>
            </a:r>
            <a:r>
              <a:rPr lang="en-US" b="1" dirty="0" err="1" smtClean="0">
                <a:solidFill>
                  <a:srgbClr val="0000FF"/>
                </a:solidFill>
              </a:rPr>
              <a:t>p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</a:t>
            </a:r>
            <a:r>
              <a:rPr lang="en-US" sz="2800" b="1" dirty="0" err="1" smtClean="0">
                <a:solidFill>
                  <a:srgbClr val="0000FF"/>
                </a:solidFill>
              </a:rPr>
              <a:t>ă</a:t>
            </a:r>
            <a:r>
              <a:rPr lang="en-US" b="1" dirty="0" err="1" smtClean="0">
                <a:solidFill>
                  <a:srgbClr val="0000FF"/>
                </a:solidFill>
              </a:rPr>
              <a:t>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</a:t>
            </a:r>
            <a:r>
              <a:rPr lang="en-US" sz="2800" b="1" dirty="0" err="1" smtClean="0">
                <a:solidFill>
                  <a:srgbClr val="0000FF"/>
                </a:solidFill>
              </a:rPr>
              <a:t>ượ</a:t>
            </a:r>
            <a:r>
              <a:rPr lang="en-US" b="1" dirty="0" err="1" smtClean="0">
                <a:solidFill>
                  <a:srgbClr val="0000FF"/>
                </a:solidFill>
              </a:rPr>
              <a:t>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để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</a:t>
            </a:r>
            <a:r>
              <a:rPr lang="en-US" b="1" dirty="0" err="1" smtClean="0">
                <a:solidFill>
                  <a:srgbClr val="0000FF"/>
                </a:solidFill>
              </a:rPr>
              <a:t>un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nóng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th</a:t>
            </a:r>
            <a:r>
              <a:rPr lang="en-US" sz="2800" b="1" dirty="0" err="1" smtClean="0">
                <a:solidFill>
                  <a:srgbClr val="0000FF"/>
                </a:solidFill>
              </a:rPr>
              <a:t>ắ</a:t>
            </a:r>
            <a:r>
              <a:rPr lang="en-US" b="1" dirty="0" err="1" smtClean="0">
                <a:solidFill>
                  <a:srgbClr val="0000FF"/>
                </a:solidFill>
              </a:rPr>
              <a:t>p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sáng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ch</a:t>
            </a:r>
            <a:r>
              <a:rPr lang="en-US" sz="2800" b="1" dirty="0" err="1" smtClean="0">
                <a:solidFill>
                  <a:srgbClr val="0000FF"/>
                </a:solidFill>
              </a:rPr>
              <a:t>ạ</a:t>
            </a:r>
            <a:r>
              <a:rPr lang="en-US" b="1" dirty="0" err="1" smtClean="0">
                <a:solidFill>
                  <a:srgbClr val="0000FF"/>
                </a:solidFill>
              </a:rPr>
              <a:t>y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máy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s</a:t>
            </a:r>
            <a:r>
              <a:rPr lang="en-US" sz="2800" b="1" dirty="0" err="1" smtClean="0">
                <a:solidFill>
                  <a:srgbClr val="0000FF"/>
                </a:solidFill>
              </a:rPr>
              <a:t>ả</a:t>
            </a:r>
            <a:r>
              <a:rPr lang="en-US" b="1" dirty="0" err="1" smtClean="0">
                <a:solidFill>
                  <a:srgbClr val="0000FF"/>
                </a:solidFill>
              </a:rPr>
              <a:t>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xu</a:t>
            </a:r>
            <a:r>
              <a:rPr lang="en-US" sz="2800" b="1" dirty="0" err="1" smtClean="0">
                <a:solidFill>
                  <a:srgbClr val="0000FF"/>
                </a:solidFill>
              </a:rPr>
              <a:t>ấ</a:t>
            </a:r>
            <a:r>
              <a:rPr lang="en-US" b="1" dirty="0" err="1" smtClean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ra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</a:t>
            </a:r>
            <a:r>
              <a:rPr lang="en-US" b="1" dirty="0" err="1" smtClean="0">
                <a:solidFill>
                  <a:srgbClr val="0000FF"/>
                </a:solidFill>
              </a:rPr>
              <a:t>i</a:t>
            </a:r>
            <a:r>
              <a:rPr lang="en-US" sz="2800" b="1" dirty="0" err="1" smtClean="0">
                <a:solidFill>
                  <a:srgbClr val="0000FF"/>
                </a:solidFill>
              </a:rPr>
              <a:t>ệ</a:t>
            </a:r>
            <a:r>
              <a:rPr lang="en-US" b="1" dirty="0" err="1" smtClean="0">
                <a:solidFill>
                  <a:srgbClr val="0000FF"/>
                </a:solidFill>
              </a:rPr>
              <a:t>n</a:t>
            </a:r>
            <a:r>
              <a:rPr lang="en-US" b="1" dirty="0" smtClean="0">
                <a:solidFill>
                  <a:srgbClr val="0000FF"/>
                </a:solidFill>
              </a:rPr>
              <a:t> ...</a:t>
            </a:r>
            <a:endParaRPr lang="en-US" b="1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sz="3600" b="1" i="1" smtClean="0">
                <a:solidFill>
                  <a:srgbClr val="008000"/>
                </a:solidFill>
              </a:rPr>
              <a:t>           </a:t>
            </a:r>
            <a:br>
              <a:rPr kumimoji="1" lang="en-US" sz="3600" b="1" i="1" smtClean="0">
                <a:solidFill>
                  <a:srgbClr val="008000"/>
                </a:solidFill>
              </a:rPr>
            </a:br>
            <a:r>
              <a:rPr kumimoji="1" lang="en-US" sz="3600" b="1" i="1" smtClean="0">
                <a:solidFill>
                  <a:srgbClr val="008000"/>
                </a:solidFill>
              </a:rPr>
              <a:t/>
            </a:r>
            <a:br>
              <a:rPr kumimoji="1" lang="en-US" sz="3600" b="1" i="1" smtClean="0">
                <a:solidFill>
                  <a:srgbClr val="008000"/>
                </a:solidFill>
              </a:rPr>
            </a:br>
            <a:r>
              <a:rPr kumimoji="1" lang="en-US" sz="3600" b="1" i="1" smtClean="0">
                <a:solidFill>
                  <a:srgbClr val="008000"/>
                </a:solidFill>
              </a:rPr>
              <a:t> </a:t>
            </a:r>
            <a:r>
              <a:rPr kumimoji="1" lang="en-US" b="1" smtClean="0">
                <a:solidFill>
                  <a:srgbClr val="FF3300"/>
                </a:solidFill>
              </a:rPr>
              <a:t/>
            </a:r>
            <a:br>
              <a:rPr kumimoji="1" lang="en-US" b="1" smtClean="0">
                <a:solidFill>
                  <a:srgbClr val="FF3300"/>
                </a:solidFill>
              </a:rPr>
            </a:br>
            <a:endParaRPr kumimoji="1" lang="en-US" b="1" smtClean="0">
              <a:solidFill>
                <a:srgbClr val="FF3300"/>
              </a:solidFill>
            </a:endParaRPr>
          </a:p>
        </p:txBody>
      </p:sp>
      <p:sp>
        <p:nvSpPr>
          <p:cNvPr id="1033" name="Text Box 53"/>
          <p:cNvSpPr txBox="1">
            <a:spLocks noChangeArrowheads="1"/>
          </p:cNvSpPr>
          <p:nvPr/>
        </p:nvSpPr>
        <p:spPr bwMode="auto">
          <a:xfrm>
            <a:off x="2362200" y="2452689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44086" name="AutoShape 54"/>
          <p:cNvSpPr>
            <a:spLocks noChangeArrowheads="1"/>
          </p:cNvSpPr>
          <p:nvPr/>
        </p:nvSpPr>
        <p:spPr bwMode="auto">
          <a:xfrm>
            <a:off x="2895600" y="2667000"/>
            <a:ext cx="5410200" cy="2895600"/>
          </a:xfrm>
          <a:prstGeom prst="cloudCallout">
            <a:avLst>
              <a:gd name="adj1" fmla="val -72449"/>
              <a:gd name="adj2" fmla="val 66778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800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en-US" sz="2800">
                <a:solidFill>
                  <a:srgbClr val="0000FF"/>
                </a:solidFill>
                <a:latin typeface="Arial" charset="0"/>
              </a:rPr>
              <a:t>Kể tên một số chất đốt mà em biết?</a:t>
            </a:r>
          </a:p>
        </p:txBody>
      </p:sp>
      <p:graphicFrame>
        <p:nvGraphicFramePr>
          <p:cNvPr id="1026" name="Object 56"/>
          <p:cNvGraphicFramePr>
            <a:graphicFrameLocks noGrp="1" noChangeAspect="1"/>
          </p:cNvGraphicFramePr>
          <p:nvPr>
            <p:ph idx="1"/>
          </p:nvPr>
        </p:nvGraphicFramePr>
        <p:xfrm>
          <a:off x="0" y="5105400"/>
          <a:ext cx="12350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4" imgW="1235075" imgH="3521075" progId="MS_ClipArt_Gallery.2">
                  <p:embed/>
                </p:oleObj>
              </mc:Choice>
              <mc:Fallback>
                <p:oleObj name="Clip" r:id="rId4" imgW="1235075" imgH="3521075" progId="MS_ClipArt_Gallery.2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05400"/>
                        <a:ext cx="1235075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A010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F9849DCFA90C473196ECD16214E7700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391400" y="542925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9" descr="Su_dung_nang_luong_chat_do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9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381000" y="5486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a</a:t>
            </a:r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3717925" y="5486400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b</a:t>
            </a:r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7010400" y="5486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c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8" name="AutoShape 38"/>
          <p:cNvSpPr>
            <a:spLocks noChangeArrowheads="1"/>
          </p:cNvSpPr>
          <p:nvPr/>
        </p:nvSpPr>
        <p:spPr bwMode="auto">
          <a:xfrm>
            <a:off x="1447800" y="1905000"/>
            <a:ext cx="6705600" cy="4495800"/>
          </a:xfrm>
          <a:prstGeom prst="irregularSeal1">
            <a:avLst/>
          </a:prstGeom>
          <a:solidFill>
            <a:srgbClr val="FFFF00">
              <a:alpha val="9411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Chất đốt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tồn tại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ở 3 thể:  </a:t>
            </a:r>
          </a:p>
          <a:p>
            <a:pPr algn="ctr"/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thể rắn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, thể lỏng, 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thể khí.</a:t>
            </a:r>
            <a:r>
              <a:rPr lang="en-US" sz="280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5124" name="Group 40"/>
          <p:cNvGrpSpPr>
            <a:grpSpLocks/>
          </p:cNvGrpSpPr>
          <p:nvPr/>
        </p:nvGrpSpPr>
        <p:grpSpPr bwMode="auto">
          <a:xfrm>
            <a:off x="6629400" y="5676900"/>
            <a:ext cx="2514600" cy="1181100"/>
            <a:chOff x="2256" y="1536"/>
            <a:chExt cx="1176" cy="744"/>
          </a:xfrm>
        </p:grpSpPr>
        <p:pic>
          <p:nvPicPr>
            <p:cNvPr id="5132" name="Picture 41" descr="pretty_flower_purple_h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33" name="Group 42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5134" name="Picture 43" descr="pretty_flower_red_hb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5" name="Picture 44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6" name="Picture 45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125" name="Group 46"/>
          <p:cNvGrpSpPr>
            <a:grpSpLocks/>
          </p:cNvGrpSpPr>
          <p:nvPr/>
        </p:nvGrpSpPr>
        <p:grpSpPr bwMode="auto">
          <a:xfrm>
            <a:off x="-304800" y="5676900"/>
            <a:ext cx="3733800" cy="1181100"/>
            <a:chOff x="2256" y="1536"/>
            <a:chExt cx="1176" cy="744"/>
          </a:xfrm>
        </p:grpSpPr>
        <p:pic>
          <p:nvPicPr>
            <p:cNvPr id="5127" name="Picture 47" descr="pretty_flower_purple_h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28" name="Group 48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5129" name="Picture 49" descr="pretty_flower_red_hb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0" name="Picture 50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1" name="Picture 51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010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 descr="3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48768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4" descr="3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8768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5" descr="3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9530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Su_dung_nang_luong_chat_dot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3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48768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3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8768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3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9530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762000" y="22860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latin typeface="Arial" charset="0"/>
              </a:rPr>
              <a:t>Than đá được sử dụng trong những việc gì ? 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3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48768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3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8768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3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9530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 descr="untitl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6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7" descr="Su_dung_nang_luong_chat_dot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0"/>
            <a:ext cx="4724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8" descr="images1546884_nhiet-di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505200"/>
            <a:ext cx="472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3" name="Picture 9" descr="nha-may-can-t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429000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762000" y="30480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  <a:latin typeface="Arial" charset="0"/>
              </a:rPr>
              <a:t>Nhà máy nhiệt điện Cẩm Phả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4800600" y="6461125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</a:rPr>
              <a:t>Nhà máy nhiệt điện Cà Mau 2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5486400" y="28956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</a:rPr>
              <a:t>Nhà máy nhiệt điện Uông Bí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381000" y="6491288"/>
            <a:ext cx="396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  <a:latin typeface="Arial" charset="0"/>
              </a:rPr>
              <a:t>Nhà máy cán thép Thái Nguyên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/>
      <p:bldP spid="72716" grpId="0"/>
      <p:bldP spid="727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8382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3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48768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3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8768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3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9530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0" y="2743200"/>
            <a:ext cx="8534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	</a:t>
            </a:r>
            <a:r>
              <a:rPr lang="en-US" sz="2800" dirty="0" smtClean="0">
                <a:latin typeface="Arial" charset="0"/>
              </a:rPr>
              <a:t>- </a:t>
            </a:r>
            <a:r>
              <a:rPr lang="en-US" sz="2800" dirty="0" err="1" smtClean="0">
                <a:latin typeface="Arial" charset="0"/>
              </a:rPr>
              <a:t>Kể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tên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các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loại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chất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đốt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lỏng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mà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bạn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biết</a:t>
            </a:r>
            <a:r>
              <a:rPr lang="en-US" sz="2800" dirty="0">
                <a:latin typeface="Arial" charset="0"/>
              </a:rPr>
              <a:t>?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Arial" charset="0"/>
              </a:rPr>
              <a:t>Chúng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thường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được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dùng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để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làm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gì</a:t>
            </a:r>
            <a:r>
              <a:rPr lang="en-US" sz="2800" dirty="0">
                <a:latin typeface="Arial" charset="0"/>
              </a:rPr>
              <a:t> ?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195</Words>
  <Application>Microsoft Office PowerPoint</Application>
  <PresentationFormat>On-screen Show (4:3)</PresentationFormat>
  <Paragraphs>43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Clip</vt:lpstr>
      <vt:lpstr>PowerPoint Presentation</vt:lpstr>
      <vt:lpstr>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Ngoc Anh</cp:lastModifiedBy>
  <cp:revision>136</cp:revision>
  <dcterms:created xsi:type="dcterms:W3CDTF">2008-11-09T15:30:38Z</dcterms:created>
  <dcterms:modified xsi:type="dcterms:W3CDTF">2018-01-22T11:07:30Z</dcterms:modified>
</cp:coreProperties>
</file>