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22" r:id="rId2"/>
    <p:sldId id="310" r:id="rId3"/>
    <p:sldId id="308" r:id="rId4"/>
    <p:sldId id="257" r:id="rId5"/>
    <p:sldId id="311" r:id="rId6"/>
    <p:sldId id="312" r:id="rId7"/>
    <p:sldId id="258" r:id="rId8"/>
    <p:sldId id="259" r:id="rId9"/>
    <p:sldId id="260" r:id="rId10"/>
    <p:sldId id="328" r:id="rId11"/>
    <p:sldId id="275" r:id="rId12"/>
    <p:sldId id="263" r:id="rId13"/>
    <p:sldId id="265" r:id="rId14"/>
    <p:sldId id="267" r:id="rId15"/>
    <p:sldId id="327" r:id="rId16"/>
    <p:sldId id="266" r:id="rId17"/>
    <p:sldId id="316" r:id="rId18"/>
    <p:sldId id="268" r:id="rId19"/>
    <p:sldId id="315" r:id="rId20"/>
    <p:sldId id="270" r:id="rId21"/>
    <p:sldId id="276" r:id="rId22"/>
    <p:sldId id="319" r:id="rId23"/>
    <p:sldId id="279" r:id="rId24"/>
    <p:sldId id="280" r:id="rId25"/>
    <p:sldId id="282" r:id="rId26"/>
    <p:sldId id="284" r:id="rId27"/>
    <p:sldId id="283" r:id="rId28"/>
    <p:sldId id="285" r:id="rId29"/>
    <p:sldId id="287" r:id="rId30"/>
    <p:sldId id="320" r:id="rId31"/>
    <p:sldId id="288" r:id="rId32"/>
    <p:sldId id="324" r:id="rId33"/>
    <p:sldId id="291" r:id="rId34"/>
    <p:sldId id="292" r:id="rId35"/>
    <p:sldId id="293" r:id="rId36"/>
    <p:sldId id="326" r:id="rId37"/>
    <p:sldId id="303" r:id="rId38"/>
    <p:sldId id="295" r:id="rId39"/>
    <p:sldId id="296" r:id="rId40"/>
    <p:sldId id="297" r:id="rId41"/>
    <p:sldId id="301" r:id="rId42"/>
    <p:sldId id="300" r:id="rId43"/>
    <p:sldId id="305" r:id="rId44"/>
    <p:sldId id="321"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nTime" pitchFamily="34" charset="0"/>
        <a:ea typeface="+mn-ea"/>
        <a:cs typeface="+mn-cs"/>
      </a:defRPr>
    </a:lvl1pPr>
    <a:lvl2pPr marL="457200" algn="l" rtl="0" fontAlgn="base">
      <a:spcBef>
        <a:spcPct val="0"/>
      </a:spcBef>
      <a:spcAft>
        <a:spcPct val="0"/>
      </a:spcAft>
      <a:defRPr kern="1200">
        <a:solidFill>
          <a:schemeClr val="tx1"/>
        </a:solidFill>
        <a:latin typeface=".VnTime" pitchFamily="34" charset="0"/>
        <a:ea typeface="+mn-ea"/>
        <a:cs typeface="+mn-cs"/>
      </a:defRPr>
    </a:lvl2pPr>
    <a:lvl3pPr marL="914400" algn="l" rtl="0" fontAlgn="base">
      <a:spcBef>
        <a:spcPct val="0"/>
      </a:spcBef>
      <a:spcAft>
        <a:spcPct val="0"/>
      </a:spcAft>
      <a:defRPr kern="1200">
        <a:solidFill>
          <a:schemeClr val="tx1"/>
        </a:solidFill>
        <a:latin typeface=".VnTime" pitchFamily="34" charset="0"/>
        <a:ea typeface="+mn-ea"/>
        <a:cs typeface="+mn-cs"/>
      </a:defRPr>
    </a:lvl3pPr>
    <a:lvl4pPr marL="1371600" algn="l" rtl="0" fontAlgn="base">
      <a:spcBef>
        <a:spcPct val="0"/>
      </a:spcBef>
      <a:spcAft>
        <a:spcPct val="0"/>
      </a:spcAft>
      <a:defRPr kern="1200">
        <a:solidFill>
          <a:schemeClr val="tx1"/>
        </a:solidFill>
        <a:latin typeface=".VnTime" pitchFamily="34" charset="0"/>
        <a:ea typeface="+mn-ea"/>
        <a:cs typeface="+mn-cs"/>
      </a:defRPr>
    </a:lvl4pPr>
    <a:lvl5pPr marL="1828800" algn="l" rtl="0" fontAlgn="base">
      <a:spcBef>
        <a:spcPct val="0"/>
      </a:spcBef>
      <a:spcAft>
        <a:spcPct val="0"/>
      </a:spcAft>
      <a:defRPr kern="1200">
        <a:solidFill>
          <a:schemeClr val="tx1"/>
        </a:solidFill>
        <a:latin typeface=".VnTime" pitchFamily="34" charset="0"/>
        <a:ea typeface="+mn-ea"/>
        <a:cs typeface="+mn-cs"/>
      </a:defRPr>
    </a:lvl5pPr>
    <a:lvl6pPr marL="2286000" algn="l" defTabSz="914400" rtl="0" eaLnBrk="1" latinLnBrk="0" hangingPunct="1">
      <a:defRPr kern="1200">
        <a:solidFill>
          <a:schemeClr val="tx1"/>
        </a:solidFill>
        <a:latin typeface=".VnTime" pitchFamily="34" charset="0"/>
        <a:ea typeface="+mn-ea"/>
        <a:cs typeface="+mn-cs"/>
      </a:defRPr>
    </a:lvl6pPr>
    <a:lvl7pPr marL="2743200" algn="l" defTabSz="914400" rtl="0" eaLnBrk="1" latinLnBrk="0" hangingPunct="1">
      <a:defRPr kern="1200">
        <a:solidFill>
          <a:schemeClr val="tx1"/>
        </a:solidFill>
        <a:latin typeface=".VnTime" pitchFamily="34" charset="0"/>
        <a:ea typeface="+mn-ea"/>
        <a:cs typeface="+mn-cs"/>
      </a:defRPr>
    </a:lvl7pPr>
    <a:lvl8pPr marL="3200400" algn="l" defTabSz="914400" rtl="0" eaLnBrk="1" latinLnBrk="0" hangingPunct="1">
      <a:defRPr kern="1200">
        <a:solidFill>
          <a:schemeClr val="tx1"/>
        </a:solidFill>
        <a:latin typeface=".VnTime" pitchFamily="34" charset="0"/>
        <a:ea typeface="+mn-ea"/>
        <a:cs typeface="+mn-cs"/>
      </a:defRPr>
    </a:lvl8pPr>
    <a:lvl9pPr marL="3657600" algn="l" defTabSz="914400" rtl="0" eaLnBrk="1" latinLnBrk="0" hangingPunct="1">
      <a:defRPr kern="1200">
        <a:solidFill>
          <a:schemeClr val="tx1"/>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00CC"/>
    <a:srgbClr val="FFFF00"/>
    <a:srgbClr val="00FFCC"/>
    <a:srgbClr val="0000FF"/>
    <a:srgbClr val="FF0066"/>
    <a:srgbClr val="CC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17" autoAdjust="0"/>
  </p:normalViewPr>
  <p:slideViewPr>
    <p:cSldViewPr>
      <p:cViewPr>
        <p:scale>
          <a:sx n="66" d="100"/>
          <a:sy n="66" d="100"/>
        </p:scale>
        <p:origin x="-15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56A4B07-B509-4A63-B40F-1B0E41735D5D}" type="slidenum">
              <a:rPr lang="en-US"/>
              <a:pPr>
                <a:defRPr/>
              </a:pPr>
              <a:t>‹#›</a:t>
            </a:fld>
            <a:endParaRPr lang="en-US"/>
          </a:p>
        </p:txBody>
      </p:sp>
    </p:spTree>
    <p:extLst>
      <p:ext uri="{BB962C8B-B14F-4D97-AF65-F5344CB8AC3E}">
        <p14:creationId xmlns:p14="http://schemas.microsoft.com/office/powerpoint/2010/main" val="3363724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E6CA3-E0B3-4F76-BA24-26CC3C8731F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F5DF5B-E46D-4D8C-97C1-5667CFA08A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548AD-22E6-469D-AE0B-9195BD93D7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991A1-D9E1-41FB-9ED6-6FA97BD965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1F3A6-78F5-4332-9DC4-83DB89726E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1137F1-F797-43A6-AAEA-93FDA247E7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0DA27-C5A2-4852-B41C-8D9BB34C1A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72800E-B4B0-4B44-946E-3C7ADC2B2A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769BDA-3DF8-4C5A-B77E-84ED008052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63059D-99AC-4382-813A-9C920130B5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671385-B955-48DB-B0BB-C2C467D508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C258A2-B323-4A98-A3F6-6FAA4D66DC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0B0DD9-FA3B-4E61-B5CA-E0736510E4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7C844C1-F94E-45D0-94F6-51C173D644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p>
        </p:txBody>
      </p:sp>
      <p:sp>
        <p:nvSpPr>
          <p:cNvPr id="2051" name="Rectangle 3"/>
          <p:cNvSpPr>
            <a:spLocks noGrp="1" noChangeArrowheads="1"/>
          </p:cNvSpPr>
          <p:nvPr>
            <p:ph type="body" idx="1"/>
          </p:nvPr>
        </p:nvSpPr>
        <p:spPr/>
        <p:txBody>
          <a:bodyPr/>
          <a:lstStyle/>
          <a:p>
            <a:pPr eaLnBrk="1" hangingPunct="1"/>
            <a:endParaRPr lang="en-US" smtClean="0"/>
          </a:p>
        </p:txBody>
      </p:sp>
      <p:pic>
        <p:nvPicPr>
          <p:cNvPr id="2052" name="Picture 4"/>
          <p:cNvPicPr>
            <a:picLocks noChangeAspect="1" noChangeArrowheads="1"/>
          </p:cNvPicPr>
          <p:nvPr/>
        </p:nvPicPr>
        <p:blipFill>
          <a:blip r:embed="rId2"/>
          <a:srcRect/>
          <a:stretch>
            <a:fillRect/>
          </a:stretch>
        </p:blipFill>
        <p:spPr bwMode="auto">
          <a:xfrm>
            <a:off x="0" y="0"/>
            <a:ext cx="9144000" cy="7010400"/>
          </a:xfrm>
          <a:prstGeom prst="rect">
            <a:avLst/>
          </a:prstGeom>
          <a:solidFill>
            <a:schemeClr val="bg1"/>
          </a:solidFill>
          <a:ln w="9525">
            <a:noFill/>
            <a:miter lim="800000"/>
            <a:headEnd/>
            <a:tailEnd/>
          </a:ln>
        </p:spPr>
      </p:pic>
      <p:sp>
        <p:nvSpPr>
          <p:cNvPr id="91141" name="WordArt 5"/>
          <p:cNvSpPr>
            <a:spLocks noChangeArrowheads="1" noChangeShapeType="1" noTextEdit="1"/>
          </p:cNvSpPr>
          <p:nvPr/>
        </p:nvSpPr>
        <p:spPr bwMode="auto">
          <a:xfrm>
            <a:off x="609600" y="2590800"/>
            <a:ext cx="7924800" cy="1600200"/>
          </a:xfrm>
          <a:prstGeom prst="rect">
            <a:avLst/>
          </a:prstGeom>
        </p:spPr>
        <p:txBody>
          <a:bodyPr wrap="none" fromWordArt="1">
            <a:prstTxWarp prst="textWave1">
              <a:avLst>
                <a:gd name="adj1" fmla="val 13005"/>
                <a:gd name="adj2" fmla="val 0"/>
              </a:avLst>
            </a:prstTxWarp>
          </a:bodyPr>
          <a:lstStyle/>
          <a:p>
            <a:pPr algn="ctr"/>
            <a:r>
              <a:rPr lang="vi-VN" sz="4000" kern="10">
                <a:ln w="9525">
                  <a:solidFill>
                    <a:srgbClr val="0000CC"/>
                  </a:solidFill>
                  <a:round/>
                  <a:headEnd/>
                  <a:tailEnd/>
                </a:ln>
                <a:solidFill>
                  <a:srgbClr val="FF0066"/>
                </a:solidFill>
                <a:effectLst>
                  <a:outerShdw dist="53882" dir="2700000" algn="ctr" rotWithShape="0">
                    <a:srgbClr val="C0C0C0">
                      <a:alpha val="79999"/>
                    </a:srgbClr>
                  </a:outerShdw>
                </a:effectLst>
                <a:latin typeface="Arial"/>
                <a:cs typeface="Arial"/>
              </a:rPr>
              <a:t>khoa học</a:t>
            </a:r>
          </a:p>
          <a:p>
            <a:pPr algn="ctr"/>
            <a:r>
              <a:rPr lang="vi-VN" sz="4000" kern="10">
                <a:ln w="9525">
                  <a:solidFill>
                    <a:srgbClr val="0000CC"/>
                  </a:solidFill>
                  <a:round/>
                  <a:headEnd/>
                  <a:tailEnd/>
                </a:ln>
                <a:solidFill>
                  <a:srgbClr val="FF0066"/>
                </a:solidFill>
                <a:effectLst>
                  <a:outerShdw dist="53882" dir="2700000" algn="ctr" rotWithShape="0">
                    <a:srgbClr val="C0C0C0">
                      <a:alpha val="79999"/>
                    </a:srgbClr>
                  </a:outerShdw>
                </a:effectLst>
                <a:latin typeface="Arial"/>
                <a:cs typeface="Arial"/>
              </a:rPr>
              <a:t>Sử dụng năng lượng chất đốt (tiết 2)</a:t>
            </a:r>
            <a:endParaRPr lang="en-US" sz="4000" kern="10">
              <a:ln w="9525">
                <a:solidFill>
                  <a:srgbClr val="0000CC"/>
                </a:solidFill>
                <a:round/>
                <a:headEnd/>
                <a:tailEnd/>
              </a:ln>
              <a:solidFill>
                <a:srgbClr val="FF0066"/>
              </a:solidFill>
              <a:effectLst>
                <a:outerShdw dist="53882" dir="2700000" algn="ctr" rotWithShape="0">
                  <a:srgbClr val="C0C0C0">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 calcmode="lin" valueType="num">
                                      <p:cBhvr>
                                        <p:cTn id="7" dur="5000" fill="hold"/>
                                        <p:tgtEl>
                                          <p:spTgt spid="91141"/>
                                        </p:tgtEl>
                                        <p:attrNameLst>
                                          <p:attrName>ppt_w</p:attrName>
                                        </p:attrNameLst>
                                      </p:cBhvr>
                                      <p:tavLst>
                                        <p:tav tm="0" fmla="#ppt_w*sin(2.5*pi*$)">
                                          <p:val>
                                            <p:fltVal val="0"/>
                                          </p:val>
                                        </p:tav>
                                        <p:tav tm="100000">
                                          <p:val>
                                            <p:fltVal val="1"/>
                                          </p:val>
                                        </p:tav>
                                      </p:tavLst>
                                    </p:anim>
                                    <p:anim calcmode="lin" valueType="num">
                                      <p:cBhvr>
                                        <p:cTn id="8" dur="5000" fill="hold"/>
                                        <p:tgtEl>
                                          <p:spTgt spid="911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52400" y="2209800"/>
            <a:ext cx="8839200" cy="3916363"/>
          </a:xfrm>
        </p:spPr>
        <p:txBody>
          <a:bodyPr/>
          <a:lstStyle/>
          <a:p>
            <a:pPr algn="ctr" eaLnBrk="1" hangingPunct="1">
              <a:lnSpc>
                <a:spcPct val="80000"/>
              </a:lnSpc>
              <a:buFontTx/>
              <a:buNone/>
            </a:pPr>
            <a:endParaRPr lang="en-US" sz="2400" smtClean="0">
              <a:solidFill>
                <a:srgbClr val="FF0066"/>
              </a:solidFill>
            </a:endParaRPr>
          </a:p>
          <a:p>
            <a:pPr algn="ctr" eaLnBrk="1" hangingPunct="1">
              <a:lnSpc>
                <a:spcPct val="80000"/>
              </a:lnSpc>
              <a:buFontTx/>
              <a:buNone/>
            </a:pPr>
            <a:r>
              <a:rPr lang="en-US" smtClean="0">
                <a:solidFill>
                  <a:srgbClr val="FF0066"/>
                </a:solidFill>
              </a:rPr>
              <a:t>* Luật chơi</a:t>
            </a:r>
            <a:r>
              <a:rPr lang="en-US" smtClean="0"/>
              <a:t>:</a:t>
            </a:r>
          </a:p>
          <a:p>
            <a:pPr eaLnBrk="1" hangingPunct="1">
              <a:lnSpc>
                <a:spcPct val="80000"/>
              </a:lnSpc>
              <a:buFontTx/>
              <a:buNone/>
            </a:pPr>
            <a:r>
              <a:rPr lang="en-US" sz="2400" smtClean="0"/>
              <a:t>	+ Gồm có 3 phần: Khởi động-Tăng tốc-Về đích.</a:t>
            </a:r>
          </a:p>
          <a:p>
            <a:pPr eaLnBrk="1" hangingPunct="1">
              <a:lnSpc>
                <a:spcPct val="80000"/>
              </a:lnSpc>
              <a:buFontTx/>
              <a:buNone/>
            </a:pPr>
            <a:r>
              <a:rPr lang="en-US" sz="2400" smtClean="0"/>
              <a:t>	- Khởi động với 3 gói câu hỏi.</a:t>
            </a:r>
          </a:p>
          <a:p>
            <a:pPr eaLnBrk="1" hangingPunct="1">
              <a:lnSpc>
                <a:spcPct val="80000"/>
              </a:lnSpc>
              <a:buFontTx/>
              <a:buNone/>
            </a:pPr>
            <a:r>
              <a:rPr lang="en-US" sz="2400" smtClean="0"/>
              <a:t>	- Tăng tốc với 1 gói câu hỏi.</a:t>
            </a:r>
          </a:p>
          <a:p>
            <a:pPr eaLnBrk="1" hangingPunct="1">
              <a:lnSpc>
                <a:spcPct val="80000"/>
              </a:lnSpc>
              <a:buFontTx/>
              <a:buNone/>
            </a:pPr>
            <a:r>
              <a:rPr lang="en-US" sz="2400" smtClean="0"/>
              <a:t>	- Về đích với 2 gói câu hỏi.</a:t>
            </a:r>
          </a:p>
          <a:p>
            <a:pPr eaLnBrk="1" hangingPunct="1">
              <a:lnSpc>
                <a:spcPct val="80000"/>
              </a:lnSpc>
              <a:buFontTx/>
              <a:buNone/>
            </a:pPr>
            <a:r>
              <a:rPr lang="en-US" sz="2400" smtClean="0"/>
              <a:t>	Mỗi gói câu hỏi trả lời đúng, tương ứng với 10 điểm </a:t>
            </a:r>
          </a:p>
          <a:p>
            <a:pPr eaLnBrk="1" hangingPunct="1">
              <a:lnSpc>
                <a:spcPct val="80000"/>
              </a:lnSpc>
              <a:buFontTx/>
              <a:buNone/>
            </a:pPr>
            <a:r>
              <a:rPr lang="en-US" sz="2400" smtClean="0"/>
              <a:t>                              (1 quả bóng bay).</a:t>
            </a:r>
          </a:p>
          <a:p>
            <a:pPr eaLnBrk="1" hangingPunct="1">
              <a:lnSpc>
                <a:spcPct val="80000"/>
              </a:lnSpc>
              <a:buFontTx/>
              <a:buNone/>
            </a:pPr>
            <a:r>
              <a:rPr lang="en-US" sz="2400" smtClean="0"/>
              <a:t>   Các đội còn lại có thể đặt câu hỏi cho đội bạn, câu hỏi hay và có đáp đúng cũng được cộng10 điểm.</a:t>
            </a:r>
          </a:p>
        </p:txBody>
      </p:sp>
      <p:grpSp>
        <p:nvGrpSpPr>
          <p:cNvPr id="11268" name="Group 7"/>
          <p:cNvGrpSpPr>
            <a:grpSpLocks/>
          </p:cNvGrpSpPr>
          <p:nvPr/>
        </p:nvGrpSpPr>
        <p:grpSpPr bwMode="auto">
          <a:xfrm>
            <a:off x="0" y="0"/>
            <a:ext cx="9144000" cy="6948488"/>
            <a:chOff x="0" y="-19"/>
            <a:chExt cx="5760" cy="4377"/>
          </a:xfrm>
        </p:grpSpPr>
        <p:pic>
          <p:nvPicPr>
            <p:cNvPr id="11269" name="Picture 8"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11270" name="Picture 9"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11271" name="Picture 10"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11272" name="Picture 11"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
        <p:nvSpPr>
          <p:cNvPr id="2" name="Title 1"/>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12292" name="Picture 2" descr="EJ02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3" name="Rectangle 5"/>
          <p:cNvSpPr>
            <a:spLocks noChangeArrowheads="1"/>
          </p:cNvSpPr>
          <p:nvPr/>
        </p:nvSpPr>
        <p:spPr bwMode="auto">
          <a:xfrm>
            <a:off x="609600" y="427038"/>
            <a:ext cx="8229600" cy="1143000"/>
          </a:xfrm>
          <a:prstGeom prst="rect">
            <a:avLst/>
          </a:prstGeom>
          <a:noFill/>
          <a:ln w="9525">
            <a:noFill/>
            <a:miter lim="800000"/>
            <a:headEnd/>
            <a:tailEnd/>
          </a:ln>
        </p:spPr>
        <p:txBody>
          <a:bodyPr anchor="ctr"/>
          <a:lstStyle/>
          <a:p>
            <a:pPr algn="ctr"/>
            <a:r>
              <a:rPr lang="en-US" sz="4000">
                <a:solidFill>
                  <a:schemeClr val="tx2"/>
                </a:solidFill>
                <a:latin typeface="Arial" charset="0"/>
              </a:rPr>
              <a:t/>
            </a:r>
            <a:br>
              <a:rPr lang="en-US" sz="4000">
                <a:solidFill>
                  <a:schemeClr val="tx2"/>
                </a:solidFill>
                <a:latin typeface="Arial" charset="0"/>
              </a:rPr>
            </a:br>
            <a:r>
              <a:rPr lang="en-US" sz="4000">
                <a:solidFill>
                  <a:schemeClr val="tx2"/>
                </a:solidFill>
                <a:latin typeface="Arial" charset="0"/>
              </a:rPr>
              <a:t/>
            </a:r>
            <a:br>
              <a:rPr lang="en-US" sz="4000">
                <a:solidFill>
                  <a:schemeClr val="tx2"/>
                </a:solidFill>
                <a:latin typeface="Arial" charset="0"/>
              </a:rPr>
            </a:br>
            <a:r>
              <a:rPr lang="en-US" sz="3200">
                <a:solidFill>
                  <a:schemeClr val="tx2"/>
                </a:solidFill>
                <a:latin typeface="Arial" charset="0"/>
              </a:rPr>
              <a:t/>
            </a:r>
            <a:br>
              <a:rPr lang="en-US" sz="3200">
                <a:solidFill>
                  <a:schemeClr val="tx2"/>
                </a:solidFill>
                <a:latin typeface="Arial" charset="0"/>
              </a:rPr>
            </a:br>
            <a:r>
              <a:rPr lang="en-US" sz="3200">
                <a:solidFill>
                  <a:schemeClr val="tx2"/>
                </a:solidFill>
                <a:latin typeface="Arial" charset="0"/>
              </a:rPr>
              <a:t>Khoa học:</a:t>
            </a:r>
            <a:br>
              <a:rPr lang="en-US" sz="3200">
                <a:solidFill>
                  <a:schemeClr val="tx2"/>
                </a:solidFill>
                <a:latin typeface="Arial" charset="0"/>
              </a:rPr>
            </a:br>
            <a:r>
              <a:rPr lang="en-US" sz="3200">
                <a:solidFill>
                  <a:schemeClr val="tx2"/>
                </a:solidFill>
                <a:latin typeface="Arial" charset="0"/>
              </a:rPr>
              <a:t> Sử dụng năng lượng chất đốt (tiết 2)</a:t>
            </a:r>
            <a:br>
              <a:rPr lang="en-US" sz="3200">
                <a:solidFill>
                  <a:schemeClr val="tx2"/>
                </a:solidFill>
                <a:latin typeface="Arial" charset="0"/>
              </a:rPr>
            </a:br>
            <a:endParaRPr lang="en-US" sz="3200">
              <a:solidFill>
                <a:schemeClr val="tx2"/>
              </a:solidFill>
              <a:latin typeface="Arial" charset="0"/>
            </a:endParaRPr>
          </a:p>
        </p:txBody>
      </p:sp>
      <p:sp>
        <p:nvSpPr>
          <p:cNvPr id="25606" name="WordArt 6"/>
          <p:cNvSpPr>
            <a:spLocks noChangeArrowheads="1" noChangeShapeType="1" noTextEdit="1"/>
          </p:cNvSpPr>
          <p:nvPr/>
        </p:nvSpPr>
        <p:spPr bwMode="auto">
          <a:xfrm>
            <a:off x="457200" y="2133600"/>
            <a:ext cx="8229600" cy="3352800"/>
          </a:xfrm>
          <a:prstGeom prst="rect">
            <a:avLst/>
          </a:prstGeom>
        </p:spPr>
        <p:txBody>
          <a:bodyPr wrap="none" fromWordArt="1">
            <a:prstTxWarp prst="textWave2">
              <a:avLst>
                <a:gd name="adj1" fmla="val 13005"/>
                <a:gd name="adj2" fmla="val -560"/>
              </a:avLst>
            </a:prstTxWarp>
          </a:bodyPr>
          <a:lstStyle/>
          <a:p>
            <a:pPr algn="ctr"/>
            <a:r>
              <a:rPr lang="vi-VN" sz="32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rPr>
              <a:t>Khởi động</a:t>
            </a:r>
            <a:endParaRPr lang="en-US" sz="32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0" fill="hold"/>
                                        <p:tgtEl>
                                          <p:spTgt spid="25606"/>
                                        </p:tgtEl>
                                        <p:attrNameLst>
                                          <p:attrName>ppt_x</p:attrName>
                                        </p:attrNameLst>
                                      </p:cBhvr>
                                      <p:tavLst>
                                        <p:tav tm="0">
                                          <p:val>
                                            <p:strVal val="#ppt_x"/>
                                          </p:val>
                                        </p:tav>
                                        <p:tav tm="100000">
                                          <p:val>
                                            <p:strVal val="#ppt_x"/>
                                          </p:val>
                                        </p:tav>
                                      </p:tavLst>
                                    </p:anim>
                                    <p:anim calcmode="lin" valueType="num">
                                      <p:cBhvr additive="base">
                                        <p:cTn id="8" dur="5000" fill="hold"/>
                                        <p:tgtEl>
                                          <p:spTgt spid="256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1" nodeType="clickEffect">
                                  <p:stCondLst>
                                    <p:cond delay="0"/>
                                  </p:stCondLst>
                                  <p:iterate type="lt">
                                    <p:tmPct val="5000"/>
                                  </p:iterate>
                                  <p:childTnLst>
                                    <p:set>
                                      <p:cBhvr>
                                        <p:cTn id="12" dur="1" fill="hold">
                                          <p:stCondLst>
                                            <p:cond delay="0"/>
                                          </p:stCondLst>
                                        </p:cTn>
                                        <p:tgtEl>
                                          <p:spTgt spid="25606"/>
                                        </p:tgtEl>
                                        <p:attrNameLst>
                                          <p:attrName>style.visibility</p:attrName>
                                        </p:attrNameLst>
                                      </p:cBhvr>
                                      <p:to>
                                        <p:strVal val="visible"/>
                                      </p:to>
                                    </p:set>
                                    <p:anim calcmode="lin" valueType="num">
                                      <p:cBhvr>
                                        <p:cTn id="13" dur="1000" fill="hold"/>
                                        <p:tgtEl>
                                          <p:spTgt spid="25606"/>
                                        </p:tgtEl>
                                        <p:attrNameLst>
                                          <p:attrName>ppt_w</p:attrName>
                                        </p:attrNameLst>
                                      </p:cBhvr>
                                      <p:tavLst>
                                        <p:tav tm="0">
                                          <p:val>
                                            <p:fltVal val="0"/>
                                          </p:val>
                                        </p:tav>
                                        <p:tav tm="100000">
                                          <p:val>
                                            <p:strVal val="#ppt_w"/>
                                          </p:val>
                                        </p:tav>
                                      </p:tavLst>
                                    </p:anim>
                                    <p:anim calcmode="lin" valueType="num">
                                      <p:cBhvr>
                                        <p:cTn id="14" dur="1000" fill="hold"/>
                                        <p:tgtEl>
                                          <p:spTgt spid="25606"/>
                                        </p:tgtEl>
                                        <p:attrNameLst>
                                          <p:attrName>ppt_h</p:attrName>
                                        </p:attrNameLst>
                                      </p:cBhvr>
                                      <p:tavLst>
                                        <p:tav tm="0">
                                          <p:val>
                                            <p:fltVal val="0"/>
                                          </p:val>
                                        </p:tav>
                                        <p:tav tm="100000">
                                          <p:val>
                                            <p:strVal val="#ppt_h"/>
                                          </p:val>
                                        </p:tav>
                                      </p:tavLst>
                                    </p:anim>
                                    <p:anim calcmode="lin" valueType="num">
                                      <p:cBhvr>
                                        <p:cTn id="15" dur="1000" fill="hold"/>
                                        <p:tgtEl>
                                          <p:spTgt spid="25606"/>
                                        </p:tgtEl>
                                        <p:attrNameLst>
                                          <p:attrName>style.rotation</p:attrName>
                                        </p:attrNameLst>
                                      </p:cBhvr>
                                      <p:tavLst>
                                        <p:tav tm="0">
                                          <p:val>
                                            <p:fltVal val="90"/>
                                          </p:val>
                                        </p:tav>
                                        <p:tav tm="100000">
                                          <p:val>
                                            <p:fltVal val="0"/>
                                          </p:val>
                                        </p:tav>
                                      </p:tavLst>
                                    </p:anim>
                                    <p:animEffect transition="in" filter="fade">
                                      <p:cBhvr>
                                        <p:cTn id="16"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descr="Pha_rung1"/>
          <p:cNvPicPr>
            <a:picLocks noChangeAspect="1" noChangeArrowheads="1"/>
          </p:cNvPicPr>
          <p:nvPr/>
        </p:nvPicPr>
        <p:blipFill>
          <a:blip r:embed="rId2"/>
          <a:srcRect/>
          <a:stretch>
            <a:fillRect/>
          </a:stretch>
        </p:blipFill>
        <p:spPr bwMode="auto">
          <a:xfrm>
            <a:off x="457200" y="304800"/>
            <a:ext cx="8305800" cy="632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133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Rot="1" noChangeArrowheads="1"/>
          </p:cNvSpPr>
          <p:nvPr/>
        </p:nvSpPr>
        <p:spPr bwMode="auto">
          <a:xfrm>
            <a:off x="152400" y="0"/>
            <a:ext cx="8991600" cy="381000"/>
          </a:xfrm>
          <a:prstGeom prst="rect">
            <a:avLst/>
          </a:prstGeom>
          <a:noFill/>
          <a:ln w="9525">
            <a:noFill/>
            <a:miter lim="800000"/>
            <a:headEnd/>
            <a:tailEnd/>
          </a:ln>
        </p:spPr>
        <p:txBody>
          <a:bodyPr lIns="91418" tIns="45709" rIns="91418" bIns="45709" anchor="ctr"/>
          <a:lstStyle/>
          <a:p>
            <a:pPr algn="ctr"/>
            <a:endParaRPr lang="en-US" sz="2400" b="1">
              <a:solidFill>
                <a:schemeClr val="hlink"/>
              </a:solidFill>
              <a:latin typeface="Arial" charset="0"/>
            </a:endParaRPr>
          </a:p>
        </p:txBody>
      </p:sp>
      <p:pic>
        <p:nvPicPr>
          <p:cNvPr id="15364" name="Picture 4" descr="Pha_rung2"/>
          <p:cNvPicPr>
            <a:picLocks noChangeAspect="1" noChangeArrowheads="1"/>
          </p:cNvPicPr>
          <p:nvPr/>
        </p:nvPicPr>
        <p:blipFill>
          <a:blip r:embed="rId2"/>
          <a:srcRect/>
          <a:stretch>
            <a:fillRect/>
          </a:stretch>
        </p:blipFill>
        <p:spPr bwMode="auto">
          <a:xfrm>
            <a:off x="381000" y="304800"/>
            <a:ext cx="8610600" cy="655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nodePh="1">
                                  <p:stCondLst>
                                    <p:cond delay="0"/>
                                  </p:stCondLst>
                                  <p:endCondLst>
                                    <p:cond evt="begin" delay="0">
                                      <p:tn val="5"/>
                                    </p:cond>
                                  </p:end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500"/>
                                        <p:tgtEl>
                                          <p:spTgt spid="15362"/>
                                        </p:tgtEl>
                                      </p:cBhvr>
                                    </p:animEffect>
                                  </p:childTnLst>
                                </p:cTn>
                              </p:par>
                              <p:par>
                                <p:cTn id="8" presetID="3" presetClass="entr" presetSubtype="1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linds(horizontal)">
                                      <p:cBhvr>
                                        <p:cTn id="10"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endParaRPr lang="en-US" smtClean="0"/>
          </a:p>
        </p:txBody>
      </p:sp>
      <p:pic>
        <p:nvPicPr>
          <p:cNvPr id="17412" name="Picture 4" descr="Dot_nuong2"/>
          <p:cNvPicPr>
            <a:picLocks noChangeAspect="1" noChangeArrowheads="1"/>
          </p:cNvPicPr>
          <p:nvPr/>
        </p:nvPicPr>
        <p:blipFill>
          <a:blip r:embed="rId2"/>
          <a:srcRect/>
          <a:stretch>
            <a:fillRect/>
          </a:stretch>
        </p:blipFill>
        <p:spPr bwMode="auto">
          <a:xfrm>
            <a:off x="228600" y="990600"/>
            <a:ext cx="86868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ox(in)">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eaLnBrk="1" hangingPunct="1"/>
            <a:endParaRPr lang="en-US" smtClean="0"/>
          </a:p>
        </p:txBody>
      </p:sp>
      <p:pic>
        <p:nvPicPr>
          <p:cNvPr id="96260" name="Picture 4" descr="Dot_nuong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diamond(in)">
                                      <p:cBhvr>
                                        <p:cTn id="7" dur="2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Pha_rung1"/>
          <p:cNvPicPr>
            <a:picLocks noGrp="1" noChangeAspect="1" noChangeArrowheads="1"/>
          </p:cNvPicPr>
          <p:nvPr>
            <p:ph type="body" idx="1"/>
          </p:nvPr>
        </p:nvPicPr>
        <p:blipFill>
          <a:blip r:embed="rId2"/>
          <a:srcRect/>
          <a:stretch>
            <a:fillRect/>
          </a:stretch>
        </p:blipFill>
        <p:spPr>
          <a:xfrm>
            <a:off x="381000" y="533400"/>
            <a:ext cx="4114800" cy="2857500"/>
          </a:xfrm>
          <a:noFill/>
        </p:spPr>
      </p:pic>
      <p:pic>
        <p:nvPicPr>
          <p:cNvPr id="16389" name="Picture 5" descr="Pha_rung2"/>
          <p:cNvPicPr>
            <a:picLocks noChangeAspect="1" noChangeArrowheads="1"/>
          </p:cNvPicPr>
          <p:nvPr/>
        </p:nvPicPr>
        <p:blipFill>
          <a:blip r:embed="rId3"/>
          <a:srcRect/>
          <a:stretch>
            <a:fillRect/>
          </a:stretch>
        </p:blipFill>
        <p:spPr bwMode="auto">
          <a:xfrm>
            <a:off x="4724400" y="609600"/>
            <a:ext cx="4114800" cy="2819400"/>
          </a:xfrm>
          <a:prstGeom prst="rect">
            <a:avLst/>
          </a:prstGeom>
          <a:noFill/>
          <a:ln w="9525">
            <a:noFill/>
            <a:miter lim="800000"/>
            <a:headEnd/>
            <a:tailEnd/>
          </a:ln>
        </p:spPr>
      </p:pic>
      <p:pic>
        <p:nvPicPr>
          <p:cNvPr id="16390" name="Picture 6" descr="Dot_nuong2"/>
          <p:cNvPicPr>
            <a:picLocks noChangeAspect="1" noChangeArrowheads="1"/>
          </p:cNvPicPr>
          <p:nvPr/>
        </p:nvPicPr>
        <p:blipFill>
          <a:blip r:embed="rId4"/>
          <a:srcRect/>
          <a:stretch>
            <a:fillRect/>
          </a:stretch>
        </p:blipFill>
        <p:spPr bwMode="auto">
          <a:xfrm>
            <a:off x="304800" y="3706813"/>
            <a:ext cx="4267200" cy="2903537"/>
          </a:xfrm>
          <a:prstGeom prst="rect">
            <a:avLst/>
          </a:prstGeom>
          <a:noFill/>
          <a:ln w="9525">
            <a:noFill/>
            <a:miter lim="800000"/>
            <a:headEnd/>
            <a:tailEnd/>
          </a:ln>
        </p:spPr>
      </p:pic>
      <p:pic>
        <p:nvPicPr>
          <p:cNvPr id="16391" name="Picture 7" descr="Dot_nuong1"/>
          <p:cNvPicPr>
            <a:picLocks noChangeAspect="1" noChangeArrowheads="1"/>
          </p:cNvPicPr>
          <p:nvPr/>
        </p:nvPicPr>
        <p:blipFill>
          <a:blip r:embed="rId5"/>
          <a:srcRect/>
          <a:stretch>
            <a:fillRect/>
          </a:stretch>
        </p:blipFill>
        <p:spPr bwMode="auto">
          <a:xfrm>
            <a:off x="4724400" y="3581400"/>
            <a:ext cx="4114800" cy="299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4" presetClass="entr" presetSubtype="16"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ox(in)">
                                      <p:cBhvr>
                                        <p:cTn id="10" dur="500"/>
                                        <p:tgtEl>
                                          <p:spTgt spid="16389"/>
                                        </p:tgtEl>
                                      </p:cBhvr>
                                    </p:animEffect>
                                  </p:childTnLst>
                                </p:cTn>
                              </p:par>
                              <p:par>
                                <p:cTn id="11" presetID="5" presetClass="entr" presetSubtype="1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checkerboard(across)">
                                      <p:cBhvr>
                                        <p:cTn id="13" dur="500"/>
                                        <p:tgtEl>
                                          <p:spTgt spid="16390"/>
                                        </p:tgtEl>
                                      </p:cBhvr>
                                    </p:animEffect>
                                  </p:childTnLst>
                                </p:cTn>
                              </p:par>
                              <p:par>
                                <p:cTn id="14" presetID="8" presetClass="entr" presetSubtype="16" fill="hold"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diamond(in)">
                                      <p:cBhvr>
                                        <p:cTn id="16"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6"/>
          <p:cNvSpPr>
            <a:spLocks noChangeArrowheads="1"/>
          </p:cNvSpPr>
          <p:nvPr/>
        </p:nvSpPr>
        <p:spPr bwMode="auto">
          <a:xfrm>
            <a:off x="457200" y="2743200"/>
            <a:ext cx="8229600" cy="3382963"/>
          </a:xfrm>
          <a:prstGeom prst="rect">
            <a:avLst/>
          </a:prstGeom>
          <a:noFill/>
          <a:ln w="9525">
            <a:noFill/>
            <a:miter lim="800000"/>
            <a:headEnd/>
            <a:tailEnd/>
          </a:ln>
        </p:spPr>
        <p:txBody>
          <a:bodyPr/>
          <a:lstStyle/>
          <a:p>
            <a:pPr marL="342900" indent="-342900">
              <a:spcBef>
                <a:spcPct val="20000"/>
              </a:spcBef>
            </a:pPr>
            <a:r>
              <a:rPr lang="en-US" sz="2800">
                <a:latin typeface="Arial" charset="0"/>
              </a:rPr>
              <a:t>Gói câu hỏi số 1:</a:t>
            </a:r>
          </a:p>
          <a:p>
            <a:pPr marL="342900" indent="-342900">
              <a:spcBef>
                <a:spcPct val="20000"/>
              </a:spcBef>
            </a:pPr>
            <a:r>
              <a:rPr lang="en-US" sz="2800">
                <a:latin typeface="Arial" charset="0"/>
              </a:rPr>
              <a:t>   Tại sao không nên chặt phá cây bừa bãi để lấy củi đun, đốt than.</a:t>
            </a:r>
          </a:p>
          <a:p>
            <a:pPr marL="342900" indent="-342900">
              <a:spcBef>
                <a:spcPct val="20000"/>
              </a:spcBef>
            </a:pPr>
            <a:endParaRPr lang="en-US" sz="2800">
              <a:latin typeface="Arial" charset="0"/>
            </a:endParaRPr>
          </a:p>
          <a:p>
            <a:pPr marL="342900" indent="-342900">
              <a:spcBef>
                <a:spcPct val="20000"/>
              </a:spcBef>
              <a:buFontTx/>
              <a:buChar char="•"/>
            </a:pPr>
            <a:endParaRPr lang="en-US" sz="2800">
              <a:latin typeface="Arial" charset="0"/>
            </a:endParaRPr>
          </a:p>
        </p:txBody>
      </p:sp>
      <p:pic>
        <p:nvPicPr>
          <p:cNvPr id="83975" name="Picture 7" descr="139"/>
          <p:cNvPicPr>
            <a:picLocks noChangeAspect="1" noChangeArrowheads="1" noCrop="1"/>
          </p:cNvPicPr>
          <p:nvPr/>
        </p:nvPicPr>
        <p:blipFill>
          <a:blip r:embed="rId2"/>
          <a:srcRect/>
          <a:stretch>
            <a:fillRect/>
          </a:stretch>
        </p:blipFill>
        <p:spPr bwMode="auto">
          <a:xfrm>
            <a:off x="7620000" y="3810000"/>
            <a:ext cx="1371600" cy="200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Effect transition="in" filter="fade">
                                      <p:cBhvr>
                                        <p:cTn id="7" dur="2000"/>
                                        <p:tgtEl>
                                          <p:spTgt spid="83974">
                                            <p:txEl>
                                              <p:pRg st="0" end="0"/>
                                            </p:txEl>
                                          </p:spTgt>
                                        </p:tgtEl>
                                      </p:cBhvr>
                                    </p:animEffect>
                                    <p:anim calcmode="lin" valueType="num">
                                      <p:cBhvr>
                                        <p:cTn id="8" dur="2000" fill="hold"/>
                                        <p:tgtEl>
                                          <p:spTgt spid="8397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8397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8397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83974">
                                            <p:txEl>
                                              <p:pRg st="1" end="1"/>
                                            </p:txEl>
                                          </p:spTgt>
                                        </p:tgtEl>
                                        <p:attrNameLst>
                                          <p:attrName>style.visibility</p:attrName>
                                        </p:attrNameLst>
                                      </p:cBhvr>
                                      <p:to>
                                        <p:strVal val="visible"/>
                                      </p:to>
                                    </p:set>
                                    <p:animEffect transition="in" filter="fade">
                                      <p:cBhvr>
                                        <p:cTn id="15" dur="2000"/>
                                        <p:tgtEl>
                                          <p:spTgt spid="83974">
                                            <p:txEl>
                                              <p:pRg st="1" end="1"/>
                                            </p:txEl>
                                          </p:spTgt>
                                        </p:tgtEl>
                                      </p:cBhvr>
                                    </p:animEffect>
                                    <p:anim calcmode="lin" valueType="num">
                                      <p:cBhvr>
                                        <p:cTn id="16" dur="2000" fill="hold"/>
                                        <p:tgtEl>
                                          <p:spTgt spid="83974">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83974">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83974">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83975"/>
                                        </p:tgtEl>
                                        <p:attrNameLst>
                                          <p:attrName>style.visibility</p:attrName>
                                        </p:attrNameLst>
                                      </p:cBhvr>
                                      <p:to>
                                        <p:strVal val="visible"/>
                                      </p:to>
                                    </p:set>
                                    <p:anim calcmode="lin" valueType="num">
                                      <p:cBhvr>
                                        <p:cTn id="23" dur="1000" fill="hold"/>
                                        <p:tgtEl>
                                          <p:spTgt spid="83975"/>
                                        </p:tgtEl>
                                        <p:attrNameLst>
                                          <p:attrName>ppt_w</p:attrName>
                                        </p:attrNameLst>
                                      </p:cBhvr>
                                      <p:tavLst>
                                        <p:tav tm="0">
                                          <p:val>
                                            <p:fltVal val="0"/>
                                          </p:val>
                                        </p:tav>
                                        <p:tav tm="100000">
                                          <p:val>
                                            <p:strVal val="#ppt_w"/>
                                          </p:val>
                                        </p:tav>
                                      </p:tavLst>
                                    </p:anim>
                                    <p:anim calcmode="lin" valueType="num">
                                      <p:cBhvr>
                                        <p:cTn id="24" dur="1000" fill="hold"/>
                                        <p:tgtEl>
                                          <p:spTgt spid="83975"/>
                                        </p:tgtEl>
                                        <p:attrNameLst>
                                          <p:attrName>ppt_h</p:attrName>
                                        </p:attrNameLst>
                                      </p:cBhvr>
                                      <p:tavLst>
                                        <p:tav tm="0">
                                          <p:val>
                                            <p:fltVal val="0"/>
                                          </p:val>
                                        </p:tav>
                                        <p:tav tm="100000">
                                          <p:val>
                                            <p:strVal val="#ppt_h"/>
                                          </p:val>
                                        </p:tav>
                                      </p:tavLst>
                                    </p:anim>
                                    <p:anim calcmode="lin" valueType="num">
                                      <p:cBhvr>
                                        <p:cTn id="25" dur="1000" fill="hold"/>
                                        <p:tgtEl>
                                          <p:spTgt spid="83975"/>
                                        </p:tgtEl>
                                        <p:attrNameLst>
                                          <p:attrName>style.rotation</p:attrName>
                                        </p:attrNameLst>
                                      </p:cBhvr>
                                      <p:tavLst>
                                        <p:tav tm="0">
                                          <p:val>
                                            <p:fltVal val="90"/>
                                          </p:val>
                                        </p:tav>
                                        <p:tav tm="100000">
                                          <p:val>
                                            <p:fltVal val="0"/>
                                          </p:val>
                                        </p:tav>
                                      </p:tavLst>
                                    </p:anim>
                                    <p:animEffect transition="in" filter="fade">
                                      <p:cBhvr>
                                        <p:cTn id="26" dur="10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AutoShape 16"/>
          <p:cNvSpPr>
            <a:spLocks noGrp="1" noChangeArrowheads="1"/>
          </p:cNvSpPr>
          <p:nvPr>
            <p:ph type="body" idx="1"/>
          </p:nvPr>
        </p:nvSpPr>
        <p:spPr>
          <a:xfrm>
            <a:off x="457200" y="1828800"/>
            <a:ext cx="8229600" cy="3916363"/>
          </a:xfrm>
          <a:prstGeom prst="irregularSeal1">
            <a:avLst/>
          </a:prstGeom>
          <a:solidFill>
            <a:srgbClr val="FFFF00">
              <a:alpha val="94116"/>
            </a:srgbClr>
          </a:solidFill>
          <a:ln>
            <a:solidFill>
              <a:srgbClr val="0000FF"/>
            </a:solidFill>
          </a:ln>
        </p:spPr>
        <p:txBody>
          <a:bodyPr/>
          <a:lstStyle/>
          <a:p>
            <a:pPr eaLnBrk="1" hangingPunct="1">
              <a:lnSpc>
                <a:spcPct val="80000"/>
              </a:lnSpc>
              <a:buFontTx/>
              <a:buNone/>
            </a:pPr>
            <a:r>
              <a:rPr lang="en-US" sz="1100" smtClean="0"/>
              <a:t>	</a:t>
            </a:r>
            <a:r>
              <a:rPr lang="en-US" sz="2400" smtClean="0"/>
              <a:t>Chặt cây bừa bãi để lấy củi đun, đốt than sẽ làm ảnh hưởng tới tài nguyên rừng, tới môi trường.Tạo sự mất cân </a:t>
            </a:r>
            <a:r>
              <a:rPr lang="en-US" sz="2000" smtClean="0"/>
              <a:t>bằng</a:t>
            </a:r>
            <a:r>
              <a:rPr lang="en-US" sz="2400" smtClean="0"/>
              <a:t> sinh thái của môi trường.</a:t>
            </a: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18448"/>
                                        </p:tgtEl>
                                        <p:attrNameLst>
                                          <p:attrName>style.visibility</p:attrName>
                                        </p:attrNameLst>
                                      </p:cBhvr>
                                      <p:to>
                                        <p:strVal val="visible"/>
                                      </p:to>
                                    </p:set>
                                    <p:animEffect transition="in" filter="wipe(down)">
                                      <p:cBhvr>
                                        <p:cTn id="7" dur="2000"/>
                                        <p:tgtEl>
                                          <p:spTgt spid="18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1" nodeType="clickEffect">
                                  <p:stCondLst>
                                    <p:cond delay="0"/>
                                  </p:stCondLst>
                                  <p:iterate type="lt">
                                    <p:tmPct val="0"/>
                                  </p:iterate>
                                  <p:childTnLst>
                                    <p:set>
                                      <p:cBhvr>
                                        <p:cTn id="11" dur="1" fill="hold">
                                          <p:stCondLst>
                                            <p:cond delay="0"/>
                                          </p:stCondLst>
                                        </p:cTn>
                                        <p:tgtEl>
                                          <p:spTgt spid="18448"/>
                                        </p:tgtEl>
                                        <p:attrNameLst>
                                          <p:attrName>style.visibility</p:attrName>
                                        </p:attrNameLst>
                                      </p:cBhvr>
                                      <p:to>
                                        <p:strVal val="visible"/>
                                      </p:to>
                                    </p:set>
                                    <p:animEffect transition="in" filter="diamond(in)">
                                      <p:cBhvr>
                                        <p:cTn id="12" dur="2000"/>
                                        <p:tgtEl>
                                          <p:spTgt spid="18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2" nodeType="clickEffect">
                                  <p:stCondLst>
                                    <p:cond delay="0"/>
                                  </p:stCondLst>
                                  <p:iterate type="lt">
                                    <p:tmPct val="50000"/>
                                  </p:iterate>
                                  <p:childTnLst>
                                    <p:set>
                                      <p:cBhvr>
                                        <p:cTn id="16" dur="1" fill="hold">
                                          <p:stCondLst>
                                            <p:cond delay="0"/>
                                          </p:stCondLst>
                                        </p:cTn>
                                        <p:tgtEl>
                                          <p:spTgt spid="18448"/>
                                        </p:tgtEl>
                                        <p:attrNameLst>
                                          <p:attrName>style.visibility</p:attrName>
                                        </p:attrNameLst>
                                      </p:cBhvr>
                                      <p:to>
                                        <p:strVal val="visible"/>
                                      </p:to>
                                    </p:set>
                                    <p:anim calcmode="discrete" valueType="clr">
                                      <p:cBhvr override="childStyle">
                                        <p:cTn id="17" dur="80"/>
                                        <p:tgtEl>
                                          <p:spTgt spid="1844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448"/>
                                        </p:tgtEl>
                                        <p:attrNameLst>
                                          <p:attrName>fillcolor</p:attrName>
                                        </p:attrNameLst>
                                      </p:cBhvr>
                                      <p:tavLst>
                                        <p:tav tm="0">
                                          <p:val>
                                            <p:clrVal>
                                              <a:schemeClr val="accent2"/>
                                            </p:clrVal>
                                          </p:val>
                                        </p:tav>
                                        <p:tav tm="50000">
                                          <p:val>
                                            <p:clrVal>
                                              <a:schemeClr val="hlink"/>
                                            </p:clrVal>
                                          </p:val>
                                        </p:tav>
                                      </p:tavLst>
                                    </p:anim>
                                    <p:set>
                                      <p:cBhvr>
                                        <p:cTn id="19" dur="80"/>
                                        <p:tgtEl>
                                          <p:spTgt spid="184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animBg="1"/>
      <p:bldP spid="18448" grpId="1" animBg="1"/>
      <p:bldP spid="18448"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type="body" idx="1"/>
          </p:nvPr>
        </p:nvSpPr>
        <p:spPr/>
        <p:txBody>
          <a:bodyPr/>
          <a:lstStyle/>
          <a:p>
            <a:pPr eaLnBrk="1" hangingPunct="1"/>
            <a:endParaRPr lang="en-US" smtClean="0"/>
          </a:p>
        </p:txBody>
      </p:sp>
      <p:pic>
        <p:nvPicPr>
          <p:cNvPr id="20484" name="Picture 2" descr="lúa"/>
          <p:cNvPicPr>
            <a:picLocks noChangeAspect="1" noChangeArrowheads="1"/>
          </p:cNvPicPr>
          <p:nvPr/>
        </p:nvPicPr>
        <p:blipFill>
          <a:blip r:embed="rId2"/>
          <a:srcRect l="5000" t="4256" r="5000" b="4256"/>
          <a:stretch>
            <a:fillRect/>
          </a:stretch>
        </p:blipFill>
        <p:spPr bwMode="auto">
          <a:xfrm>
            <a:off x="0" y="0"/>
            <a:ext cx="9144000" cy="6858000"/>
          </a:xfrm>
          <a:prstGeom prst="rect">
            <a:avLst/>
          </a:prstGeom>
          <a:noFill/>
          <a:ln w="9525">
            <a:noFill/>
            <a:miter lim="800000"/>
            <a:headEnd/>
            <a:tailEnd/>
          </a:ln>
        </p:spPr>
      </p:pic>
      <p:sp>
        <p:nvSpPr>
          <p:cNvPr id="20486" name="Rectangle 7"/>
          <p:cNvSpPr>
            <a:spLocks noChangeArrowheads="1"/>
          </p:cNvSpPr>
          <p:nvPr/>
        </p:nvSpPr>
        <p:spPr bwMode="auto">
          <a:xfrm>
            <a:off x="457200" y="1981200"/>
            <a:ext cx="8229600" cy="4144963"/>
          </a:xfrm>
          <a:prstGeom prst="rect">
            <a:avLst/>
          </a:prstGeom>
          <a:noFill/>
          <a:ln w="9525">
            <a:noFill/>
            <a:miter lim="800000"/>
            <a:headEnd/>
            <a:tailEnd/>
          </a:ln>
        </p:spPr>
        <p:txBody>
          <a:bodyPr/>
          <a:lstStyle/>
          <a:p>
            <a:pPr marL="342900" indent="-342900">
              <a:spcBef>
                <a:spcPct val="20000"/>
              </a:spcBef>
            </a:pPr>
            <a:r>
              <a:rPr lang="en-US" sz="3200">
                <a:latin typeface="Arial" charset="0"/>
              </a:rPr>
              <a:t>Gói câu hỏi số 2:</a:t>
            </a:r>
          </a:p>
          <a:p>
            <a:pPr marL="342900" indent="-342900">
              <a:spcBef>
                <a:spcPct val="20000"/>
              </a:spcBef>
            </a:pPr>
            <a:r>
              <a:rPr lang="en-US" sz="3200">
                <a:latin typeface="Arial" charset="0"/>
              </a:rPr>
              <a:t>   Than đá, dầu mỏ, khí tự nhiên có phải là nguồn năng lượng vô tận không? Kể tên một số nguồn năng lượng khác có thể thay thế chúng.</a:t>
            </a:r>
          </a:p>
          <a:p>
            <a:pPr marL="342900" indent="-342900">
              <a:spcBef>
                <a:spcPct val="20000"/>
              </a:spcBef>
            </a:pPr>
            <a:endParaRPr lang="en-US" sz="3200">
              <a:latin typeface="Arial" charset="0"/>
            </a:endParaRPr>
          </a:p>
        </p:txBody>
      </p:sp>
      <p:pic>
        <p:nvPicPr>
          <p:cNvPr id="82979" name="Picture 35" descr="139"/>
          <p:cNvPicPr>
            <a:picLocks noChangeAspect="1" noChangeArrowheads="1" noCrop="1"/>
          </p:cNvPicPr>
          <p:nvPr/>
        </p:nvPicPr>
        <p:blipFill>
          <a:blip r:embed="rId3"/>
          <a:srcRect/>
          <a:stretch>
            <a:fillRect/>
          </a:stretch>
        </p:blipFill>
        <p:spPr bwMode="auto">
          <a:xfrm>
            <a:off x="7391400" y="4267200"/>
            <a:ext cx="1371600" cy="200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979"/>
                                        </p:tgtEl>
                                        <p:attrNameLst>
                                          <p:attrName>style.visibility</p:attrName>
                                        </p:attrNameLst>
                                      </p:cBhvr>
                                      <p:to>
                                        <p:strVal val="visible"/>
                                      </p:to>
                                    </p:set>
                                    <p:anim calcmode="lin" valueType="num">
                                      <p:cBhvr>
                                        <p:cTn id="7" dur="1000" fill="hold"/>
                                        <p:tgtEl>
                                          <p:spTgt spid="82979"/>
                                        </p:tgtEl>
                                        <p:attrNameLst>
                                          <p:attrName>ppt_w</p:attrName>
                                        </p:attrNameLst>
                                      </p:cBhvr>
                                      <p:tavLst>
                                        <p:tav tm="0">
                                          <p:val>
                                            <p:fltVal val="0"/>
                                          </p:val>
                                        </p:tav>
                                        <p:tav tm="100000">
                                          <p:val>
                                            <p:strVal val="#ppt_w"/>
                                          </p:val>
                                        </p:tav>
                                      </p:tavLst>
                                    </p:anim>
                                    <p:anim calcmode="lin" valueType="num">
                                      <p:cBhvr>
                                        <p:cTn id="8" dur="1000" fill="hold"/>
                                        <p:tgtEl>
                                          <p:spTgt spid="82979"/>
                                        </p:tgtEl>
                                        <p:attrNameLst>
                                          <p:attrName>ppt_h</p:attrName>
                                        </p:attrNameLst>
                                      </p:cBhvr>
                                      <p:tavLst>
                                        <p:tav tm="0">
                                          <p:val>
                                            <p:fltVal val="0"/>
                                          </p:val>
                                        </p:tav>
                                        <p:tav tm="100000">
                                          <p:val>
                                            <p:strVal val="#ppt_h"/>
                                          </p:val>
                                        </p:tav>
                                      </p:tavLst>
                                    </p:anim>
                                    <p:anim calcmode="lin" valueType="num">
                                      <p:cBhvr>
                                        <p:cTn id="9" dur="1000" fill="hold"/>
                                        <p:tgtEl>
                                          <p:spTgt spid="82979"/>
                                        </p:tgtEl>
                                        <p:attrNameLst>
                                          <p:attrName>style.rotation</p:attrName>
                                        </p:attrNameLst>
                                      </p:cBhvr>
                                      <p:tavLst>
                                        <p:tav tm="0">
                                          <p:val>
                                            <p:fltVal val="90"/>
                                          </p:val>
                                        </p:tav>
                                        <p:tav tm="100000">
                                          <p:val>
                                            <p:fltVal val="0"/>
                                          </p:val>
                                        </p:tav>
                                      </p:tavLst>
                                    </p:anim>
                                    <p:animEffect transition="in" filter="fade">
                                      <p:cBhvr>
                                        <p:cTn id="10" dur="1000"/>
                                        <p:tgtEl>
                                          <p:spTgt spid="82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01"/>
          <p:cNvPicPr>
            <a:picLocks noGrp="1" noChangeAspect="1" noChangeArrowheads="1"/>
          </p:cNvPicPr>
          <p:nvPr>
            <p:ph type="body" idx="1"/>
          </p:nvPr>
        </p:nvPicPr>
        <p:blipFill>
          <a:blip r:embed="rId3"/>
          <a:srcRect/>
          <a:stretch>
            <a:fillRect/>
          </a:stretch>
        </p:blipFill>
        <p:spPr>
          <a:xfrm>
            <a:off x="0" y="152400"/>
            <a:ext cx="9372600" cy="6705600"/>
          </a:xfrm>
          <a:noFill/>
        </p:spPr>
      </p:pic>
      <p:sp>
        <p:nvSpPr>
          <p:cNvPr id="3075" name="WordArt 6"/>
          <p:cNvSpPr>
            <a:spLocks noChangeArrowheads="1" noChangeShapeType="1" noTextEdit="1"/>
          </p:cNvSpPr>
          <p:nvPr/>
        </p:nvSpPr>
        <p:spPr bwMode="auto">
          <a:xfrm>
            <a:off x="457200" y="1600200"/>
            <a:ext cx="8229600" cy="4525963"/>
          </a:xfrm>
          <a:prstGeom prst="rect">
            <a:avLst/>
          </a:prstGeom>
        </p:spPr>
        <p:txBody>
          <a:bodyPr spcFirstLastPara="1" wrap="none" fromWordArt="1">
            <a:prstTxWarp prst="textArchUp">
              <a:avLst>
                <a:gd name="adj" fmla="val 10873340"/>
              </a:avLst>
            </a:prstTxWarp>
            <a:scene3d>
              <a:camera prst="legacyObliqueTopRight"/>
              <a:lightRig rig="legacyFlat3" dir="b"/>
            </a:scene3d>
            <a:sp3d extrusionH="430200" prstMaterial="legacyMatte">
              <a:extrusionClr>
                <a:srgbClr val="00FF00"/>
              </a:extrusionClr>
            </a:sp3d>
          </a:bodyPr>
          <a:lstStyle/>
          <a:p>
            <a:pPr algn="ctr"/>
            <a:r>
              <a:rPr lang="vi-VN" sz="3200" kern="10">
                <a:ln w="9525">
                  <a:round/>
                  <a:headEnd/>
                  <a:tailEnd/>
                </a:ln>
                <a:solidFill>
                  <a:srgbClr val="00FF00"/>
                </a:solidFill>
                <a:latin typeface="Arial"/>
                <a:cs typeface="Arial"/>
              </a:rPr>
              <a:t>TRÒ CHƠI</a:t>
            </a:r>
            <a:endParaRPr lang="en-US" sz="3200" kern="10">
              <a:ln w="9525">
                <a:round/>
                <a:headEnd/>
                <a:tailEnd/>
              </a:ln>
              <a:solidFill>
                <a:srgbClr val="00FF00"/>
              </a:solidFill>
              <a:latin typeface="Arial"/>
              <a:cs typeface="Arial"/>
            </a:endParaRPr>
          </a:p>
        </p:txBody>
      </p:sp>
      <p:sp>
        <p:nvSpPr>
          <p:cNvPr id="64550" name="Text Box 38" descr="hcid_3"/>
          <p:cNvSpPr txBox="1">
            <a:spLocks noChangeArrowheads="1"/>
          </p:cNvSpPr>
          <p:nvPr/>
        </p:nvSpPr>
        <p:spPr bwMode="auto">
          <a:xfrm>
            <a:off x="2743200" y="2819400"/>
            <a:ext cx="3565525" cy="646113"/>
          </a:xfrm>
          <a:prstGeom prst="rect">
            <a:avLst/>
          </a:prstGeom>
          <a:blipFill dpi="0" rotWithShape="1">
            <a:blip r:embed="rId4"/>
            <a:srcRect/>
            <a:stretch>
              <a:fillRect/>
            </a:stretch>
          </a:blipFill>
          <a:ln w="9525">
            <a:noFill/>
            <a:miter lim="800000"/>
            <a:headEnd/>
            <a:tailEnd/>
          </a:ln>
          <a:effectLst/>
        </p:spPr>
        <p:txBody>
          <a:bodyPr>
            <a:spAutoFit/>
          </a:bodyPr>
          <a:lstStyle/>
          <a:p>
            <a:pPr algn="ctr">
              <a:spcBef>
                <a:spcPct val="50000"/>
              </a:spcBef>
              <a:defRPr/>
            </a:pPr>
            <a:endParaRPr lang="en-US" sz="3600" b="1">
              <a:solidFill>
                <a:srgbClr val="FF0066"/>
              </a:solidFill>
              <a:effectLst>
                <a:outerShdw blurRad="38100" dist="38100" dir="2700000" algn="tl">
                  <a:srgbClr val="000000"/>
                </a:outerShdw>
              </a:effectLst>
              <a:latin typeface="Arial"/>
              <a:cs typeface="Arial" charset="0"/>
            </a:endParaRPr>
          </a:p>
        </p:txBody>
      </p:sp>
      <p:sp>
        <p:nvSpPr>
          <p:cNvPr id="64551" name="Text Box 39"/>
          <p:cNvSpPr txBox="1">
            <a:spLocks noChangeArrowheads="1"/>
          </p:cNvSpPr>
          <p:nvPr/>
        </p:nvSpPr>
        <p:spPr bwMode="auto">
          <a:xfrm>
            <a:off x="2819400" y="2819400"/>
            <a:ext cx="3429000" cy="646113"/>
          </a:xfrm>
          <a:prstGeom prst="rect">
            <a:avLst/>
          </a:prstGeom>
          <a:noFill/>
          <a:ln w="9525">
            <a:noFill/>
            <a:miter lim="800000"/>
            <a:headEnd/>
            <a:tailEnd/>
          </a:ln>
          <a:effectLst/>
        </p:spPr>
        <p:txBody>
          <a:bodyPr>
            <a:spAutoFit/>
          </a:bodyPr>
          <a:lstStyle/>
          <a:p>
            <a:pPr algn="ctr">
              <a:spcBef>
                <a:spcPct val="50000"/>
              </a:spcBef>
              <a:defRPr/>
            </a:pPr>
            <a:r>
              <a:rPr lang="en-US" sz="3600" b="1" i="1">
                <a:solidFill>
                  <a:srgbClr val="FF0066"/>
                </a:solidFill>
                <a:effectLst>
                  <a:outerShdw blurRad="38100" dist="38100" dir="2700000" algn="tl">
                    <a:srgbClr val="C0C0C0"/>
                  </a:outerShdw>
                </a:effectLst>
                <a:latin typeface="Arial"/>
                <a:cs typeface="Arial" charset="0"/>
              </a:rPr>
              <a:t>Ô chữ bí ẩn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4551"/>
                                        </p:tgtEl>
                                        <p:attrNameLst>
                                          <p:attrName>style.visibility</p:attrName>
                                        </p:attrNameLst>
                                      </p:cBhvr>
                                      <p:to>
                                        <p:strVal val="visible"/>
                                      </p:to>
                                    </p:set>
                                    <p:anim calcmode="lin" valueType="num">
                                      <p:cBhvr>
                                        <p:cTn id="7" dur="2000" fill="hold"/>
                                        <p:tgtEl>
                                          <p:spTgt spid="64551"/>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4551"/>
                                        </p:tgtEl>
                                        <p:attrNameLst>
                                          <p:attrName>ppt_y</p:attrName>
                                        </p:attrNameLst>
                                      </p:cBhvr>
                                      <p:tavLst>
                                        <p:tav tm="0">
                                          <p:val>
                                            <p:strVal val="#ppt_y"/>
                                          </p:val>
                                        </p:tav>
                                        <p:tav tm="100000">
                                          <p:val>
                                            <p:strVal val="#ppt_y"/>
                                          </p:val>
                                        </p:tav>
                                      </p:tavLst>
                                    </p:anim>
                                    <p:anim calcmode="lin" valueType="num">
                                      <p:cBhvr>
                                        <p:cTn id="9" dur="2000" fill="hold"/>
                                        <p:tgtEl>
                                          <p:spTgt spid="64551"/>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455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455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p:cNvSpPr>
            <a:spLocks noGrp="1" noChangeArrowheads="1"/>
          </p:cNvSpPr>
          <p:nvPr>
            <p:ph type="body" idx="1"/>
          </p:nvPr>
        </p:nvSpPr>
        <p:spPr>
          <a:prstGeom prst="cloudCallout">
            <a:avLst>
              <a:gd name="adj1" fmla="val -70431"/>
              <a:gd name="adj2" fmla="val 64491"/>
            </a:avLst>
          </a:prstGeom>
          <a:solidFill>
            <a:srgbClr val="00FFFF"/>
          </a:solidFill>
          <a:ln>
            <a:solidFill>
              <a:schemeClr val="tx1"/>
            </a:solidFill>
            <a:round/>
          </a:ln>
        </p:spPr>
        <p:txBody>
          <a:bodyPr/>
          <a:lstStyle/>
          <a:p>
            <a:pPr eaLnBrk="1" hangingPunct="1">
              <a:lnSpc>
                <a:spcPct val="80000"/>
              </a:lnSpc>
              <a:buFontTx/>
              <a:buNone/>
            </a:pPr>
            <a:r>
              <a:rPr lang="en-US" sz="2400" b="1" smtClean="0"/>
              <a:t>   Than đá, dầu mỏ, khí đốt tự nhiên được hình thành từ xác sinh vật qua hàng triệu năm. Hiện nay các nguồn năng lượng này đang có nguy cơ bị cạn kiệt do việc sử dụng của con người.Con người đang tìm cách khai thác, sử dụng năng lượng mặt trời, nước chảy,…)</a:t>
            </a: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plus(out)">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609600" y="457200"/>
            <a:ext cx="8229600" cy="1143000"/>
          </a:xfrm>
          <a:prstGeom prst="rect">
            <a:avLst/>
          </a:prstGeom>
          <a:noFill/>
          <a:ln w="9525">
            <a:noFill/>
            <a:miter lim="800000"/>
            <a:headEnd/>
            <a:tailEnd/>
          </a:ln>
        </p:spPr>
        <p:txBody>
          <a:bodyPr anchor="ctr"/>
          <a:lstStyle/>
          <a:p>
            <a:pPr algn="ctr"/>
            <a:r>
              <a:rPr lang="en-US" sz="2800">
                <a:solidFill>
                  <a:schemeClr val="tx2"/>
                </a:solidFill>
                <a:latin typeface="Arial" charset="0"/>
              </a:rPr>
              <a:t/>
            </a:r>
            <a:br>
              <a:rPr lang="en-US" sz="2800">
                <a:solidFill>
                  <a:schemeClr val="tx2"/>
                </a:solidFill>
                <a:latin typeface="Arial" charset="0"/>
              </a:rPr>
            </a:br>
            <a:r>
              <a:rPr lang="en-US" sz="2800">
                <a:solidFill>
                  <a:schemeClr val="tx2"/>
                </a:solidFill>
                <a:latin typeface="Arial" charset="0"/>
              </a:rPr>
              <a:t/>
            </a:r>
            <a:br>
              <a:rPr lang="en-US" sz="2800">
                <a:solidFill>
                  <a:schemeClr val="tx2"/>
                </a:solidFill>
                <a:latin typeface="Arial" charset="0"/>
              </a:rPr>
            </a:br>
            <a:r>
              <a:rPr lang="en-US" sz="2800">
                <a:solidFill>
                  <a:schemeClr val="tx2"/>
                </a:solidFill>
                <a:latin typeface="Arial" charset="0"/>
              </a:rPr>
              <a:t/>
            </a:r>
            <a:br>
              <a:rPr lang="en-US" sz="2800">
                <a:solidFill>
                  <a:schemeClr val="tx2"/>
                </a:solidFill>
                <a:latin typeface="Arial" charset="0"/>
              </a:rPr>
            </a:br>
            <a:r>
              <a:rPr lang="en-US" sz="2800">
                <a:solidFill>
                  <a:schemeClr val="tx2"/>
                </a:solidFill>
                <a:latin typeface="Arial" charset="0"/>
              </a:rPr>
              <a:t/>
            </a:r>
            <a:br>
              <a:rPr lang="en-US" sz="2800">
                <a:solidFill>
                  <a:schemeClr val="tx2"/>
                </a:solidFill>
                <a:latin typeface="Arial" charset="0"/>
              </a:rPr>
            </a:br>
            <a:r>
              <a:rPr lang="en-US" sz="2800">
                <a:solidFill>
                  <a:schemeClr val="tx2"/>
                </a:solidFill>
                <a:latin typeface="Arial" charset="0"/>
              </a:rPr>
              <a:t/>
            </a:r>
            <a:br>
              <a:rPr lang="en-US" sz="2800">
                <a:solidFill>
                  <a:schemeClr val="tx2"/>
                </a:solidFill>
                <a:latin typeface="Arial" charset="0"/>
              </a:rPr>
            </a:br>
            <a:r>
              <a:rPr lang="en-US" sz="2800">
                <a:solidFill>
                  <a:schemeClr val="tx2"/>
                </a:solidFill>
                <a:latin typeface="Arial" charset="0"/>
              </a:rPr>
              <a:t>Khoa học</a:t>
            </a:r>
            <a:br>
              <a:rPr lang="en-US" sz="2800">
                <a:solidFill>
                  <a:schemeClr val="tx2"/>
                </a:solidFill>
                <a:latin typeface="Arial" charset="0"/>
              </a:rPr>
            </a:br>
            <a:r>
              <a:rPr lang="en-US" sz="3200">
                <a:solidFill>
                  <a:schemeClr val="tx2"/>
                </a:solidFill>
                <a:latin typeface="Arial" charset="0"/>
              </a:rPr>
              <a:t>Sử dụng năng lượng chất đốt (tiết 2)</a:t>
            </a:r>
            <a:br>
              <a:rPr lang="en-US" sz="3200">
                <a:solidFill>
                  <a:schemeClr val="tx2"/>
                </a:solidFill>
                <a:latin typeface="Arial" charset="0"/>
              </a:rPr>
            </a:br>
            <a:endParaRPr lang="en-US" sz="3200">
              <a:solidFill>
                <a:schemeClr val="tx2"/>
              </a:solidFill>
              <a:latin typeface="Arial" charset="0"/>
            </a:endParaRPr>
          </a:p>
        </p:txBody>
      </p:sp>
      <p:sp>
        <p:nvSpPr>
          <p:cNvPr id="22531" name="Rectangle 6"/>
          <p:cNvSpPr>
            <a:spLocks noChangeArrowheads="1"/>
          </p:cNvSpPr>
          <p:nvPr/>
        </p:nvSpPr>
        <p:spPr bwMode="auto">
          <a:xfrm>
            <a:off x="1295400" y="2514600"/>
            <a:ext cx="6781800" cy="1570038"/>
          </a:xfrm>
          <a:prstGeom prst="rect">
            <a:avLst/>
          </a:prstGeom>
          <a:noFill/>
          <a:ln w="9525">
            <a:noFill/>
            <a:miter lim="800000"/>
            <a:headEnd/>
            <a:tailEnd/>
          </a:ln>
        </p:spPr>
        <p:txBody>
          <a:bodyPr>
            <a:spAutoFit/>
          </a:bodyPr>
          <a:lstStyle/>
          <a:p>
            <a:r>
              <a:rPr lang="en-US" sz="3200">
                <a:solidFill>
                  <a:schemeClr val="tx2"/>
                </a:solidFill>
                <a:latin typeface="Arial" charset="0"/>
              </a:rPr>
              <a:t>G</a:t>
            </a:r>
            <a:r>
              <a:rPr lang="en-US" sz="3200">
                <a:latin typeface="Arial" charset="0"/>
              </a:rPr>
              <a:t>ói câu hỏi số 3: </a:t>
            </a:r>
            <a:r>
              <a:rPr lang="en-US" sz="3200">
                <a:solidFill>
                  <a:schemeClr val="tx2"/>
                </a:solidFill>
                <a:latin typeface="Arial" charset="0"/>
              </a:rPr>
              <a:t>B</a:t>
            </a:r>
            <a:r>
              <a:rPr lang="en-US" sz="3200">
                <a:latin typeface="Arial" charset="0"/>
              </a:rPr>
              <a:t>ạn và gia đình bạn có thể làm gì để tránh lãng phí chất đốt ?</a:t>
            </a:r>
          </a:p>
        </p:txBody>
      </p:sp>
      <p:pic>
        <p:nvPicPr>
          <p:cNvPr id="26633" name="Picture 9" descr="139"/>
          <p:cNvPicPr>
            <a:picLocks noGrp="1" noChangeAspect="1" noChangeArrowheads="1" noCrop="1"/>
          </p:cNvPicPr>
          <p:nvPr>
            <p:ph type="body" idx="1"/>
          </p:nvPr>
        </p:nvPicPr>
        <p:blipFill>
          <a:blip r:embed="rId2"/>
          <a:srcRect/>
          <a:stretch>
            <a:fillRect/>
          </a:stretch>
        </p:blipFill>
        <p:spPr>
          <a:xfrm>
            <a:off x="7162800" y="3657600"/>
            <a:ext cx="1981200" cy="3200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6633"/>
                                        </p:tgtEl>
                                        <p:attrNameLst>
                                          <p:attrName>style.visibility</p:attrName>
                                        </p:attrNameLst>
                                      </p:cBhvr>
                                      <p:to>
                                        <p:strVal val="visible"/>
                                      </p:to>
                                    </p:set>
                                    <p:anim calcmode="lin" valueType="num">
                                      <p:cBhvr>
                                        <p:cTn id="7" dur="1000" fill="hold"/>
                                        <p:tgtEl>
                                          <p:spTgt spid="26633"/>
                                        </p:tgtEl>
                                        <p:attrNameLst>
                                          <p:attrName>ppt_w</p:attrName>
                                        </p:attrNameLst>
                                      </p:cBhvr>
                                      <p:tavLst>
                                        <p:tav tm="0">
                                          <p:val>
                                            <p:fltVal val="0"/>
                                          </p:val>
                                        </p:tav>
                                        <p:tav tm="100000">
                                          <p:val>
                                            <p:strVal val="#ppt_w"/>
                                          </p:val>
                                        </p:tav>
                                      </p:tavLst>
                                    </p:anim>
                                    <p:anim calcmode="lin" valueType="num">
                                      <p:cBhvr>
                                        <p:cTn id="8" dur="1000" fill="hold"/>
                                        <p:tgtEl>
                                          <p:spTgt spid="26633"/>
                                        </p:tgtEl>
                                        <p:attrNameLst>
                                          <p:attrName>ppt_h</p:attrName>
                                        </p:attrNameLst>
                                      </p:cBhvr>
                                      <p:tavLst>
                                        <p:tav tm="0">
                                          <p:val>
                                            <p:fltVal val="0"/>
                                          </p:val>
                                        </p:tav>
                                        <p:tav tm="100000">
                                          <p:val>
                                            <p:strVal val="#ppt_h"/>
                                          </p:val>
                                        </p:tav>
                                      </p:tavLst>
                                    </p:anim>
                                    <p:anim calcmode="lin" valueType="num">
                                      <p:cBhvr>
                                        <p:cTn id="9" dur="1000" fill="hold"/>
                                        <p:tgtEl>
                                          <p:spTgt spid="26633"/>
                                        </p:tgtEl>
                                        <p:attrNameLst>
                                          <p:attrName>style.rotation</p:attrName>
                                        </p:attrNameLst>
                                      </p:cBhvr>
                                      <p:tavLst>
                                        <p:tav tm="0">
                                          <p:val>
                                            <p:fltVal val="90"/>
                                          </p:val>
                                        </p:tav>
                                        <p:tav tm="100000">
                                          <p:val>
                                            <p:fltVal val="0"/>
                                          </p:val>
                                        </p:tav>
                                      </p:tavLst>
                                    </p:anim>
                                    <p:animEffect transition="in" filter="fade">
                                      <p:cBhvr>
                                        <p:cTn id="10" dur="1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81000" y="1524000"/>
            <a:ext cx="8229600" cy="4525963"/>
          </a:xfrm>
        </p:spPr>
        <p:txBody>
          <a:bodyPr/>
          <a:lstStyle/>
          <a:p>
            <a:pPr eaLnBrk="1" hangingPunct="1"/>
            <a:endParaRPr lang="en-US" dirty="0" smtClean="0"/>
          </a:p>
        </p:txBody>
      </p:sp>
      <p:sp>
        <p:nvSpPr>
          <p:cNvPr id="87046" name="Text Box 6"/>
          <p:cNvSpPr txBox="1">
            <a:spLocks noChangeArrowheads="1"/>
          </p:cNvSpPr>
          <p:nvPr/>
        </p:nvSpPr>
        <p:spPr bwMode="auto">
          <a:xfrm>
            <a:off x="885825" y="2971800"/>
            <a:ext cx="7924800" cy="1384300"/>
          </a:xfrm>
          <a:prstGeom prst="rect">
            <a:avLst/>
          </a:prstGeom>
          <a:noFill/>
          <a:ln w="9525">
            <a:noFill/>
            <a:miter lim="800000"/>
            <a:headEnd/>
            <a:tailEnd/>
          </a:ln>
        </p:spPr>
        <p:txBody>
          <a:bodyPr>
            <a:spAutoFit/>
          </a:bodyPr>
          <a:lstStyle/>
          <a:p>
            <a:pPr marL="342900" indent="-342900">
              <a:spcBef>
                <a:spcPct val="50000"/>
              </a:spcBef>
              <a:buFontTx/>
              <a:buAutoNum type="alphaLcPeriod"/>
            </a:pPr>
            <a:r>
              <a:rPr lang="en-US" sz="2400" dirty="0" err="1">
                <a:solidFill>
                  <a:srgbClr val="FF0000"/>
                </a:solidFill>
                <a:latin typeface="Times New Roman" pitchFamily="18" charset="0"/>
                <a:cs typeface="Times New Roman" pitchFamily="18" charset="0"/>
              </a:rPr>
              <a:t>Tắt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bếp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sau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a:t>
            </a:r>
          </a:p>
          <a:p>
            <a:pPr marL="342900" indent="-342900">
              <a:spcBef>
                <a:spcPct val="50000"/>
              </a:spcBef>
              <a:buFontTx/>
              <a:buAutoNum type="alphaLcPeriod"/>
            </a:pPr>
            <a:r>
              <a:rPr lang="en-US" sz="2400" dirty="0" err="1">
                <a:solidFill>
                  <a:srgbClr val="FF0000"/>
                </a:solidFill>
                <a:latin typeface="Times New Roman" pitchFamily="18" charset="0"/>
                <a:cs typeface="Times New Roman" pitchFamily="18" charset="0"/>
              </a:rPr>
              <a:t>Để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bếp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nhỏ</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lửa</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không</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để</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lửa</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cháy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quá</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to, </a:t>
            </a:r>
            <a:r>
              <a:rPr lang="en-US" sz="2400" dirty="0" err="1">
                <a:solidFill>
                  <a:srgbClr val="FF0000"/>
                </a:solidFill>
                <a:latin typeface="Times New Roman" pitchFamily="18" charset="0"/>
                <a:cs typeface="Times New Roman" pitchFamily="18" charset="0"/>
              </a:rPr>
              <a:t>lửa</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bén</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ngoài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khi</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đ</a:t>
            </a:r>
            <a:r>
              <a:rPr lang="en-US" sz="2400" dirty="0">
                <a:solidFill>
                  <a:srgbClr val="FF0000"/>
                </a:solidFill>
                <a:latin typeface="Times New Roman" pitchFamily="18" charset="0"/>
                <a:cs typeface="Times New Roman" pitchFamily="18" charset="0"/>
              </a:rPr>
              <a:t>un </a:t>
            </a:r>
            <a:r>
              <a:rPr lang="en-US" sz="2400" dirty="0" err="1">
                <a:solidFill>
                  <a:srgbClr val="FF0000"/>
                </a:solidFill>
                <a:latin typeface="Times New Roman" pitchFamily="18" charset="0"/>
                <a:cs typeface="Times New Roman" pitchFamily="18" charset="0"/>
              </a:rPr>
              <a:t>nấu</a:t>
            </a:r>
            <a:r>
              <a:rPr lang="en-US" sz="24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box(in)">
                                      <p:cBhvr>
                                        <p:cTn id="7" dur="5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J023"/>
          <p:cNvPicPr>
            <a:picLocks noGrp="1" noChangeAspect="1" noChangeArrowheads="1"/>
          </p:cNvPicPr>
          <p:nvPr>
            <p:ph type="body" idx="1"/>
          </p:nvPr>
        </p:nvPicPr>
        <p:blipFill>
          <a:blip r:embed="rId2"/>
          <a:srcRect l="10834" t="5556" r="5833" b="3333"/>
          <a:stretch>
            <a:fillRect/>
          </a:stretch>
        </p:blipFill>
        <p:spPr>
          <a:xfrm>
            <a:off x="685800" y="228600"/>
            <a:ext cx="7848600" cy="6172200"/>
          </a:xfrm>
          <a:noFill/>
        </p:spPr>
      </p:pic>
      <p:sp>
        <p:nvSpPr>
          <p:cNvPr id="29702" name="WordArt 6"/>
          <p:cNvSpPr>
            <a:spLocks noChangeArrowheads="1" noChangeShapeType="1" noTextEdit="1"/>
          </p:cNvSpPr>
          <p:nvPr/>
        </p:nvSpPr>
        <p:spPr bwMode="auto">
          <a:xfrm>
            <a:off x="457200" y="1066800"/>
            <a:ext cx="8229600" cy="3352800"/>
          </a:xfrm>
          <a:prstGeom prst="rect">
            <a:avLst/>
          </a:prstGeom>
        </p:spPr>
        <p:txBody>
          <a:bodyPr wrap="none" fromWordArt="1">
            <a:prstTxWarp prst="textWave2">
              <a:avLst>
                <a:gd name="adj1" fmla="val 13005"/>
                <a:gd name="adj2" fmla="val -560"/>
              </a:avLst>
            </a:prstTxWarp>
          </a:bodyPr>
          <a:lstStyle/>
          <a:p>
            <a:pPr algn="ctr"/>
            <a:r>
              <a:rPr lang="vi-VN" sz="32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rPr>
              <a:t>Tăng tốc</a:t>
            </a:r>
            <a:endParaRPr lang="en-US" sz="32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additive="base">
                                        <p:cTn id="7" dur="5000" fill="hold"/>
                                        <p:tgtEl>
                                          <p:spTgt spid="29702"/>
                                        </p:tgtEl>
                                        <p:attrNameLst>
                                          <p:attrName>ppt_x</p:attrName>
                                        </p:attrNameLst>
                                      </p:cBhvr>
                                      <p:tavLst>
                                        <p:tav tm="0">
                                          <p:val>
                                            <p:strVal val="#ppt_x"/>
                                          </p:val>
                                        </p:tav>
                                        <p:tav tm="100000">
                                          <p:val>
                                            <p:strVal val="#ppt_x"/>
                                          </p:val>
                                        </p:tav>
                                      </p:tavLst>
                                    </p:anim>
                                    <p:anim calcmode="lin" valueType="num">
                                      <p:cBhvr additive="base">
                                        <p:cTn id="8" dur="5000" fill="hold"/>
                                        <p:tgtEl>
                                          <p:spTgt spid="2970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pic>
        <p:nvPicPr>
          <p:cNvPr id="30724" name="Picture 4" descr="Tac_duong1"/>
          <p:cNvPicPr>
            <a:picLocks noGrp="1" noChangeAspect="1" noChangeArrowheads="1"/>
          </p:cNvPicPr>
          <p:nvPr>
            <p:ph type="body" idx="1"/>
          </p:nvPr>
        </p:nvPicPr>
        <p:blipFill>
          <a:blip r:embed="rId2"/>
          <a:srcRect/>
          <a:stretch>
            <a:fillRect/>
          </a:stretch>
        </p:blipFill>
        <p:spPr>
          <a:xfrm>
            <a:off x="152400" y="381000"/>
            <a:ext cx="8686800" cy="6248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32772" name="Picture 4" descr="Bep_qua_soi"/>
          <p:cNvPicPr>
            <a:picLocks noChangeAspect="1" noChangeArrowheads="1"/>
          </p:cNvPicPr>
          <p:nvPr/>
        </p:nvPicPr>
        <p:blipFill>
          <a:blip r:embed="rId2"/>
          <a:srcRect/>
          <a:stretch>
            <a:fillRect/>
          </a:stretch>
        </p:blipFill>
        <p:spPr bwMode="auto">
          <a:xfrm>
            <a:off x="381000" y="304800"/>
            <a:ext cx="8534400" cy="609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pic>
        <p:nvPicPr>
          <p:cNvPr id="27651" name="Picture 4" descr="A010"/>
          <p:cNvPicPr>
            <a:picLocks noGrp="1" noChangeAspect="1" noChangeArrowheads="1"/>
          </p:cNvPicPr>
          <p:nvPr>
            <p:ph type="body" idx="1"/>
          </p:nvPr>
        </p:nvPicPr>
        <p:blipFill>
          <a:blip r:embed="rId2">
            <a:lum bright="12000"/>
          </a:blip>
          <a:srcRect/>
          <a:stretch>
            <a:fillRect/>
          </a:stretch>
        </p:blipFill>
        <p:spPr>
          <a:xfrm>
            <a:off x="762000" y="1600200"/>
            <a:ext cx="7772400" cy="4525963"/>
          </a:xfrm>
          <a:noFill/>
        </p:spPr>
      </p:pic>
      <p:pic>
        <p:nvPicPr>
          <p:cNvPr id="27652" name="Picture 5" descr="Su_dung_nang_luong_chat_dot"/>
          <p:cNvPicPr>
            <a:picLocks noChangeAspect="1" noChangeArrowheads="1"/>
          </p:cNvPicPr>
          <p:nvPr/>
        </p:nvPicPr>
        <p:blipFill>
          <a:blip r:embed="rId3"/>
          <a:srcRect/>
          <a:stretch>
            <a:fillRect/>
          </a:stretch>
        </p:blipFill>
        <p:spPr bwMode="auto">
          <a:xfrm>
            <a:off x="1066800" y="304800"/>
            <a:ext cx="76962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4" descr="A010"/>
          <p:cNvPicPr>
            <a:picLocks noChangeAspect="1" noChangeArrowheads="1"/>
          </p:cNvPicPr>
          <p:nvPr/>
        </p:nvPicPr>
        <p:blipFill>
          <a:blip r:embed="rId2">
            <a:lum bright="12000"/>
          </a:blip>
          <a:srcRect/>
          <a:stretch>
            <a:fillRect/>
          </a:stretch>
        </p:blipFill>
        <p:spPr bwMode="auto">
          <a:xfrm>
            <a:off x="0" y="0"/>
            <a:ext cx="9144000" cy="6858000"/>
          </a:xfrm>
          <a:prstGeom prst="rect">
            <a:avLst/>
          </a:prstGeom>
          <a:noFill/>
          <a:ln w="9525">
            <a:noFill/>
            <a:miter lim="800000"/>
            <a:headEnd/>
            <a:tailEnd/>
          </a:ln>
        </p:spPr>
      </p:pic>
      <p:pic>
        <p:nvPicPr>
          <p:cNvPr id="33797" name="Picture 5" descr="Bep_de_khong"/>
          <p:cNvPicPr>
            <a:picLocks noChangeAspect="1" noChangeArrowheads="1"/>
          </p:cNvPicPr>
          <p:nvPr/>
        </p:nvPicPr>
        <p:blipFill>
          <a:blip r:embed="rId3"/>
          <a:srcRect/>
          <a:stretch>
            <a:fillRect/>
          </a:stretch>
        </p:blipFill>
        <p:spPr bwMode="auto">
          <a:xfrm>
            <a:off x="304800" y="1066800"/>
            <a:ext cx="85344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in)">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pic>
        <p:nvPicPr>
          <p:cNvPr id="35844" name="Picture 4" descr="Cui_muc"/>
          <p:cNvPicPr>
            <a:picLocks noGrp="1" noChangeAspect="1" noChangeArrowheads="1"/>
          </p:cNvPicPr>
          <p:nvPr>
            <p:ph type="body" idx="1"/>
          </p:nvPr>
        </p:nvPicPr>
        <p:blipFill>
          <a:blip r:embed="rId2"/>
          <a:srcRect/>
          <a:stretch>
            <a:fillRect/>
          </a:stretch>
        </p:blipFill>
        <p:spPr>
          <a:xfrm>
            <a:off x="533400" y="228600"/>
            <a:ext cx="8229600" cy="6324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Tac_duong1"/>
          <p:cNvPicPr>
            <a:picLocks noGrp="1" noChangeAspect="1" noChangeArrowheads="1"/>
          </p:cNvPicPr>
          <p:nvPr>
            <p:ph type="body" idx="1"/>
          </p:nvPr>
        </p:nvPicPr>
        <p:blipFill>
          <a:blip r:embed="rId2"/>
          <a:srcRect/>
          <a:stretch>
            <a:fillRect/>
          </a:stretch>
        </p:blipFill>
        <p:spPr>
          <a:xfrm>
            <a:off x="0" y="304800"/>
            <a:ext cx="4953000" cy="2286000"/>
          </a:xfrm>
          <a:noFill/>
        </p:spPr>
      </p:pic>
      <p:pic>
        <p:nvPicPr>
          <p:cNvPr id="37893" name="Picture 5" descr="Bep_qua_soi"/>
          <p:cNvPicPr>
            <a:picLocks noChangeAspect="1" noChangeArrowheads="1"/>
          </p:cNvPicPr>
          <p:nvPr/>
        </p:nvPicPr>
        <p:blipFill>
          <a:blip r:embed="rId3"/>
          <a:srcRect/>
          <a:stretch>
            <a:fillRect/>
          </a:stretch>
        </p:blipFill>
        <p:spPr bwMode="auto">
          <a:xfrm>
            <a:off x="4343400" y="152400"/>
            <a:ext cx="4800600" cy="2514600"/>
          </a:xfrm>
          <a:prstGeom prst="rect">
            <a:avLst/>
          </a:prstGeom>
          <a:noFill/>
          <a:ln w="9525">
            <a:noFill/>
            <a:miter lim="800000"/>
            <a:headEnd/>
            <a:tailEnd/>
          </a:ln>
        </p:spPr>
      </p:pic>
      <p:pic>
        <p:nvPicPr>
          <p:cNvPr id="30724" name="Picture 7" descr="Su_dung_nang_luong_chat_dot"/>
          <p:cNvPicPr>
            <a:picLocks noChangeAspect="1" noChangeArrowheads="1"/>
          </p:cNvPicPr>
          <p:nvPr/>
        </p:nvPicPr>
        <p:blipFill>
          <a:blip r:embed="rId4"/>
          <a:srcRect/>
          <a:stretch>
            <a:fillRect/>
          </a:stretch>
        </p:blipFill>
        <p:spPr bwMode="auto">
          <a:xfrm>
            <a:off x="609600" y="2438400"/>
            <a:ext cx="7924800" cy="2362200"/>
          </a:xfrm>
          <a:prstGeom prst="rect">
            <a:avLst/>
          </a:prstGeom>
          <a:noFill/>
          <a:ln w="9525">
            <a:noFill/>
            <a:miter lim="800000"/>
            <a:headEnd/>
            <a:tailEnd/>
          </a:ln>
        </p:spPr>
      </p:pic>
      <p:pic>
        <p:nvPicPr>
          <p:cNvPr id="37896" name="Picture 8" descr="Bep_de_khong"/>
          <p:cNvPicPr>
            <a:picLocks noChangeAspect="1" noChangeArrowheads="1"/>
          </p:cNvPicPr>
          <p:nvPr/>
        </p:nvPicPr>
        <p:blipFill>
          <a:blip r:embed="rId5"/>
          <a:srcRect/>
          <a:stretch>
            <a:fillRect/>
          </a:stretch>
        </p:blipFill>
        <p:spPr bwMode="auto">
          <a:xfrm>
            <a:off x="914400" y="4953000"/>
            <a:ext cx="2438400" cy="1600200"/>
          </a:xfrm>
          <a:prstGeom prst="rect">
            <a:avLst/>
          </a:prstGeom>
          <a:noFill/>
          <a:ln w="9525">
            <a:noFill/>
            <a:miter lim="800000"/>
            <a:headEnd/>
            <a:tailEnd/>
          </a:ln>
        </p:spPr>
      </p:pic>
      <p:pic>
        <p:nvPicPr>
          <p:cNvPr id="37897" name="Picture 9" descr="Cui_muc"/>
          <p:cNvPicPr>
            <a:picLocks noChangeAspect="1" noChangeArrowheads="1"/>
          </p:cNvPicPr>
          <p:nvPr/>
        </p:nvPicPr>
        <p:blipFill>
          <a:blip r:embed="rId6"/>
          <a:srcRect/>
          <a:stretch>
            <a:fillRect/>
          </a:stretch>
        </p:blipFill>
        <p:spPr bwMode="auto">
          <a:xfrm>
            <a:off x="4343400" y="5029200"/>
            <a:ext cx="39624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par>
                                <p:cTn id="8" presetID="3" presetClass="entr" presetSubtype="10" fill="hold" nodeType="withEffect">
                                  <p:stCondLst>
                                    <p:cond delay="0"/>
                                  </p:stCondLst>
                                  <p:childTnLst>
                                    <p:set>
                                      <p:cBhvr>
                                        <p:cTn id="9" dur="1" fill="hold">
                                          <p:stCondLst>
                                            <p:cond delay="0"/>
                                          </p:stCondLst>
                                        </p:cTn>
                                        <p:tgtEl>
                                          <p:spTgt spid="37893"/>
                                        </p:tgtEl>
                                        <p:attrNameLst>
                                          <p:attrName>style.visibility</p:attrName>
                                        </p:attrNameLst>
                                      </p:cBhvr>
                                      <p:to>
                                        <p:strVal val="visible"/>
                                      </p:to>
                                    </p:set>
                                    <p:animEffect transition="in" filter="blinds(horizontal)">
                                      <p:cBhvr>
                                        <p:cTn id="10" dur="500"/>
                                        <p:tgtEl>
                                          <p:spTgt spid="37893"/>
                                        </p:tgtEl>
                                      </p:cBhvr>
                                    </p:animEffect>
                                  </p:childTnLst>
                                </p:cTn>
                              </p:par>
                              <p:par>
                                <p:cTn id="11" presetID="4" presetClass="entr" presetSubtype="16" fill="hold" nodeType="withEffect">
                                  <p:stCondLst>
                                    <p:cond delay="0"/>
                                  </p:stCondLst>
                                  <p:childTnLst>
                                    <p:set>
                                      <p:cBhvr>
                                        <p:cTn id="12" dur="1" fill="hold">
                                          <p:stCondLst>
                                            <p:cond delay="0"/>
                                          </p:stCondLst>
                                        </p:cTn>
                                        <p:tgtEl>
                                          <p:spTgt spid="37896"/>
                                        </p:tgtEl>
                                        <p:attrNameLst>
                                          <p:attrName>style.visibility</p:attrName>
                                        </p:attrNameLst>
                                      </p:cBhvr>
                                      <p:to>
                                        <p:strVal val="visible"/>
                                      </p:to>
                                    </p:set>
                                    <p:animEffect transition="in" filter="box(in)">
                                      <p:cBhvr>
                                        <p:cTn id="13" dur="500"/>
                                        <p:tgtEl>
                                          <p:spTgt spid="37896"/>
                                        </p:tgtEl>
                                      </p:cBhvr>
                                    </p:animEffect>
                                  </p:childTnLst>
                                </p:cTn>
                              </p:par>
                              <p:par>
                                <p:cTn id="14" presetID="2" presetClass="entr" presetSubtype="4" fill="hold" nodeType="withEffect">
                                  <p:stCondLst>
                                    <p:cond delay="0"/>
                                  </p:stCondLst>
                                  <p:childTnLst>
                                    <p:set>
                                      <p:cBhvr>
                                        <p:cTn id="15" dur="1" fill="hold">
                                          <p:stCondLst>
                                            <p:cond delay="0"/>
                                          </p:stCondLst>
                                        </p:cTn>
                                        <p:tgtEl>
                                          <p:spTgt spid="37897"/>
                                        </p:tgtEl>
                                        <p:attrNameLst>
                                          <p:attrName>style.visibility</p:attrName>
                                        </p:attrNameLst>
                                      </p:cBhvr>
                                      <p:to>
                                        <p:strVal val="visible"/>
                                      </p:to>
                                    </p:set>
                                    <p:anim calcmode="lin" valueType="num">
                                      <p:cBhvr additive="base">
                                        <p:cTn id="16" dur="500" fill="hold"/>
                                        <p:tgtEl>
                                          <p:spTgt spid="37897"/>
                                        </p:tgtEl>
                                        <p:attrNameLst>
                                          <p:attrName>ppt_x</p:attrName>
                                        </p:attrNameLst>
                                      </p:cBhvr>
                                      <p:tavLst>
                                        <p:tav tm="0">
                                          <p:val>
                                            <p:strVal val="#ppt_x"/>
                                          </p:val>
                                        </p:tav>
                                        <p:tav tm="100000">
                                          <p:val>
                                            <p:strVal val="#ppt_x"/>
                                          </p:val>
                                        </p:tav>
                                      </p:tavLst>
                                    </p:anim>
                                    <p:anim calcmode="lin" valueType="num">
                                      <p:cBhvr additive="base">
                                        <p:cTn id="17"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body" sz="half" idx="1"/>
          </p:nvPr>
        </p:nvSpPr>
        <p:spPr>
          <a:noFill/>
        </p:spPr>
        <p:txBody>
          <a:bodyPr/>
          <a:lstStyle/>
          <a:p>
            <a:pPr eaLnBrk="1" hangingPunct="1"/>
            <a:r>
              <a:rPr lang="en-US" sz="2800" smtClean="0"/>
              <a:t>Ô chữ gồm ba chữ cái. </a:t>
            </a:r>
          </a:p>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Đây là một loại chất đốt ở thể rắn và thường dùng ở các vùng miền núi?</a:t>
            </a:r>
          </a:p>
        </p:txBody>
      </p:sp>
      <p:graphicFrame>
        <p:nvGraphicFramePr>
          <p:cNvPr id="65555" name="Group 19"/>
          <p:cNvGraphicFramePr>
            <a:graphicFrameLocks noGrp="1"/>
          </p:cNvGraphicFramePr>
          <p:nvPr>
            <p:ph sz="half" idx="2"/>
          </p:nvPr>
        </p:nvGraphicFramePr>
        <p:xfrm>
          <a:off x="1295400" y="2743200"/>
          <a:ext cx="7391400" cy="990600"/>
        </p:xfrm>
        <a:graphic>
          <a:graphicData uri="http://schemas.openxmlformats.org/drawingml/2006/table">
            <a:tbl>
              <a:tblPr/>
              <a:tblGrid>
                <a:gridCol w="2463800"/>
                <a:gridCol w="2463800"/>
                <a:gridCol w="24638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110" name="Picture 10" descr="CS000738"/>
          <p:cNvPicPr>
            <a:picLocks noChangeAspect="1" noChangeArrowheads="1"/>
          </p:cNvPicPr>
          <p:nvPr/>
        </p:nvPicPr>
        <p:blipFill>
          <a:blip r:embed="rId2"/>
          <a:srcRect/>
          <a:stretch>
            <a:fillRect/>
          </a:stretch>
        </p:blipFill>
        <p:spPr bwMode="auto">
          <a:xfrm rot="5400000">
            <a:off x="-341312" y="341312"/>
            <a:ext cx="2732088" cy="2049463"/>
          </a:xfrm>
          <a:prstGeom prst="rect">
            <a:avLst/>
          </a:prstGeom>
          <a:noFill/>
          <a:ln w="9525">
            <a:noFill/>
            <a:miter lim="800000"/>
            <a:headEnd/>
            <a:tailEnd/>
          </a:ln>
        </p:spPr>
      </p:pic>
      <p:pic>
        <p:nvPicPr>
          <p:cNvPr id="4111" name="Picture 10" descr="CS000738"/>
          <p:cNvPicPr>
            <a:picLocks noChangeAspect="1" noChangeArrowheads="1"/>
          </p:cNvPicPr>
          <p:nvPr/>
        </p:nvPicPr>
        <p:blipFill>
          <a:blip r:embed="rId2"/>
          <a:srcRect/>
          <a:stretch>
            <a:fillRect/>
          </a:stretch>
        </p:blipFill>
        <p:spPr bwMode="auto">
          <a:xfrm rot="5400000" flipH="1" flipV="1">
            <a:off x="6933406" y="4647407"/>
            <a:ext cx="1830387" cy="2590800"/>
          </a:xfrm>
          <a:prstGeom prst="rect">
            <a:avLst/>
          </a:prstGeom>
          <a:noFill/>
          <a:ln w="9525">
            <a:noFill/>
            <a:miter lim="800000"/>
            <a:headEnd/>
            <a:tailEnd/>
          </a:ln>
        </p:spPr>
      </p:pic>
      <p:pic>
        <p:nvPicPr>
          <p:cNvPr id="4112" name="Picture 9" descr="CS000738"/>
          <p:cNvPicPr>
            <a:picLocks noChangeAspect="1" noChangeArrowheads="1"/>
          </p:cNvPicPr>
          <p:nvPr/>
        </p:nvPicPr>
        <p:blipFill>
          <a:blip r:embed="rId2"/>
          <a:srcRect/>
          <a:stretch>
            <a:fillRect/>
          </a:stretch>
        </p:blipFill>
        <p:spPr bwMode="auto">
          <a:xfrm rot="10800000">
            <a:off x="6411913" y="0"/>
            <a:ext cx="2732087" cy="2049463"/>
          </a:xfrm>
          <a:prstGeom prst="rect">
            <a:avLst/>
          </a:prstGeom>
          <a:noFill/>
          <a:ln w="9525">
            <a:noFill/>
            <a:miter lim="800000"/>
            <a:headEnd/>
            <a:tailEnd/>
          </a:ln>
        </p:spPr>
      </p:pic>
      <p:pic>
        <p:nvPicPr>
          <p:cNvPr id="4113" name="Picture 7" descr="CS000738"/>
          <p:cNvPicPr>
            <a:picLocks noChangeAspect="1" noChangeArrowheads="1"/>
          </p:cNvPicPr>
          <p:nvPr/>
        </p:nvPicPr>
        <p:blipFill>
          <a:blip r:embed="rId2"/>
          <a:srcRect/>
          <a:stretch>
            <a:fillRect/>
          </a:stretch>
        </p:blipFill>
        <p:spPr bwMode="auto">
          <a:xfrm>
            <a:off x="179388" y="4652963"/>
            <a:ext cx="2732087" cy="2049462"/>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z="4000" smtClean="0"/>
          </a:p>
        </p:txBody>
      </p:sp>
      <p:sp>
        <p:nvSpPr>
          <p:cNvPr id="31747" name="Rectangle 3"/>
          <p:cNvSpPr>
            <a:spLocks noGrp="1" noChangeArrowheads="1"/>
          </p:cNvSpPr>
          <p:nvPr>
            <p:ph type="body" idx="1"/>
          </p:nvPr>
        </p:nvSpPr>
        <p:spPr/>
        <p:txBody>
          <a:bodyPr/>
          <a:lstStyle/>
          <a:p>
            <a:pPr eaLnBrk="1" hangingPunct="1"/>
            <a:endParaRPr lang="en-US" sz="2800" smtClean="0"/>
          </a:p>
        </p:txBody>
      </p:sp>
      <p:sp>
        <p:nvSpPr>
          <p:cNvPr id="31749" name="Rectangle 5"/>
          <p:cNvSpPr>
            <a:spLocks noChangeArrowheads="1"/>
          </p:cNvSpPr>
          <p:nvPr/>
        </p:nvSpPr>
        <p:spPr bwMode="auto">
          <a:xfrm>
            <a:off x="1295400" y="2895600"/>
            <a:ext cx="6781800" cy="2062163"/>
          </a:xfrm>
          <a:prstGeom prst="rect">
            <a:avLst/>
          </a:prstGeom>
          <a:noFill/>
          <a:ln w="9525">
            <a:noFill/>
            <a:miter lim="800000"/>
            <a:headEnd/>
            <a:tailEnd/>
          </a:ln>
        </p:spPr>
        <p:txBody>
          <a:bodyPr>
            <a:spAutoFit/>
          </a:bodyPr>
          <a:lstStyle/>
          <a:p>
            <a:r>
              <a:rPr lang="en-US" sz="2800">
                <a:solidFill>
                  <a:schemeClr val="tx2"/>
                </a:solidFill>
                <a:latin typeface="Arial" charset="0"/>
              </a:rPr>
              <a:t>G</a:t>
            </a:r>
            <a:r>
              <a:rPr lang="en-US" sz="2800">
                <a:latin typeface="Arial" charset="0"/>
              </a:rPr>
              <a:t>ói câu hỏi số 1: </a:t>
            </a:r>
            <a:r>
              <a:rPr lang="en-US" sz="3200">
                <a:solidFill>
                  <a:schemeClr val="tx2"/>
                </a:solidFill>
                <a:latin typeface="Arial" charset="0"/>
              </a:rPr>
              <a:t>Quan s</a:t>
            </a:r>
            <a:r>
              <a:rPr lang="en-US" sz="3200">
                <a:latin typeface="Arial" charset="0"/>
              </a:rPr>
              <a:t>át tranh và cho biết tranh nào đã sử dụng tiết kiệm các loại chất đốt, tranh nào còn sử dụng lãng phí chất đốt?</a:t>
            </a:r>
          </a:p>
        </p:txBody>
      </p:sp>
      <p:pic>
        <p:nvPicPr>
          <p:cNvPr id="89095" name="Picture 7" descr="139"/>
          <p:cNvPicPr>
            <a:picLocks noChangeAspect="1" noChangeArrowheads="1" noCrop="1"/>
          </p:cNvPicPr>
          <p:nvPr/>
        </p:nvPicPr>
        <p:blipFill>
          <a:blip r:embed="rId2"/>
          <a:srcRect/>
          <a:stretch>
            <a:fillRect/>
          </a:stretch>
        </p:blipFill>
        <p:spPr bwMode="auto">
          <a:xfrm>
            <a:off x="7772400" y="1295400"/>
            <a:ext cx="1371600" cy="200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9095"/>
                                        </p:tgtEl>
                                        <p:attrNameLst>
                                          <p:attrName>style.visibility</p:attrName>
                                        </p:attrNameLst>
                                      </p:cBhvr>
                                      <p:to>
                                        <p:strVal val="visible"/>
                                      </p:to>
                                    </p:set>
                                    <p:anim calcmode="lin" valueType="num">
                                      <p:cBhvr>
                                        <p:cTn id="7" dur="1000" fill="hold"/>
                                        <p:tgtEl>
                                          <p:spTgt spid="89095"/>
                                        </p:tgtEl>
                                        <p:attrNameLst>
                                          <p:attrName>ppt_w</p:attrName>
                                        </p:attrNameLst>
                                      </p:cBhvr>
                                      <p:tavLst>
                                        <p:tav tm="0">
                                          <p:val>
                                            <p:fltVal val="0"/>
                                          </p:val>
                                        </p:tav>
                                        <p:tav tm="100000">
                                          <p:val>
                                            <p:strVal val="#ppt_w"/>
                                          </p:val>
                                        </p:tav>
                                      </p:tavLst>
                                    </p:anim>
                                    <p:anim calcmode="lin" valueType="num">
                                      <p:cBhvr>
                                        <p:cTn id="8" dur="1000" fill="hold"/>
                                        <p:tgtEl>
                                          <p:spTgt spid="89095"/>
                                        </p:tgtEl>
                                        <p:attrNameLst>
                                          <p:attrName>ppt_h</p:attrName>
                                        </p:attrNameLst>
                                      </p:cBhvr>
                                      <p:tavLst>
                                        <p:tav tm="0">
                                          <p:val>
                                            <p:fltVal val="0"/>
                                          </p:val>
                                        </p:tav>
                                        <p:tav tm="100000">
                                          <p:val>
                                            <p:strVal val="#ppt_h"/>
                                          </p:val>
                                        </p:tav>
                                      </p:tavLst>
                                    </p:anim>
                                    <p:anim calcmode="lin" valueType="num">
                                      <p:cBhvr>
                                        <p:cTn id="9" dur="1000" fill="hold"/>
                                        <p:tgtEl>
                                          <p:spTgt spid="89095"/>
                                        </p:tgtEl>
                                        <p:attrNameLst>
                                          <p:attrName>style.rotation</p:attrName>
                                        </p:attrNameLst>
                                      </p:cBhvr>
                                      <p:tavLst>
                                        <p:tav tm="0">
                                          <p:val>
                                            <p:fltVal val="90"/>
                                          </p:val>
                                        </p:tav>
                                        <p:tav tm="100000">
                                          <p:val>
                                            <p:fltVal val="0"/>
                                          </p:val>
                                        </p:tav>
                                      </p:tavLst>
                                    </p:anim>
                                    <p:animEffect transition="in" filter="fade">
                                      <p:cBhvr>
                                        <p:cTn id="10" dur="10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4" descr="EJ145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989" name="WordArt 5"/>
          <p:cNvSpPr>
            <a:spLocks noChangeArrowheads="1" noChangeShapeType="1" noTextEdit="1"/>
          </p:cNvSpPr>
          <p:nvPr/>
        </p:nvSpPr>
        <p:spPr bwMode="auto">
          <a:xfrm>
            <a:off x="457200" y="1066800"/>
            <a:ext cx="8229600" cy="3352800"/>
          </a:xfrm>
          <a:prstGeom prst="rect">
            <a:avLst/>
          </a:prstGeom>
        </p:spPr>
        <p:txBody>
          <a:bodyPr wrap="none" fromWordArt="1">
            <a:prstTxWarp prst="textWave2">
              <a:avLst>
                <a:gd name="adj1" fmla="val 13005"/>
                <a:gd name="adj2" fmla="val -560"/>
              </a:avLst>
            </a:prstTxWarp>
          </a:bodyPr>
          <a:lstStyle/>
          <a:p>
            <a:pPr algn="ctr"/>
            <a:r>
              <a:rPr lang="vi-VN" sz="32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rPr>
              <a:t>Về đích</a:t>
            </a:r>
            <a:endParaRPr lang="en-US" sz="32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0" fill="hold"/>
                                        <p:tgtEl>
                                          <p:spTgt spid="41989"/>
                                        </p:tgtEl>
                                        <p:attrNameLst>
                                          <p:attrName>ppt_x</p:attrName>
                                        </p:attrNameLst>
                                      </p:cBhvr>
                                      <p:tavLst>
                                        <p:tav tm="0">
                                          <p:val>
                                            <p:strVal val="#ppt_x"/>
                                          </p:val>
                                        </p:tav>
                                        <p:tav tm="100000">
                                          <p:val>
                                            <p:strVal val="#ppt_x"/>
                                          </p:val>
                                        </p:tav>
                                      </p:tavLst>
                                    </p:anim>
                                    <p:anim calcmode="lin" valueType="num">
                                      <p:cBhvr additive="base">
                                        <p:cTn id="8" dur="5000" fill="hold"/>
                                        <p:tgtEl>
                                          <p:spTgt spid="4198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1" nodeType="click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wipe(down)">
                                      <p:cBhvr>
                                        <p:cTn id="13" dur="580">
                                          <p:stCondLst>
                                            <p:cond delay="0"/>
                                          </p:stCondLst>
                                        </p:cTn>
                                        <p:tgtEl>
                                          <p:spTgt spid="41989"/>
                                        </p:tgtEl>
                                      </p:cBhvr>
                                    </p:animEffect>
                                    <p:anim calcmode="lin" valueType="num">
                                      <p:cBhvr>
                                        <p:cTn id="14" dur="1822" tmFilter="0,0; 0.14,0.36; 0.43,0.73; 0.71,0.91; 1.0,1.0">
                                          <p:stCondLst>
                                            <p:cond delay="0"/>
                                          </p:stCondLst>
                                        </p:cTn>
                                        <p:tgtEl>
                                          <p:spTgt spid="4198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198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198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198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1989"/>
                                        </p:tgtEl>
                                        <p:attrNameLst>
                                          <p:attrName>ppt_y</p:attrName>
                                        </p:attrNameLst>
                                      </p:cBhvr>
                                      <p:tavLst>
                                        <p:tav tm="0" fmla="#ppt_y-sin(pi*$)/81">
                                          <p:val>
                                            <p:fltVal val="0"/>
                                          </p:val>
                                        </p:tav>
                                        <p:tav tm="100000">
                                          <p:val>
                                            <p:fltVal val="1"/>
                                          </p:val>
                                        </p:tav>
                                      </p:tavLst>
                                    </p:anim>
                                    <p:animScale>
                                      <p:cBhvr>
                                        <p:cTn id="19" dur="26">
                                          <p:stCondLst>
                                            <p:cond delay="650"/>
                                          </p:stCondLst>
                                        </p:cTn>
                                        <p:tgtEl>
                                          <p:spTgt spid="41989"/>
                                        </p:tgtEl>
                                      </p:cBhvr>
                                      <p:to x="100000" y="60000"/>
                                    </p:animScale>
                                    <p:animScale>
                                      <p:cBhvr>
                                        <p:cTn id="20" dur="166" decel="50000">
                                          <p:stCondLst>
                                            <p:cond delay="676"/>
                                          </p:stCondLst>
                                        </p:cTn>
                                        <p:tgtEl>
                                          <p:spTgt spid="41989"/>
                                        </p:tgtEl>
                                      </p:cBhvr>
                                      <p:to x="100000" y="100000"/>
                                    </p:animScale>
                                    <p:animScale>
                                      <p:cBhvr>
                                        <p:cTn id="21" dur="26">
                                          <p:stCondLst>
                                            <p:cond delay="1312"/>
                                          </p:stCondLst>
                                        </p:cTn>
                                        <p:tgtEl>
                                          <p:spTgt spid="41989"/>
                                        </p:tgtEl>
                                      </p:cBhvr>
                                      <p:to x="100000" y="80000"/>
                                    </p:animScale>
                                    <p:animScale>
                                      <p:cBhvr>
                                        <p:cTn id="22" dur="166" decel="50000">
                                          <p:stCondLst>
                                            <p:cond delay="1338"/>
                                          </p:stCondLst>
                                        </p:cTn>
                                        <p:tgtEl>
                                          <p:spTgt spid="41989"/>
                                        </p:tgtEl>
                                      </p:cBhvr>
                                      <p:to x="100000" y="100000"/>
                                    </p:animScale>
                                    <p:animScale>
                                      <p:cBhvr>
                                        <p:cTn id="23" dur="26">
                                          <p:stCondLst>
                                            <p:cond delay="1642"/>
                                          </p:stCondLst>
                                        </p:cTn>
                                        <p:tgtEl>
                                          <p:spTgt spid="41989"/>
                                        </p:tgtEl>
                                      </p:cBhvr>
                                      <p:to x="100000" y="90000"/>
                                    </p:animScale>
                                    <p:animScale>
                                      <p:cBhvr>
                                        <p:cTn id="24" dur="166" decel="50000">
                                          <p:stCondLst>
                                            <p:cond delay="1668"/>
                                          </p:stCondLst>
                                        </p:cTn>
                                        <p:tgtEl>
                                          <p:spTgt spid="41989"/>
                                        </p:tgtEl>
                                      </p:cBhvr>
                                      <p:to x="100000" y="100000"/>
                                    </p:animScale>
                                    <p:animScale>
                                      <p:cBhvr>
                                        <p:cTn id="25" dur="26">
                                          <p:stCondLst>
                                            <p:cond delay="1808"/>
                                          </p:stCondLst>
                                        </p:cTn>
                                        <p:tgtEl>
                                          <p:spTgt spid="41989"/>
                                        </p:tgtEl>
                                      </p:cBhvr>
                                      <p:to x="100000" y="95000"/>
                                    </p:animScale>
                                    <p:animScale>
                                      <p:cBhvr>
                                        <p:cTn id="26" dur="166" decel="50000">
                                          <p:stCondLst>
                                            <p:cond delay="1834"/>
                                          </p:stCondLst>
                                        </p:cTn>
                                        <p:tgtEl>
                                          <p:spTgt spid="419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8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p:txBody>
          <a:bodyPr/>
          <a:lstStyle/>
          <a:p>
            <a:pPr eaLnBrk="1" hangingPunct="1"/>
            <a:endParaRPr lang="en-US" dirty="0" smtClean="0"/>
          </a:p>
        </p:txBody>
      </p:sp>
      <p:sp>
        <p:nvSpPr>
          <p:cNvPr id="33797" name="Rectangle 5"/>
          <p:cNvSpPr>
            <a:spLocks noChangeArrowheads="1"/>
          </p:cNvSpPr>
          <p:nvPr/>
        </p:nvSpPr>
        <p:spPr bwMode="auto">
          <a:xfrm>
            <a:off x="609600" y="1295400"/>
            <a:ext cx="8001000" cy="1143000"/>
          </a:xfrm>
          <a:prstGeom prst="rect">
            <a:avLst/>
          </a:prstGeom>
          <a:noFill/>
          <a:ln w="9525">
            <a:noFill/>
            <a:miter lim="800000"/>
            <a:headEnd/>
            <a:tailEnd/>
          </a:ln>
        </p:spPr>
        <p:txBody>
          <a:bodyPr/>
          <a:lstStyle/>
          <a:p>
            <a:pPr marL="342900" indent="-342900" algn="ctr">
              <a:lnSpc>
                <a:spcPct val="80000"/>
              </a:lnSpc>
              <a:spcBef>
                <a:spcPct val="20000"/>
              </a:spcBef>
            </a:pPr>
            <a:endParaRPr lang="en-US" sz="2800" dirty="0">
              <a:latin typeface="Arial" charset="0"/>
            </a:endParaRPr>
          </a:p>
        </p:txBody>
      </p:sp>
      <p:sp>
        <p:nvSpPr>
          <p:cNvPr id="33798" name="Rectangle 6"/>
          <p:cNvSpPr>
            <a:spLocks noChangeArrowheads="1"/>
          </p:cNvSpPr>
          <p:nvPr/>
        </p:nvSpPr>
        <p:spPr bwMode="auto">
          <a:xfrm>
            <a:off x="1295400" y="2895600"/>
            <a:ext cx="6781800" cy="1384300"/>
          </a:xfrm>
          <a:prstGeom prst="rect">
            <a:avLst/>
          </a:prstGeom>
          <a:noFill/>
          <a:ln w="9525">
            <a:noFill/>
            <a:miter lim="800000"/>
            <a:headEnd/>
            <a:tailEnd/>
          </a:ln>
        </p:spPr>
        <p:txBody>
          <a:bodyPr>
            <a:spAutoFit/>
          </a:bodyPr>
          <a:lstStyle/>
          <a:p>
            <a:r>
              <a:rPr lang="en-US" sz="2800">
                <a:solidFill>
                  <a:schemeClr val="tx2"/>
                </a:solidFill>
                <a:latin typeface="Arial" charset="0"/>
              </a:rPr>
              <a:t>G</a:t>
            </a:r>
            <a:r>
              <a:rPr lang="en-US" sz="2800">
                <a:latin typeface="Arial" charset="0"/>
              </a:rPr>
              <a:t>ói câu hỏi số 1: </a:t>
            </a:r>
          </a:p>
          <a:p>
            <a:r>
              <a:rPr lang="en-US" sz="2800" b="1">
                <a:latin typeface="Arial" charset="0"/>
              </a:rPr>
              <a:t>Bạn cần làm gì để phòng tránh tai nạn khi sử dụng chất đốt trong sinh hoạt</a:t>
            </a:r>
            <a:r>
              <a:rPr lang="en-US" sz="2800">
                <a:latin typeface="Arial" charset="0"/>
              </a:rPr>
              <a:t>?</a:t>
            </a:r>
          </a:p>
        </p:txBody>
      </p:sp>
      <p:pic>
        <p:nvPicPr>
          <p:cNvPr id="93219" name="Picture 35" descr="139"/>
          <p:cNvPicPr>
            <a:picLocks noChangeAspect="1" noChangeArrowheads="1" noCrop="1"/>
          </p:cNvPicPr>
          <p:nvPr/>
        </p:nvPicPr>
        <p:blipFill>
          <a:blip r:embed="rId2"/>
          <a:srcRect/>
          <a:stretch>
            <a:fillRect/>
          </a:stretch>
        </p:blipFill>
        <p:spPr bwMode="auto">
          <a:xfrm>
            <a:off x="7543800" y="1447800"/>
            <a:ext cx="1371600" cy="200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3219"/>
                                        </p:tgtEl>
                                        <p:attrNameLst>
                                          <p:attrName>style.visibility</p:attrName>
                                        </p:attrNameLst>
                                      </p:cBhvr>
                                      <p:to>
                                        <p:strVal val="visible"/>
                                      </p:to>
                                    </p:set>
                                    <p:anim calcmode="lin" valueType="num">
                                      <p:cBhvr>
                                        <p:cTn id="7" dur="1000" fill="hold"/>
                                        <p:tgtEl>
                                          <p:spTgt spid="93219"/>
                                        </p:tgtEl>
                                        <p:attrNameLst>
                                          <p:attrName>ppt_w</p:attrName>
                                        </p:attrNameLst>
                                      </p:cBhvr>
                                      <p:tavLst>
                                        <p:tav tm="0">
                                          <p:val>
                                            <p:fltVal val="0"/>
                                          </p:val>
                                        </p:tav>
                                        <p:tav tm="100000">
                                          <p:val>
                                            <p:strVal val="#ppt_w"/>
                                          </p:val>
                                        </p:tav>
                                      </p:tavLst>
                                    </p:anim>
                                    <p:anim calcmode="lin" valueType="num">
                                      <p:cBhvr>
                                        <p:cTn id="8" dur="1000" fill="hold"/>
                                        <p:tgtEl>
                                          <p:spTgt spid="93219"/>
                                        </p:tgtEl>
                                        <p:attrNameLst>
                                          <p:attrName>ppt_h</p:attrName>
                                        </p:attrNameLst>
                                      </p:cBhvr>
                                      <p:tavLst>
                                        <p:tav tm="0">
                                          <p:val>
                                            <p:fltVal val="0"/>
                                          </p:val>
                                        </p:tav>
                                        <p:tav tm="100000">
                                          <p:val>
                                            <p:strVal val="#ppt_h"/>
                                          </p:val>
                                        </p:tav>
                                      </p:tavLst>
                                    </p:anim>
                                    <p:anim calcmode="lin" valueType="num">
                                      <p:cBhvr>
                                        <p:cTn id="9" dur="1000" fill="hold"/>
                                        <p:tgtEl>
                                          <p:spTgt spid="93219"/>
                                        </p:tgtEl>
                                        <p:attrNameLst>
                                          <p:attrName>style.rotation</p:attrName>
                                        </p:attrNameLst>
                                      </p:cBhvr>
                                      <p:tavLst>
                                        <p:tav tm="0">
                                          <p:val>
                                            <p:fltVal val="90"/>
                                          </p:val>
                                        </p:tav>
                                        <p:tav tm="100000">
                                          <p:val>
                                            <p:fltVal val="0"/>
                                          </p:val>
                                        </p:tav>
                                      </p:tavLst>
                                    </p:anim>
                                    <p:animEffect transition="in" filter="fade">
                                      <p:cBhvr>
                                        <p:cTn id="10" dur="1000"/>
                                        <p:tgtEl>
                                          <p:spTgt spid="93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Bỏng do không giám sát trẻ em</a:t>
            </a:r>
          </a:p>
        </p:txBody>
      </p:sp>
      <p:pic>
        <p:nvPicPr>
          <p:cNvPr id="45060" name="Picture 4" descr="Bong"/>
          <p:cNvPicPr>
            <a:picLocks noGrp="1" noChangeAspect="1" noChangeArrowheads="1"/>
          </p:cNvPicPr>
          <p:nvPr>
            <p:ph type="body" idx="1"/>
          </p:nvPr>
        </p:nvPicPr>
        <p:blipFill>
          <a:blip r:embed="rId2"/>
          <a:srcRect/>
          <a:stretch>
            <a:fillRect/>
          </a:stretch>
        </p:blipFill>
        <p:spPr>
          <a:xfrm>
            <a:off x="838200" y="1828800"/>
            <a:ext cx="7391400" cy="3810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heckerboard(across)">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Bỏng do không dám sát trẻ em</a:t>
            </a:r>
          </a:p>
        </p:txBody>
      </p:sp>
      <p:pic>
        <p:nvPicPr>
          <p:cNvPr id="46084" name="Picture 4" descr="Bong1"/>
          <p:cNvPicPr>
            <a:picLocks noGrp="1" noChangeAspect="1" noChangeArrowheads="1"/>
          </p:cNvPicPr>
          <p:nvPr>
            <p:ph type="body" idx="1"/>
          </p:nvPr>
        </p:nvPicPr>
        <p:blipFill>
          <a:blip r:embed="rId2"/>
          <a:srcRect/>
          <a:stretch>
            <a:fillRect/>
          </a:stretch>
        </p:blipFill>
        <p:spPr>
          <a:xfrm>
            <a:off x="2286000" y="2147888"/>
            <a:ext cx="4572000" cy="3429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amond(in)">
                                      <p:cBhvr>
                                        <p:cTn id="7" dur="2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Bỏng do nổ bình ga</a:t>
            </a:r>
          </a:p>
        </p:txBody>
      </p:sp>
      <p:pic>
        <p:nvPicPr>
          <p:cNvPr id="47108" name="Picture 4" descr="No_ga2"/>
          <p:cNvPicPr>
            <a:picLocks noGrp="1" noChangeAspect="1" noChangeArrowheads="1"/>
          </p:cNvPicPr>
          <p:nvPr>
            <p:ph type="body" idx="1"/>
          </p:nvPr>
        </p:nvPicPr>
        <p:blipFill>
          <a:blip r:embed="rId2"/>
          <a:srcRect/>
          <a:stretch>
            <a:fillRect/>
          </a:stretch>
        </p:blipFill>
        <p:spPr>
          <a:xfrm>
            <a:off x="609600" y="1219200"/>
            <a:ext cx="7924800" cy="4953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ox(in)">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914400" y="2379663"/>
            <a:ext cx="7543800" cy="4102100"/>
          </a:xfrm>
          <a:prstGeom prst="rect">
            <a:avLst/>
          </a:prstGeom>
          <a:noFill/>
          <a:ln w="9525">
            <a:noFill/>
            <a:miter lim="800000"/>
            <a:headEnd/>
            <a:tailEnd/>
          </a:ln>
        </p:spPr>
        <p:txBody>
          <a:bodyPr>
            <a:spAutoFit/>
          </a:bodyPr>
          <a:lstStyle/>
          <a:p>
            <a:r>
              <a:rPr lang="en-US" sz="3600" b="1">
                <a:latin typeface="Arial" charset="0"/>
              </a:rPr>
              <a:t>Gói câu hỏi số 2:</a:t>
            </a:r>
          </a:p>
          <a:p>
            <a:r>
              <a:rPr lang="en-US" sz="3600" b="1">
                <a:latin typeface="Arial" charset="0"/>
              </a:rPr>
              <a:t>   Dựa vào các thông tin trong sách giáo khoa trang 89, bạn hãy cho biết vì sao các chất đốt khi </a:t>
            </a:r>
            <a:r>
              <a:rPr lang="en-US" sz="3200" b="1">
                <a:latin typeface="Arial" charset="0"/>
              </a:rPr>
              <a:t>cháy</a:t>
            </a:r>
            <a:r>
              <a:rPr lang="en-US" sz="3600" b="1">
                <a:latin typeface="Arial" charset="0"/>
              </a:rPr>
              <a:t> có</a:t>
            </a:r>
            <a:r>
              <a:rPr lang="en-US" sz="3200" b="1">
                <a:latin typeface="Arial" charset="0"/>
              </a:rPr>
              <a:t> </a:t>
            </a:r>
            <a:r>
              <a:rPr lang="en-US" sz="3600" b="1">
                <a:latin typeface="Arial" charset="0"/>
              </a:rPr>
              <a:t>thể ảnh hưởng tới môi trường.</a:t>
            </a:r>
          </a:p>
          <a:p>
            <a:pPr>
              <a:lnSpc>
                <a:spcPct val="80000"/>
              </a:lnSpc>
              <a:spcBef>
                <a:spcPct val="50000"/>
              </a:spcBef>
            </a:pPr>
            <a:endParaRPr lang="en-US" sz="3600" b="1">
              <a:latin typeface="Arial" charset="0"/>
            </a:endParaRPr>
          </a:p>
        </p:txBody>
      </p:sp>
      <p:grpSp>
        <p:nvGrpSpPr>
          <p:cNvPr id="37892" name="Group 34"/>
          <p:cNvGrpSpPr>
            <a:grpSpLocks/>
          </p:cNvGrpSpPr>
          <p:nvPr/>
        </p:nvGrpSpPr>
        <p:grpSpPr bwMode="auto">
          <a:xfrm>
            <a:off x="0" y="0"/>
            <a:ext cx="9144000" cy="6948488"/>
            <a:chOff x="0" y="-19"/>
            <a:chExt cx="5760" cy="4377"/>
          </a:xfrm>
        </p:grpSpPr>
        <p:pic>
          <p:nvPicPr>
            <p:cNvPr id="37893" name="Picture 35"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37894" name="Picture 36"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37895" name="Picture 37"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37896" name="Picture 38"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AutoShape 4"/>
          <p:cNvSpPr>
            <a:spLocks noChangeArrowheads="1"/>
          </p:cNvSpPr>
          <p:nvPr/>
        </p:nvSpPr>
        <p:spPr bwMode="auto">
          <a:xfrm>
            <a:off x="1828800" y="1752600"/>
            <a:ext cx="5867400" cy="4191000"/>
          </a:xfrm>
          <a:prstGeom prst="cloudCallout">
            <a:avLst>
              <a:gd name="adj1" fmla="val -45481"/>
              <a:gd name="adj2" fmla="val 56667"/>
            </a:avLst>
          </a:prstGeom>
          <a:gradFill rotWithShape="1">
            <a:gsLst>
              <a:gs pos="0">
                <a:srgbClr val="CCFFCC"/>
              </a:gs>
              <a:gs pos="50000">
                <a:srgbClr val="FFCCCC"/>
              </a:gs>
              <a:gs pos="100000">
                <a:srgbClr val="CCFFCC"/>
              </a:gs>
            </a:gsLst>
            <a:lin ang="5400000" scaled="1"/>
          </a:gradFill>
          <a:ln w="9525">
            <a:solidFill>
              <a:schemeClr val="tx1"/>
            </a:solidFill>
            <a:round/>
            <a:headEnd/>
            <a:tailEnd/>
          </a:ln>
        </p:spPr>
        <p:txBody>
          <a:bodyPr/>
          <a:lstStyle/>
          <a:p>
            <a:pPr algn="ctr" eaLnBrk="0" hangingPunct="0"/>
            <a:r>
              <a:rPr lang="en-US" sz="2400">
                <a:solidFill>
                  <a:srgbClr val="660066"/>
                </a:solidFill>
                <a:latin typeface="Arial" charset="0"/>
              </a:rPr>
              <a:t>T</a:t>
            </a:r>
            <a:r>
              <a:rPr lang="en-US" sz="2400">
                <a:latin typeface="Arial" charset="0"/>
              </a:rPr>
              <a:t>ất cả các chất đốt khi cháy đều sinh ra khí các- bô- níc cùng nhiều loại khí và chất độc khác làm ô nhiễm không khí, có hại cho người và động vật, thực vật.</a:t>
            </a:r>
          </a:p>
        </p:txBody>
      </p:sp>
      <p:grpSp>
        <p:nvGrpSpPr>
          <p:cNvPr id="38915" name="Group 5"/>
          <p:cNvGrpSpPr>
            <a:grpSpLocks/>
          </p:cNvGrpSpPr>
          <p:nvPr/>
        </p:nvGrpSpPr>
        <p:grpSpPr bwMode="auto">
          <a:xfrm>
            <a:off x="0" y="0"/>
            <a:ext cx="9144000" cy="6948488"/>
            <a:chOff x="0" y="-19"/>
            <a:chExt cx="5760" cy="4377"/>
          </a:xfrm>
        </p:grpSpPr>
        <p:pic>
          <p:nvPicPr>
            <p:cNvPr id="38916" name="Picture 6"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38917" name="Picture 7"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38918" name="Picture 8"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38919" name="Picture 9"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box(out)">
                                      <p:cBhvr>
                                        <p:cTn id="7"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smtClean="0"/>
              <a:t>Những biện pháp giảm tác hại về chất đốt </a:t>
            </a:r>
            <a:r>
              <a:rPr lang="en-US" smtClean="0"/>
              <a:t>đ</a:t>
            </a:r>
            <a:r>
              <a:rPr lang="en-US" sz="4000" smtClean="0"/>
              <a:t>ối với môi trường</a:t>
            </a:r>
            <a:br>
              <a:rPr lang="en-US" sz="4000" smtClean="0"/>
            </a:br>
            <a:r>
              <a:rPr lang="en-US" sz="2800" smtClean="0"/>
              <a:t>Nhà máy có ống khói lên cao để thoát khí thải</a:t>
            </a:r>
          </a:p>
        </p:txBody>
      </p:sp>
      <p:pic>
        <p:nvPicPr>
          <p:cNvPr id="49156" name="Picture 4" descr="Ong_khoi"/>
          <p:cNvPicPr>
            <a:picLocks noGrp="1" noChangeAspect="1" noChangeArrowheads="1"/>
          </p:cNvPicPr>
          <p:nvPr>
            <p:ph type="body" idx="1"/>
          </p:nvPr>
        </p:nvPicPr>
        <p:blipFill>
          <a:blip r:embed="rId2"/>
          <a:srcRect/>
          <a:stretch>
            <a:fillRect/>
          </a:stretch>
        </p:blipFill>
        <p:spPr>
          <a:xfrm>
            <a:off x="762000" y="1905000"/>
            <a:ext cx="8001000" cy="4648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ut_mui1"/>
          <p:cNvPicPr>
            <a:picLocks noGrp="1" noChangeAspect="1" noChangeArrowheads="1"/>
          </p:cNvPicPr>
          <p:nvPr>
            <p:ph type="body" idx="1"/>
          </p:nvPr>
        </p:nvPicPr>
        <p:blipFill>
          <a:blip r:embed="rId2"/>
          <a:srcRect/>
          <a:stretch>
            <a:fillRect/>
          </a:stretch>
        </p:blipFill>
        <p:spPr>
          <a:xfrm>
            <a:off x="0" y="1524000"/>
            <a:ext cx="8686800" cy="5334000"/>
          </a:xfrm>
          <a:noFill/>
        </p:spPr>
      </p:pic>
      <p:sp>
        <p:nvSpPr>
          <p:cNvPr id="40963" name="Rectangle 5"/>
          <p:cNvSpPr>
            <a:spLocks noGrp="1" noChangeArrowheads="1"/>
          </p:cNvSpPr>
          <p:nvPr>
            <p:ph type="title"/>
          </p:nvPr>
        </p:nvSpPr>
        <p:spPr>
          <a:noFill/>
        </p:spPr>
        <p:txBody>
          <a:bodyPr/>
          <a:lstStyle/>
          <a:p>
            <a:pPr eaLnBrk="1" hangingPunct="1"/>
            <a:r>
              <a:rPr lang="en-US" sz="3200" smtClean="0"/>
              <a:t/>
            </a:r>
            <a:br>
              <a:rPr lang="en-US" sz="3200" smtClean="0"/>
            </a:br>
            <a:r>
              <a:rPr lang="en-US" sz="3200" smtClean="0"/>
              <a:t>Những biện pháp giảm tác hại về chất đốt đối với môi trường</a:t>
            </a:r>
            <a:br>
              <a:rPr lang="en-US" sz="3200" smtClean="0"/>
            </a:br>
            <a:r>
              <a:rPr lang="en-US" sz="2400" smtClean="0"/>
              <a:t>Nhà máy có ống khói lên cao để thoát khí thải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heckerboard(across)">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7" name="Group 15"/>
          <p:cNvGraphicFramePr>
            <a:graphicFrameLocks noGrp="1"/>
          </p:cNvGraphicFramePr>
          <p:nvPr>
            <p:ph idx="1"/>
          </p:nvPr>
        </p:nvGraphicFramePr>
        <p:xfrm>
          <a:off x="457200" y="2590800"/>
          <a:ext cx="8229600" cy="838200"/>
        </p:xfrm>
        <a:graphic>
          <a:graphicData uri="http://schemas.openxmlformats.org/drawingml/2006/table">
            <a:tbl>
              <a:tblPr/>
              <a:tblGrid>
                <a:gridCol w="2743200"/>
                <a:gridCol w="2743200"/>
                <a:gridCol w="27432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        </a:t>
                      </a:r>
                      <a:r>
                        <a:rPr kumimoji="0" lang="en-US" sz="4000" b="0" i="0" u="none" strike="noStrike" cap="none" normalizeH="0" baseline="0" smtClean="0">
                          <a:ln>
                            <a:noFill/>
                          </a:ln>
                          <a:solidFill>
                            <a:schemeClr val="tx1"/>
                          </a:solidFill>
                          <a:effectLst/>
                          <a:latin typeface="Arial" charset="0"/>
                        </a:rPr>
                        <a:t>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           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133" name="Group 16"/>
          <p:cNvGrpSpPr>
            <a:grpSpLocks/>
          </p:cNvGrpSpPr>
          <p:nvPr/>
        </p:nvGrpSpPr>
        <p:grpSpPr bwMode="auto">
          <a:xfrm>
            <a:off x="0" y="-90488"/>
            <a:ext cx="9144000" cy="6948488"/>
            <a:chOff x="0" y="-19"/>
            <a:chExt cx="5760" cy="4377"/>
          </a:xfrm>
        </p:grpSpPr>
        <p:pic>
          <p:nvPicPr>
            <p:cNvPr id="5134" name="Picture 17"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5135" name="Picture 18"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5136" name="Picture 19"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5137" name="Picture 20"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087"/>
                                        </p:tgtEl>
                                        <p:attrNameLst>
                                          <p:attrName>ppt_x</p:attrName>
                                        </p:attrNameLst>
                                      </p:cBhvr>
                                      <p:tavLst>
                                        <p:tav tm="0">
                                          <p:val>
                                            <p:strVal val="ppt_x"/>
                                          </p:val>
                                        </p:tav>
                                        <p:tav tm="100000">
                                          <p:val>
                                            <p:strVal val="ppt_x"/>
                                          </p:val>
                                        </p:tav>
                                      </p:tavLst>
                                    </p:anim>
                                    <p:anim calcmode="lin" valueType="num">
                                      <p:cBhvr additive="base">
                                        <p:cTn id="7" dur="500"/>
                                        <p:tgtEl>
                                          <p:spTgt spid="3087"/>
                                        </p:tgtEl>
                                        <p:attrNameLst>
                                          <p:attrName>ppt_y</p:attrName>
                                        </p:attrNameLst>
                                      </p:cBhvr>
                                      <p:tavLst>
                                        <p:tav tm="0">
                                          <p:val>
                                            <p:strVal val="ppt_y"/>
                                          </p:val>
                                        </p:tav>
                                        <p:tav tm="100000">
                                          <p:val>
                                            <p:strVal val="1+ppt_h/2"/>
                                          </p:val>
                                        </p:tav>
                                      </p:tavLst>
                                    </p:anim>
                                    <p:set>
                                      <p:cBhvr>
                                        <p:cTn id="8" dur="1" fill="hold">
                                          <p:stCondLst>
                                            <p:cond delay="499"/>
                                          </p:stCondLst>
                                        </p:cTn>
                                        <p:tgtEl>
                                          <p:spTgt spid="30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ut_mui"/>
          <p:cNvPicPr>
            <a:picLocks noGrp="1" noChangeAspect="1" noChangeArrowheads="1"/>
          </p:cNvPicPr>
          <p:nvPr>
            <p:ph type="body" idx="1"/>
          </p:nvPr>
        </p:nvPicPr>
        <p:blipFill>
          <a:blip r:embed="rId2"/>
          <a:srcRect/>
          <a:stretch>
            <a:fillRect/>
          </a:stretch>
        </p:blipFill>
        <p:spPr>
          <a:xfrm>
            <a:off x="1143000" y="2057400"/>
            <a:ext cx="6867525" cy="4191000"/>
          </a:xfrm>
          <a:noFill/>
        </p:spPr>
      </p:pic>
      <p:sp>
        <p:nvSpPr>
          <p:cNvPr id="41987" name="Rectangle 5"/>
          <p:cNvSpPr>
            <a:spLocks noChangeArrowheads="1"/>
          </p:cNvSpPr>
          <p:nvPr/>
        </p:nvSpPr>
        <p:spPr bwMode="auto">
          <a:xfrm>
            <a:off x="609600" y="427038"/>
            <a:ext cx="8229600" cy="1143000"/>
          </a:xfrm>
          <a:prstGeom prst="rect">
            <a:avLst/>
          </a:prstGeom>
          <a:noFill/>
          <a:ln w="9525">
            <a:noFill/>
            <a:miter lim="800000"/>
            <a:headEnd/>
            <a:tailEnd/>
          </a:ln>
        </p:spPr>
        <p:txBody>
          <a:bodyPr anchor="ctr"/>
          <a:lstStyle/>
          <a:p>
            <a:pPr algn="ctr"/>
            <a:r>
              <a:rPr lang="en-US" sz="4000">
                <a:solidFill>
                  <a:schemeClr val="tx2"/>
                </a:solidFill>
                <a:latin typeface="Arial" charset="0"/>
              </a:rPr>
              <a:t>Những biện pháp giảm tác hại về chất đốt dối với môi trường</a:t>
            </a:r>
            <a:br>
              <a:rPr lang="en-US" sz="4000">
                <a:solidFill>
                  <a:schemeClr val="tx2"/>
                </a:solidFill>
                <a:latin typeface="Arial" charset="0"/>
              </a:rPr>
            </a:br>
            <a:r>
              <a:rPr lang="en-US" sz="2800">
                <a:solidFill>
                  <a:schemeClr val="tx2"/>
                </a:solidFill>
                <a:latin typeface="Arial" charset="0"/>
              </a:rPr>
              <a:t>máy  hút bụi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p:cNvSpPr>
          <p:nvPr/>
        </p:nvSpPr>
        <p:spPr bwMode="auto">
          <a:xfrm>
            <a:off x="152400" y="0"/>
            <a:ext cx="8991600" cy="762000"/>
          </a:xfrm>
          <a:prstGeom prst="rect">
            <a:avLst/>
          </a:prstGeom>
          <a:noFill/>
          <a:ln w="9525">
            <a:noFill/>
            <a:miter lim="800000"/>
            <a:headEnd/>
            <a:tailEnd/>
          </a:ln>
        </p:spPr>
        <p:txBody>
          <a:bodyPr lIns="91418" tIns="45709" rIns="91418" bIns="45709" anchor="ctr"/>
          <a:lstStyle/>
          <a:p>
            <a:pPr algn="ctr"/>
            <a:r>
              <a:rPr lang="en-US" sz="2400" b="1">
                <a:solidFill>
                  <a:schemeClr val="hlink"/>
                </a:solidFill>
                <a:latin typeface="Arial" charset="0"/>
              </a:rPr>
              <a:t>NHỮNG BIỆN PHÁP GIẢM TÁC HẠI CỦA CHẤT ĐỐT ĐỐI VỚI MÔI TR</a:t>
            </a:r>
            <a:r>
              <a:rPr lang="vi-VN" sz="2400" b="1">
                <a:solidFill>
                  <a:schemeClr val="hlink"/>
                </a:solidFill>
                <a:latin typeface="Arial" charset="0"/>
              </a:rPr>
              <a:t>Ư</a:t>
            </a:r>
            <a:r>
              <a:rPr lang="en-US" sz="2400" b="1">
                <a:solidFill>
                  <a:schemeClr val="hlink"/>
                </a:solidFill>
                <a:latin typeface="Arial" charset="0"/>
              </a:rPr>
              <a:t>ỜNG</a:t>
            </a:r>
          </a:p>
        </p:txBody>
      </p:sp>
      <p:sp>
        <p:nvSpPr>
          <p:cNvPr id="55299" name="Rectangle 3"/>
          <p:cNvSpPr>
            <a:spLocks noRot="1" noChangeArrowheads="1"/>
          </p:cNvSpPr>
          <p:nvPr/>
        </p:nvSpPr>
        <p:spPr bwMode="auto">
          <a:xfrm>
            <a:off x="152400" y="762000"/>
            <a:ext cx="8534400" cy="381000"/>
          </a:xfrm>
          <a:prstGeom prst="rect">
            <a:avLst/>
          </a:prstGeom>
          <a:noFill/>
          <a:ln w="9525">
            <a:noFill/>
            <a:miter lim="800000"/>
            <a:headEnd/>
            <a:tailEnd/>
          </a:ln>
        </p:spPr>
        <p:txBody>
          <a:bodyPr lIns="91418" tIns="45709" rIns="91418" bIns="45709" anchor="ctr"/>
          <a:lstStyle/>
          <a:p>
            <a:r>
              <a:rPr lang="en-US" sz="2400" b="1">
                <a:latin typeface="Arial" charset="0"/>
              </a:rPr>
              <a:t>Dùng bếp từ, lò vi sóng:</a:t>
            </a:r>
          </a:p>
        </p:txBody>
      </p:sp>
      <p:pic>
        <p:nvPicPr>
          <p:cNvPr id="55300" name="Picture 4" descr="Bep_tu"/>
          <p:cNvPicPr>
            <a:picLocks noChangeAspect="1" noChangeArrowheads="1"/>
          </p:cNvPicPr>
          <p:nvPr/>
        </p:nvPicPr>
        <p:blipFill>
          <a:blip r:embed="rId2"/>
          <a:srcRect/>
          <a:stretch>
            <a:fillRect/>
          </a:stretch>
        </p:blipFill>
        <p:spPr bwMode="auto">
          <a:xfrm>
            <a:off x="228600" y="1371600"/>
            <a:ext cx="8686800"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randombar(horizontal)">
                                      <p:cBhvr>
                                        <p:cTn id="7" dur="500"/>
                                        <p:tgtEl>
                                          <p:spTgt spid="5529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randombar(horizontal)">
                                      <p:cBhvr>
                                        <p:cTn id="10" dur="500"/>
                                        <p:tgtEl>
                                          <p:spTgt spid="55299"/>
                                        </p:tgtEl>
                                      </p:cBhvr>
                                    </p:animEffect>
                                  </p:childTnLst>
                                </p:cTn>
                              </p:par>
                              <p:par>
                                <p:cTn id="11" presetID="4" presetClass="entr" presetSubtype="16" fill="hold" nodeType="withEffect">
                                  <p:stCondLst>
                                    <p:cond delay="0"/>
                                  </p:stCondLst>
                                  <p:childTnLst>
                                    <p:set>
                                      <p:cBhvr>
                                        <p:cTn id="12" dur="1" fill="hold">
                                          <p:stCondLst>
                                            <p:cond delay="0"/>
                                          </p:stCondLst>
                                        </p:cTn>
                                        <p:tgtEl>
                                          <p:spTgt spid="55300"/>
                                        </p:tgtEl>
                                        <p:attrNameLst>
                                          <p:attrName>style.visibility</p:attrName>
                                        </p:attrNameLst>
                                      </p:cBhvr>
                                      <p:to>
                                        <p:strVal val="visible"/>
                                      </p:to>
                                    </p:set>
                                    <p:animEffect transition="in" filter="box(in)">
                                      <p:cBhvr>
                                        <p:cTn id="13"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p:cNvSpPr>
          <p:nvPr/>
        </p:nvSpPr>
        <p:spPr bwMode="auto">
          <a:xfrm>
            <a:off x="152400" y="0"/>
            <a:ext cx="8991600" cy="762000"/>
          </a:xfrm>
          <a:prstGeom prst="rect">
            <a:avLst/>
          </a:prstGeom>
          <a:noFill/>
          <a:ln w="9525">
            <a:noFill/>
            <a:miter lim="800000"/>
            <a:headEnd/>
            <a:tailEnd/>
          </a:ln>
        </p:spPr>
        <p:txBody>
          <a:bodyPr lIns="91418" tIns="45709" rIns="91418" bIns="45709" anchor="ctr"/>
          <a:lstStyle/>
          <a:p>
            <a:pPr algn="ctr"/>
            <a:r>
              <a:rPr lang="en-US" sz="2400" b="1">
                <a:solidFill>
                  <a:schemeClr val="hlink"/>
                </a:solidFill>
                <a:latin typeface="Arial" charset="0"/>
              </a:rPr>
              <a:t>NHỮNG BIỆN PHÁP GIẢM TÁC HẠI CỦA CHẤT ĐỐT ĐỐI VỚI MÔI TR</a:t>
            </a:r>
            <a:r>
              <a:rPr lang="vi-VN" sz="2400" b="1">
                <a:solidFill>
                  <a:schemeClr val="hlink"/>
                </a:solidFill>
                <a:latin typeface="Arial" charset="0"/>
              </a:rPr>
              <a:t>Ư</a:t>
            </a:r>
            <a:r>
              <a:rPr lang="en-US" sz="2400" b="1">
                <a:solidFill>
                  <a:schemeClr val="hlink"/>
                </a:solidFill>
                <a:latin typeface="Arial" charset="0"/>
              </a:rPr>
              <a:t>ỜNG</a:t>
            </a:r>
          </a:p>
        </p:txBody>
      </p:sp>
      <p:sp>
        <p:nvSpPr>
          <p:cNvPr id="54275" name="Rectangle 3"/>
          <p:cNvSpPr>
            <a:spLocks noRot="1" noChangeArrowheads="1"/>
          </p:cNvSpPr>
          <p:nvPr/>
        </p:nvSpPr>
        <p:spPr bwMode="auto">
          <a:xfrm>
            <a:off x="152400" y="762000"/>
            <a:ext cx="8534400" cy="381000"/>
          </a:xfrm>
          <a:prstGeom prst="rect">
            <a:avLst/>
          </a:prstGeom>
          <a:noFill/>
          <a:ln w="9525">
            <a:noFill/>
            <a:miter lim="800000"/>
            <a:headEnd/>
            <a:tailEnd/>
          </a:ln>
        </p:spPr>
        <p:txBody>
          <a:bodyPr lIns="91418" tIns="45709" rIns="91418" bIns="45709" anchor="ctr"/>
          <a:lstStyle/>
          <a:p>
            <a:r>
              <a:rPr lang="en-US" sz="2400" b="1">
                <a:latin typeface="Arial" charset="0"/>
              </a:rPr>
              <a:t>Dùng bếp từ, lò vi sóng:</a:t>
            </a:r>
          </a:p>
        </p:txBody>
      </p:sp>
      <p:pic>
        <p:nvPicPr>
          <p:cNvPr id="54276" name="Picture 4" descr="Lo_vi_song1"/>
          <p:cNvPicPr>
            <a:picLocks noChangeAspect="1" noChangeArrowheads="1"/>
          </p:cNvPicPr>
          <p:nvPr/>
        </p:nvPicPr>
        <p:blipFill>
          <a:blip r:embed="rId2"/>
          <a:srcRect/>
          <a:stretch>
            <a:fillRect/>
          </a:stretch>
        </p:blipFill>
        <p:spPr bwMode="auto">
          <a:xfrm>
            <a:off x="228600" y="1295400"/>
            <a:ext cx="8686800"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500"/>
                                        <p:tgtEl>
                                          <p:spTgt spid="5427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4275"/>
                                        </p:tgtEl>
                                        <p:attrNameLst>
                                          <p:attrName>style.visibility</p:attrName>
                                        </p:attrNameLst>
                                      </p:cBhvr>
                                      <p:to>
                                        <p:strVal val="visible"/>
                                      </p:to>
                                    </p:set>
                                    <p:animEffect transition="in" filter="randombar(horizontal)">
                                      <p:cBhvr>
                                        <p:cTn id="10" dur="500"/>
                                        <p:tgtEl>
                                          <p:spTgt spid="54275"/>
                                        </p:tgtEl>
                                      </p:cBhvr>
                                    </p:animEffect>
                                  </p:childTnLst>
                                </p:cTn>
                              </p:par>
                              <p:par>
                                <p:cTn id="11" presetID="3" presetClass="entr" presetSubtype="10" fill="hold" nodeType="with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blinds(horizontal)">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1752600"/>
            <a:ext cx="8229600" cy="4373563"/>
          </a:xfrm>
        </p:spPr>
        <p:txBody>
          <a:bodyPr/>
          <a:lstStyle/>
          <a:p>
            <a:pPr eaLnBrk="1" hangingPunct="1">
              <a:buFontTx/>
              <a:buNone/>
            </a:pPr>
            <a:endParaRPr lang="en-US" smtClean="0"/>
          </a:p>
          <a:p>
            <a:pPr eaLnBrk="1" hangingPunct="1">
              <a:buFontTx/>
              <a:buNone/>
            </a:pPr>
            <a:r>
              <a:rPr lang="en-US" smtClean="0"/>
              <a:t>Mục bạn cần biết:</a:t>
            </a:r>
          </a:p>
          <a:p>
            <a:pPr eaLnBrk="1" hangingPunct="1">
              <a:buFontTx/>
              <a:buNone/>
            </a:pPr>
            <a:r>
              <a:rPr lang="en-US" smtClean="0"/>
              <a:t>   Chất đốt khi bị cháy sẽ cung cấp năng lượng để đung nóng, thắp sáng, chạy máy, sản xuất ra điện,…Cần tránh lãng phí và đảm bảo an toàn khi sử dụng chất đốt.</a:t>
            </a:r>
          </a:p>
          <a:p>
            <a:pPr eaLnBrk="1" hangingPunct="1"/>
            <a:endParaRPr lang="en-US" smtClean="0"/>
          </a:p>
        </p:txBody>
      </p:sp>
      <p:grpSp>
        <p:nvGrpSpPr>
          <p:cNvPr id="45060" name="Group 4"/>
          <p:cNvGrpSpPr>
            <a:grpSpLocks/>
          </p:cNvGrpSpPr>
          <p:nvPr/>
        </p:nvGrpSpPr>
        <p:grpSpPr bwMode="auto">
          <a:xfrm>
            <a:off x="0" y="-90488"/>
            <a:ext cx="9144000" cy="6948488"/>
            <a:chOff x="0" y="-19"/>
            <a:chExt cx="5760" cy="4377"/>
          </a:xfrm>
        </p:grpSpPr>
        <p:pic>
          <p:nvPicPr>
            <p:cNvPr id="45061" name="Picture 5"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45062" name="Picture 6"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45063" name="Picture 7"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45064" name="Picture 8"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fade">
                                      <p:cBhvr>
                                        <p:cTn id="7" dur="2000"/>
                                        <p:tgtEl>
                                          <p:spTgt spid="62467">
                                            <p:txEl>
                                              <p:pRg st="1" end="1"/>
                                            </p:txEl>
                                          </p:spTgt>
                                        </p:tgtEl>
                                      </p:cBhvr>
                                    </p:animEffect>
                                    <p:anim calcmode="lin" valueType="num">
                                      <p:cBhvr>
                                        <p:cTn id="8" dur="2000" fill="hold"/>
                                        <p:tgtEl>
                                          <p:spTgt spid="62467">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62467">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62467">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animEffect transition="in" filter="fade">
                                      <p:cBhvr>
                                        <p:cTn id="15" dur="2000"/>
                                        <p:tgtEl>
                                          <p:spTgt spid="62467">
                                            <p:txEl>
                                              <p:pRg st="2" end="2"/>
                                            </p:txEl>
                                          </p:spTgt>
                                        </p:tgtEl>
                                      </p:cBhvr>
                                    </p:animEffect>
                                    <p:anim calcmode="lin" valueType="num">
                                      <p:cBhvr>
                                        <p:cTn id="16" dur="2000" fill="hold"/>
                                        <p:tgtEl>
                                          <p:spTgt spid="62467">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62467">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62467">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sp>
        <p:nvSpPr>
          <p:cNvPr id="46083" name="Rectangle 3"/>
          <p:cNvSpPr>
            <a:spLocks noGrp="1" noChangeArrowheads="1"/>
          </p:cNvSpPr>
          <p:nvPr>
            <p:ph type="body" idx="1"/>
          </p:nvPr>
        </p:nvSpPr>
        <p:spPr/>
        <p:txBody>
          <a:bodyPr/>
          <a:lstStyle/>
          <a:p>
            <a:pPr eaLnBrk="1" hangingPunct="1"/>
            <a:endParaRPr lang="en-US" smtClean="0"/>
          </a:p>
        </p:txBody>
      </p:sp>
      <p:pic>
        <p:nvPicPr>
          <p:cNvPr id="46084" name="Picture 4"/>
          <p:cNvPicPr>
            <a:picLocks noChangeAspect="1" noChangeArrowheads="1"/>
          </p:cNvPicPr>
          <p:nvPr/>
        </p:nvPicPr>
        <p:blipFill>
          <a:blip r:embed="rId2"/>
          <a:srcRect/>
          <a:stretch>
            <a:fillRect/>
          </a:stretch>
        </p:blipFill>
        <p:spPr bwMode="auto">
          <a:xfrm>
            <a:off x="0" y="20638"/>
            <a:ext cx="9144000" cy="6713537"/>
          </a:xfrm>
          <a:prstGeom prst="rect">
            <a:avLst/>
          </a:prstGeom>
          <a:solidFill>
            <a:schemeClr val="bg1"/>
          </a:solidFill>
          <a:ln w="9525">
            <a:noFill/>
            <a:miter lim="800000"/>
            <a:headEnd/>
            <a:tailEnd/>
          </a:ln>
        </p:spPr>
      </p:pic>
      <p:sp>
        <p:nvSpPr>
          <p:cNvPr id="46085" name="WordArt 5"/>
          <p:cNvSpPr>
            <a:spLocks noChangeArrowheads="1" noChangeShapeType="1" noTextEdit="1"/>
          </p:cNvSpPr>
          <p:nvPr/>
        </p:nvSpPr>
        <p:spPr bwMode="auto">
          <a:xfrm>
            <a:off x="1219200" y="0"/>
            <a:ext cx="5715000" cy="31242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FF0000"/>
                  </a:solidFill>
                  <a:round/>
                  <a:headEnd/>
                  <a:tailEnd/>
                </a:ln>
                <a:solidFill>
                  <a:srgbClr val="FFFF66"/>
                </a:solidFill>
                <a:effectLst>
                  <a:outerShdw dist="53882" dir="2700000" algn="ctr" rotWithShape="0">
                    <a:srgbClr val="C0C0C0">
                      <a:alpha val="79999"/>
                    </a:srgbClr>
                  </a:outerShdw>
                </a:effectLst>
                <a:latin typeface="Arial"/>
                <a:cs typeface="Arial"/>
              </a:rPr>
              <a:t>Củng cố</a:t>
            </a:r>
          </a:p>
        </p:txBody>
      </p:sp>
      <p:sp>
        <p:nvSpPr>
          <p:cNvPr id="90118" name="AutoShape 6"/>
          <p:cNvSpPr>
            <a:spLocks noChangeArrowheads="1"/>
          </p:cNvSpPr>
          <p:nvPr/>
        </p:nvSpPr>
        <p:spPr bwMode="auto">
          <a:xfrm>
            <a:off x="533400" y="2667000"/>
            <a:ext cx="8229600" cy="3352800"/>
          </a:xfrm>
          <a:prstGeom prst="star16">
            <a:avLst>
              <a:gd name="adj" fmla="val 37500"/>
            </a:avLst>
          </a:prstGeom>
          <a:solidFill>
            <a:srgbClr val="FF0000"/>
          </a:solidFill>
          <a:ln w="9525">
            <a:solidFill>
              <a:schemeClr val="tx1"/>
            </a:solidFill>
            <a:miter lim="800000"/>
            <a:headEnd/>
            <a:tailEnd/>
          </a:ln>
        </p:spPr>
        <p:txBody>
          <a:bodyPr/>
          <a:lstStyle/>
          <a:p>
            <a:pPr marL="342900" indent="-342900" algn="ctr"/>
            <a:r>
              <a:rPr lang="en-US" sz="4000">
                <a:latin typeface="Arial" charset="0"/>
              </a:rPr>
              <a:t>S</a:t>
            </a:r>
            <a:r>
              <a:rPr lang="en-US" sz="3200">
                <a:latin typeface="Arial" charset="0"/>
              </a:rPr>
              <a:t>ử dụng an toàn và tiết kiệm chất đốt</a:t>
            </a:r>
            <a:r>
              <a:rPr lang="en-US" sz="4000">
                <a:latin typeface="Arial" charset="0"/>
              </a:rPr>
              <a:t>.</a:t>
            </a:r>
            <a:endParaRPr lang="vi-VN" sz="4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circle(in)">
                                      <p:cBhvr>
                                        <p:cTn id="7" dur="10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body" sz="half" idx="1"/>
          </p:nvPr>
        </p:nvSpPr>
        <p:spPr>
          <a:noFill/>
        </p:spPr>
        <p:txBody>
          <a:bodyPr/>
          <a:lstStyle/>
          <a:p>
            <a:pPr eaLnBrk="1" hangingPunct="1"/>
            <a:r>
              <a:rPr lang="en-US" sz="2800" smtClean="0"/>
              <a:t>Ô chữ gồm bốn chữ cái. </a:t>
            </a:r>
          </a:p>
          <a:p>
            <a:pPr eaLnBrk="1" hangingPunct="1"/>
            <a:endParaRPr lang="en-US" sz="2800" smtClean="0"/>
          </a:p>
          <a:p>
            <a:pPr eaLnBrk="1" hangingPunct="1"/>
            <a:endParaRPr lang="en-US" sz="2800" smtClean="0"/>
          </a:p>
          <a:p>
            <a:pPr eaLnBrk="1" hangingPunct="1"/>
            <a:endParaRPr lang="en-US" sz="2800" smtClean="0"/>
          </a:p>
          <a:p>
            <a:pPr eaLnBrk="1" hangingPunct="1"/>
            <a:r>
              <a:rPr lang="en-US" sz="2800" smtClean="0"/>
              <a:t>Đây là một loại chất đốt ở thể lỏng thường dùng để chạy các động cơ?</a:t>
            </a:r>
          </a:p>
        </p:txBody>
      </p:sp>
      <p:graphicFrame>
        <p:nvGraphicFramePr>
          <p:cNvPr id="70679" name="Group 23"/>
          <p:cNvGraphicFramePr>
            <a:graphicFrameLocks noGrp="1"/>
          </p:cNvGraphicFramePr>
          <p:nvPr>
            <p:ph sz="half" idx="2"/>
          </p:nvPr>
        </p:nvGraphicFramePr>
        <p:xfrm>
          <a:off x="838200" y="2667000"/>
          <a:ext cx="7848600" cy="762000"/>
        </p:xfrm>
        <a:graphic>
          <a:graphicData uri="http://schemas.openxmlformats.org/drawingml/2006/table">
            <a:tbl>
              <a:tblPr/>
              <a:tblGrid>
                <a:gridCol w="2209800"/>
                <a:gridCol w="2133600"/>
                <a:gridCol w="1879600"/>
                <a:gridCol w="16256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160" name="Group 24"/>
          <p:cNvGrpSpPr>
            <a:grpSpLocks/>
          </p:cNvGrpSpPr>
          <p:nvPr/>
        </p:nvGrpSpPr>
        <p:grpSpPr bwMode="auto">
          <a:xfrm>
            <a:off x="0" y="0"/>
            <a:ext cx="9144000" cy="6948488"/>
            <a:chOff x="0" y="-19"/>
            <a:chExt cx="5760" cy="4377"/>
          </a:xfrm>
        </p:grpSpPr>
        <p:pic>
          <p:nvPicPr>
            <p:cNvPr id="6161" name="Picture 25"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6162" name="Picture 26"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6163" name="Picture 27"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6164" name="Picture 28"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23" name="Group 19"/>
          <p:cNvGraphicFramePr>
            <a:graphicFrameLocks noGrp="1"/>
          </p:cNvGraphicFramePr>
          <p:nvPr>
            <p:ph idx="1"/>
          </p:nvPr>
        </p:nvGraphicFramePr>
        <p:xfrm>
          <a:off x="457200" y="2819400"/>
          <a:ext cx="8229600" cy="914400"/>
        </p:xfrm>
        <a:graphic>
          <a:graphicData uri="http://schemas.openxmlformats.org/drawingml/2006/table">
            <a:tbl>
              <a:tblPr/>
              <a:tblGrid>
                <a:gridCol w="2057400"/>
                <a:gridCol w="2057400"/>
                <a:gridCol w="2057400"/>
                <a:gridCol w="20574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   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    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0" i="0" u="none" strike="noStrike" cap="none" normalizeH="0" baseline="0" smtClean="0">
                          <a:ln>
                            <a:noFill/>
                          </a:ln>
                          <a:solidFill>
                            <a:schemeClr val="tx1"/>
                          </a:solidFill>
                          <a:effectLst/>
                          <a:latin typeface="Arial" charset="0"/>
                        </a:rPr>
                        <a:t>    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7183" name="Group 20"/>
          <p:cNvGrpSpPr>
            <a:grpSpLocks/>
          </p:cNvGrpSpPr>
          <p:nvPr/>
        </p:nvGrpSpPr>
        <p:grpSpPr bwMode="auto">
          <a:xfrm>
            <a:off x="0" y="0"/>
            <a:ext cx="9144000" cy="6948488"/>
            <a:chOff x="0" y="-19"/>
            <a:chExt cx="5760" cy="4377"/>
          </a:xfrm>
        </p:grpSpPr>
        <p:pic>
          <p:nvPicPr>
            <p:cNvPr id="7184" name="Picture 21"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7185" name="Picture 22"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7186" name="Picture 23"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7187" name="Picture 24"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smtClean="0"/>
              <a:t/>
            </a:r>
            <a:br>
              <a:rPr lang="en-US" sz="3200" smtClean="0"/>
            </a:br>
            <a:r>
              <a:rPr lang="en-US" sz="3200" smtClean="0"/>
              <a:t/>
            </a:r>
            <a:br>
              <a:rPr lang="en-US" sz="3200" smtClean="0"/>
            </a:br>
            <a:r>
              <a:rPr lang="en-US" sz="2800" smtClean="0"/>
              <a:t/>
            </a:r>
            <a:br>
              <a:rPr lang="en-US" sz="2800" smtClean="0"/>
            </a:br>
            <a:r>
              <a:rPr lang="en-US" sz="2800" smtClean="0"/>
              <a:t>Khoa học</a:t>
            </a:r>
            <a:br>
              <a:rPr lang="en-US" sz="2800" smtClean="0"/>
            </a:br>
            <a:endParaRPr lang="en-US" sz="2800" smtClean="0"/>
          </a:p>
        </p:txBody>
      </p:sp>
      <p:sp>
        <p:nvSpPr>
          <p:cNvPr id="8195" name="Rectangle 3"/>
          <p:cNvSpPr>
            <a:spLocks noGrp="1" noChangeArrowheads="1"/>
          </p:cNvSpPr>
          <p:nvPr>
            <p:ph type="body" sz="half" idx="1"/>
          </p:nvPr>
        </p:nvSpPr>
        <p:spPr>
          <a:xfrm>
            <a:off x="457200" y="1600200"/>
            <a:ext cx="8229600" cy="4525963"/>
          </a:xfrm>
        </p:spPr>
        <p:txBody>
          <a:bodyPr/>
          <a:lstStyle/>
          <a:p>
            <a:pPr eaLnBrk="1" hangingPunct="1">
              <a:buFontTx/>
              <a:buNone/>
            </a:pPr>
            <a:endParaRPr lang="en-US" sz="2800" smtClean="0"/>
          </a:p>
          <a:p>
            <a:pPr eaLnBrk="1" hangingPunct="1">
              <a:buFontTx/>
              <a:buNone/>
            </a:pPr>
            <a:r>
              <a:rPr lang="en-US" sz="2800" smtClean="0"/>
              <a:t>Ô chữ gồm 9 chữ cái. </a:t>
            </a:r>
          </a:p>
          <a:p>
            <a:pPr eaLnBrk="1" hangingPunct="1">
              <a:buFontTx/>
              <a:buNone/>
            </a:pPr>
            <a:endParaRPr lang="en-US" sz="2800" smtClean="0"/>
          </a:p>
          <a:p>
            <a:pPr eaLnBrk="1" hangingPunct="1">
              <a:buFontTx/>
              <a:buNone/>
            </a:pPr>
            <a:endParaRPr lang="en-US" sz="2800" smtClean="0"/>
          </a:p>
          <a:p>
            <a:pPr eaLnBrk="1" hangingPunct="1">
              <a:buFontTx/>
              <a:buNone/>
            </a:pPr>
            <a:endParaRPr lang="en-US" sz="2800" smtClean="0"/>
          </a:p>
          <a:p>
            <a:pPr eaLnBrk="1" hangingPunct="1">
              <a:buFontTx/>
              <a:buNone/>
            </a:pPr>
            <a:r>
              <a:rPr lang="en-US" sz="2800" smtClean="0"/>
              <a:t>Ở nước ta, than đá được khai thác chủ yếu ở đâu?</a:t>
            </a:r>
          </a:p>
          <a:p>
            <a:pPr eaLnBrk="1" hangingPunct="1">
              <a:buFontTx/>
              <a:buNone/>
            </a:pPr>
            <a:endParaRPr lang="en-US" sz="2800" smtClean="0"/>
          </a:p>
          <a:p>
            <a:pPr eaLnBrk="1" hangingPunct="1">
              <a:buFontTx/>
              <a:buNone/>
            </a:pPr>
            <a:endParaRPr lang="en-US" sz="2800" smtClean="0"/>
          </a:p>
          <a:p>
            <a:pPr eaLnBrk="1" hangingPunct="1">
              <a:buFontTx/>
              <a:buNone/>
            </a:pPr>
            <a:endParaRPr lang="en-US" sz="2800" smtClean="0"/>
          </a:p>
        </p:txBody>
      </p:sp>
      <p:graphicFrame>
        <p:nvGraphicFramePr>
          <p:cNvPr id="5146" name="Group 26"/>
          <p:cNvGraphicFramePr>
            <a:graphicFrameLocks noGrp="1"/>
          </p:cNvGraphicFramePr>
          <p:nvPr>
            <p:ph sz="half" idx="2"/>
          </p:nvPr>
        </p:nvGraphicFramePr>
        <p:xfrm>
          <a:off x="609600" y="3048000"/>
          <a:ext cx="8077200" cy="762000"/>
        </p:xfrm>
        <a:graphic>
          <a:graphicData uri="http://schemas.openxmlformats.org/drawingml/2006/table">
            <a:tbl>
              <a:tblPr/>
              <a:tblGrid>
                <a:gridCol w="898525"/>
                <a:gridCol w="895350"/>
                <a:gridCol w="898525"/>
                <a:gridCol w="898525"/>
                <a:gridCol w="895350"/>
                <a:gridCol w="898525"/>
                <a:gridCol w="898525"/>
                <a:gridCol w="895350"/>
                <a:gridCol w="898525"/>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218" name="Group 28"/>
          <p:cNvGrpSpPr>
            <a:grpSpLocks/>
          </p:cNvGrpSpPr>
          <p:nvPr/>
        </p:nvGrpSpPr>
        <p:grpSpPr bwMode="auto">
          <a:xfrm>
            <a:off x="0" y="0"/>
            <a:ext cx="9144000" cy="6948488"/>
            <a:chOff x="0" y="-19"/>
            <a:chExt cx="5760" cy="4377"/>
          </a:xfrm>
        </p:grpSpPr>
        <p:pic>
          <p:nvPicPr>
            <p:cNvPr id="8219" name="Picture 29"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8220" name="Picture 30"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8221" name="Picture 31"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8222" name="Picture 32"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3" name="Group 35"/>
          <p:cNvGraphicFramePr>
            <a:graphicFrameLocks noGrp="1"/>
          </p:cNvGraphicFramePr>
          <p:nvPr>
            <p:ph idx="1"/>
            <p:extLst>
              <p:ext uri="{D42A27DB-BD31-4B8C-83A1-F6EECF244321}">
                <p14:modId xmlns:p14="http://schemas.microsoft.com/office/powerpoint/2010/main" val="2664720375"/>
              </p:ext>
            </p:extLst>
          </p:nvPr>
        </p:nvGraphicFramePr>
        <p:xfrm>
          <a:off x="457200" y="3048000"/>
          <a:ext cx="8229600" cy="1371600"/>
        </p:xfrm>
        <a:graphic>
          <a:graphicData uri="http://schemas.openxmlformats.org/drawingml/2006/table">
            <a:tbl>
              <a:tblPr/>
              <a:tblGrid>
                <a:gridCol w="914400"/>
                <a:gridCol w="914400"/>
                <a:gridCol w="914400"/>
                <a:gridCol w="914400"/>
                <a:gridCol w="914400"/>
                <a:gridCol w="914400"/>
                <a:gridCol w="914400"/>
                <a:gridCol w="914400"/>
                <a:gridCol w="914400"/>
              </a:tblGrid>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Q</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Ả</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9241" name="Group 29"/>
          <p:cNvGrpSpPr>
            <a:grpSpLocks/>
          </p:cNvGrpSpPr>
          <p:nvPr/>
        </p:nvGrpSpPr>
        <p:grpSpPr bwMode="auto">
          <a:xfrm>
            <a:off x="0" y="0"/>
            <a:ext cx="9144000" cy="6948488"/>
            <a:chOff x="0" y="-19"/>
            <a:chExt cx="5760" cy="4377"/>
          </a:xfrm>
        </p:grpSpPr>
        <p:pic>
          <p:nvPicPr>
            <p:cNvPr id="9242" name="Picture 30"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9243" name="Picture 31"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9244" name="Picture 32"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9245" name="Picture 33"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143000"/>
          </a:xfrm>
        </p:spPr>
        <p:txBody>
          <a:bodyPr/>
          <a:lstStyle/>
          <a:p>
            <a:pPr eaLnBrk="1" hangingPunct="1"/>
            <a:r>
              <a:rPr lang="en-US" sz="2800" dirty="0" smtClean="0"/>
              <a:t/>
            </a:r>
            <a:br>
              <a:rPr lang="en-US" sz="2800" dirty="0" smtClean="0"/>
            </a:br>
            <a:r>
              <a:rPr lang="en-US" sz="2800" dirty="0" smtClean="0"/>
              <a:t/>
            </a:r>
            <a:br>
              <a:rPr lang="en-US" sz="2800" dirty="0" smtClean="0"/>
            </a:br>
            <a:r>
              <a:rPr lang="en-US" sz="3200" dirty="0" smtClean="0"/>
              <a:t/>
            </a:r>
            <a:br>
              <a:rPr lang="en-US" sz="3200" dirty="0" smtClean="0"/>
            </a:br>
            <a:r>
              <a:rPr lang="en-US" sz="3200" dirty="0" err="1" smtClean="0"/>
              <a:t>Khoa</a:t>
            </a:r>
            <a:r>
              <a:rPr lang="en-US" sz="3200" dirty="0" smtClean="0"/>
              <a:t> </a:t>
            </a:r>
            <a:r>
              <a:rPr lang="en-US" sz="3200" dirty="0" err="1" smtClean="0"/>
              <a:t>học</a:t>
            </a:r>
            <a:r>
              <a:rPr lang="en-US" sz="3200" dirty="0" smtClean="0"/>
              <a:t>:</a:t>
            </a:r>
            <a:br>
              <a:rPr lang="en-US" sz="3200" dirty="0" smtClean="0"/>
            </a:br>
            <a:r>
              <a:rPr lang="en-US" sz="3200" dirty="0" smtClean="0"/>
              <a:t> </a:t>
            </a:r>
            <a:r>
              <a:rPr lang="en-US" sz="3200" dirty="0" err="1" smtClean="0"/>
              <a:t>Sử</a:t>
            </a:r>
            <a:r>
              <a:rPr lang="en-US" sz="3200" dirty="0" smtClean="0"/>
              <a:t> </a:t>
            </a:r>
            <a:r>
              <a:rPr lang="en-US" sz="3200" dirty="0" err="1" smtClean="0"/>
              <a:t>dụng</a:t>
            </a:r>
            <a:r>
              <a:rPr lang="en-US" sz="3200" dirty="0" smtClean="0"/>
              <a:t> </a:t>
            </a:r>
            <a:r>
              <a:rPr lang="en-US" sz="3200" dirty="0" err="1" smtClean="0"/>
              <a:t>năng</a:t>
            </a:r>
            <a:r>
              <a:rPr lang="en-US" sz="3200" dirty="0" smtClean="0"/>
              <a:t> </a:t>
            </a:r>
            <a:r>
              <a:rPr lang="en-US" sz="3200" dirty="0" err="1" smtClean="0"/>
              <a:t>lượng</a:t>
            </a:r>
            <a:r>
              <a:rPr lang="en-US" sz="3200" dirty="0" smtClean="0"/>
              <a:t> </a:t>
            </a:r>
            <a:r>
              <a:rPr lang="en-US" sz="3200" dirty="0" err="1" smtClean="0"/>
              <a:t>chất</a:t>
            </a:r>
            <a:r>
              <a:rPr lang="en-US" sz="3200" dirty="0" smtClean="0"/>
              <a:t> </a:t>
            </a:r>
            <a:r>
              <a:rPr lang="en-US" sz="3200" dirty="0" err="1" smtClean="0"/>
              <a:t>đốt</a:t>
            </a:r>
            <a:r>
              <a:rPr lang="en-US" sz="3200" dirty="0" smtClean="0"/>
              <a:t> (</a:t>
            </a:r>
            <a:r>
              <a:rPr lang="en-US" sz="3200" dirty="0" err="1" smtClean="0"/>
              <a:t>tiết</a:t>
            </a:r>
            <a:r>
              <a:rPr lang="en-US" sz="3200" dirty="0" smtClean="0"/>
              <a:t> 2)</a:t>
            </a:r>
            <a:br>
              <a:rPr lang="en-US" sz="3200" dirty="0" smtClean="0"/>
            </a:br>
            <a:endParaRPr lang="en-US" sz="3200" dirty="0" smtClean="0"/>
          </a:p>
        </p:txBody>
      </p:sp>
      <p:sp>
        <p:nvSpPr>
          <p:cNvPr id="9220" name="WordArt 4"/>
          <p:cNvSpPr>
            <a:spLocks noChangeArrowheads="1" noChangeShapeType="1" noTextEdit="1"/>
          </p:cNvSpPr>
          <p:nvPr/>
        </p:nvSpPr>
        <p:spPr bwMode="auto">
          <a:xfrm>
            <a:off x="228600" y="1447800"/>
            <a:ext cx="8534400" cy="4800600"/>
          </a:xfrm>
          <a:prstGeom prst="rect">
            <a:avLst/>
          </a:prstGeom>
        </p:spPr>
        <p:txBody>
          <a:bodyPr wrap="none" fromWordArt="1">
            <a:prstTxWarp prst="textWave2">
              <a:avLst>
                <a:gd name="adj1" fmla="val 13005"/>
                <a:gd name="adj2" fmla="val -560"/>
              </a:avLst>
            </a:prstTxWarp>
          </a:bodyPr>
          <a:lstStyle/>
          <a:p>
            <a:pPr algn="ctr"/>
            <a:r>
              <a:rPr lang="vi-VN" sz="28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rPr>
              <a:t>Cuộc thi sử dụng năng lượng chất đốt</a:t>
            </a:r>
            <a:endParaRPr lang="en-US" sz="2800" kern="10">
              <a:ln w="19050" cap="sq">
                <a:solidFill>
                  <a:srgbClr val="FF0000"/>
                </a:solidFill>
                <a:round/>
                <a:headEnd type="none" w="sm" len="sm"/>
                <a:tailEnd type="none" w="sm" len="sm"/>
              </a:ln>
              <a:solidFill>
                <a:srgbClr val="FFFF00"/>
              </a:solidFill>
              <a:effectLst>
                <a:outerShdw dist="35921" dir="2700000" algn="ctr" rotWithShape="0">
                  <a:srgbClr val="990000"/>
                </a:outerShdw>
              </a:effectLst>
              <a:latin typeface="Arial"/>
              <a:cs typeface="Arial"/>
            </a:endParaRPr>
          </a:p>
        </p:txBody>
      </p:sp>
      <p:pic>
        <p:nvPicPr>
          <p:cNvPr id="9221" name="Picture 5" descr="SONNE00003"/>
          <p:cNvPicPr>
            <a:picLocks noChangeAspect="1" noChangeArrowheads="1" noCrop="1"/>
          </p:cNvPicPr>
          <p:nvPr/>
        </p:nvPicPr>
        <p:blipFill>
          <a:blip r:embed="rId2"/>
          <a:srcRect/>
          <a:stretch>
            <a:fillRect/>
          </a:stretch>
        </p:blipFill>
        <p:spPr bwMode="auto">
          <a:xfrm>
            <a:off x="1143000" y="1676400"/>
            <a:ext cx="2667000" cy="2209800"/>
          </a:xfrm>
          <a:prstGeom prst="rect">
            <a:avLst/>
          </a:prstGeom>
          <a:noFill/>
          <a:ln w="9525">
            <a:noFill/>
            <a:miter lim="800000"/>
            <a:headEnd/>
            <a:tailEnd/>
          </a:ln>
        </p:spPr>
      </p:pic>
      <p:sp>
        <p:nvSpPr>
          <p:cNvPr id="9222" name="AutoShape 6"/>
          <p:cNvSpPr>
            <a:spLocks noChangeArrowheads="1"/>
          </p:cNvSpPr>
          <p:nvPr/>
        </p:nvSpPr>
        <p:spPr bwMode="auto">
          <a:xfrm rot="-1402022">
            <a:off x="4267200" y="5638800"/>
            <a:ext cx="1036638" cy="957263"/>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a:defRPr/>
            </a:pPr>
            <a:endParaRPr lang="en-US">
              <a:latin typeface="Arial"/>
            </a:endParaRPr>
          </a:p>
        </p:txBody>
      </p:sp>
      <p:sp>
        <p:nvSpPr>
          <p:cNvPr id="9223" name="AutoShape 7"/>
          <p:cNvSpPr>
            <a:spLocks noChangeArrowheads="1"/>
          </p:cNvSpPr>
          <p:nvPr/>
        </p:nvSpPr>
        <p:spPr bwMode="auto">
          <a:xfrm rot="-1402022">
            <a:off x="0" y="533400"/>
            <a:ext cx="1036638" cy="957263"/>
          </a:xfrm>
          <a:prstGeom prst="star5">
            <a:avLst/>
          </a:prstGeom>
          <a:gradFill rotWithShape="1">
            <a:gsLst>
              <a:gs pos="0">
                <a:srgbClr val="FF3300"/>
              </a:gs>
              <a:gs pos="100000">
                <a:srgbClr val="66FF33"/>
              </a:gs>
            </a:gsLst>
            <a:path path="shape">
              <a:fillToRect l="50000" t="50000" r="50000" b="50000"/>
            </a:path>
          </a:gradFill>
          <a:ln w="9525">
            <a:solidFill>
              <a:schemeClr val="tx2"/>
            </a:solidFill>
            <a:miter lim="800000"/>
            <a:headEnd/>
            <a:tailEnd/>
          </a:ln>
          <a:effectLst/>
        </p:spPr>
        <p:txBody>
          <a:bodyPr wrap="none" anchor="ctr"/>
          <a:lstStyle/>
          <a:p>
            <a:pPr>
              <a:defRPr/>
            </a:pPr>
            <a:endParaRPr lang="en-US">
              <a:latin typeface="Arial"/>
            </a:endParaRPr>
          </a:p>
        </p:txBody>
      </p:sp>
      <p:sp>
        <p:nvSpPr>
          <p:cNvPr id="9224" name="AutoShape 8"/>
          <p:cNvSpPr>
            <a:spLocks noChangeArrowheads="1"/>
          </p:cNvSpPr>
          <p:nvPr/>
        </p:nvSpPr>
        <p:spPr bwMode="auto">
          <a:xfrm rot="-1373167">
            <a:off x="6629400" y="4800600"/>
            <a:ext cx="1387475" cy="1233488"/>
          </a:xfrm>
          <a:prstGeom prst="star5">
            <a:avLst/>
          </a:prstGeom>
          <a:gradFill rotWithShape="1">
            <a:gsLst>
              <a:gs pos="0">
                <a:srgbClr val="FF0066"/>
              </a:gs>
              <a:gs pos="100000">
                <a:srgbClr val="0000FF"/>
              </a:gs>
            </a:gsLst>
            <a:path path="shape">
              <a:fillToRect l="50000" t="50000" r="50000" b="50000"/>
            </a:path>
          </a:gradFill>
          <a:ln w="9525">
            <a:solidFill>
              <a:srgbClr val="0000FF"/>
            </a:solidFill>
            <a:miter lim="800000"/>
            <a:headEnd/>
            <a:tailEnd/>
          </a:ln>
          <a:effectLst>
            <a:outerShdw dist="25400" algn="ctr" rotWithShape="0">
              <a:schemeClr val="bg2"/>
            </a:outerShdw>
          </a:effectLst>
        </p:spPr>
        <p:txBody>
          <a:bodyPr wrap="none" anchor="ctr"/>
          <a:lstStyle/>
          <a:p>
            <a:pPr>
              <a:defRPr/>
            </a:pPr>
            <a:endParaRPr lang="en-US">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0" fill="hold"/>
                                        <p:tgtEl>
                                          <p:spTgt spid="9220"/>
                                        </p:tgtEl>
                                        <p:attrNameLst>
                                          <p:attrName>ppt_x</p:attrName>
                                        </p:attrNameLst>
                                      </p:cBhvr>
                                      <p:tavLst>
                                        <p:tav tm="0">
                                          <p:val>
                                            <p:strVal val="#ppt_x"/>
                                          </p:val>
                                        </p:tav>
                                        <p:tav tm="100000">
                                          <p:val>
                                            <p:strVal val="#ppt_x"/>
                                          </p:val>
                                        </p:tav>
                                      </p:tavLst>
                                    </p:anim>
                                    <p:anim calcmode="lin" valueType="num">
                                      <p:cBhvr additive="base">
                                        <p:cTn id="8" dur="5000" fill="hold"/>
                                        <p:tgtEl>
                                          <p:spTgt spid="9220"/>
                                        </p:tgtEl>
                                        <p:attrNameLst>
                                          <p:attrName>ppt_y</p:attrName>
                                        </p:attrNameLst>
                                      </p:cBhvr>
                                      <p:tavLst>
                                        <p:tav tm="0">
                                          <p:val>
                                            <p:strVal val="0-#ppt_h/2"/>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p:cTn id="11" dur="1000" fill="hold"/>
                                        <p:tgtEl>
                                          <p:spTgt spid="9221"/>
                                        </p:tgtEl>
                                        <p:attrNameLst>
                                          <p:attrName>ppt_w</p:attrName>
                                        </p:attrNameLst>
                                      </p:cBhvr>
                                      <p:tavLst>
                                        <p:tav tm="0">
                                          <p:val>
                                            <p:strVal val="#ppt_w*0.70"/>
                                          </p:val>
                                        </p:tav>
                                        <p:tav tm="100000">
                                          <p:val>
                                            <p:strVal val="#ppt_w"/>
                                          </p:val>
                                        </p:tav>
                                      </p:tavLst>
                                    </p:anim>
                                    <p:anim calcmode="lin" valueType="num">
                                      <p:cBhvr>
                                        <p:cTn id="12" dur="1000" fill="hold"/>
                                        <p:tgtEl>
                                          <p:spTgt spid="9221"/>
                                        </p:tgtEl>
                                        <p:attrNameLst>
                                          <p:attrName>ppt_h</p:attrName>
                                        </p:attrNameLst>
                                      </p:cBhvr>
                                      <p:tavLst>
                                        <p:tav tm="0">
                                          <p:val>
                                            <p:strVal val="#ppt_h"/>
                                          </p:val>
                                        </p:tav>
                                        <p:tav tm="100000">
                                          <p:val>
                                            <p:strVal val="#ppt_h"/>
                                          </p:val>
                                        </p:tav>
                                      </p:tavLst>
                                    </p:anim>
                                    <p:animEffect transition="in" filter="fade">
                                      <p:cBhvr>
                                        <p:cTn id="13" dur="1000"/>
                                        <p:tgtEl>
                                          <p:spTgt spid="9221"/>
                                        </p:tgtEl>
                                      </p:cBhvr>
                                    </p:animEffect>
                                  </p:childTnLst>
                                </p:cTn>
                              </p:par>
                              <p:par>
                                <p:cTn id="14" presetID="15" presetClass="entr" presetSubtype="0" repeatCount="indefinite" fill="hold" nodeType="withEffect">
                                  <p:stCondLst>
                                    <p:cond delay="0"/>
                                  </p:stCondLst>
                                  <p:childTnLst>
                                    <p:set>
                                      <p:cBhvr>
                                        <p:cTn id="15" dur="1" fill="hold">
                                          <p:stCondLst>
                                            <p:cond delay="0"/>
                                          </p:stCondLst>
                                        </p:cTn>
                                        <p:tgtEl>
                                          <p:spTgt spid="9222"/>
                                        </p:tgtEl>
                                        <p:attrNameLst>
                                          <p:attrName>style.visibility</p:attrName>
                                        </p:attrNameLst>
                                      </p:cBhvr>
                                      <p:to>
                                        <p:strVal val="visible"/>
                                      </p:to>
                                    </p:set>
                                    <p:anim calcmode="lin" valueType="num">
                                      <p:cBhvr>
                                        <p:cTn id="16" dur="2000" fill="hold"/>
                                        <p:tgtEl>
                                          <p:spTgt spid="9222"/>
                                        </p:tgtEl>
                                        <p:attrNameLst>
                                          <p:attrName>ppt_w</p:attrName>
                                        </p:attrNameLst>
                                      </p:cBhvr>
                                      <p:tavLst>
                                        <p:tav tm="0">
                                          <p:val>
                                            <p:fltVal val="0"/>
                                          </p:val>
                                        </p:tav>
                                        <p:tav tm="100000">
                                          <p:val>
                                            <p:strVal val="#ppt_w"/>
                                          </p:val>
                                        </p:tav>
                                      </p:tavLst>
                                    </p:anim>
                                    <p:anim calcmode="lin" valueType="num">
                                      <p:cBhvr>
                                        <p:cTn id="17" dur="2000" fill="hold"/>
                                        <p:tgtEl>
                                          <p:spTgt spid="9222"/>
                                        </p:tgtEl>
                                        <p:attrNameLst>
                                          <p:attrName>ppt_h</p:attrName>
                                        </p:attrNameLst>
                                      </p:cBhvr>
                                      <p:tavLst>
                                        <p:tav tm="0">
                                          <p:val>
                                            <p:fltVal val="0"/>
                                          </p:val>
                                        </p:tav>
                                        <p:tav tm="100000">
                                          <p:val>
                                            <p:strVal val="#ppt_h"/>
                                          </p:val>
                                        </p:tav>
                                      </p:tavLst>
                                    </p:anim>
                                    <p:anim calcmode="lin" valueType="num">
                                      <p:cBhvr>
                                        <p:cTn id="18" dur="2000" fill="hold"/>
                                        <p:tgtEl>
                                          <p:spTgt spid="9222"/>
                                        </p:tgtEl>
                                        <p:attrNameLst>
                                          <p:attrName>ppt_x</p:attrName>
                                        </p:attrNameLst>
                                      </p:cBhvr>
                                      <p:tavLst>
                                        <p:tav tm="0" fmla="#ppt_x+(cos(-2*pi*(1-$))*-#ppt_x-sin(-2*pi*(1-$))*(1-#ppt_y))*(1-$)">
                                          <p:val>
                                            <p:fltVal val="0"/>
                                          </p:val>
                                        </p:tav>
                                        <p:tav tm="100000">
                                          <p:val>
                                            <p:fltVal val="1"/>
                                          </p:val>
                                        </p:tav>
                                      </p:tavLst>
                                    </p:anim>
                                    <p:anim calcmode="lin" valueType="num">
                                      <p:cBhvr>
                                        <p:cTn id="19" dur="2000" fill="hold"/>
                                        <p:tgtEl>
                                          <p:spTgt spid="9222"/>
                                        </p:tgtEl>
                                        <p:attrNameLst>
                                          <p:attrName>ppt_y</p:attrName>
                                        </p:attrNameLst>
                                      </p:cBhvr>
                                      <p:tavLst>
                                        <p:tav tm="0" fmla="#ppt_y+(sin(-2*pi*(1-$))*-#ppt_x+cos(-2*pi*(1-$))*(1-#ppt_y))*(1-$)">
                                          <p:val>
                                            <p:fltVal val="0"/>
                                          </p:val>
                                        </p:tav>
                                        <p:tav tm="100000">
                                          <p:val>
                                            <p:fltVal val="1"/>
                                          </p:val>
                                        </p:tav>
                                      </p:tavLst>
                                    </p:anim>
                                  </p:childTnLst>
                                </p:cTn>
                              </p:par>
                              <p:par>
                                <p:cTn id="20" presetID="23" presetClass="exit" presetSubtype="32" repeatCount="indefinite" fill="hold" nodeType="withEffect">
                                  <p:stCondLst>
                                    <p:cond delay="0"/>
                                  </p:stCondLst>
                                  <p:childTnLst>
                                    <p:anim calcmode="lin" valueType="num">
                                      <p:cBhvr>
                                        <p:cTn id="21" dur="2000"/>
                                        <p:tgtEl>
                                          <p:spTgt spid="9222"/>
                                        </p:tgtEl>
                                        <p:attrNameLst>
                                          <p:attrName>ppt_w</p:attrName>
                                        </p:attrNameLst>
                                      </p:cBhvr>
                                      <p:tavLst>
                                        <p:tav tm="0">
                                          <p:val>
                                            <p:strVal val="ppt_w"/>
                                          </p:val>
                                        </p:tav>
                                        <p:tav tm="100000">
                                          <p:val>
                                            <p:fltVal val="0"/>
                                          </p:val>
                                        </p:tav>
                                      </p:tavLst>
                                    </p:anim>
                                    <p:anim calcmode="lin" valueType="num">
                                      <p:cBhvr>
                                        <p:cTn id="22" dur="2000"/>
                                        <p:tgtEl>
                                          <p:spTgt spid="9222"/>
                                        </p:tgtEl>
                                        <p:attrNameLst>
                                          <p:attrName>ppt_h</p:attrName>
                                        </p:attrNameLst>
                                      </p:cBhvr>
                                      <p:tavLst>
                                        <p:tav tm="0">
                                          <p:val>
                                            <p:strVal val="ppt_h"/>
                                          </p:val>
                                        </p:tav>
                                        <p:tav tm="100000">
                                          <p:val>
                                            <p:fltVal val="0"/>
                                          </p:val>
                                        </p:tav>
                                      </p:tavLst>
                                    </p:anim>
                                    <p:set>
                                      <p:cBhvr>
                                        <p:cTn id="23" dur="1" fill="hold">
                                          <p:stCondLst>
                                            <p:cond delay="1999"/>
                                          </p:stCondLst>
                                        </p:cTn>
                                        <p:tgtEl>
                                          <p:spTgt spid="9222"/>
                                        </p:tgtEl>
                                        <p:attrNameLst>
                                          <p:attrName>style.visibility</p:attrName>
                                        </p:attrNameLst>
                                      </p:cBhvr>
                                      <p:to>
                                        <p:strVal val="hidden"/>
                                      </p:to>
                                    </p:set>
                                  </p:childTnLst>
                                </p:cTn>
                              </p:par>
                              <p:par>
                                <p:cTn id="24" presetID="8" presetClass="emph" presetSubtype="0" repeatCount="indefinite" fill="hold" nodeType="withEffect">
                                  <p:stCondLst>
                                    <p:cond delay="0"/>
                                  </p:stCondLst>
                                  <p:childTnLst>
                                    <p:animRot by="43200000">
                                      <p:cBhvr>
                                        <p:cTn id="25" dur="2000" fill="hold"/>
                                        <p:tgtEl>
                                          <p:spTgt spid="9222"/>
                                        </p:tgtEl>
                                        <p:attrNameLst>
                                          <p:attrName>r</p:attrName>
                                        </p:attrNameLst>
                                      </p:cBhvr>
                                    </p:animRot>
                                  </p:childTnLst>
                                </p:cTn>
                              </p:par>
                              <p:par>
                                <p:cTn id="26" presetID="15" presetClass="entr" presetSubtype="0" repeatCount="indefinite" fill="hold" nodeType="withEffect">
                                  <p:stCondLst>
                                    <p:cond delay="0"/>
                                  </p:stCondLst>
                                  <p:childTnLst>
                                    <p:set>
                                      <p:cBhvr>
                                        <p:cTn id="27" dur="1" fill="hold">
                                          <p:stCondLst>
                                            <p:cond delay="0"/>
                                          </p:stCondLst>
                                        </p:cTn>
                                        <p:tgtEl>
                                          <p:spTgt spid="9223"/>
                                        </p:tgtEl>
                                        <p:attrNameLst>
                                          <p:attrName>style.visibility</p:attrName>
                                        </p:attrNameLst>
                                      </p:cBhvr>
                                      <p:to>
                                        <p:strVal val="visible"/>
                                      </p:to>
                                    </p:set>
                                    <p:anim calcmode="lin" valueType="num">
                                      <p:cBhvr>
                                        <p:cTn id="28" dur="2000" fill="hold"/>
                                        <p:tgtEl>
                                          <p:spTgt spid="9223"/>
                                        </p:tgtEl>
                                        <p:attrNameLst>
                                          <p:attrName>ppt_w</p:attrName>
                                        </p:attrNameLst>
                                      </p:cBhvr>
                                      <p:tavLst>
                                        <p:tav tm="0">
                                          <p:val>
                                            <p:fltVal val="0"/>
                                          </p:val>
                                        </p:tav>
                                        <p:tav tm="100000">
                                          <p:val>
                                            <p:strVal val="#ppt_w"/>
                                          </p:val>
                                        </p:tav>
                                      </p:tavLst>
                                    </p:anim>
                                    <p:anim calcmode="lin" valueType="num">
                                      <p:cBhvr>
                                        <p:cTn id="29" dur="2000" fill="hold"/>
                                        <p:tgtEl>
                                          <p:spTgt spid="9223"/>
                                        </p:tgtEl>
                                        <p:attrNameLst>
                                          <p:attrName>ppt_h</p:attrName>
                                        </p:attrNameLst>
                                      </p:cBhvr>
                                      <p:tavLst>
                                        <p:tav tm="0">
                                          <p:val>
                                            <p:fltVal val="0"/>
                                          </p:val>
                                        </p:tav>
                                        <p:tav tm="100000">
                                          <p:val>
                                            <p:strVal val="#ppt_h"/>
                                          </p:val>
                                        </p:tav>
                                      </p:tavLst>
                                    </p:anim>
                                    <p:anim calcmode="lin" valueType="num">
                                      <p:cBhvr>
                                        <p:cTn id="30" dur="2000" fill="hold"/>
                                        <p:tgtEl>
                                          <p:spTgt spid="9223"/>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9223"/>
                                        </p:tgtEl>
                                        <p:attrNameLst>
                                          <p:attrName>ppt_y</p:attrName>
                                        </p:attrNameLst>
                                      </p:cBhvr>
                                      <p:tavLst>
                                        <p:tav tm="0" fmla="#ppt_y+(sin(-2*pi*(1-$))*-#ppt_x+cos(-2*pi*(1-$))*(1-#ppt_y))*(1-$)">
                                          <p:val>
                                            <p:fltVal val="0"/>
                                          </p:val>
                                        </p:tav>
                                        <p:tav tm="100000">
                                          <p:val>
                                            <p:fltVal val="1"/>
                                          </p:val>
                                        </p:tav>
                                      </p:tavLst>
                                    </p:anim>
                                  </p:childTnLst>
                                </p:cTn>
                              </p:par>
                              <p:par>
                                <p:cTn id="32" presetID="23" presetClass="exit" presetSubtype="32" repeatCount="indefinite" fill="hold" nodeType="withEffect">
                                  <p:stCondLst>
                                    <p:cond delay="0"/>
                                  </p:stCondLst>
                                  <p:childTnLst>
                                    <p:anim calcmode="lin" valueType="num">
                                      <p:cBhvr>
                                        <p:cTn id="33" dur="2000"/>
                                        <p:tgtEl>
                                          <p:spTgt spid="9223"/>
                                        </p:tgtEl>
                                        <p:attrNameLst>
                                          <p:attrName>ppt_w</p:attrName>
                                        </p:attrNameLst>
                                      </p:cBhvr>
                                      <p:tavLst>
                                        <p:tav tm="0">
                                          <p:val>
                                            <p:strVal val="ppt_w"/>
                                          </p:val>
                                        </p:tav>
                                        <p:tav tm="100000">
                                          <p:val>
                                            <p:fltVal val="0"/>
                                          </p:val>
                                        </p:tav>
                                      </p:tavLst>
                                    </p:anim>
                                    <p:anim calcmode="lin" valueType="num">
                                      <p:cBhvr>
                                        <p:cTn id="34" dur="2000"/>
                                        <p:tgtEl>
                                          <p:spTgt spid="9223"/>
                                        </p:tgtEl>
                                        <p:attrNameLst>
                                          <p:attrName>ppt_h</p:attrName>
                                        </p:attrNameLst>
                                      </p:cBhvr>
                                      <p:tavLst>
                                        <p:tav tm="0">
                                          <p:val>
                                            <p:strVal val="ppt_h"/>
                                          </p:val>
                                        </p:tav>
                                        <p:tav tm="100000">
                                          <p:val>
                                            <p:fltVal val="0"/>
                                          </p:val>
                                        </p:tav>
                                      </p:tavLst>
                                    </p:anim>
                                    <p:set>
                                      <p:cBhvr>
                                        <p:cTn id="35" dur="1" fill="hold">
                                          <p:stCondLst>
                                            <p:cond delay="1999"/>
                                          </p:stCondLst>
                                        </p:cTn>
                                        <p:tgtEl>
                                          <p:spTgt spid="9223"/>
                                        </p:tgtEl>
                                        <p:attrNameLst>
                                          <p:attrName>style.visibility</p:attrName>
                                        </p:attrNameLst>
                                      </p:cBhvr>
                                      <p:to>
                                        <p:strVal val="hidden"/>
                                      </p:to>
                                    </p:set>
                                  </p:childTnLst>
                                </p:cTn>
                              </p:par>
                              <p:par>
                                <p:cTn id="36" presetID="8" presetClass="emph" presetSubtype="0" repeatCount="indefinite" fill="hold" nodeType="withEffect">
                                  <p:stCondLst>
                                    <p:cond delay="0"/>
                                  </p:stCondLst>
                                  <p:childTnLst>
                                    <p:animRot by="43200000">
                                      <p:cBhvr>
                                        <p:cTn id="37" dur="2000" fill="hold"/>
                                        <p:tgtEl>
                                          <p:spTgt spid="9223"/>
                                        </p:tgtEl>
                                        <p:attrNameLst>
                                          <p:attrName>r</p:attrName>
                                        </p:attrNameLst>
                                      </p:cBhvr>
                                    </p:animRot>
                                  </p:childTnLst>
                                </p:cTn>
                              </p:par>
                              <p:par>
                                <p:cTn id="38" presetID="23" presetClass="exit" presetSubtype="32" repeatCount="indefinite" fill="hold" nodeType="withEffect">
                                  <p:stCondLst>
                                    <p:cond delay="0"/>
                                  </p:stCondLst>
                                  <p:childTnLst>
                                    <p:anim calcmode="lin" valueType="num">
                                      <p:cBhvr>
                                        <p:cTn id="39" dur="2000"/>
                                        <p:tgtEl>
                                          <p:spTgt spid="9224"/>
                                        </p:tgtEl>
                                        <p:attrNameLst>
                                          <p:attrName>ppt_w</p:attrName>
                                        </p:attrNameLst>
                                      </p:cBhvr>
                                      <p:tavLst>
                                        <p:tav tm="0">
                                          <p:val>
                                            <p:strVal val="ppt_w"/>
                                          </p:val>
                                        </p:tav>
                                        <p:tav tm="100000">
                                          <p:val>
                                            <p:fltVal val="0"/>
                                          </p:val>
                                        </p:tav>
                                      </p:tavLst>
                                    </p:anim>
                                    <p:anim calcmode="lin" valueType="num">
                                      <p:cBhvr>
                                        <p:cTn id="40" dur="2000"/>
                                        <p:tgtEl>
                                          <p:spTgt spid="9224"/>
                                        </p:tgtEl>
                                        <p:attrNameLst>
                                          <p:attrName>ppt_h</p:attrName>
                                        </p:attrNameLst>
                                      </p:cBhvr>
                                      <p:tavLst>
                                        <p:tav tm="0">
                                          <p:val>
                                            <p:strVal val="ppt_h"/>
                                          </p:val>
                                        </p:tav>
                                        <p:tav tm="100000">
                                          <p:val>
                                            <p:fltVal val="0"/>
                                          </p:val>
                                        </p:tav>
                                      </p:tavLst>
                                    </p:anim>
                                    <p:set>
                                      <p:cBhvr>
                                        <p:cTn id="41" dur="1" fill="hold">
                                          <p:stCondLst>
                                            <p:cond delay="1999"/>
                                          </p:stCondLst>
                                        </p:cTn>
                                        <p:tgtEl>
                                          <p:spTgt spid="9224"/>
                                        </p:tgtEl>
                                        <p:attrNameLst>
                                          <p:attrName>style.visibility</p:attrName>
                                        </p:attrNameLst>
                                      </p:cBhvr>
                                      <p:to>
                                        <p:strVal val="hidden"/>
                                      </p:to>
                                    </p:set>
                                  </p:childTnLst>
                                </p:cTn>
                              </p:par>
                              <p:par>
                                <p:cTn id="42" presetID="15" presetClass="entr" presetSubtype="0" repeatCount="indefinite" fill="hold" nodeType="withEffect">
                                  <p:stCondLst>
                                    <p:cond delay="0"/>
                                  </p:stCondLst>
                                  <p:childTnLst>
                                    <p:set>
                                      <p:cBhvr>
                                        <p:cTn id="43" dur="1" fill="hold">
                                          <p:stCondLst>
                                            <p:cond delay="0"/>
                                          </p:stCondLst>
                                        </p:cTn>
                                        <p:tgtEl>
                                          <p:spTgt spid="9224"/>
                                        </p:tgtEl>
                                        <p:attrNameLst>
                                          <p:attrName>style.visibility</p:attrName>
                                        </p:attrNameLst>
                                      </p:cBhvr>
                                      <p:to>
                                        <p:strVal val="visible"/>
                                      </p:to>
                                    </p:set>
                                    <p:anim calcmode="lin" valueType="num">
                                      <p:cBhvr>
                                        <p:cTn id="44" dur="2000" fill="hold"/>
                                        <p:tgtEl>
                                          <p:spTgt spid="9224"/>
                                        </p:tgtEl>
                                        <p:attrNameLst>
                                          <p:attrName>ppt_w</p:attrName>
                                        </p:attrNameLst>
                                      </p:cBhvr>
                                      <p:tavLst>
                                        <p:tav tm="0">
                                          <p:val>
                                            <p:fltVal val="0"/>
                                          </p:val>
                                        </p:tav>
                                        <p:tav tm="100000">
                                          <p:val>
                                            <p:strVal val="#ppt_w"/>
                                          </p:val>
                                        </p:tav>
                                      </p:tavLst>
                                    </p:anim>
                                    <p:anim calcmode="lin" valueType="num">
                                      <p:cBhvr>
                                        <p:cTn id="45" dur="2000" fill="hold"/>
                                        <p:tgtEl>
                                          <p:spTgt spid="9224"/>
                                        </p:tgtEl>
                                        <p:attrNameLst>
                                          <p:attrName>ppt_h</p:attrName>
                                        </p:attrNameLst>
                                      </p:cBhvr>
                                      <p:tavLst>
                                        <p:tav tm="0">
                                          <p:val>
                                            <p:fltVal val="0"/>
                                          </p:val>
                                        </p:tav>
                                        <p:tav tm="100000">
                                          <p:val>
                                            <p:strVal val="#ppt_h"/>
                                          </p:val>
                                        </p:tav>
                                      </p:tavLst>
                                    </p:anim>
                                    <p:anim calcmode="lin" valueType="num">
                                      <p:cBhvr>
                                        <p:cTn id="46" dur="2000" fill="hold"/>
                                        <p:tgtEl>
                                          <p:spTgt spid="9224"/>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9224"/>
                                        </p:tgtEl>
                                        <p:attrNameLst>
                                          <p:attrName>ppt_y</p:attrName>
                                        </p:attrNameLst>
                                      </p:cBhvr>
                                      <p:tavLst>
                                        <p:tav tm="0" fmla="#ppt_y+(sin(-2*pi*(1-$))*-#ppt_x+cos(-2*pi*(1-$))*(1-#ppt_y))*(1-$)">
                                          <p:val>
                                            <p:fltVal val="0"/>
                                          </p:val>
                                        </p:tav>
                                        <p:tav tm="100000">
                                          <p:val>
                                            <p:fltVal val="1"/>
                                          </p:val>
                                        </p:tav>
                                      </p:tavLst>
                                    </p:anim>
                                  </p:childTnLst>
                                </p:cTn>
                              </p:par>
                              <p:par>
                                <p:cTn id="48" presetID="8" presetClass="emph" presetSubtype="0" repeatCount="indefinite" fill="hold" nodeType="withEffect">
                                  <p:stCondLst>
                                    <p:cond delay="0"/>
                                  </p:stCondLst>
                                  <p:childTnLst>
                                    <p:animRot by="43200000">
                                      <p:cBhvr>
                                        <p:cTn id="49" dur="2000" fill="hold"/>
                                        <p:tgtEl>
                                          <p:spTgt spid="9224"/>
                                        </p:tgtEl>
                                        <p:attrNameLst>
                                          <p:attrName>r</p:attrName>
                                        </p:attrNameLst>
                                      </p:cBhvr>
                                    </p:animRot>
                                  </p:childTnLst>
                                </p:cTn>
                              </p:par>
                              <p:par>
                                <p:cTn id="50" presetID="51" presetClass="entr" presetSubtype="0" fill="hold" nodeType="withEffect">
                                  <p:stCondLst>
                                    <p:cond delay="0"/>
                                  </p:stCondLst>
                                  <p:childTnLst>
                                    <p:set>
                                      <p:cBhvr>
                                        <p:cTn id="51" dur="1" fill="hold">
                                          <p:stCondLst>
                                            <p:cond delay="0"/>
                                          </p:stCondLst>
                                        </p:cTn>
                                        <p:tgtEl>
                                          <p:spTgt spid="9224"/>
                                        </p:tgtEl>
                                        <p:attrNameLst>
                                          <p:attrName>style.visibility</p:attrName>
                                        </p:attrNameLst>
                                      </p:cBhvr>
                                      <p:to>
                                        <p:strVal val="visible"/>
                                      </p:to>
                                    </p:set>
                                    <p:animEffect transition="in" filter="fade">
                                      <p:cBhvr>
                                        <p:cTn id="52" dur="770" decel="100000"/>
                                        <p:tgtEl>
                                          <p:spTgt spid="9224"/>
                                        </p:tgtEl>
                                      </p:cBhvr>
                                    </p:animEffect>
                                    <p:animScale>
                                      <p:cBhvr>
                                        <p:cTn id="53" dur="770" decel="100000"/>
                                        <p:tgtEl>
                                          <p:spTgt spid="9224"/>
                                        </p:tgtEl>
                                      </p:cBhvr>
                                      <p:from x="10000" y="10000"/>
                                      <p:to x="200000" y="450000"/>
                                    </p:animScale>
                                    <p:animScale>
                                      <p:cBhvr>
                                        <p:cTn id="54" dur="1230" accel="100000" fill="hold">
                                          <p:stCondLst>
                                            <p:cond delay="770"/>
                                          </p:stCondLst>
                                        </p:cTn>
                                        <p:tgtEl>
                                          <p:spTgt spid="9224"/>
                                        </p:tgtEl>
                                      </p:cBhvr>
                                      <p:from x="200000" y="450000"/>
                                      <p:to x="100000" y="100000"/>
                                    </p:animScale>
                                    <p:set>
                                      <p:cBhvr>
                                        <p:cTn id="55" dur="770" fill="hold"/>
                                        <p:tgtEl>
                                          <p:spTgt spid="9224"/>
                                        </p:tgtEl>
                                        <p:attrNameLst>
                                          <p:attrName>ppt_x</p:attrName>
                                        </p:attrNameLst>
                                      </p:cBhvr>
                                      <p:to>
                                        <p:strVal val="(0.5)"/>
                                      </p:to>
                                    </p:set>
                                    <p:anim from="(0.5)" to="(#ppt_x)" calcmode="lin" valueType="num">
                                      <p:cBhvr>
                                        <p:cTn id="56" dur="1230" accel="100000" fill="hold">
                                          <p:stCondLst>
                                            <p:cond delay="770"/>
                                          </p:stCondLst>
                                        </p:cTn>
                                        <p:tgtEl>
                                          <p:spTgt spid="9224"/>
                                        </p:tgtEl>
                                        <p:attrNameLst>
                                          <p:attrName>ppt_x</p:attrName>
                                        </p:attrNameLst>
                                      </p:cBhvr>
                                    </p:anim>
                                    <p:set>
                                      <p:cBhvr>
                                        <p:cTn id="57" dur="770" fill="hold"/>
                                        <p:tgtEl>
                                          <p:spTgt spid="9224"/>
                                        </p:tgtEl>
                                        <p:attrNameLst>
                                          <p:attrName>ppt_y</p:attrName>
                                        </p:attrNameLst>
                                      </p:cBhvr>
                                      <p:to>
                                        <p:strVal val="(#ppt_y+0.4)"/>
                                      </p:to>
                                    </p:set>
                                    <p:anim from="(#ppt_y+0.4)" to="(#ppt_y)" calcmode="lin" valueType="num">
                                      <p:cBhvr>
                                        <p:cTn id="58" dur="1230" accel="100000" fill="hold">
                                          <p:stCondLst>
                                            <p:cond delay="770"/>
                                          </p:stCondLst>
                                        </p:cTn>
                                        <p:tgtEl>
                                          <p:spTgt spid="92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TotalTime>
  <Words>589</Words>
  <Application>Microsoft Office PowerPoint</Application>
  <PresentationFormat>On-screen Show (4:3)</PresentationFormat>
  <Paragraphs>84</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   Khoa học </vt:lpstr>
      <vt:lpstr>PowerPoint Presentation</vt:lpstr>
      <vt:lpstr>   Khoa học:  Sử dụng năng lượng chất đốt (tiết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Bỏng do không giám sát trẻ em</vt:lpstr>
      <vt:lpstr>Bỏng do không dám sát trẻ em</vt:lpstr>
      <vt:lpstr>Bỏng do nổ bình ga</vt:lpstr>
      <vt:lpstr>PowerPoint Presentation</vt:lpstr>
      <vt:lpstr>PowerPoint Presentation</vt:lpstr>
      <vt:lpstr>Những biện pháp giảm tác hại về chất đốt đối với môi trường Nhà máy có ống khói lên cao để thoát khí thải</vt:lpstr>
      <vt:lpstr> Những biện pháp giảm tác hại về chất đốt đối với môi trường Nhà máy có ống khói lên cao để thoát khí thải</vt:lpstr>
      <vt:lpstr>PowerPoint Presentation</vt:lpstr>
      <vt:lpstr>PowerPoint Presentation</vt:lpstr>
      <vt:lpstr>PowerPoint Presentation</vt:lpstr>
      <vt:lpstr>PowerPoint Presentation</vt:lpstr>
      <vt:lpstr>PowerPoint Presentation</vt:lpstr>
    </vt:vector>
  </TitlesOfParts>
  <Company>&lt;egyptian hak&gt;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ba ngày 19 tháng 1 năm 2010 Khoa học </dc:title>
  <dc:creator>TAN HUNG</dc:creator>
  <cp:lastModifiedBy>Ngoc Anh</cp:lastModifiedBy>
  <cp:revision>86</cp:revision>
  <dcterms:created xsi:type="dcterms:W3CDTF">2010-01-16T09:20:56Z</dcterms:created>
  <dcterms:modified xsi:type="dcterms:W3CDTF">2018-01-27T00:48:31Z</dcterms:modified>
</cp:coreProperties>
</file>