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33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1F43-0244-47D5-AEEF-59B501D1F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46846-2D69-4927-9BC3-FA003C50E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291F2-F6AE-496A-BF1E-3F41CC2B2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CA485-BAEF-4E6C-B375-886C8FEE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99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9F0A3-AAA4-4350-84EF-22EE7BE4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D0878-4B52-440A-8977-5680F4AEA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E0BFF-8929-4048-B89E-B035DF80C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A6C7-0AD9-4A21-8FB9-BFFF5D932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75F5E-C6D1-47EE-B6F0-E0014C87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1DA9-1FF8-4069-A7AA-D60F178BA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3E5DD-7C3F-4500-A394-12C149E5F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11891-16D0-4BC6-B2DF-497B404F7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5FC4DC1-B13C-4632-97CC-193CBA4CC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llcoll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 rot="19470840">
            <a:off x="255588" y="239713"/>
            <a:ext cx="1719262" cy="1589087"/>
          </a:xfrm>
          <a:noFill/>
        </p:spPr>
      </p:pic>
      <p:pic>
        <p:nvPicPr>
          <p:cNvPr id="2051" name="Picture 3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82142">
            <a:off x="7359650" y="336550"/>
            <a:ext cx="1676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752468">
            <a:off x="186531" y="5071269"/>
            <a:ext cx="16843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03096">
            <a:off x="7344569" y="5079207"/>
            <a:ext cx="164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!hp8ls2l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981200" y="5638800"/>
            <a:ext cx="3505200" cy="849313"/>
          </a:xfrm>
          <a:noFill/>
        </p:spPr>
      </p:pic>
      <p:pic>
        <p:nvPicPr>
          <p:cNvPr id="2055" name="Picture 7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267200" y="5638800"/>
            <a:ext cx="2819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snowcon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1" descr="snowcon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2" descr="snowcon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3901281" y="2834481"/>
            <a:ext cx="8001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3" descr="snowcon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5044282" y="2910681"/>
            <a:ext cx="80010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3124200" y="1371600"/>
            <a:ext cx="278153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 err="1" smtClean="0">
                <a:latin typeface="Arial" charset="0"/>
              </a:rPr>
              <a:t>Môn</a:t>
            </a:r>
            <a:r>
              <a:rPr lang="en-US" altLang="en-US" b="1" dirty="0" smtClean="0">
                <a:latin typeface="Arial" charset="0"/>
              </a:rPr>
              <a:t>: </a:t>
            </a:r>
            <a:r>
              <a:rPr lang="en-US" altLang="en-US" b="1" dirty="0" err="1" smtClean="0">
                <a:latin typeface="Arial" charset="0"/>
              </a:rPr>
              <a:t>Tập</a:t>
            </a:r>
            <a:r>
              <a:rPr lang="en-US" altLang="en-US" b="1" dirty="0" smtClean="0">
                <a:latin typeface="Arial" charset="0"/>
              </a:rPr>
              <a:t> </a:t>
            </a:r>
            <a:r>
              <a:rPr lang="en-US" altLang="en-US" b="1" dirty="0" err="1" smtClean="0">
                <a:latin typeface="Arial" charset="0"/>
              </a:rPr>
              <a:t>làm</a:t>
            </a:r>
            <a:r>
              <a:rPr lang="en-US" altLang="en-US" b="1" dirty="0" smtClean="0">
                <a:latin typeface="Arial" charset="0"/>
              </a:rPr>
              <a:t> </a:t>
            </a:r>
            <a:r>
              <a:rPr lang="en-US" altLang="en-US" b="1" dirty="0" err="1" smtClean="0">
                <a:latin typeface="Arial" charset="0"/>
              </a:rPr>
              <a:t>văn</a:t>
            </a:r>
            <a:endParaRPr lang="en-US" altLang="en-US" b="1" dirty="0">
              <a:latin typeface="Arial" charset="0"/>
            </a:endParaRPr>
          </a:p>
        </p:txBody>
      </p:sp>
      <p:sp>
        <p:nvSpPr>
          <p:cNvPr id="2061" name="Rectangle 17"/>
          <p:cNvSpPr>
            <a:spLocks noChangeArrowheads="1"/>
          </p:cNvSpPr>
          <p:nvPr/>
        </p:nvSpPr>
        <p:spPr bwMode="auto">
          <a:xfrm>
            <a:off x="3962400" y="2057400"/>
            <a:ext cx="131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latin typeface="Arial" charset="0"/>
              </a:rPr>
              <a:t>Lớp 5</a:t>
            </a:r>
          </a:p>
        </p:txBody>
      </p:sp>
      <p:sp>
        <p:nvSpPr>
          <p:cNvPr id="2062" name="Rectangle 18"/>
          <p:cNvSpPr>
            <a:spLocks noChangeArrowheads="1"/>
          </p:cNvSpPr>
          <p:nvPr/>
        </p:nvSpPr>
        <p:spPr bwMode="auto">
          <a:xfrm>
            <a:off x="2286000" y="2819400"/>
            <a:ext cx="3876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 err="1" smtClean="0">
                <a:solidFill>
                  <a:srgbClr val="FF0000"/>
                </a:solidFill>
                <a:latin typeface="Arial" charset="0"/>
              </a:rPr>
              <a:t>Ôn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Arial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Arial" charset="0"/>
              </a:rPr>
              <a:t>về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Arial" charset="0"/>
              </a:rPr>
              <a:t>văn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Arial" charset="0"/>
              </a:rPr>
              <a:t>kể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b="1" smtClean="0">
                <a:solidFill>
                  <a:srgbClr val="FF0000"/>
                </a:solidFill>
                <a:latin typeface="Arial" charset="0"/>
              </a:rPr>
              <a:t>chuyện </a:t>
            </a:r>
            <a:endParaRPr lang="en-US" altLang="en-US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4450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BÀI TẬP: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2286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Bài 1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Dựa vào kiến thức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ã học ở lớp 4, trả lời các câu hỏi sau: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0" y="2362200"/>
            <a:ext cx="937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7200" y="3200400"/>
            <a:ext cx="8229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a) Thế nào là kể chuyện ?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b) Tính cách của nhân vật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ợc thể hiện qua những mặt nào?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c) Bài v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 kể chuyện có cấu tạo nh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thế nào?</a:t>
            </a:r>
          </a:p>
        </p:txBody>
      </p:sp>
    </p:spTree>
    <p:extLst>
      <p:ext uri="{BB962C8B-B14F-4D97-AF65-F5344CB8AC3E}">
        <p14:creationId xmlns:p14="http://schemas.microsoft.com/office/powerpoint/2010/main" val="68929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304800" y="1447800"/>
            <a:ext cx="967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Bài 1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Dựa vào kiến thức </a:t>
            </a:r>
            <a:r>
              <a:rPr lang="vi-VN" sz="20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ã học ở lớp 4, trả lời các câu hỏi sau: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152400" y="2667000"/>
            <a:ext cx="899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228600" y="2887663"/>
            <a:ext cx="861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85800" y="1828800"/>
            <a:ext cx="7696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Kể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chuyện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: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kể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lại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chuỗi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sự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việc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000" dirty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ầu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cuối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liên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quan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000" dirty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ến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hay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số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nhân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vật.Mỗi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chuyện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cần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nói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lên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000" dirty="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ợc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000" dirty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iều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ý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nghĩa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0" y="3962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09600" y="3048000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Tính cách của nhân vật </a:t>
            </a:r>
            <a:r>
              <a:rPr lang="vi-VN" sz="200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ợc thể hiện : qua hành </a:t>
            </a:r>
            <a:r>
              <a:rPr lang="vi-VN" sz="20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ộng,lời nói,ý nghĩ và thể hiện qua những </a:t>
            </a:r>
            <a:r>
              <a:rPr lang="vi-VN" sz="20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ặc </a:t>
            </a:r>
            <a:r>
              <a:rPr lang="vi-VN" sz="20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iểm ngoại hình tiêu biểu.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57200" y="39624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Bài v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 kể chuyện có cấu tạo 3 phần: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09600" y="44196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+ Mở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: Giới thiệu câu chuyện sẽ kể hoặc hoàn cảnh   xảy ra. Có 2 cách mở bài :trực tiếp và gián tiếp.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09600" y="522605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+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Thân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kể lại diễn biến của câu chuyện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: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09600" y="5715000"/>
            <a:ext cx="807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+ Kết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Kể lại kết cục câu chuyện hoặc nêu ý nghĩa câu chuyện.Có 2 cách kết bài: mở rộng và không mở rộng.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5" grpId="0"/>
      <p:bldP spid="3087" grpId="0"/>
      <p:bldP spid="3088" grpId="0"/>
      <p:bldP spid="3089" grpId="0"/>
      <p:bldP spid="30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2316163"/>
            <a:ext cx="89154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Bài 2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Đọc câu chuyện :Ai giỏi nhất và trả lời các câu hỏi bằng cách chọn ý trả lời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úng nhất:</a:t>
            </a: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457200" y="3429000"/>
            <a:ext cx="868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FF3300"/>
                </a:solidFill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6172200" y="3505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600">
              <a:latin typeface="Arial" charset="0"/>
            </a:endParaRPr>
          </a:p>
        </p:txBody>
      </p:sp>
      <p:sp>
        <p:nvSpPr>
          <p:cNvPr id="4105" name="Rectangle 22"/>
          <p:cNvSpPr>
            <a:spLocks noChangeArrowheads="1"/>
          </p:cNvSpPr>
          <p:nvPr/>
        </p:nvSpPr>
        <p:spPr bwMode="auto">
          <a:xfrm>
            <a:off x="304800" y="5207000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06" name="Rectangle 24"/>
          <p:cNvSpPr>
            <a:spLocks noChangeArrowheads="1"/>
          </p:cNvSpPr>
          <p:nvPr/>
        </p:nvSpPr>
        <p:spPr bwMode="auto">
          <a:xfrm>
            <a:off x="381000" y="6197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6172200" y="44196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600">
              <a:latin typeface="Arial" charset="0"/>
            </a:endParaRP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381000" y="3213100"/>
            <a:ext cx="9372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 1.Câu chuyện trên có mấy nhân vật?  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A  .Hai                           B.Ba                        C. Bốn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  2.Tính cách nhân vật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ợc thể hiện qua những mặt nào?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A. Lời nói                      B.Hành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ộng          C. Cả lời nói và hành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ộng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  3.ý nghĩa câu chuyện trên là gì?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A .Khen ngợi Sóc thông minh và có tài trồng cây,gieo hạt.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B .Khuyên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ta tiết kiệm.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C. Khuyên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ta biết lo xa và ch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chỉ làm việc.</a:t>
            </a:r>
          </a:p>
        </p:txBody>
      </p:sp>
      <p:sp>
        <p:nvSpPr>
          <p:cNvPr id="4109" name="Rectangle 28"/>
          <p:cNvSpPr>
            <a:spLocks noChangeArrowheads="1"/>
          </p:cNvSpPr>
          <p:nvPr/>
        </p:nvSpPr>
        <p:spPr bwMode="auto">
          <a:xfrm>
            <a:off x="457200" y="5359400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49" name="Oval 29"/>
          <p:cNvSpPr>
            <a:spLocks noChangeArrowheads="1"/>
          </p:cNvSpPr>
          <p:nvPr/>
        </p:nvSpPr>
        <p:spPr bwMode="auto">
          <a:xfrm>
            <a:off x="381000" y="57150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8" grpId="0" animBg="1"/>
      <p:bldP spid="5146" grpId="0" animBg="1"/>
      <p:bldP spid="5147" grpId="0"/>
      <p:bldP spid="514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381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vsc</dc:creator>
  <cp:lastModifiedBy>Ngoc Anh</cp:lastModifiedBy>
  <cp:revision>27</cp:revision>
  <dcterms:created xsi:type="dcterms:W3CDTF">2010-01-29T13:22:40Z</dcterms:created>
  <dcterms:modified xsi:type="dcterms:W3CDTF">2018-01-27T01:28:28Z</dcterms:modified>
</cp:coreProperties>
</file>